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0" r:id="rId4"/>
    <p:sldId id="258" r:id="rId5"/>
    <p:sldId id="259" r:id="rId6"/>
    <p:sldId id="272" r:id="rId7"/>
    <p:sldId id="273" r:id="rId8"/>
    <p:sldId id="274" r:id="rId9"/>
    <p:sldId id="275" r:id="rId10"/>
    <p:sldId id="271" r:id="rId11"/>
    <p:sldId id="260" r:id="rId12"/>
    <p:sldId id="261" r:id="rId13"/>
    <p:sldId id="262" r:id="rId14"/>
    <p:sldId id="263" r:id="rId15"/>
    <p:sldId id="264" r:id="rId16"/>
    <p:sldId id="277" r:id="rId17"/>
    <p:sldId id="265" r:id="rId18"/>
    <p:sldId id="266" r:id="rId19"/>
    <p:sldId id="267" r:id="rId20"/>
    <p:sldId id="268" r:id="rId21"/>
    <p:sldId id="269"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67" d="100"/>
          <a:sy n="67" d="100"/>
        </p:scale>
        <p:origin x="60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3/3/2019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3/3/2019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3/3/2019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3/3/2019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3/3/2019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B36B2-38E8-499F-944A-E1F8C593FE67}"/>
              </a:ext>
            </a:extLst>
          </p:cNvPr>
          <p:cNvSpPr>
            <a:spLocks noGrp="1"/>
          </p:cNvSpPr>
          <p:nvPr>
            <p:ph type="ctrTitle"/>
          </p:nvPr>
        </p:nvSpPr>
        <p:spPr/>
        <p:txBody>
          <a:bodyPr/>
          <a:lstStyle/>
          <a:p>
            <a:r>
              <a:rPr lang="en-US" dirty="0"/>
              <a:t>The software development process</a:t>
            </a:r>
            <a:endParaRPr lang="en-GB" dirty="0"/>
          </a:p>
        </p:txBody>
      </p:sp>
      <p:sp>
        <p:nvSpPr>
          <p:cNvPr id="3" name="Subtitle 2">
            <a:extLst>
              <a:ext uri="{FF2B5EF4-FFF2-40B4-BE49-F238E27FC236}">
                <a16:creationId xmlns:a16="http://schemas.microsoft.com/office/drawing/2014/main" id="{F71751CA-8DE2-40E1-8B1D-A20559FCFE1B}"/>
              </a:ext>
            </a:extLst>
          </p:cNvPr>
          <p:cNvSpPr>
            <a:spLocks noGrp="1"/>
          </p:cNvSpPr>
          <p:nvPr>
            <p:ph type="subTitle" idx="1"/>
          </p:nvPr>
        </p:nvSpPr>
        <p:spPr/>
        <p:txBody>
          <a:bodyPr/>
          <a:lstStyle/>
          <a:p>
            <a:r>
              <a:rPr lang="en-US" dirty="0"/>
              <a:t>30 – 08 </a:t>
            </a:r>
            <a:r>
              <a:rPr lang="en-US"/>
              <a:t>- 18</a:t>
            </a:r>
            <a:endParaRPr lang="en-GB" dirty="0"/>
          </a:p>
        </p:txBody>
      </p:sp>
    </p:spTree>
    <p:extLst>
      <p:ext uri="{BB962C8B-B14F-4D97-AF65-F5344CB8AC3E}">
        <p14:creationId xmlns:p14="http://schemas.microsoft.com/office/powerpoint/2010/main" val="2267699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4977C-89E2-4034-BBA9-246D165D4572}"/>
              </a:ext>
            </a:extLst>
          </p:cNvPr>
          <p:cNvSpPr>
            <a:spLocks noGrp="1"/>
          </p:cNvSpPr>
          <p:nvPr>
            <p:ph type="title"/>
          </p:nvPr>
        </p:nvSpPr>
        <p:spPr/>
        <p:txBody>
          <a:bodyPr/>
          <a:lstStyle/>
          <a:p>
            <a:r>
              <a:rPr lang="en-US" dirty="0"/>
              <a:t>The  Waterfall model (traditional)</a:t>
            </a:r>
            <a:endParaRPr lang="en-GB" dirty="0"/>
          </a:p>
        </p:txBody>
      </p:sp>
      <p:sp>
        <p:nvSpPr>
          <p:cNvPr id="5" name="TextBox 4">
            <a:extLst>
              <a:ext uri="{FF2B5EF4-FFF2-40B4-BE49-F238E27FC236}">
                <a16:creationId xmlns:a16="http://schemas.microsoft.com/office/drawing/2014/main" id="{35A019E7-31F2-4A58-9B7D-B3A1DA57F3AF}"/>
              </a:ext>
            </a:extLst>
          </p:cNvPr>
          <p:cNvSpPr txBox="1"/>
          <p:nvPr/>
        </p:nvSpPr>
        <p:spPr>
          <a:xfrm>
            <a:off x="467831" y="2022251"/>
            <a:ext cx="1562986" cy="584775"/>
          </a:xfrm>
          <a:prstGeom prst="rect">
            <a:avLst/>
          </a:prstGeom>
          <a:noFill/>
        </p:spPr>
        <p:txBody>
          <a:bodyPr wrap="square" rtlCol="0">
            <a:spAutoFit/>
          </a:bodyPr>
          <a:lstStyle/>
          <a:p>
            <a:r>
              <a:rPr lang="en-US" sz="3200" dirty="0">
                <a:solidFill>
                  <a:srgbClr val="FF0000"/>
                </a:solidFill>
              </a:rPr>
              <a:t>Analysis</a:t>
            </a:r>
            <a:endParaRPr lang="en-GB" sz="3200" dirty="0">
              <a:solidFill>
                <a:srgbClr val="FF0000"/>
              </a:solidFill>
            </a:endParaRPr>
          </a:p>
        </p:txBody>
      </p:sp>
      <p:sp>
        <p:nvSpPr>
          <p:cNvPr id="6" name="TextBox 5">
            <a:extLst>
              <a:ext uri="{FF2B5EF4-FFF2-40B4-BE49-F238E27FC236}">
                <a16:creationId xmlns:a16="http://schemas.microsoft.com/office/drawing/2014/main" id="{5444CAC1-A163-4348-8CD4-FA9A8B023D91}"/>
              </a:ext>
            </a:extLst>
          </p:cNvPr>
          <p:cNvSpPr txBox="1"/>
          <p:nvPr/>
        </p:nvSpPr>
        <p:spPr>
          <a:xfrm>
            <a:off x="467831" y="2806995"/>
            <a:ext cx="10738885" cy="3785652"/>
          </a:xfrm>
          <a:prstGeom prst="rect">
            <a:avLst/>
          </a:prstGeom>
          <a:noFill/>
        </p:spPr>
        <p:txBody>
          <a:bodyPr wrap="square" rtlCol="0">
            <a:spAutoFit/>
          </a:bodyPr>
          <a:lstStyle/>
          <a:p>
            <a:r>
              <a:rPr lang="en-US" sz="2400" dirty="0"/>
              <a:t>The main purpose of the analysis stage is to be absolutely clear about what the program is supposed to do. Often, a new program will start from a rough idea. Before getting started, it is important to turn the rough idea into an exact description of how the program will behave. What will it do? What are the inputs and the outputs? What type of computer is it to run on? All these questions, and many more, must be asked and answered at this stage. </a:t>
            </a:r>
          </a:p>
          <a:p>
            <a:endParaRPr lang="en-US" sz="2400" dirty="0"/>
          </a:p>
          <a:p>
            <a:r>
              <a:rPr lang="en-US" sz="2400" dirty="0"/>
              <a:t>The result of this is the production of a program specification, agreed by both the customer (whoever wants the program written) and the developer (the person or company who is developing the program).</a:t>
            </a:r>
          </a:p>
        </p:txBody>
      </p:sp>
    </p:spTree>
    <p:extLst>
      <p:ext uri="{BB962C8B-B14F-4D97-AF65-F5344CB8AC3E}">
        <p14:creationId xmlns:p14="http://schemas.microsoft.com/office/powerpoint/2010/main" val="1536598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4977C-89E2-4034-BBA9-246D165D4572}"/>
              </a:ext>
            </a:extLst>
          </p:cNvPr>
          <p:cNvSpPr>
            <a:spLocks noGrp="1"/>
          </p:cNvSpPr>
          <p:nvPr>
            <p:ph type="title"/>
          </p:nvPr>
        </p:nvSpPr>
        <p:spPr/>
        <p:txBody>
          <a:bodyPr/>
          <a:lstStyle/>
          <a:p>
            <a:r>
              <a:rPr lang="en-US" dirty="0"/>
              <a:t>Software Development Life Cycle (SDLC)</a:t>
            </a:r>
            <a:endParaRPr lang="en-GB" dirty="0"/>
          </a:p>
        </p:txBody>
      </p:sp>
      <p:sp>
        <p:nvSpPr>
          <p:cNvPr id="5" name="TextBox 4">
            <a:extLst>
              <a:ext uri="{FF2B5EF4-FFF2-40B4-BE49-F238E27FC236}">
                <a16:creationId xmlns:a16="http://schemas.microsoft.com/office/drawing/2014/main" id="{35A019E7-31F2-4A58-9B7D-B3A1DA57F3AF}"/>
              </a:ext>
            </a:extLst>
          </p:cNvPr>
          <p:cNvSpPr txBox="1"/>
          <p:nvPr/>
        </p:nvSpPr>
        <p:spPr>
          <a:xfrm>
            <a:off x="372138" y="1803283"/>
            <a:ext cx="1562986" cy="584775"/>
          </a:xfrm>
          <a:prstGeom prst="rect">
            <a:avLst/>
          </a:prstGeom>
          <a:noFill/>
        </p:spPr>
        <p:txBody>
          <a:bodyPr wrap="square" rtlCol="0">
            <a:spAutoFit/>
          </a:bodyPr>
          <a:lstStyle/>
          <a:p>
            <a:r>
              <a:rPr lang="en-US" sz="3200" dirty="0">
                <a:solidFill>
                  <a:srgbClr val="FF0000"/>
                </a:solidFill>
              </a:rPr>
              <a:t>Design</a:t>
            </a:r>
            <a:endParaRPr lang="en-GB" sz="3200" dirty="0">
              <a:solidFill>
                <a:srgbClr val="FF0000"/>
              </a:solidFill>
            </a:endParaRPr>
          </a:p>
        </p:txBody>
      </p:sp>
      <p:sp>
        <p:nvSpPr>
          <p:cNvPr id="6" name="TextBox 5">
            <a:extLst>
              <a:ext uri="{FF2B5EF4-FFF2-40B4-BE49-F238E27FC236}">
                <a16:creationId xmlns:a16="http://schemas.microsoft.com/office/drawing/2014/main" id="{5444CAC1-A163-4348-8CD4-FA9A8B023D91}"/>
              </a:ext>
            </a:extLst>
          </p:cNvPr>
          <p:cNvSpPr txBox="1"/>
          <p:nvPr/>
        </p:nvSpPr>
        <p:spPr>
          <a:xfrm>
            <a:off x="372138" y="2388058"/>
            <a:ext cx="10738885" cy="830997"/>
          </a:xfrm>
          <a:prstGeom prst="rect">
            <a:avLst/>
          </a:prstGeom>
          <a:noFill/>
        </p:spPr>
        <p:txBody>
          <a:bodyPr wrap="square" rtlCol="0">
            <a:spAutoFit/>
          </a:bodyPr>
          <a:lstStyle/>
          <a:p>
            <a:r>
              <a:rPr lang="en-US" sz="2400" dirty="0"/>
              <a:t>During the DESIGN stage, we need to think out what the software is going to look like &amp; how it will work</a:t>
            </a:r>
          </a:p>
        </p:txBody>
      </p:sp>
      <p:sp>
        <p:nvSpPr>
          <p:cNvPr id="3" name="Rectangle 2">
            <a:extLst>
              <a:ext uri="{FF2B5EF4-FFF2-40B4-BE49-F238E27FC236}">
                <a16:creationId xmlns:a16="http://schemas.microsoft.com/office/drawing/2014/main" id="{A4F4480D-42C8-40C4-93F2-D7FEE2746F67}"/>
              </a:ext>
            </a:extLst>
          </p:cNvPr>
          <p:cNvSpPr/>
          <p:nvPr/>
        </p:nvSpPr>
        <p:spPr>
          <a:xfrm>
            <a:off x="372138" y="3321064"/>
            <a:ext cx="6326374" cy="1938992"/>
          </a:xfrm>
          <a:prstGeom prst="rect">
            <a:avLst/>
          </a:prstGeom>
        </p:spPr>
        <p:txBody>
          <a:bodyPr wrap="square">
            <a:spAutoFit/>
          </a:bodyPr>
          <a:lstStyle/>
          <a:p>
            <a:pPr marL="342900" indent="-342900">
              <a:buFont typeface="Wingdings" panose="05000000000000000000" pitchFamily="2" charset="2"/>
              <a:buChar char="Ø"/>
            </a:pPr>
            <a:r>
              <a:rPr lang="en-US" sz="2400" dirty="0"/>
              <a:t> What will the software look like on screen?</a:t>
            </a:r>
          </a:p>
          <a:p>
            <a:pPr marL="342900" indent="-342900">
              <a:buFont typeface="Wingdings" panose="05000000000000000000" pitchFamily="2" charset="2"/>
              <a:buChar char="Ø"/>
            </a:pPr>
            <a:r>
              <a:rPr lang="en-US" sz="2400" dirty="0"/>
              <a:t>How will the user interact with the software?</a:t>
            </a:r>
          </a:p>
          <a:p>
            <a:r>
              <a:rPr lang="en-US" sz="2400" dirty="0"/>
              <a:t>  Buttons / Text Boxes / etc.</a:t>
            </a:r>
          </a:p>
          <a:p>
            <a:pPr marL="342900" indent="-342900">
              <a:buFont typeface="Wingdings" panose="05000000000000000000" pitchFamily="2" charset="2"/>
              <a:buChar char="Ø"/>
            </a:pPr>
            <a:r>
              <a:rPr lang="en-US" sz="2400" dirty="0"/>
              <a:t>How will the program be structured?</a:t>
            </a:r>
          </a:p>
          <a:p>
            <a:pPr marL="342900" indent="-342900">
              <a:buFont typeface="Wingdings" panose="05000000000000000000" pitchFamily="2" charset="2"/>
              <a:buChar char="Ø"/>
            </a:pPr>
            <a:r>
              <a:rPr lang="en-US" sz="2400" dirty="0"/>
              <a:t>How many forms are required/</a:t>
            </a:r>
          </a:p>
        </p:txBody>
      </p:sp>
      <p:sp>
        <p:nvSpPr>
          <p:cNvPr id="4" name="Rectangle 3">
            <a:extLst>
              <a:ext uri="{FF2B5EF4-FFF2-40B4-BE49-F238E27FC236}">
                <a16:creationId xmlns:a16="http://schemas.microsoft.com/office/drawing/2014/main" id="{6FD96782-3299-4B7F-9064-F80FA477FF29}"/>
              </a:ext>
            </a:extLst>
          </p:cNvPr>
          <p:cNvSpPr/>
          <p:nvPr/>
        </p:nvSpPr>
        <p:spPr>
          <a:xfrm>
            <a:off x="372138" y="5561955"/>
            <a:ext cx="10125740" cy="830997"/>
          </a:xfrm>
          <a:prstGeom prst="rect">
            <a:avLst/>
          </a:prstGeom>
        </p:spPr>
        <p:txBody>
          <a:bodyPr wrap="square">
            <a:spAutoFit/>
          </a:bodyPr>
          <a:lstStyle/>
          <a:p>
            <a:r>
              <a:rPr lang="en-US" sz="2400" dirty="0"/>
              <a:t>During the </a:t>
            </a:r>
            <a:r>
              <a:rPr lang="en-US" sz="2400" dirty="0">
                <a:solidFill>
                  <a:srgbClr val="FF0000"/>
                </a:solidFill>
              </a:rPr>
              <a:t>design</a:t>
            </a:r>
            <a:r>
              <a:rPr lang="en-US" sz="2400" dirty="0"/>
              <a:t> stage, we are </a:t>
            </a:r>
            <a:r>
              <a:rPr lang="en-US" sz="2400" dirty="0">
                <a:solidFill>
                  <a:srgbClr val="FF0000"/>
                </a:solidFill>
              </a:rPr>
              <a:t>DESIGNING</a:t>
            </a:r>
            <a:r>
              <a:rPr lang="en-US" sz="2400" dirty="0"/>
              <a:t> the software. </a:t>
            </a:r>
            <a:r>
              <a:rPr lang="en-US" sz="2400" dirty="0">
                <a:solidFill>
                  <a:srgbClr val="FF0000"/>
                </a:solidFill>
              </a:rPr>
              <a:t>We DO NOT </a:t>
            </a:r>
            <a:r>
              <a:rPr lang="en-US" sz="2400" dirty="0"/>
              <a:t>write any code - that comes later!</a:t>
            </a:r>
            <a:endParaRPr lang="en-GB" sz="2400" dirty="0"/>
          </a:p>
        </p:txBody>
      </p:sp>
    </p:spTree>
    <p:extLst>
      <p:ext uri="{BB962C8B-B14F-4D97-AF65-F5344CB8AC3E}">
        <p14:creationId xmlns:p14="http://schemas.microsoft.com/office/powerpoint/2010/main" val="1403511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4977C-89E2-4034-BBA9-246D165D4572}"/>
              </a:ext>
            </a:extLst>
          </p:cNvPr>
          <p:cNvSpPr>
            <a:spLocks noGrp="1"/>
          </p:cNvSpPr>
          <p:nvPr>
            <p:ph type="title"/>
          </p:nvPr>
        </p:nvSpPr>
        <p:spPr/>
        <p:txBody>
          <a:bodyPr/>
          <a:lstStyle/>
          <a:p>
            <a:r>
              <a:rPr lang="en-US" dirty="0"/>
              <a:t>Software Development Life Cycle (SDLC)</a:t>
            </a:r>
            <a:endParaRPr lang="en-GB" dirty="0"/>
          </a:p>
        </p:txBody>
      </p:sp>
      <p:sp>
        <p:nvSpPr>
          <p:cNvPr id="5" name="TextBox 4">
            <a:extLst>
              <a:ext uri="{FF2B5EF4-FFF2-40B4-BE49-F238E27FC236}">
                <a16:creationId xmlns:a16="http://schemas.microsoft.com/office/drawing/2014/main" id="{35A019E7-31F2-4A58-9B7D-B3A1DA57F3AF}"/>
              </a:ext>
            </a:extLst>
          </p:cNvPr>
          <p:cNvSpPr txBox="1"/>
          <p:nvPr/>
        </p:nvSpPr>
        <p:spPr>
          <a:xfrm>
            <a:off x="372138" y="1803283"/>
            <a:ext cx="1562986" cy="584775"/>
          </a:xfrm>
          <a:prstGeom prst="rect">
            <a:avLst/>
          </a:prstGeom>
          <a:noFill/>
        </p:spPr>
        <p:txBody>
          <a:bodyPr wrap="square" rtlCol="0">
            <a:spAutoFit/>
          </a:bodyPr>
          <a:lstStyle/>
          <a:p>
            <a:r>
              <a:rPr lang="en-US" sz="3200" dirty="0">
                <a:solidFill>
                  <a:srgbClr val="FF0000"/>
                </a:solidFill>
              </a:rPr>
              <a:t>Design</a:t>
            </a:r>
            <a:endParaRPr lang="en-GB" sz="3200" dirty="0">
              <a:solidFill>
                <a:srgbClr val="FF0000"/>
              </a:solidFill>
            </a:endParaRPr>
          </a:p>
        </p:txBody>
      </p:sp>
      <p:pic>
        <p:nvPicPr>
          <p:cNvPr id="7" name="Picture 6">
            <a:extLst>
              <a:ext uri="{FF2B5EF4-FFF2-40B4-BE49-F238E27FC236}">
                <a16:creationId xmlns:a16="http://schemas.microsoft.com/office/drawing/2014/main" id="{0338AB3C-852D-434A-BCB3-F9ACC1380319}"/>
              </a:ext>
            </a:extLst>
          </p:cNvPr>
          <p:cNvPicPr>
            <a:picLocks noChangeAspect="1"/>
          </p:cNvPicPr>
          <p:nvPr/>
        </p:nvPicPr>
        <p:blipFill>
          <a:blip r:embed="rId2"/>
          <a:stretch>
            <a:fillRect/>
          </a:stretch>
        </p:blipFill>
        <p:spPr>
          <a:xfrm>
            <a:off x="3743325" y="2203938"/>
            <a:ext cx="4702637" cy="4445610"/>
          </a:xfrm>
          <a:prstGeom prst="rect">
            <a:avLst/>
          </a:prstGeom>
        </p:spPr>
      </p:pic>
    </p:spTree>
    <p:extLst>
      <p:ext uri="{BB962C8B-B14F-4D97-AF65-F5344CB8AC3E}">
        <p14:creationId xmlns:p14="http://schemas.microsoft.com/office/powerpoint/2010/main" val="406054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4977C-89E2-4034-BBA9-246D165D4572}"/>
              </a:ext>
            </a:extLst>
          </p:cNvPr>
          <p:cNvSpPr>
            <a:spLocks noGrp="1"/>
          </p:cNvSpPr>
          <p:nvPr>
            <p:ph type="title"/>
          </p:nvPr>
        </p:nvSpPr>
        <p:spPr/>
        <p:txBody>
          <a:bodyPr/>
          <a:lstStyle/>
          <a:p>
            <a:r>
              <a:rPr lang="en-US" dirty="0"/>
              <a:t>Software Development Life Cycle (SDLC)</a:t>
            </a:r>
            <a:endParaRPr lang="en-GB" dirty="0"/>
          </a:p>
        </p:txBody>
      </p:sp>
      <p:sp>
        <p:nvSpPr>
          <p:cNvPr id="5" name="TextBox 4">
            <a:extLst>
              <a:ext uri="{FF2B5EF4-FFF2-40B4-BE49-F238E27FC236}">
                <a16:creationId xmlns:a16="http://schemas.microsoft.com/office/drawing/2014/main" id="{35A019E7-31F2-4A58-9B7D-B3A1DA57F3AF}"/>
              </a:ext>
            </a:extLst>
          </p:cNvPr>
          <p:cNvSpPr txBox="1"/>
          <p:nvPr/>
        </p:nvSpPr>
        <p:spPr>
          <a:xfrm>
            <a:off x="581192" y="2049467"/>
            <a:ext cx="3158470" cy="584775"/>
          </a:xfrm>
          <a:prstGeom prst="rect">
            <a:avLst/>
          </a:prstGeom>
          <a:noFill/>
        </p:spPr>
        <p:txBody>
          <a:bodyPr wrap="square" rtlCol="0">
            <a:spAutoFit/>
          </a:bodyPr>
          <a:lstStyle/>
          <a:p>
            <a:r>
              <a:rPr lang="en-US" sz="3200" dirty="0">
                <a:solidFill>
                  <a:srgbClr val="FF0000"/>
                </a:solidFill>
              </a:rPr>
              <a:t>Implementation</a:t>
            </a:r>
            <a:endParaRPr lang="en-GB" sz="3200" dirty="0">
              <a:solidFill>
                <a:srgbClr val="FF0000"/>
              </a:solidFill>
            </a:endParaRPr>
          </a:p>
        </p:txBody>
      </p:sp>
      <p:sp>
        <p:nvSpPr>
          <p:cNvPr id="3" name="Rectangle 2">
            <a:extLst>
              <a:ext uri="{FF2B5EF4-FFF2-40B4-BE49-F238E27FC236}">
                <a16:creationId xmlns:a16="http://schemas.microsoft.com/office/drawing/2014/main" id="{67330CB9-0C0A-4673-A35A-A3259550EF23}"/>
              </a:ext>
            </a:extLst>
          </p:cNvPr>
          <p:cNvSpPr/>
          <p:nvPr/>
        </p:nvSpPr>
        <p:spPr>
          <a:xfrm>
            <a:off x="428792" y="2993014"/>
            <a:ext cx="11329454" cy="1077218"/>
          </a:xfrm>
          <a:prstGeom prst="rect">
            <a:avLst/>
          </a:prstGeom>
        </p:spPr>
        <p:txBody>
          <a:bodyPr wrap="square">
            <a:spAutoFit/>
          </a:bodyPr>
          <a:lstStyle/>
          <a:p>
            <a:r>
              <a:rPr lang="en-US" sz="3200" dirty="0"/>
              <a:t>In software development, </a:t>
            </a:r>
            <a:r>
              <a:rPr lang="en-US" sz="3200" dirty="0">
                <a:solidFill>
                  <a:srgbClr val="FF0000"/>
                </a:solidFill>
              </a:rPr>
              <a:t>implementation</a:t>
            </a:r>
            <a:r>
              <a:rPr lang="en-US" sz="3200" dirty="0"/>
              <a:t> is the process of converting a program design into a suitable programming language.</a:t>
            </a:r>
            <a:endParaRPr lang="en-GB" sz="3200" dirty="0"/>
          </a:p>
        </p:txBody>
      </p:sp>
    </p:spTree>
    <p:extLst>
      <p:ext uri="{BB962C8B-B14F-4D97-AF65-F5344CB8AC3E}">
        <p14:creationId xmlns:p14="http://schemas.microsoft.com/office/powerpoint/2010/main" val="3331864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4977C-89E2-4034-BBA9-246D165D4572}"/>
              </a:ext>
            </a:extLst>
          </p:cNvPr>
          <p:cNvSpPr>
            <a:spLocks noGrp="1"/>
          </p:cNvSpPr>
          <p:nvPr>
            <p:ph type="title"/>
          </p:nvPr>
        </p:nvSpPr>
        <p:spPr/>
        <p:txBody>
          <a:bodyPr/>
          <a:lstStyle/>
          <a:p>
            <a:r>
              <a:rPr lang="en-US" dirty="0"/>
              <a:t>Software Development Life Cycle (SDLC)</a:t>
            </a:r>
            <a:endParaRPr lang="en-GB" dirty="0"/>
          </a:p>
        </p:txBody>
      </p:sp>
      <p:sp>
        <p:nvSpPr>
          <p:cNvPr id="5" name="TextBox 4">
            <a:extLst>
              <a:ext uri="{FF2B5EF4-FFF2-40B4-BE49-F238E27FC236}">
                <a16:creationId xmlns:a16="http://schemas.microsoft.com/office/drawing/2014/main" id="{35A019E7-31F2-4A58-9B7D-B3A1DA57F3AF}"/>
              </a:ext>
            </a:extLst>
          </p:cNvPr>
          <p:cNvSpPr txBox="1"/>
          <p:nvPr/>
        </p:nvSpPr>
        <p:spPr>
          <a:xfrm>
            <a:off x="581192" y="2049467"/>
            <a:ext cx="3158470" cy="584775"/>
          </a:xfrm>
          <a:prstGeom prst="rect">
            <a:avLst/>
          </a:prstGeom>
          <a:noFill/>
        </p:spPr>
        <p:txBody>
          <a:bodyPr wrap="square" rtlCol="0">
            <a:spAutoFit/>
          </a:bodyPr>
          <a:lstStyle/>
          <a:p>
            <a:r>
              <a:rPr lang="en-US" sz="3200" dirty="0">
                <a:solidFill>
                  <a:srgbClr val="FF0000"/>
                </a:solidFill>
              </a:rPr>
              <a:t>Implementation</a:t>
            </a:r>
            <a:endParaRPr lang="en-GB" sz="3200" dirty="0">
              <a:solidFill>
                <a:srgbClr val="FF0000"/>
              </a:solidFill>
            </a:endParaRPr>
          </a:p>
        </p:txBody>
      </p:sp>
      <p:sp>
        <p:nvSpPr>
          <p:cNvPr id="3" name="Rectangle 2">
            <a:extLst>
              <a:ext uri="{FF2B5EF4-FFF2-40B4-BE49-F238E27FC236}">
                <a16:creationId xmlns:a16="http://schemas.microsoft.com/office/drawing/2014/main" id="{67330CB9-0C0A-4673-A35A-A3259550EF23}"/>
              </a:ext>
            </a:extLst>
          </p:cNvPr>
          <p:cNvSpPr/>
          <p:nvPr/>
        </p:nvSpPr>
        <p:spPr>
          <a:xfrm>
            <a:off x="428792" y="2993014"/>
            <a:ext cx="11329454" cy="1077218"/>
          </a:xfrm>
          <a:prstGeom prst="rect">
            <a:avLst/>
          </a:prstGeom>
        </p:spPr>
        <p:txBody>
          <a:bodyPr wrap="square">
            <a:spAutoFit/>
          </a:bodyPr>
          <a:lstStyle/>
          <a:p>
            <a:r>
              <a:rPr lang="en-US" sz="3200" dirty="0"/>
              <a:t>In software development, </a:t>
            </a:r>
            <a:r>
              <a:rPr lang="en-US" sz="3200" dirty="0">
                <a:solidFill>
                  <a:srgbClr val="FF0000"/>
                </a:solidFill>
              </a:rPr>
              <a:t>implementation</a:t>
            </a:r>
            <a:r>
              <a:rPr lang="en-US" sz="3200" dirty="0"/>
              <a:t> is the process of converting a program design into a suitable programming language.</a:t>
            </a:r>
            <a:endParaRPr lang="en-GB" sz="3200" dirty="0"/>
          </a:p>
        </p:txBody>
      </p:sp>
      <p:sp>
        <p:nvSpPr>
          <p:cNvPr id="4" name="Rectangle 3">
            <a:extLst>
              <a:ext uri="{FF2B5EF4-FFF2-40B4-BE49-F238E27FC236}">
                <a16:creationId xmlns:a16="http://schemas.microsoft.com/office/drawing/2014/main" id="{8E6DDABF-896B-467B-A819-63D8CD2D1AF5}"/>
              </a:ext>
            </a:extLst>
          </p:cNvPr>
          <p:cNvSpPr/>
          <p:nvPr/>
        </p:nvSpPr>
        <p:spPr>
          <a:xfrm>
            <a:off x="581192" y="5116457"/>
            <a:ext cx="8552122" cy="461665"/>
          </a:xfrm>
          <a:prstGeom prst="rect">
            <a:avLst/>
          </a:prstGeom>
        </p:spPr>
        <p:txBody>
          <a:bodyPr wrap="square">
            <a:spAutoFit/>
          </a:bodyPr>
          <a:lstStyle/>
          <a:p>
            <a:r>
              <a:rPr lang="en-US" sz="2400" dirty="0"/>
              <a:t>This is the job of a specialist called a </a:t>
            </a:r>
            <a:r>
              <a:rPr lang="en-US" sz="2400" dirty="0">
                <a:solidFill>
                  <a:srgbClr val="FF0000"/>
                </a:solidFill>
              </a:rPr>
              <a:t>COMPUTER PROGRAMMER</a:t>
            </a:r>
            <a:r>
              <a:rPr lang="en-US" sz="2400" dirty="0"/>
              <a:t>.</a:t>
            </a:r>
            <a:endParaRPr lang="en-GB" sz="2400" dirty="0"/>
          </a:p>
        </p:txBody>
      </p:sp>
    </p:spTree>
    <p:extLst>
      <p:ext uri="{BB962C8B-B14F-4D97-AF65-F5344CB8AC3E}">
        <p14:creationId xmlns:p14="http://schemas.microsoft.com/office/powerpoint/2010/main" val="4008661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4977C-89E2-4034-BBA9-246D165D4572}"/>
              </a:ext>
            </a:extLst>
          </p:cNvPr>
          <p:cNvSpPr>
            <a:spLocks noGrp="1"/>
          </p:cNvSpPr>
          <p:nvPr>
            <p:ph type="title"/>
          </p:nvPr>
        </p:nvSpPr>
        <p:spPr/>
        <p:txBody>
          <a:bodyPr/>
          <a:lstStyle/>
          <a:p>
            <a:r>
              <a:rPr lang="en-US" dirty="0"/>
              <a:t>Software Development Life Cycle (SDLC)</a:t>
            </a:r>
            <a:endParaRPr lang="en-GB" dirty="0"/>
          </a:p>
        </p:txBody>
      </p:sp>
      <p:sp>
        <p:nvSpPr>
          <p:cNvPr id="5" name="TextBox 4">
            <a:extLst>
              <a:ext uri="{FF2B5EF4-FFF2-40B4-BE49-F238E27FC236}">
                <a16:creationId xmlns:a16="http://schemas.microsoft.com/office/drawing/2014/main" id="{35A019E7-31F2-4A58-9B7D-B3A1DA57F3AF}"/>
              </a:ext>
            </a:extLst>
          </p:cNvPr>
          <p:cNvSpPr txBox="1"/>
          <p:nvPr/>
        </p:nvSpPr>
        <p:spPr>
          <a:xfrm>
            <a:off x="581192" y="2049467"/>
            <a:ext cx="3158470" cy="584775"/>
          </a:xfrm>
          <a:prstGeom prst="rect">
            <a:avLst/>
          </a:prstGeom>
          <a:noFill/>
        </p:spPr>
        <p:txBody>
          <a:bodyPr wrap="square" rtlCol="0">
            <a:spAutoFit/>
          </a:bodyPr>
          <a:lstStyle/>
          <a:p>
            <a:r>
              <a:rPr lang="en-US" sz="3200" dirty="0">
                <a:solidFill>
                  <a:srgbClr val="FF0000"/>
                </a:solidFill>
              </a:rPr>
              <a:t>Testing</a:t>
            </a:r>
            <a:endParaRPr lang="en-GB" sz="3200" dirty="0">
              <a:solidFill>
                <a:srgbClr val="FF0000"/>
              </a:solidFill>
            </a:endParaRPr>
          </a:p>
        </p:txBody>
      </p:sp>
      <p:sp>
        <p:nvSpPr>
          <p:cNvPr id="3" name="Rectangle 2">
            <a:extLst>
              <a:ext uri="{FF2B5EF4-FFF2-40B4-BE49-F238E27FC236}">
                <a16:creationId xmlns:a16="http://schemas.microsoft.com/office/drawing/2014/main" id="{67330CB9-0C0A-4673-A35A-A3259550EF23}"/>
              </a:ext>
            </a:extLst>
          </p:cNvPr>
          <p:cNvSpPr/>
          <p:nvPr/>
        </p:nvSpPr>
        <p:spPr>
          <a:xfrm>
            <a:off x="431273" y="2886689"/>
            <a:ext cx="11329454" cy="1077218"/>
          </a:xfrm>
          <a:prstGeom prst="rect">
            <a:avLst/>
          </a:prstGeom>
        </p:spPr>
        <p:txBody>
          <a:bodyPr wrap="square">
            <a:spAutoFit/>
          </a:bodyPr>
          <a:lstStyle/>
          <a:p>
            <a:r>
              <a:rPr lang="en-US" sz="3200" dirty="0"/>
              <a:t>During the </a:t>
            </a:r>
            <a:r>
              <a:rPr lang="en-US" sz="3200" dirty="0">
                <a:solidFill>
                  <a:srgbClr val="FF0000"/>
                </a:solidFill>
              </a:rPr>
              <a:t>TESTING</a:t>
            </a:r>
            <a:r>
              <a:rPr lang="en-US" sz="3200" dirty="0"/>
              <a:t> stage, we make sure the program is fit for its purpose &amp; does what we want.</a:t>
            </a:r>
          </a:p>
        </p:txBody>
      </p:sp>
      <p:sp>
        <p:nvSpPr>
          <p:cNvPr id="6" name="Rectangle 5">
            <a:extLst>
              <a:ext uri="{FF2B5EF4-FFF2-40B4-BE49-F238E27FC236}">
                <a16:creationId xmlns:a16="http://schemas.microsoft.com/office/drawing/2014/main" id="{DA079D77-ACF7-48BE-A303-A264185A0154}"/>
              </a:ext>
            </a:extLst>
          </p:cNvPr>
          <p:cNvSpPr/>
          <p:nvPr/>
        </p:nvSpPr>
        <p:spPr>
          <a:xfrm>
            <a:off x="431273" y="4371350"/>
            <a:ext cx="11029616" cy="1077218"/>
          </a:xfrm>
          <a:prstGeom prst="rect">
            <a:avLst/>
          </a:prstGeom>
        </p:spPr>
        <p:txBody>
          <a:bodyPr wrap="square">
            <a:spAutoFit/>
          </a:bodyPr>
          <a:lstStyle/>
          <a:p>
            <a:r>
              <a:rPr lang="en-US" sz="3200" dirty="0"/>
              <a:t>In this stage, we test for defects and deficiencies. We fix those issues until the product meets the original specifications.</a:t>
            </a:r>
            <a:endParaRPr lang="en-GB" sz="3200" dirty="0"/>
          </a:p>
        </p:txBody>
      </p:sp>
    </p:spTree>
    <p:extLst>
      <p:ext uri="{BB962C8B-B14F-4D97-AF65-F5344CB8AC3E}">
        <p14:creationId xmlns:p14="http://schemas.microsoft.com/office/powerpoint/2010/main" val="708738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4977C-89E2-4034-BBA9-246D165D4572}"/>
              </a:ext>
            </a:extLst>
          </p:cNvPr>
          <p:cNvSpPr>
            <a:spLocks noGrp="1"/>
          </p:cNvSpPr>
          <p:nvPr>
            <p:ph type="title"/>
          </p:nvPr>
        </p:nvSpPr>
        <p:spPr/>
        <p:txBody>
          <a:bodyPr/>
          <a:lstStyle/>
          <a:p>
            <a:r>
              <a:rPr lang="en-US" dirty="0"/>
              <a:t>Software Development Life Cycle (SDLC)</a:t>
            </a:r>
            <a:endParaRPr lang="en-GB" dirty="0"/>
          </a:p>
        </p:txBody>
      </p:sp>
      <p:sp>
        <p:nvSpPr>
          <p:cNvPr id="5" name="TextBox 4">
            <a:extLst>
              <a:ext uri="{FF2B5EF4-FFF2-40B4-BE49-F238E27FC236}">
                <a16:creationId xmlns:a16="http://schemas.microsoft.com/office/drawing/2014/main" id="{35A019E7-31F2-4A58-9B7D-B3A1DA57F3AF}"/>
              </a:ext>
            </a:extLst>
          </p:cNvPr>
          <p:cNvSpPr txBox="1"/>
          <p:nvPr/>
        </p:nvSpPr>
        <p:spPr>
          <a:xfrm>
            <a:off x="581192" y="1882711"/>
            <a:ext cx="3158470" cy="584775"/>
          </a:xfrm>
          <a:prstGeom prst="rect">
            <a:avLst/>
          </a:prstGeom>
          <a:noFill/>
        </p:spPr>
        <p:txBody>
          <a:bodyPr wrap="square" rtlCol="0">
            <a:spAutoFit/>
          </a:bodyPr>
          <a:lstStyle/>
          <a:p>
            <a:r>
              <a:rPr lang="en-US" sz="3200" dirty="0">
                <a:solidFill>
                  <a:srgbClr val="FF0000"/>
                </a:solidFill>
              </a:rPr>
              <a:t>Testing</a:t>
            </a:r>
            <a:endParaRPr lang="en-GB" sz="3200" dirty="0">
              <a:solidFill>
                <a:srgbClr val="FF0000"/>
              </a:solidFill>
            </a:endParaRPr>
          </a:p>
        </p:txBody>
      </p:sp>
      <p:sp>
        <p:nvSpPr>
          <p:cNvPr id="4" name="Rectangle 3"/>
          <p:cNvSpPr/>
          <p:nvPr/>
        </p:nvSpPr>
        <p:spPr>
          <a:xfrm>
            <a:off x="777766" y="2442611"/>
            <a:ext cx="11119944"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000" dirty="0"/>
              <a:t>Suppose I had a program with a single text box. The text box will receive any number between 1 &amp; 100.</a:t>
            </a:r>
            <a:endParaRPr lang="en-GB" sz="2000" dirty="0"/>
          </a:p>
        </p:txBody>
      </p:sp>
      <p:sp>
        <p:nvSpPr>
          <p:cNvPr id="7" name="Rectangle 6"/>
          <p:cNvSpPr/>
          <p:nvPr/>
        </p:nvSpPr>
        <p:spPr>
          <a:xfrm>
            <a:off x="862435" y="3194141"/>
            <a:ext cx="2740174" cy="461665"/>
          </a:xfrm>
          <a:prstGeom prst="rect">
            <a:avLst/>
          </a:prstGeom>
        </p:spPr>
        <p:txBody>
          <a:bodyPr wrap="none">
            <a:spAutoFit/>
          </a:bodyPr>
          <a:lstStyle/>
          <a:p>
            <a:r>
              <a:rPr lang="en-GB" sz="2400" dirty="0"/>
              <a:t>(</a:t>
            </a:r>
            <a:r>
              <a:rPr lang="en-GB" sz="2400" dirty="0" err="1"/>
              <a:t>i</a:t>
            </a:r>
            <a:r>
              <a:rPr lang="en-GB" sz="2400" dirty="0"/>
              <a:t>) Normal Test Data</a:t>
            </a:r>
          </a:p>
        </p:txBody>
      </p:sp>
      <p:sp>
        <p:nvSpPr>
          <p:cNvPr id="8" name="Rectangle 7"/>
          <p:cNvSpPr/>
          <p:nvPr/>
        </p:nvSpPr>
        <p:spPr>
          <a:xfrm>
            <a:off x="2232522" y="3637894"/>
            <a:ext cx="4730013" cy="369332"/>
          </a:xfrm>
          <a:prstGeom prst="rect">
            <a:avLst/>
          </a:prstGeom>
        </p:spPr>
        <p:txBody>
          <a:bodyPr wrap="none">
            <a:spAutoFit/>
          </a:bodyPr>
          <a:lstStyle/>
          <a:p>
            <a:r>
              <a:rPr lang="en-US" dirty="0"/>
              <a:t>Normal Test Data would be: 10, 50, 45, 67, </a:t>
            </a:r>
            <a:r>
              <a:rPr lang="en-US" dirty="0" err="1"/>
              <a:t>etc</a:t>
            </a:r>
            <a:r>
              <a:rPr lang="en-US" dirty="0"/>
              <a:t> …</a:t>
            </a:r>
            <a:endParaRPr lang="en-GB" dirty="0"/>
          </a:p>
        </p:txBody>
      </p:sp>
      <p:sp>
        <p:nvSpPr>
          <p:cNvPr id="9" name="Rectangle 8"/>
          <p:cNvSpPr/>
          <p:nvPr/>
        </p:nvSpPr>
        <p:spPr>
          <a:xfrm>
            <a:off x="862435" y="4106805"/>
            <a:ext cx="4386265" cy="461665"/>
          </a:xfrm>
          <a:prstGeom prst="rect">
            <a:avLst/>
          </a:prstGeom>
        </p:spPr>
        <p:txBody>
          <a:bodyPr wrap="none">
            <a:spAutoFit/>
          </a:bodyPr>
          <a:lstStyle/>
          <a:p>
            <a:r>
              <a:rPr lang="en-US" sz="2400" dirty="0"/>
              <a:t>(ii) Extreme (Boundary) Test Data</a:t>
            </a:r>
            <a:endParaRPr lang="en-GB" sz="2400" dirty="0"/>
          </a:p>
        </p:txBody>
      </p:sp>
      <p:sp>
        <p:nvSpPr>
          <p:cNvPr id="10" name="Rectangle 9"/>
          <p:cNvSpPr/>
          <p:nvPr/>
        </p:nvSpPr>
        <p:spPr>
          <a:xfrm>
            <a:off x="2160427" y="4617733"/>
            <a:ext cx="5411033" cy="369332"/>
          </a:xfrm>
          <a:prstGeom prst="rect">
            <a:avLst/>
          </a:prstGeom>
        </p:spPr>
        <p:txBody>
          <a:bodyPr wrap="none">
            <a:spAutoFit/>
          </a:bodyPr>
          <a:lstStyle/>
          <a:p>
            <a:r>
              <a:rPr lang="en-US" dirty="0"/>
              <a:t>Extreme Test Data would be 1 &amp; 100. (At the extremes)</a:t>
            </a:r>
            <a:endParaRPr lang="en-GB" dirty="0"/>
          </a:p>
        </p:txBody>
      </p:sp>
      <p:sp>
        <p:nvSpPr>
          <p:cNvPr id="11" name="Rectangle 10"/>
          <p:cNvSpPr/>
          <p:nvPr/>
        </p:nvSpPr>
        <p:spPr>
          <a:xfrm>
            <a:off x="964957" y="5036328"/>
            <a:ext cx="3342903" cy="461665"/>
          </a:xfrm>
          <a:prstGeom prst="rect">
            <a:avLst/>
          </a:prstGeom>
        </p:spPr>
        <p:txBody>
          <a:bodyPr wrap="none">
            <a:spAutoFit/>
          </a:bodyPr>
          <a:lstStyle/>
          <a:p>
            <a:r>
              <a:rPr lang="en-GB" sz="2400" dirty="0"/>
              <a:t>(iii) Exceptional Test Data</a:t>
            </a:r>
          </a:p>
        </p:txBody>
      </p:sp>
      <p:sp>
        <p:nvSpPr>
          <p:cNvPr id="12" name="Rectangle 11"/>
          <p:cNvSpPr/>
          <p:nvPr/>
        </p:nvSpPr>
        <p:spPr>
          <a:xfrm>
            <a:off x="2438400" y="5597572"/>
            <a:ext cx="7178566" cy="369332"/>
          </a:xfrm>
          <a:prstGeom prst="rect">
            <a:avLst/>
          </a:prstGeom>
        </p:spPr>
        <p:txBody>
          <a:bodyPr wrap="square">
            <a:spAutoFit/>
          </a:bodyPr>
          <a:lstStyle/>
          <a:p>
            <a:r>
              <a:rPr lang="en-US" dirty="0"/>
              <a:t>Exceptional Test Data would be 0, 234, -5, Wednesday, A,B,C </a:t>
            </a:r>
            <a:r>
              <a:rPr lang="en-US" dirty="0" err="1"/>
              <a:t>etc</a:t>
            </a:r>
            <a:r>
              <a:rPr lang="en-US" dirty="0"/>
              <a:t> …</a:t>
            </a:r>
            <a:endParaRPr lang="en-GB" dirty="0"/>
          </a:p>
        </p:txBody>
      </p:sp>
    </p:spTree>
    <p:extLst>
      <p:ext uri="{BB962C8B-B14F-4D97-AF65-F5344CB8AC3E}">
        <p14:creationId xmlns:p14="http://schemas.microsoft.com/office/powerpoint/2010/main" val="3935817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4977C-89E2-4034-BBA9-246D165D4572}"/>
              </a:ext>
            </a:extLst>
          </p:cNvPr>
          <p:cNvSpPr>
            <a:spLocks noGrp="1"/>
          </p:cNvSpPr>
          <p:nvPr>
            <p:ph type="title"/>
          </p:nvPr>
        </p:nvSpPr>
        <p:spPr/>
        <p:txBody>
          <a:bodyPr/>
          <a:lstStyle/>
          <a:p>
            <a:r>
              <a:rPr lang="en-US" dirty="0"/>
              <a:t>Software Development Life Cycle (SDLC)</a:t>
            </a:r>
            <a:endParaRPr lang="en-GB" dirty="0"/>
          </a:p>
        </p:txBody>
      </p:sp>
      <p:sp>
        <p:nvSpPr>
          <p:cNvPr id="5" name="TextBox 4">
            <a:extLst>
              <a:ext uri="{FF2B5EF4-FFF2-40B4-BE49-F238E27FC236}">
                <a16:creationId xmlns:a16="http://schemas.microsoft.com/office/drawing/2014/main" id="{35A019E7-31F2-4A58-9B7D-B3A1DA57F3AF}"/>
              </a:ext>
            </a:extLst>
          </p:cNvPr>
          <p:cNvSpPr txBox="1"/>
          <p:nvPr/>
        </p:nvSpPr>
        <p:spPr>
          <a:xfrm>
            <a:off x="581192" y="2049467"/>
            <a:ext cx="3158470" cy="584775"/>
          </a:xfrm>
          <a:prstGeom prst="rect">
            <a:avLst/>
          </a:prstGeom>
          <a:noFill/>
        </p:spPr>
        <p:txBody>
          <a:bodyPr wrap="square" rtlCol="0">
            <a:spAutoFit/>
          </a:bodyPr>
          <a:lstStyle/>
          <a:p>
            <a:r>
              <a:rPr lang="en-US" sz="3200" dirty="0">
                <a:solidFill>
                  <a:srgbClr val="FF0000"/>
                </a:solidFill>
              </a:rPr>
              <a:t>Documentation</a:t>
            </a:r>
            <a:endParaRPr lang="en-GB" sz="3200" dirty="0">
              <a:solidFill>
                <a:srgbClr val="FF0000"/>
              </a:solidFill>
            </a:endParaRPr>
          </a:p>
        </p:txBody>
      </p:sp>
      <p:sp>
        <p:nvSpPr>
          <p:cNvPr id="3" name="Rectangle 2">
            <a:extLst>
              <a:ext uri="{FF2B5EF4-FFF2-40B4-BE49-F238E27FC236}">
                <a16:creationId xmlns:a16="http://schemas.microsoft.com/office/drawing/2014/main" id="{67330CB9-0C0A-4673-A35A-A3259550EF23}"/>
              </a:ext>
            </a:extLst>
          </p:cNvPr>
          <p:cNvSpPr/>
          <p:nvPr/>
        </p:nvSpPr>
        <p:spPr>
          <a:xfrm>
            <a:off x="431273" y="2886689"/>
            <a:ext cx="11329454" cy="1077218"/>
          </a:xfrm>
          <a:prstGeom prst="rect">
            <a:avLst/>
          </a:prstGeom>
        </p:spPr>
        <p:txBody>
          <a:bodyPr wrap="square">
            <a:spAutoFit/>
          </a:bodyPr>
          <a:lstStyle/>
          <a:p>
            <a:r>
              <a:rPr lang="en-US" sz="3200" dirty="0"/>
              <a:t>During the </a:t>
            </a:r>
            <a:r>
              <a:rPr lang="en-US" sz="3200" dirty="0">
                <a:solidFill>
                  <a:srgbClr val="FF0000"/>
                </a:solidFill>
              </a:rPr>
              <a:t>DOCUMENTATION</a:t>
            </a:r>
            <a:r>
              <a:rPr lang="en-US" sz="3200" dirty="0"/>
              <a:t> stage, we produce a </a:t>
            </a:r>
            <a:r>
              <a:rPr lang="en-US" sz="3200" dirty="0">
                <a:solidFill>
                  <a:srgbClr val="FF0000"/>
                </a:solidFill>
              </a:rPr>
              <a:t>USER GUIDE</a:t>
            </a:r>
            <a:r>
              <a:rPr lang="en-US" sz="3200" dirty="0"/>
              <a:t> &amp; a </a:t>
            </a:r>
            <a:r>
              <a:rPr lang="en-US" sz="3200" dirty="0">
                <a:solidFill>
                  <a:srgbClr val="FF0000"/>
                </a:solidFill>
              </a:rPr>
              <a:t>TECHNICAL GUIDE</a:t>
            </a:r>
            <a:r>
              <a:rPr lang="en-US" sz="3200" dirty="0"/>
              <a:t>.</a:t>
            </a:r>
          </a:p>
        </p:txBody>
      </p:sp>
      <p:sp>
        <p:nvSpPr>
          <p:cNvPr id="4" name="Rectangle 3">
            <a:extLst>
              <a:ext uri="{FF2B5EF4-FFF2-40B4-BE49-F238E27FC236}">
                <a16:creationId xmlns:a16="http://schemas.microsoft.com/office/drawing/2014/main" id="{177148C5-31E3-4385-96E8-4561B09EFA8E}"/>
              </a:ext>
            </a:extLst>
          </p:cNvPr>
          <p:cNvSpPr/>
          <p:nvPr/>
        </p:nvSpPr>
        <p:spPr>
          <a:xfrm>
            <a:off x="431273" y="4359371"/>
            <a:ext cx="10265080" cy="1569660"/>
          </a:xfrm>
          <a:prstGeom prst="rect">
            <a:avLst/>
          </a:prstGeom>
        </p:spPr>
        <p:txBody>
          <a:bodyPr wrap="square">
            <a:spAutoFit/>
          </a:bodyPr>
          <a:lstStyle/>
          <a:p>
            <a:r>
              <a:rPr lang="en-US" sz="2400" dirty="0"/>
              <a:t>A User Guide is a document that tells the END USER how to use the software.</a:t>
            </a:r>
          </a:p>
          <a:p>
            <a:r>
              <a:rPr lang="en-US" sz="2400" dirty="0"/>
              <a:t>Sometimes it is a ‘book of instructions’ you get with a program.</a:t>
            </a:r>
          </a:p>
          <a:p>
            <a:r>
              <a:rPr lang="en-US" sz="2400" dirty="0"/>
              <a:t>It may also be an electronic manual on the </a:t>
            </a:r>
            <a:r>
              <a:rPr lang="en-US" sz="2400" dirty="0" err="1"/>
              <a:t>CD-Rom</a:t>
            </a:r>
            <a:r>
              <a:rPr lang="en-US" sz="2400" dirty="0"/>
              <a:t>.</a:t>
            </a:r>
          </a:p>
          <a:p>
            <a:r>
              <a:rPr lang="en-US" sz="2400" dirty="0"/>
              <a:t>It may simply be the programs help system.</a:t>
            </a:r>
            <a:endParaRPr lang="en-GB" sz="2400" dirty="0"/>
          </a:p>
        </p:txBody>
      </p:sp>
    </p:spTree>
    <p:extLst>
      <p:ext uri="{BB962C8B-B14F-4D97-AF65-F5344CB8AC3E}">
        <p14:creationId xmlns:p14="http://schemas.microsoft.com/office/powerpoint/2010/main" val="3365332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4977C-89E2-4034-BBA9-246D165D4572}"/>
              </a:ext>
            </a:extLst>
          </p:cNvPr>
          <p:cNvSpPr>
            <a:spLocks noGrp="1"/>
          </p:cNvSpPr>
          <p:nvPr>
            <p:ph type="title"/>
          </p:nvPr>
        </p:nvSpPr>
        <p:spPr/>
        <p:txBody>
          <a:bodyPr/>
          <a:lstStyle/>
          <a:p>
            <a:r>
              <a:rPr lang="en-US" dirty="0"/>
              <a:t>Software Development Life Cycle (SDLC)</a:t>
            </a:r>
            <a:endParaRPr lang="en-GB" dirty="0"/>
          </a:p>
        </p:txBody>
      </p:sp>
      <p:sp>
        <p:nvSpPr>
          <p:cNvPr id="5" name="TextBox 4">
            <a:extLst>
              <a:ext uri="{FF2B5EF4-FFF2-40B4-BE49-F238E27FC236}">
                <a16:creationId xmlns:a16="http://schemas.microsoft.com/office/drawing/2014/main" id="{35A019E7-31F2-4A58-9B7D-B3A1DA57F3AF}"/>
              </a:ext>
            </a:extLst>
          </p:cNvPr>
          <p:cNvSpPr txBox="1"/>
          <p:nvPr/>
        </p:nvSpPr>
        <p:spPr>
          <a:xfrm>
            <a:off x="431273" y="1773716"/>
            <a:ext cx="3158470" cy="584775"/>
          </a:xfrm>
          <a:prstGeom prst="rect">
            <a:avLst/>
          </a:prstGeom>
          <a:noFill/>
        </p:spPr>
        <p:txBody>
          <a:bodyPr wrap="square" rtlCol="0">
            <a:spAutoFit/>
          </a:bodyPr>
          <a:lstStyle/>
          <a:p>
            <a:r>
              <a:rPr lang="en-US" sz="3200" dirty="0">
                <a:solidFill>
                  <a:srgbClr val="FF0000"/>
                </a:solidFill>
              </a:rPr>
              <a:t>Documentation</a:t>
            </a:r>
            <a:endParaRPr lang="en-GB" sz="3200" dirty="0">
              <a:solidFill>
                <a:srgbClr val="FF0000"/>
              </a:solidFill>
            </a:endParaRPr>
          </a:p>
        </p:txBody>
      </p:sp>
      <p:sp>
        <p:nvSpPr>
          <p:cNvPr id="3" name="Rectangle 2">
            <a:extLst>
              <a:ext uri="{FF2B5EF4-FFF2-40B4-BE49-F238E27FC236}">
                <a16:creationId xmlns:a16="http://schemas.microsoft.com/office/drawing/2014/main" id="{67330CB9-0C0A-4673-A35A-A3259550EF23}"/>
              </a:ext>
            </a:extLst>
          </p:cNvPr>
          <p:cNvSpPr/>
          <p:nvPr/>
        </p:nvSpPr>
        <p:spPr>
          <a:xfrm>
            <a:off x="431273" y="2353893"/>
            <a:ext cx="3704792" cy="584775"/>
          </a:xfrm>
          <a:prstGeom prst="rect">
            <a:avLst/>
          </a:prstGeom>
        </p:spPr>
        <p:txBody>
          <a:bodyPr wrap="square">
            <a:spAutoFit/>
          </a:bodyPr>
          <a:lstStyle/>
          <a:p>
            <a:r>
              <a:rPr lang="en-US" sz="3200" dirty="0"/>
              <a:t>The Technical Guide.</a:t>
            </a:r>
          </a:p>
        </p:txBody>
      </p:sp>
      <p:sp>
        <p:nvSpPr>
          <p:cNvPr id="6" name="Rectangle 5">
            <a:extLst>
              <a:ext uri="{FF2B5EF4-FFF2-40B4-BE49-F238E27FC236}">
                <a16:creationId xmlns:a16="http://schemas.microsoft.com/office/drawing/2014/main" id="{568BBA6D-1D58-4333-9AF9-8F7A19FE61A4}"/>
              </a:ext>
            </a:extLst>
          </p:cNvPr>
          <p:cNvSpPr/>
          <p:nvPr/>
        </p:nvSpPr>
        <p:spPr>
          <a:xfrm>
            <a:off x="293050" y="3145905"/>
            <a:ext cx="9434678" cy="2308324"/>
          </a:xfrm>
          <a:prstGeom prst="rect">
            <a:avLst/>
          </a:prstGeom>
        </p:spPr>
        <p:txBody>
          <a:bodyPr wrap="square">
            <a:spAutoFit/>
          </a:bodyPr>
          <a:lstStyle/>
          <a:p>
            <a:r>
              <a:rPr lang="en-US" sz="2400" dirty="0"/>
              <a:t>A Technical Guide is a document that tells support &amp; maintenance staff:</a:t>
            </a:r>
          </a:p>
          <a:p>
            <a:endParaRPr lang="en-US" sz="2400" dirty="0"/>
          </a:p>
          <a:p>
            <a:pPr marL="342900" indent="-342900">
              <a:buFont typeface="Wingdings" panose="05000000000000000000" pitchFamily="2" charset="2"/>
              <a:buChar char="§"/>
            </a:pPr>
            <a:r>
              <a:rPr lang="en-US" sz="2400" dirty="0"/>
              <a:t> How the software works &amp; is designed.</a:t>
            </a:r>
          </a:p>
          <a:p>
            <a:pPr marL="342900" indent="-342900">
              <a:buFont typeface="Wingdings" panose="05000000000000000000" pitchFamily="2" charset="2"/>
              <a:buChar char="§"/>
            </a:pPr>
            <a:r>
              <a:rPr lang="en-US" sz="2400" dirty="0"/>
              <a:t> What type of computer specification is required to run the software.</a:t>
            </a:r>
          </a:p>
          <a:p>
            <a:pPr marL="342900" indent="-342900">
              <a:buFont typeface="Wingdings" panose="05000000000000000000" pitchFamily="2" charset="2"/>
              <a:buChar char="§"/>
            </a:pPr>
            <a:r>
              <a:rPr lang="en-US" sz="2400" dirty="0"/>
              <a:t>How to install the software.</a:t>
            </a:r>
          </a:p>
          <a:p>
            <a:pPr marL="342900" indent="-342900">
              <a:buFont typeface="Wingdings" panose="05000000000000000000" pitchFamily="2" charset="2"/>
              <a:buChar char="§"/>
            </a:pPr>
            <a:r>
              <a:rPr lang="en-US" sz="2400" dirty="0"/>
              <a:t>How the code works.</a:t>
            </a:r>
            <a:endParaRPr lang="en-GB" sz="2400" dirty="0"/>
          </a:p>
        </p:txBody>
      </p:sp>
      <p:sp>
        <p:nvSpPr>
          <p:cNvPr id="7" name="Rectangle 6">
            <a:extLst>
              <a:ext uri="{FF2B5EF4-FFF2-40B4-BE49-F238E27FC236}">
                <a16:creationId xmlns:a16="http://schemas.microsoft.com/office/drawing/2014/main" id="{01EF1D31-7FDF-408B-AEB6-9685E5E9F8ED}"/>
              </a:ext>
            </a:extLst>
          </p:cNvPr>
          <p:cNvSpPr/>
          <p:nvPr/>
        </p:nvSpPr>
        <p:spPr>
          <a:xfrm>
            <a:off x="431273" y="5666411"/>
            <a:ext cx="8144474" cy="461665"/>
          </a:xfrm>
          <a:prstGeom prst="rect">
            <a:avLst/>
          </a:prstGeom>
        </p:spPr>
        <p:txBody>
          <a:bodyPr wrap="none">
            <a:spAutoFit/>
          </a:bodyPr>
          <a:lstStyle/>
          <a:p>
            <a:r>
              <a:rPr lang="en-US" sz="2400" dirty="0"/>
              <a:t>End users won’t usually understand much of the technical guide.</a:t>
            </a:r>
            <a:endParaRPr lang="en-GB" sz="2400" dirty="0"/>
          </a:p>
        </p:txBody>
      </p:sp>
    </p:spTree>
    <p:extLst>
      <p:ext uri="{BB962C8B-B14F-4D97-AF65-F5344CB8AC3E}">
        <p14:creationId xmlns:p14="http://schemas.microsoft.com/office/powerpoint/2010/main" val="946448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4977C-89E2-4034-BBA9-246D165D4572}"/>
              </a:ext>
            </a:extLst>
          </p:cNvPr>
          <p:cNvSpPr>
            <a:spLocks noGrp="1"/>
          </p:cNvSpPr>
          <p:nvPr>
            <p:ph type="title"/>
          </p:nvPr>
        </p:nvSpPr>
        <p:spPr/>
        <p:txBody>
          <a:bodyPr/>
          <a:lstStyle/>
          <a:p>
            <a:r>
              <a:rPr lang="en-US" dirty="0"/>
              <a:t>Software Development Life Cycle (SDLC)</a:t>
            </a:r>
            <a:endParaRPr lang="en-GB" dirty="0"/>
          </a:p>
        </p:txBody>
      </p:sp>
      <p:sp>
        <p:nvSpPr>
          <p:cNvPr id="5" name="TextBox 4">
            <a:extLst>
              <a:ext uri="{FF2B5EF4-FFF2-40B4-BE49-F238E27FC236}">
                <a16:creationId xmlns:a16="http://schemas.microsoft.com/office/drawing/2014/main" id="{35A019E7-31F2-4A58-9B7D-B3A1DA57F3AF}"/>
              </a:ext>
            </a:extLst>
          </p:cNvPr>
          <p:cNvSpPr txBox="1"/>
          <p:nvPr/>
        </p:nvSpPr>
        <p:spPr>
          <a:xfrm>
            <a:off x="431273" y="1773716"/>
            <a:ext cx="3158470" cy="584775"/>
          </a:xfrm>
          <a:prstGeom prst="rect">
            <a:avLst/>
          </a:prstGeom>
          <a:noFill/>
        </p:spPr>
        <p:txBody>
          <a:bodyPr wrap="square" rtlCol="0">
            <a:spAutoFit/>
          </a:bodyPr>
          <a:lstStyle/>
          <a:p>
            <a:r>
              <a:rPr lang="en-US" sz="3200" dirty="0">
                <a:solidFill>
                  <a:srgbClr val="FF0000"/>
                </a:solidFill>
              </a:rPr>
              <a:t>Evaluation</a:t>
            </a:r>
            <a:endParaRPr lang="en-GB" sz="3200" dirty="0">
              <a:solidFill>
                <a:srgbClr val="FF0000"/>
              </a:solidFill>
            </a:endParaRPr>
          </a:p>
        </p:txBody>
      </p:sp>
      <p:sp>
        <p:nvSpPr>
          <p:cNvPr id="4" name="Rectangle 3">
            <a:extLst>
              <a:ext uri="{FF2B5EF4-FFF2-40B4-BE49-F238E27FC236}">
                <a16:creationId xmlns:a16="http://schemas.microsoft.com/office/drawing/2014/main" id="{5A2429E3-0F24-4DE5-AFA2-675B24333D19}"/>
              </a:ext>
            </a:extLst>
          </p:cNvPr>
          <p:cNvSpPr/>
          <p:nvPr/>
        </p:nvSpPr>
        <p:spPr>
          <a:xfrm>
            <a:off x="431273" y="2530148"/>
            <a:ext cx="10243815" cy="954107"/>
          </a:xfrm>
          <a:prstGeom prst="rect">
            <a:avLst/>
          </a:prstGeom>
        </p:spPr>
        <p:txBody>
          <a:bodyPr wrap="square">
            <a:spAutoFit/>
          </a:bodyPr>
          <a:lstStyle/>
          <a:p>
            <a:r>
              <a:rPr lang="en-US" sz="2800" dirty="0"/>
              <a:t>During the </a:t>
            </a:r>
            <a:r>
              <a:rPr lang="en-US" sz="2800" dirty="0">
                <a:solidFill>
                  <a:srgbClr val="FF0000"/>
                </a:solidFill>
              </a:rPr>
              <a:t>EVALUATION</a:t>
            </a:r>
            <a:r>
              <a:rPr lang="en-US" sz="2800" dirty="0"/>
              <a:t> stage, we perform a Final Check before we start using the software for real.</a:t>
            </a:r>
          </a:p>
        </p:txBody>
      </p:sp>
      <p:sp>
        <p:nvSpPr>
          <p:cNvPr id="8" name="Rectangle 7">
            <a:extLst>
              <a:ext uri="{FF2B5EF4-FFF2-40B4-BE49-F238E27FC236}">
                <a16:creationId xmlns:a16="http://schemas.microsoft.com/office/drawing/2014/main" id="{5C813A36-287F-470C-AF81-4742B901B266}"/>
              </a:ext>
            </a:extLst>
          </p:cNvPr>
          <p:cNvSpPr/>
          <p:nvPr/>
        </p:nvSpPr>
        <p:spPr>
          <a:xfrm>
            <a:off x="581191" y="3655912"/>
            <a:ext cx="8956214" cy="2308324"/>
          </a:xfrm>
          <a:prstGeom prst="rect">
            <a:avLst/>
          </a:prstGeom>
        </p:spPr>
        <p:txBody>
          <a:bodyPr wrap="square">
            <a:spAutoFit/>
          </a:bodyPr>
          <a:lstStyle/>
          <a:p>
            <a:r>
              <a:rPr lang="en-US" sz="2400" dirty="0"/>
              <a:t>During evaluation, we are trying to find out:-</a:t>
            </a:r>
          </a:p>
          <a:p>
            <a:endParaRPr lang="en-US" sz="2400" dirty="0"/>
          </a:p>
          <a:p>
            <a:pPr marL="342900" indent="-342900">
              <a:buFont typeface="Wingdings" panose="05000000000000000000" pitchFamily="2" charset="2"/>
              <a:buChar char="Ø"/>
            </a:pPr>
            <a:r>
              <a:rPr lang="en-US" sz="2400" dirty="0"/>
              <a:t>  Does the software do EVERYTHING the specification wanted?</a:t>
            </a:r>
          </a:p>
          <a:p>
            <a:pPr marL="342900" indent="-342900">
              <a:buFont typeface="Wingdings" panose="05000000000000000000" pitchFamily="2" charset="2"/>
              <a:buChar char="Ø"/>
            </a:pPr>
            <a:r>
              <a:rPr lang="en-US" sz="2400" dirty="0"/>
              <a:t>  Is the program simple &amp; logical to use?</a:t>
            </a:r>
          </a:p>
          <a:p>
            <a:pPr marL="342900" indent="-342900">
              <a:buFont typeface="Wingdings" panose="05000000000000000000" pitchFamily="2" charset="2"/>
              <a:buChar char="Ø"/>
            </a:pPr>
            <a:r>
              <a:rPr lang="en-US" sz="2400" dirty="0"/>
              <a:t>  Are the documents clear &amp; correct?</a:t>
            </a:r>
          </a:p>
          <a:p>
            <a:pPr marL="342900" indent="-342900">
              <a:buFont typeface="Wingdings" panose="05000000000000000000" pitchFamily="2" charset="2"/>
              <a:buChar char="Ø"/>
            </a:pPr>
            <a:r>
              <a:rPr lang="en-US" sz="2400" dirty="0"/>
              <a:t>  Is the code clear &amp; easy to read?</a:t>
            </a:r>
            <a:endParaRPr lang="en-GB" sz="2400" dirty="0"/>
          </a:p>
        </p:txBody>
      </p:sp>
    </p:spTree>
    <p:extLst>
      <p:ext uri="{BB962C8B-B14F-4D97-AF65-F5344CB8AC3E}">
        <p14:creationId xmlns:p14="http://schemas.microsoft.com/office/powerpoint/2010/main" val="816870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5A818-09E7-48EC-AB0B-E9DFDDFC145E}"/>
              </a:ext>
            </a:extLst>
          </p:cNvPr>
          <p:cNvSpPr>
            <a:spLocks noGrp="1"/>
          </p:cNvSpPr>
          <p:nvPr>
            <p:ph type="title"/>
          </p:nvPr>
        </p:nvSpPr>
        <p:spPr/>
        <p:txBody>
          <a:bodyPr/>
          <a:lstStyle/>
          <a:p>
            <a:r>
              <a:rPr lang="en-US" dirty="0"/>
              <a:t>                   How  we  develop software?</a:t>
            </a:r>
            <a:endParaRPr lang="en-GB" dirty="0"/>
          </a:p>
        </p:txBody>
      </p:sp>
      <p:sp>
        <p:nvSpPr>
          <p:cNvPr id="3" name="Content Placeholder 2">
            <a:extLst>
              <a:ext uri="{FF2B5EF4-FFF2-40B4-BE49-F238E27FC236}">
                <a16:creationId xmlns:a16="http://schemas.microsoft.com/office/drawing/2014/main" id="{C15D38BC-8ADD-498B-B993-6835C68EB57F}"/>
              </a:ext>
            </a:extLst>
          </p:cNvPr>
          <p:cNvSpPr>
            <a:spLocks noGrp="1"/>
          </p:cNvSpPr>
          <p:nvPr>
            <p:ph idx="1"/>
          </p:nvPr>
        </p:nvSpPr>
        <p:spPr>
          <a:xfrm>
            <a:off x="1429407" y="2127335"/>
            <a:ext cx="10181401" cy="1404142"/>
          </a:xfrm>
        </p:spPr>
        <p:txBody>
          <a:bodyPr>
            <a:normAutofit fontScale="85000" lnSpcReduction="20000"/>
          </a:bodyPr>
          <a:lstStyle/>
          <a:p>
            <a:pPr marL="0" indent="0">
              <a:buNone/>
            </a:pPr>
            <a:br>
              <a:rPr lang="en-US" sz="2800" dirty="0"/>
            </a:br>
            <a:br>
              <a:rPr lang="en-US" sz="2800" dirty="0"/>
            </a:br>
            <a:br>
              <a:rPr lang="en-US" sz="2800" dirty="0"/>
            </a:br>
            <a:endParaRPr lang="en-US" sz="2800" dirty="0"/>
          </a:p>
          <a:p>
            <a:pPr marL="0" indent="0">
              <a:buNone/>
            </a:pPr>
            <a:endParaRPr lang="en-US" dirty="0"/>
          </a:p>
          <a:p>
            <a:pPr marL="0" indent="0">
              <a:buNone/>
            </a:pPr>
            <a:endParaRPr lang="en-US" dirty="0"/>
          </a:p>
          <a:p>
            <a:pPr marL="0" indent="0">
              <a:buNone/>
            </a:pPr>
            <a:endParaRPr lang="en-GB" dirty="0"/>
          </a:p>
        </p:txBody>
      </p:sp>
      <p:sp>
        <p:nvSpPr>
          <p:cNvPr id="4" name="TextBox 3"/>
          <p:cNvSpPr txBox="1"/>
          <p:nvPr/>
        </p:nvSpPr>
        <p:spPr>
          <a:xfrm>
            <a:off x="581192" y="2829406"/>
            <a:ext cx="10120078" cy="954107"/>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2800" dirty="0"/>
              <a:t>   A Software Development Life Cycle is the </a:t>
            </a:r>
            <a:r>
              <a:rPr lang="en-US" sz="2800" dirty="0">
                <a:solidFill>
                  <a:srgbClr val="FF0000"/>
                </a:solidFill>
              </a:rPr>
              <a:t>term</a:t>
            </a:r>
            <a:r>
              <a:rPr lang="en-US" sz="2800" dirty="0"/>
              <a:t> used in computing</a:t>
            </a:r>
            <a:br>
              <a:rPr lang="en-US" sz="2800" dirty="0"/>
            </a:br>
            <a:r>
              <a:rPr lang="en-US" sz="2800" dirty="0"/>
              <a:t>   to describe the process for creating software.</a:t>
            </a:r>
          </a:p>
        </p:txBody>
      </p:sp>
    </p:spTree>
    <p:extLst>
      <p:ext uri="{BB962C8B-B14F-4D97-AF65-F5344CB8AC3E}">
        <p14:creationId xmlns:p14="http://schemas.microsoft.com/office/powerpoint/2010/main" val="547485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4977C-89E2-4034-BBA9-246D165D4572}"/>
              </a:ext>
            </a:extLst>
          </p:cNvPr>
          <p:cNvSpPr>
            <a:spLocks noGrp="1"/>
          </p:cNvSpPr>
          <p:nvPr>
            <p:ph type="title"/>
          </p:nvPr>
        </p:nvSpPr>
        <p:spPr/>
        <p:txBody>
          <a:bodyPr/>
          <a:lstStyle/>
          <a:p>
            <a:r>
              <a:rPr lang="en-US" dirty="0"/>
              <a:t>Software Development Life Cycle (SDLC)</a:t>
            </a:r>
            <a:endParaRPr lang="en-GB" dirty="0"/>
          </a:p>
        </p:txBody>
      </p:sp>
      <p:sp>
        <p:nvSpPr>
          <p:cNvPr id="5" name="TextBox 4">
            <a:extLst>
              <a:ext uri="{FF2B5EF4-FFF2-40B4-BE49-F238E27FC236}">
                <a16:creationId xmlns:a16="http://schemas.microsoft.com/office/drawing/2014/main" id="{35A019E7-31F2-4A58-9B7D-B3A1DA57F3AF}"/>
              </a:ext>
            </a:extLst>
          </p:cNvPr>
          <p:cNvSpPr txBox="1"/>
          <p:nvPr/>
        </p:nvSpPr>
        <p:spPr>
          <a:xfrm>
            <a:off x="388743" y="1890674"/>
            <a:ext cx="3158470" cy="584775"/>
          </a:xfrm>
          <a:prstGeom prst="rect">
            <a:avLst/>
          </a:prstGeom>
          <a:noFill/>
        </p:spPr>
        <p:txBody>
          <a:bodyPr wrap="square" rtlCol="0">
            <a:spAutoFit/>
          </a:bodyPr>
          <a:lstStyle/>
          <a:p>
            <a:r>
              <a:rPr lang="en-US" sz="3200" dirty="0">
                <a:solidFill>
                  <a:srgbClr val="FF0000"/>
                </a:solidFill>
              </a:rPr>
              <a:t>Maintenance</a:t>
            </a:r>
            <a:endParaRPr lang="en-GB" sz="3200" dirty="0">
              <a:solidFill>
                <a:srgbClr val="FF0000"/>
              </a:solidFill>
            </a:endParaRPr>
          </a:p>
        </p:txBody>
      </p:sp>
      <p:sp>
        <p:nvSpPr>
          <p:cNvPr id="3" name="Rectangle 2">
            <a:extLst>
              <a:ext uri="{FF2B5EF4-FFF2-40B4-BE49-F238E27FC236}">
                <a16:creationId xmlns:a16="http://schemas.microsoft.com/office/drawing/2014/main" id="{6C1C98AD-EC77-400B-9D42-44E39DEA1FCA}"/>
              </a:ext>
            </a:extLst>
          </p:cNvPr>
          <p:cNvSpPr/>
          <p:nvPr/>
        </p:nvSpPr>
        <p:spPr>
          <a:xfrm>
            <a:off x="282975" y="2419334"/>
            <a:ext cx="11626049" cy="461665"/>
          </a:xfrm>
          <a:prstGeom prst="rect">
            <a:avLst/>
          </a:prstGeom>
        </p:spPr>
        <p:txBody>
          <a:bodyPr wrap="square">
            <a:spAutoFit/>
          </a:bodyPr>
          <a:lstStyle/>
          <a:p>
            <a:r>
              <a:rPr lang="en-US" sz="2400" dirty="0"/>
              <a:t>During the </a:t>
            </a:r>
            <a:r>
              <a:rPr lang="en-US" sz="2400" dirty="0">
                <a:solidFill>
                  <a:srgbClr val="FF0000"/>
                </a:solidFill>
              </a:rPr>
              <a:t>MAINTENANCE</a:t>
            </a:r>
            <a:r>
              <a:rPr lang="en-US" sz="2400" dirty="0"/>
              <a:t> stage, we keep the software running &amp; up to date.</a:t>
            </a:r>
          </a:p>
        </p:txBody>
      </p:sp>
      <p:sp>
        <p:nvSpPr>
          <p:cNvPr id="6" name="Rectangle 5">
            <a:extLst>
              <a:ext uri="{FF2B5EF4-FFF2-40B4-BE49-F238E27FC236}">
                <a16:creationId xmlns:a16="http://schemas.microsoft.com/office/drawing/2014/main" id="{4CC59678-46E6-4EAD-91EC-5DF5A94E5F06}"/>
              </a:ext>
            </a:extLst>
          </p:cNvPr>
          <p:cNvSpPr/>
          <p:nvPr/>
        </p:nvSpPr>
        <p:spPr>
          <a:xfrm>
            <a:off x="463728" y="3178827"/>
            <a:ext cx="7606383" cy="1938992"/>
          </a:xfrm>
          <a:prstGeom prst="rect">
            <a:avLst/>
          </a:prstGeom>
        </p:spPr>
        <p:txBody>
          <a:bodyPr wrap="square">
            <a:spAutoFit/>
          </a:bodyPr>
          <a:lstStyle/>
          <a:p>
            <a:r>
              <a:rPr lang="en-US" sz="2400" dirty="0"/>
              <a:t>During maintenance we</a:t>
            </a:r>
          </a:p>
          <a:p>
            <a:pPr marL="342900" indent="-342900">
              <a:buFont typeface="Wingdings" panose="05000000000000000000" pitchFamily="2" charset="2"/>
              <a:buChar char="Ø"/>
            </a:pPr>
            <a:r>
              <a:rPr lang="en-US" sz="2400" dirty="0"/>
              <a:t>Fix any bugs that may appear with general use.</a:t>
            </a:r>
          </a:p>
          <a:p>
            <a:pPr marL="342900" indent="-342900">
              <a:buFont typeface="Wingdings" panose="05000000000000000000" pitchFamily="2" charset="2"/>
              <a:buChar char="Ø"/>
            </a:pPr>
            <a:r>
              <a:rPr lang="en-US" sz="2400" dirty="0"/>
              <a:t>Change the software to add new features.</a:t>
            </a:r>
          </a:p>
          <a:p>
            <a:pPr marL="342900" indent="-342900">
              <a:buFont typeface="Wingdings" panose="05000000000000000000" pitchFamily="2" charset="2"/>
              <a:buChar char="Ø"/>
            </a:pPr>
            <a:r>
              <a:rPr lang="en-US" sz="2400" dirty="0"/>
              <a:t>Update the software to work on new platforms (e.g. Windows Vista.)</a:t>
            </a:r>
            <a:endParaRPr lang="en-GB" sz="2400" dirty="0"/>
          </a:p>
        </p:txBody>
      </p:sp>
      <p:pic>
        <p:nvPicPr>
          <p:cNvPr id="7" name="Picture 6">
            <a:extLst>
              <a:ext uri="{FF2B5EF4-FFF2-40B4-BE49-F238E27FC236}">
                <a16:creationId xmlns:a16="http://schemas.microsoft.com/office/drawing/2014/main" id="{6A89EA50-129D-4B92-A1A0-770D4045BC3A}"/>
              </a:ext>
            </a:extLst>
          </p:cNvPr>
          <p:cNvPicPr>
            <a:picLocks noChangeAspect="1"/>
          </p:cNvPicPr>
          <p:nvPr/>
        </p:nvPicPr>
        <p:blipFill>
          <a:blip r:embed="rId2"/>
          <a:stretch>
            <a:fillRect/>
          </a:stretch>
        </p:blipFill>
        <p:spPr>
          <a:xfrm>
            <a:off x="9110505" y="3341858"/>
            <a:ext cx="2129920" cy="1300480"/>
          </a:xfrm>
          <a:prstGeom prst="rect">
            <a:avLst/>
          </a:prstGeom>
        </p:spPr>
      </p:pic>
    </p:spTree>
    <p:extLst>
      <p:ext uri="{BB962C8B-B14F-4D97-AF65-F5344CB8AC3E}">
        <p14:creationId xmlns:p14="http://schemas.microsoft.com/office/powerpoint/2010/main" val="1446942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4977C-89E2-4034-BBA9-246D165D4572}"/>
              </a:ext>
            </a:extLst>
          </p:cNvPr>
          <p:cNvSpPr>
            <a:spLocks noGrp="1"/>
          </p:cNvSpPr>
          <p:nvPr>
            <p:ph type="title"/>
          </p:nvPr>
        </p:nvSpPr>
        <p:spPr/>
        <p:txBody>
          <a:bodyPr/>
          <a:lstStyle/>
          <a:p>
            <a:r>
              <a:rPr lang="en-US" dirty="0"/>
              <a:t>Task 1.</a:t>
            </a:r>
            <a:r>
              <a:rPr lang="en-US" dirty="0">
                <a:solidFill>
                  <a:srgbClr val="FF0000"/>
                </a:solidFill>
              </a:rPr>
              <a:t>1                      </a:t>
            </a:r>
            <a:r>
              <a:rPr lang="en-US" dirty="0"/>
              <a:t>Think  - Pair  - share</a:t>
            </a:r>
            <a:endParaRPr lang="en-GB" dirty="0"/>
          </a:p>
        </p:txBody>
      </p:sp>
      <p:sp>
        <p:nvSpPr>
          <p:cNvPr id="5" name="TextBox 4">
            <a:extLst>
              <a:ext uri="{FF2B5EF4-FFF2-40B4-BE49-F238E27FC236}">
                <a16:creationId xmlns:a16="http://schemas.microsoft.com/office/drawing/2014/main" id="{35A019E7-31F2-4A58-9B7D-B3A1DA57F3AF}"/>
              </a:ext>
            </a:extLst>
          </p:cNvPr>
          <p:cNvSpPr txBox="1"/>
          <p:nvPr/>
        </p:nvSpPr>
        <p:spPr>
          <a:xfrm>
            <a:off x="388742" y="1916737"/>
            <a:ext cx="10141524" cy="461665"/>
          </a:xfrm>
          <a:prstGeom prst="rect">
            <a:avLst/>
          </a:prstGeom>
          <a:noFill/>
        </p:spPr>
        <p:txBody>
          <a:bodyPr wrap="square" rtlCol="0">
            <a:spAutoFit/>
          </a:bodyPr>
          <a:lstStyle/>
          <a:p>
            <a:r>
              <a:rPr lang="en-US" sz="2400" dirty="0"/>
              <a:t>1.</a:t>
            </a:r>
            <a:r>
              <a:rPr lang="en-US" sz="2400" dirty="0">
                <a:solidFill>
                  <a:srgbClr val="FF0000"/>
                </a:solidFill>
              </a:rPr>
              <a:t>1</a:t>
            </a:r>
            <a:r>
              <a:rPr lang="en-US" sz="2400" dirty="0"/>
              <a:t>   What are Software Development Life Cycle phases? </a:t>
            </a:r>
            <a:endParaRPr lang="en-GB" sz="2400" dirty="0">
              <a:solidFill>
                <a:srgbClr val="FF0000"/>
              </a:solidFill>
            </a:endParaRPr>
          </a:p>
        </p:txBody>
      </p:sp>
      <p:sp>
        <p:nvSpPr>
          <p:cNvPr id="8" name="TextBox 7">
            <a:extLst>
              <a:ext uri="{FF2B5EF4-FFF2-40B4-BE49-F238E27FC236}">
                <a16:creationId xmlns:a16="http://schemas.microsoft.com/office/drawing/2014/main" id="{657AC17B-A0C0-41CE-85AC-284771B4CD01}"/>
              </a:ext>
            </a:extLst>
          </p:cNvPr>
          <p:cNvSpPr txBox="1"/>
          <p:nvPr/>
        </p:nvSpPr>
        <p:spPr>
          <a:xfrm>
            <a:off x="388742" y="2519592"/>
            <a:ext cx="7441465" cy="461665"/>
          </a:xfrm>
          <a:prstGeom prst="rect">
            <a:avLst/>
          </a:prstGeom>
          <a:noFill/>
        </p:spPr>
        <p:txBody>
          <a:bodyPr wrap="square" rtlCol="0">
            <a:spAutoFit/>
          </a:bodyPr>
          <a:lstStyle/>
          <a:p>
            <a:r>
              <a:rPr lang="en-US" sz="2400" dirty="0"/>
              <a:t>1.</a:t>
            </a:r>
            <a:r>
              <a:rPr lang="en-US" sz="2400" dirty="0">
                <a:solidFill>
                  <a:srgbClr val="FF0000"/>
                </a:solidFill>
              </a:rPr>
              <a:t>2</a:t>
            </a:r>
            <a:r>
              <a:rPr lang="en-US" sz="2400" dirty="0"/>
              <a:t>   Describe the </a:t>
            </a:r>
            <a:r>
              <a:rPr lang="en-US" sz="2400" dirty="0">
                <a:solidFill>
                  <a:srgbClr val="FF0000"/>
                </a:solidFill>
              </a:rPr>
              <a:t>disadvantages</a:t>
            </a:r>
            <a:r>
              <a:rPr lang="en-US" sz="2400" dirty="0"/>
              <a:t> of the waterfall model?</a:t>
            </a:r>
            <a:endParaRPr lang="en-GB" sz="2400" dirty="0">
              <a:solidFill>
                <a:srgbClr val="FF0000"/>
              </a:solidFill>
            </a:endParaRPr>
          </a:p>
        </p:txBody>
      </p:sp>
      <p:sp>
        <p:nvSpPr>
          <p:cNvPr id="9" name="TextBox 8">
            <a:extLst>
              <a:ext uri="{FF2B5EF4-FFF2-40B4-BE49-F238E27FC236}">
                <a16:creationId xmlns:a16="http://schemas.microsoft.com/office/drawing/2014/main" id="{0F8036F8-D883-4568-9226-2195ACD1E905}"/>
              </a:ext>
            </a:extLst>
          </p:cNvPr>
          <p:cNvSpPr txBox="1"/>
          <p:nvPr/>
        </p:nvSpPr>
        <p:spPr>
          <a:xfrm>
            <a:off x="388742" y="3018996"/>
            <a:ext cx="9764251" cy="461665"/>
          </a:xfrm>
          <a:prstGeom prst="rect">
            <a:avLst/>
          </a:prstGeom>
          <a:noFill/>
        </p:spPr>
        <p:txBody>
          <a:bodyPr wrap="square" rtlCol="0">
            <a:spAutoFit/>
          </a:bodyPr>
          <a:lstStyle/>
          <a:p>
            <a:r>
              <a:rPr lang="en-US" sz="2400" dirty="0"/>
              <a:t>1.</a:t>
            </a:r>
            <a:r>
              <a:rPr lang="en-US" sz="2400" dirty="0">
                <a:solidFill>
                  <a:srgbClr val="FF0000"/>
                </a:solidFill>
              </a:rPr>
              <a:t>3  </a:t>
            </a:r>
            <a:r>
              <a:rPr lang="en-US" sz="2400" dirty="0"/>
              <a:t>What document is produced at the end of the analysis phase in SDLC? </a:t>
            </a:r>
            <a:endParaRPr lang="en-GB" sz="2400" dirty="0"/>
          </a:p>
        </p:txBody>
      </p:sp>
      <p:sp>
        <p:nvSpPr>
          <p:cNvPr id="10" name="TextBox 9">
            <a:extLst>
              <a:ext uri="{FF2B5EF4-FFF2-40B4-BE49-F238E27FC236}">
                <a16:creationId xmlns:a16="http://schemas.microsoft.com/office/drawing/2014/main" id="{56E35D09-CB2F-47D7-80C3-0AD0EF27A7AC}"/>
              </a:ext>
            </a:extLst>
          </p:cNvPr>
          <p:cNvSpPr txBox="1"/>
          <p:nvPr/>
        </p:nvSpPr>
        <p:spPr>
          <a:xfrm>
            <a:off x="388742" y="4590954"/>
            <a:ext cx="10807342" cy="461665"/>
          </a:xfrm>
          <a:prstGeom prst="rect">
            <a:avLst/>
          </a:prstGeom>
          <a:noFill/>
        </p:spPr>
        <p:txBody>
          <a:bodyPr wrap="square" rtlCol="0">
            <a:spAutoFit/>
          </a:bodyPr>
          <a:lstStyle/>
          <a:p>
            <a:r>
              <a:rPr lang="en-US" sz="2400" dirty="0"/>
              <a:t>1.</a:t>
            </a:r>
            <a:r>
              <a:rPr lang="en-US" sz="2400" dirty="0">
                <a:solidFill>
                  <a:srgbClr val="FF0000"/>
                </a:solidFill>
              </a:rPr>
              <a:t>6  </a:t>
            </a:r>
            <a:r>
              <a:rPr lang="en-US" sz="2400" dirty="0"/>
              <a:t>Describe is the difference between </a:t>
            </a:r>
            <a:r>
              <a:rPr lang="en-US" sz="2400" dirty="0">
                <a:solidFill>
                  <a:srgbClr val="FF0000"/>
                </a:solidFill>
              </a:rPr>
              <a:t>Functional </a:t>
            </a:r>
            <a:r>
              <a:rPr lang="en-US" sz="2400" dirty="0"/>
              <a:t>and </a:t>
            </a:r>
            <a:r>
              <a:rPr lang="en-US" sz="2400" dirty="0">
                <a:solidFill>
                  <a:srgbClr val="FF0000"/>
                </a:solidFill>
              </a:rPr>
              <a:t>Non Functional </a:t>
            </a:r>
            <a:r>
              <a:rPr lang="en-US" sz="2400" dirty="0"/>
              <a:t>requirements </a:t>
            </a:r>
            <a:endParaRPr lang="en-GB" sz="2400" dirty="0"/>
          </a:p>
        </p:txBody>
      </p:sp>
      <p:sp>
        <p:nvSpPr>
          <p:cNvPr id="11" name="TextBox 10">
            <a:extLst>
              <a:ext uri="{FF2B5EF4-FFF2-40B4-BE49-F238E27FC236}">
                <a16:creationId xmlns:a16="http://schemas.microsoft.com/office/drawing/2014/main" id="{3BBF373F-40D5-4F39-8176-DDE9F3703E65}"/>
              </a:ext>
            </a:extLst>
          </p:cNvPr>
          <p:cNvSpPr txBox="1"/>
          <p:nvPr/>
        </p:nvSpPr>
        <p:spPr>
          <a:xfrm>
            <a:off x="388742" y="5551372"/>
            <a:ext cx="10807342" cy="461665"/>
          </a:xfrm>
          <a:prstGeom prst="rect">
            <a:avLst/>
          </a:prstGeom>
          <a:noFill/>
        </p:spPr>
        <p:txBody>
          <a:bodyPr wrap="square" rtlCol="0">
            <a:spAutoFit/>
          </a:bodyPr>
          <a:lstStyle/>
          <a:p>
            <a:r>
              <a:rPr lang="en-US" sz="2400" dirty="0"/>
              <a:t>1.</a:t>
            </a:r>
            <a:r>
              <a:rPr lang="en-US" sz="2400" dirty="0">
                <a:solidFill>
                  <a:srgbClr val="FF0000"/>
                </a:solidFill>
              </a:rPr>
              <a:t>8  </a:t>
            </a:r>
            <a:r>
              <a:rPr lang="en-US" sz="2400" dirty="0"/>
              <a:t>what is the purpose of testing  in  SDLC </a:t>
            </a:r>
            <a:endParaRPr lang="en-GB" sz="2400" dirty="0"/>
          </a:p>
        </p:txBody>
      </p:sp>
      <p:sp>
        <p:nvSpPr>
          <p:cNvPr id="12" name="TextBox 11">
            <a:extLst>
              <a:ext uri="{FF2B5EF4-FFF2-40B4-BE49-F238E27FC236}">
                <a16:creationId xmlns:a16="http://schemas.microsoft.com/office/drawing/2014/main" id="{45C20355-B9E0-4007-B7F7-55177EEAF84D}"/>
              </a:ext>
            </a:extLst>
          </p:cNvPr>
          <p:cNvSpPr txBox="1"/>
          <p:nvPr/>
        </p:nvSpPr>
        <p:spPr>
          <a:xfrm>
            <a:off x="388742" y="5071163"/>
            <a:ext cx="10807342" cy="461665"/>
          </a:xfrm>
          <a:prstGeom prst="rect">
            <a:avLst/>
          </a:prstGeom>
          <a:noFill/>
        </p:spPr>
        <p:txBody>
          <a:bodyPr wrap="square" rtlCol="0">
            <a:spAutoFit/>
          </a:bodyPr>
          <a:lstStyle/>
          <a:p>
            <a:r>
              <a:rPr lang="en-US" sz="2400" dirty="0"/>
              <a:t>1.</a:t>
            </a:r>
            <a:r>
              <a:rPr lang="en-US" sz="2400" dirty="0">
                <a:solidFill>
                  <a:srgbClr val="FF0000"/>
                </a:solidFill>
              </a:rPr>
              <a:t>7  </a:t>
            </a:r>
            <a:r>
              <a:rPr lang="en-US" sz="2400" dirty="0"/>
              <a:t>What document are produced at the design stage in  SDLC </a:t>
            </a:r>
            <a:endParaRPr lang="en-GB" sz="2400" dirty="0"/>
          </a:p>
        </p:txBody>
      </p:sp>
      <p:sp>
        <p:nvSpPr>
          <p:cNvPr id="13" name="TextBox 12">
            <a:extLst>
              <a:ext uri="{FF2B5EF4-FFF2-40B4-BE49-F238E27FC236}">
                <a16:creationId xmlns:a16="http://schemas.microsoft.com/office/drawing/2014/main" id="{0F8036F8-D883-4568-9226-2195ACD1E905}"/>
              </a:ext>
            </a:extLst>
          </p:cNvPr>
          <p:cNvSpPr txBox="1"/>
          <p:nvPr/>
        </p:nvSpPr>
        <p:spPr>
          <a:xfrm>
            <a:off x="388742" y="3568023"/>
            <a:ext cx="8345355" cy="461665"/>
          </a:xfrm>
          <a:prstGeom prst="rect">
            <a:avLst/>
          </a:prstGeom>
          <a:noFill/>
        </p:spPr>
        <p:txBody>
          <a:bodyPr wrap="square" rtlCol="0">
            <a:spAutoFit/>
          </a:bodyPr>
          <a:lstStyle/>
          <a:p>
            <a:r>
              <a:rPr lang="en-US" sz="2400" dirty="0"/>
              <a:t>1.</a:t>
            </a:r>
            <a:r>
              <a:rPr lang="en-US" sz="2400" dirty="0">
                <a:solidFill>
                  <a:srgbClr val="FF0000"/>
                </a:solidFill>
              </a:rPr>
              <a:t>4  </a:t>
            </a:r>
            <a:r>
              <a:rPr lang="en-US" sz="2400" dirty="0"/>
              <a:t>What is Functional Requirement? </a:t>
            </a:r>
            <a:endParaRPr lang="en-GB" sz="2400" dirty="0"/>
          </a:p>
        </p:txBody>
      </p:sp>
      <p:sp>
        <p:nvSpPr>
          <p:cNvPr id="14" name="TextBox 13">
            <a:extLst>
              <a:ext uri="{FF2B5EF4-FFF2-40B4-BE49-F238E27FC236}">
                <a16:creationId xmlns:a16="http://schemas.microsoft.com/office/drawing/2014/main" id="{0F8036F8-D883-4568-9226-2195ACD1E905}"/>
              </a:ext>
            </a:extLst>
          </p:cNvPr>
          <p:cNvSpPr txBox="1"/>
          <p:nvPr/>
        </p:nvSpPr>
        <p:spPr>
          <a:xfrm>
            <a:off x="388742" y="4110745"/>
            <a:ext cx="8345355" cy="461665"/>
          </a:xfrm>
          <a:prstGeom prst="rect">
            <a:avLst/>
          </a:prstGeom>
          <a:noFill/>
        </p:spPr>
        <p:txBody>
          <a:bodyPr wrap="square" rtlCol="0">
            <a:spAutoFit/>
          </a:bodyPr>
          <a:lstStyle/>
          <a:p>
            <a:r>
              <a:rPr lang="en-US" sz="2400" dirty="0"/>
              <a:t>1.</a:t>
            </a:r>
            <a:r>
              <a:rPr lang="en-US" sz="2400" dirty="0">
                <a:solidFill>
                  <a:srgbClr val="FF0000"/>
                </a:solidFill>
              </a:rPr>
              <a:t>5  </a:t>
            </a:r>
            <a:r>
              <a:rPr lang="en-US" sz="2400" dirty="0"/>
              <a:t>What is NON - Functional Requirement? </a:t>
            </a:r>
            <a:endParaRPr lang="en-GB" sz="2400" dirty="0"/>
          </a:p>
        </p:txBody>
      </p:sp>
      <p:sp>
        <p:nvSpPr>
          <p:cNvPr id="15" name="TextBox 14">
            <a:extLst>
              <a:ext uri="{FF2B5EF4-FFF2-40B4-BE49-F238E27FC236}">
                <a16:creationId xmlns:a16="http://schemas.microsoft.com/office/drawing/2014/main" id="{3BBF373F-40D5-4F39-8176-DDE9F3703E65}"/>
              </a:ext>
            </a:extLst>
          </p:cNvPr>
          <p:cNvSpPr txBox="1"/>
          <p:nvPr/>
        </p:nvSpPr>
        <p:spPr>
          <a:xfrm>
            <a:off x="388742" y="6031581"/>
            <a:ext cx="10807342" cy="461665"/>
          </a:xfrm>
          <a:prstGeom prst="rect">
            <a:avLst/>
          </a:prstGeom>
          <a:noFill/>
        </p:spPr>
        <p:txBody>
          <a:bodyPr wrap="square" rtlCol="0">
            <a:spAutoFit/>
          </a:bodyPr>
          <a:lstStyle/>
          <a:p>
            <a:r>
              <a:rPr lang="en-US" sz="2400" dirty="0"/>
              <a:t>1.</a:t>
            </a:r>
            <a:r>
              <a:rPr lang="en-US" sz="2400" dirty="0">
                <a:solidFill>
                  <a:srgbClr val="FF0000"/>
                </a:solidFill>
              </a:rPr>
              <a:t>9  </a:t>
            </a:r>
            <a:r>
              <a:rPr lang="en-US" sz="2400" dirty="0"/>
              <a:t>Use the internet to search about 3 different methods of testing in SDLC</a:t>
            </a:r>
            <a:r>
              <a:rPr lang="en-US" sz="2400" dirty="0">
                <a:solidFill>
                  <a:srgbClr val="FF0000"/>
                </a:solidFill>
              </a:rPr>
              <a:t>.</a:t>
            </a:r>
          </a:p>
        </p:txBody>
      </p:sp>
    </p:spTree>
    <p:extLst>
      <p:ext uri="{BB962C8B-B14F-4D97-AF65-F5344CB8AC3E}">
        <p14:creationId xmlns:p14="http://schemas.microsoft.com/office/powerpoint/2010/main" val="3986186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Iterative Model</a:t>
            </a:r>
          </a:p>
        </p:txBody>
      </p:sp>
      <p:pic>
        <p:nvPicPr>
          <p:cNvPr id="3" name="Picture 2"/>
          <p:cNvPicPr>
            <a:picLocks noChangeAspect="1"/>
          </p:cNvPicPr>
          <p:nvPr/>
        </p:nvPicPr>
        <p:blipFill>
          <a:blip r:embed="rId2"/>
          <a:stretch>
            <a:fillRect/>
          </a:stretch>
        </p:blipFill>
        <p:spPr>
          <a:xfrm>
            <a:off x="4136464" y="2114387"/>
            <a:ext cx="7474344" cy="4352921"/>
          </a:xfrm>
          <a:prstGeom prst="rect">
            <a:avLst/>
          </a:prstGeom>
        </p:spPr>
      </p:pic>
    </p:spTree>
    <p:extLst>
      <p:ext uri="{BB962C8B-B14F-4D97-AF65-F5344CB8AC3E}">
        <p14:creationId xmlns:p14="http://schemas.microsoft.com/office/powerpoint/2010/main" val="4046950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How  we  Develop  Software ?</a:t>
            </a:r>
          </a:p>
        </p:txBody>
      </p:sp>
      <p:sp>
        <p:nvSpPr>
          <p:cNvPr id="5" name="Rectangle 4"/>
          <p:cNvSpPr/>
          <p:nvPr/>
        </p:nvSpPr>
        <p:spPr>
          <a:xfrm>
            <a:off x="1295446" y="2140748"/>
            <a:ext cx="8378576" cy="64633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a:spAutoFit/>
          </a:bodyPr>
          <a:lstStyle/>
          <a:p>
            <a:r>
              <a:rPr lang="en-US" sz="3600" dirty="0"/>
              <a:t>There are </a:t>
            </a:r>
            <a:r>
              <a:rPr lang="en-US" sz="3600" b="1" dirty="0">
                <a:solidFill>
                  <a:srgbClr val="00B050"/>
                </a:solidFill>
              </a:rPr>
              <a:t>7</a:t>
            </a:r>
            <a:r>
              <a:rPr lang="en-US" sz="3600" dirty="0"/>
              <a:t> steps in Software Development</a:t>
            </a:r>
            <a:endParaRPr lang="en-GB" sz="3600" dirty="0"/>
          </a:p>
        </p:txBody>
      </p:sp>
      <p:sp>
        <p:nvSpPr>
          <p:cNvPr id="6" name="Rectangle 5"/>
          <p:cNvSpPr/>
          <p:nvPr/>
        </p:nvSpPr>
        <p:spPr>
          <a:xfrm>
            <a:off x="1295446" y="3026978"/>
            <a:ext cx="1671145" cy="557049"/>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2800" b="1" dirty="0">
                <a:solidFill>
                  <a:srgbClr val="00B050"/>
                </a:solidFill>
              </a:rPr>
              <a:t>A</a:t>
            </a:r>
            <a:r>
              <a:rPr lang="en-GB" sz="2800" dirty="0"/>
              <a:t>nalysis</a:t>
            </a:r>
          </a:p>
        </p:txBody>
      </p:sp>
      <p:sp>
        <p:nvSpPr>
          <p:cNvPr id="7" name="Rectangle 6"/>
          <p:cNvSpPr/>
          <p:nvPr/>
        </p:nvSpPr>
        <p:spPr>
          <a:xfrm>
            <a:off x="2046943" y="3605050"/>
            <a:ext cx="1621168" cy="47296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2800" b="1" dirty="0">
                <a:solidFill>
                  <a:srgbClr val="00B050"/>
                </a:solidFill>
              </a:rPr>
              <a:t>D</a:t>
            </a:r>
            <a:r>
              <a:rPr lang="en-GB" sz="2800" b="1" dirty="0">
                <a:solidFill>
                  <a:schemeClr val="bg1"/>
                </a:solidFill>
              </a:rPr>
              <a:t>esign</a:t>
            </a:r>
            <a:endParaRPr lang="en-GB" sz="2800" dirty="0">
              <a:solidFill>
                <a:schemeClr val="bg1"/>
              </a:solidFill>
            </a:endParaRPr>
          </a:p>
        </p:txBody>
      </p:sp>
      <p:sp>
        <p:nvSpPr>
          <p:cNvPr id="8" name="Rectangle 7"/>
          <p:cNvSpPr/>
          <p:nvPr/>
        </p:nvSpPr>
        <p:spPr>
          <a:xfrm>
            <a:off x="2857527" y="4098134"/>
            <a:ext cx="2645933" cy="50633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2800" b="1" dirty="0">
                <a:solidFill>
                  <a:srgbClr val="00B050"/>
                </a:solidFill>
              </a:rPr>
              <a:t>I</a:t>
            </a:r>
            <a:r>
              <a:rPr lang="en-GB" sz="2800" dirty="0"/>
              <a:t>mplementation</a:t>
            </a:r>
          </a:p>
        </p:txBody>
      </p:sp>
      <p:sp>
        <p:nvSpPr>
          <p:cNvPr id="9" name="Rectangle 8"/>
          <p:cNvSpPr/>
          <p:nvPr/>
        </p:nvSpPr>
        <p:spPr>
          <a:xfrm>
            <a:off x="4293478" y="4614082"/>
            <a:ext cx="1592316" cy="472925"/>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2800" b="1" dirty="0">
                <a:solidFill>
                  <a:srgbClr val="00B050"/>
                </a:solidFill>
              </a:rPr>
              <a:t>T</a:t>
            </a:r>
            <a:r>
              <a:rPr lang="en-GB" sz="2800" b="1" dirty="0">
                <a:solidFill>
                  <a:schemeClr val="bg1"/>
                </a:solidFill>
              </a:rPr>
              <a:t>esting</a:t>
            </a:r>
            <a:endParaRPr lang="en-GB" sz="2800" dirty="0">
              <a:solidFill>
                <a:schemeClr val="bg1"/>
              </a:solidFill>
            </a:endParaRPr>
          </a:p>
        </p:txBody>
      </p:sp>
      <p:sp>
        <p:nvSpPr>
          <p:cNvPr id="10" name="Rectangle 9"/>
          <p:cNvSpPr/>
          <p:nvPr/>
        </p:nvSpPr>
        <p:spPr>
          <a:xfrm>
            <a:off x="5234149" y="5097517"/>
            <a:ext cx="2816775" cy="50543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2800" b="1" dirty="0">
                <a:solidFill>
                  <a:srgbClr val="00B050"/>
                </a:solidFill>
              </a:rPr>
              <a:t>D</a:t>
            </a:r>
            <a:r>
              <a:rPr lang="en-GB" sz="2800" b="1" dirty="0">
                <a:solidFill>
                  <a:schemeClr val="bg1"/>
                </a:solidFill>
              </a:rPr>
              <a:t>ocumentation</a:t>
            </a:r>
            <a:endParaRPr lang="en-GB" sz="2800" dirty="0">
              <a:solidFill>
                <a:schemeClr val="bg1"/>
              </a:solidFill>
            </a:endParaRPr>
          </a:p>
        </p:txBody>
      </p:sp>
      <p:sp>
        <p:nvSpPr>
          <p:cNvPr id="11" name="Rectangle 10"/>
          <p:cNvSpPr/>
          <p:nvPr/>
        </p:nvSpPr>
        <p:spPr>
          <a:xfrm>
            <a:off x="7160225" y="5613465"/>
            <a:ext cx="2088878" cy="46151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2800" b="1" dirty="0">
                <a:solidFill>
                  <a:srgbClr val="00B050"/>
                </a:solidFill>
              </a:rPr>
              <a:t>E</a:t>
            </a:r>
            <a:r>
              <a:rPr lang="en-GB" sz="2800" b="1" dirty="0">
                <a:solidFill>
                  <a:schemeClr val="bg1"/>
                </a:solidFill>
              </a:rPr>
              <a:t>valuation</a:t>
            </a:r>
            <a:endParaRPr lang="en-GB" sz="2800" dirty="0">
              <a:solidFill>
                <a:schemeClr val="bg1"/>
              </a:solidFill>
            </a:endParaRPr>
          </a:p>
        </p:txBody>
      </p:sp>
      <p:sp>
        <p:nvSpPr>
          <p:cNvPr id="12" name="Rectangle 11"/>
          <p:cNvSpPr/>
          <p:nvPr/>
        </p:nvSpPr>
        <p:spPr>
          <a:xfrm>
            <a:off x="8295342" y="6074980"/>
            <a:ext cx="2362147" cy="515005"/>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2800" b="1" dirty="0">
                <a:solidFill>
                  <a:srgbClr val="00B050"/>
                </a:solidFill>
              </a:rPr>
              <a:t>M</a:t>
            </a:r>
            <a:r>
              <a:rPr lang="en-GB" sz="2800" b="1" dirty="0">
                <a:solidFill>
                  <a:schemeClr val="bg1"/>
                </a:solidFill>
              </a:rPr>
              <a:t>aintenance</a:t>
            </a:r>
            <a:endParaRPr lang="en-GB" sz="2800" dirty="0">
              <a:solidFill>
                <a:schemeClr val="bg1"/>
              </a:solidFill>
            </a:endParaRPr>
          </a:p>
        </p:txBody>
      </p:sp>
      <p:sp>
        <p:nvSpPr>
          <p:cNvPr id="13" name="Rectangle 12"/>
          <p:cNvSpPr/>
          <p:nvPr/>
        </p:nvSpPr>
        <p:spPr>
          <a:xfrm>
            <a:off x="220717" y="6231419"/>
            <a:ext cx="6285185" cy="40011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2000" dirty="0"/>
              <a:t>Most projects in software development follow this pattern.</a:t>
            </a:r>
            <a:endParaRPr lang="en-GB" sz="2000" dirty="0"/>
          </a:p>
        </p:txBody>
      </p:sp>
      <p:cxnSp>
        <p:nvCxnSpPr>
          <p:cNvPr id="15" name="Straight Arrow Connector 14"/>
          <p:cNvCxnSpPr/>
          <p:nvPr/>
        </p:nvCxnSpPr>
        <p:spPr>
          <a:xfrm flipV="1">
            <a:off x="851338" y="5408156"/>
            <a:ext cx="1513490" cy="8232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95265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4977C-89E2-4034-BBA9-246D165D4572}"/>
              </a:ext>
            </a:extLst>
          </p:cNvPr>
          <p:cNvSpPr>
            <a:spLocks noGrp="1"/>
          </p:cNvSpPr>
          <p:nvPr>
            <p:ph type="title"/>
          </p:nvPr>
        </p:nvSpPr>
        <p:spPr/>
        <p:txBody>
          <a:bodyPr/>
          <a:lstStyle/>
          <a:p>
            <a:r>
              <a:rPr lang="en-US" dirty="0"/>
              <a:t>             Why  we  use  a  development  lifecycle ?</a:t>
            </a:r>
            <a:endParaRPr lang="en-GB" dirty="0"/>
          </a:p>
        </p:txBody>
      </p:sp>
      <p:sp>
        <p:nvSpPr>
          <p:cNvPr id="5" name="Rectangle 4"/>
          <p:cNvSpPr/>
          <p:nvPr/>
        </p:nvSpPr>
        <p:spPr>
          <a:xfrm>
            <a:off x="810408" y="2166796"/>
            <a:ext cx="10571183" cy="46166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342900" indent="-342900">
              <a:buFont typeface="Arial" panose="020B0604020202020204" pitchFamily="34" charset="0"/>
              <a:buChar char="•"/>
            </a:pPr>
            <a:r>
              <a:rPr lang="en-US" sz="2400" dirty="0"/>
              <a:t>Easier project management (date milestones, timescale, costing and controlling)</a:t>
            </a:r>
          </a:p>
        </p:txBody>
      </p:sp>
      <p:sp>
        <p:nvSpPr>
          <p:cNvPr id="6" name="TextBox 5"/>
          <p:cNvSpPr txBox="1"/>
          <p:nvPr/>
        </p:nvSpPr>
        <p:spPr>
          <a:xfrm>
            <a:off x="810408" y="2937409"/>
            <a:ext cx="3801490" cy="461665"/>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pPr marL="342900" indent="-342900">
              <a:buFont typeface="Arial" panose="020B0604020202020204" pitchFamily="34" charset="0"/>
              <a:buChar char="•"/>
            </a:pPr>
            <a:r>
              <a:rPr lang="en-GB" sz="2400" dirty="0"/>
              <a:t>For better quality control. </a:t>
            </a:r>
          </a:p>
        </p:txBody>
      </p:sp>
      <p:sp>
        <p:nvSpPr>
          <p:cNvPr id="7" name="Rectangle 6"/>
          <p:cNvSpPr/>
          <p:nvPr/>
        </p:nvSpPr>
        <p:spPr>
          <a:xfrm>
            <a:off x="733374" y="4583524"/>
            <a:ext cx="8157233" cy="461665"/>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pPr marL="342900" indent="-342900">
              <a:buFont typeface="Arial" panose="020B0604020202020204" pitchFamily="34" charset="0"/>
              <a:buChar char="•"/>
            </a:pPr>
            <a:r>
              <a:rPr lang="en-US" sz="2400" dirty="0"/>
              <a:t>Better communication between development team and client.</a:t>
            </a:r>
          </a:p>
        </p:txBody>
      </p:sp>
      <p:sp>
        <p:nvSpPr>
          <p:cNvPr id="8" name="Rectangle 7"/>
          <p:cNvSpPr/>
          <p:nvPr/>
        </p:nvSpPr>
        <p:spPr>
          <a:xfrm>
            <a:off x="659801" y="5375950"/>
            <a:ext cx="10721790" cy="83099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342900" indent="-342900">
              <a:buFont typeface="Arial" panose="020B0604020202020204" pitchFamily="34" charset="0"/>
              <a:buChar char="•"/>
            </a:pPr>
            <a:r>
              <a:rPr lang="en-US" sz="2400" dirty="0"/>
              <a:t>The activities at each stage are defined, documented and agreed (with client and project team before moving on).</a:t>
            </a:r>
          </a:p>
        </p:txBody>
      </p:sp>
      <p:sp>
        <p:nvSpPr>
          <p:cNvPr id="9" name="Rectangle 8"/>
          <p:cNvSpPr/>
          <p:nvPr/>
        </p:nvSpPr>
        <p:spPr>
          <a:xfrm>
            <a:off x="733374" y="3771373"/>
            <a:ext cx="5800242" cy="461665"/>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r>
              <a:rPr lang="en-US" sz="2400" dirty="0"/>
              <a:t>Make software projects follow correct stages</a:t>
            </a:r>
          </a:p>
        </p:txBody>
      </p:sp>
    </p:spTree>
    <p:extLst>
      <p:ext uri="{BB962C8B-B14F-4D97-AF65-F5344CB8AC3E}">
        <p14:creationId xmlns:p14="http://schemas.microsoft.com/office/powerpoint/2010/main" val="3597397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4977C-89E2-4034-BBA9-246D165D4572}"/>
              </a:ext>
            </a:extLst>
          </p:cNvPr>
          <p:cNvSpPr>
            <a:spLocks noGrp="1"/>
          </p:cNvSpPr>
          <p:nvPr>
            <p:ph type="title"/>
          </p:nvPr>
        </p:nvSpPr>
        <p:spPr/>
        <p:txBody>
          <a:bodyPr/>
          <a:lstStyle/>
          <a:p>
            <a:r>
              <a:rPr lang="en-US" dirty="0"/>
              <a:t>          Software Development Life Cycle (SDLC)</a:t>
            </a:r>
            <a:endParaRPr lang="en-GB" dirty="0"/>
          </a:p>
        </p:txBody>
      </p:sp>
      <p:sp>
        <p:nvSpPr>
          <p:cNvPr id="3" name="TextBox 2"/>
          <p:cNvSpPr txBox="1"/>
          <p:nvPr/>
        </p:nvSpPr>
        <p:spPr>
          <a:xfrm>
            <a:off x="727687" y="2007476"/>
            <a:ext cx="10588220" cy="954107"/>
          </a:xfrm>
          <a:prstGeom prst="rect">
            <a:avLst/>
          </a:prstGeom>
          <a:noFill/>
        </p:spPr>
        <p:txBody>
          <a:bodyPr wrap="none" rtlCol="0">
            <a:spAutoFit/>
          </a:bodyPr>
          <a:lstStyle/>
          <a:p>
            <a:r>
              <a:rPr lang="en-GB" sz="2800" dirty="0"/>
              <a:t>There are </a:t>
            </a:r>
            <a:r>
              <a:rPr lang="en-GB" sz="2800" dirty="0">
                <a:solidFill>
                  <a:srgbClr val="FF0000"/>
                </a:solidFill>
              </a:rPr>
              <a:t>various </a:t>
            </a:r>
            <a:r>
              <a:rPr lang="en-GB" sz="2800" dirty="0"/>
              <a:t>software development life cycle models , but the step</a:t>
            </a:r>
            <a:br>
              <a:rPr lang="en-GB" sz="2800" dirty="0"/>
            </a:br>
            <a:r>
              <a:rPr lang="en-GB" sz="2800" dirty="0"/>
              <a:t> for each type is very similar.</a:t>
            </a:r>
          </a:p>
        </p:txBody>
      </p:sp>
      <p:sp>
        <p:nvSpPr>
          <p:cNvPr id="4" name="Rectangle 3"/>
          <p:cNvSpPr/>
          <p:nvPr/>
        </p:nvSpPr>
        <p:spPr>
          <a:xfrm>
            <a:off x="892750" y="3167042"/>
            <a:ext cx="2822568" cy="461665"/>
          </a:xfrm>
          <a:prstGeom prst="rect">
            <a:avLst/>
          </a:prstGeom>
        </p:spPr>
        <p:txBody>
          <a:bodyPr wrap="none">
            <a:spAutoFit/>
          </a:bodyPr>
          <a:lstStyle/>
          <a:p>
            <a:pPr marL="342900" indent="-342900">
              <a:buFont typeface="Arial" panose="020B0604020202020204" pitchFamily="34" charset="0"/>
              <a:buChar char="•"/>
            </a:pPr>
            <a:r>
              <a:rPr lang="en-GB" sz="2400" dirty="0"/>
              <a:t>Waterfall Lifecycle</a:t>
            </a:r>
          </a:p>
        </p:txBody>
      </p:sp>
      <p:sp>
        <p:nvSpPr>
          <p:cNvPr id="7" name="Rectangle 6"/>
          <p:cNvSpPr/>
          <p:nvPr/>
        </p:nvSpPr>
        <p:spPr>
          <a:xfrm>
            <a:off x="892750" y="3642845"/>
            <a:ext cx="4264822" cy="461665"/>
          </a:xfrm>
          <a:prstGeom prst="rect">
            <a:avLst/>
          </a:prstGeom>
        </p:spPr>
        <p:txBody>
          <a:bodyPr wrap="none">
            <a:spAutoFit/>
          </a:bodyPr>
          <a:lstStyle/>
          <a:p>
            <a:pPr marL="342900" indent="-342900">
              <a:buFont typeface="Arial" panose="020B0604020202020204" pitchFamily="34" charset="0"/>
              <a:buChar char="•"/>
            </a:pPr>
            <a:r>
              <a:rPr lang="en-GB" sz="2400" dirty="0"/>
              <a:t>Iterative / Incremental models</a:t>
            </a:r>
          </a:p>
        </p:txBody>
      </p:sp>
    </p:spTree>
    <p:extLst>
      <p:ext uri="{BB962C8B-B14F-4D97-AF65-F5344CB8AC3E}">
        <p14:creationId xmlns:p14="http://schemas.microsoft.com/office/powerpoint/2010/main" val="2766988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The  Waterfall model (traditional)</a:t>
            </a:r>
          </a:p>
        </p:txBody>
      </p:sp>
      <p:pic>
        <p:nvPicPr>
          <p:cNvPr id="4" name="Picture 3"/>
          <p:cNvPicPr>
            <a:picLocks noChangeAspect="1"/>
          </p:cNvPicPr>
          <p:nvPr/>
        </p:nvPicPr>
        <p:blipFill>
          <a:blip r:embed="rId2"/>
          <a:stretch>
            <a:fillRect/>
          </a:stretch>
        </p:blipFill>
        <p:spPr>
          <a:xfrm>
            <a:off x="2465678" y="2306788"/>
            <a:ext cx="7669433" cy="4352921"/>
          </a:xfrm>
          <a:prstGeom prst="rect">
            <a:avLst/>
          </a:prstGeom>
        </p:spPr>
      </p:pic>
    </p:spTree>
    <p:extLst>
      <p:ext uri="{BB962C8B-B14F-4D97-AF65-F5344CB8AC3E}">
        <p14:creationId xmlns:p14="http://schemas.microsoft.com/office/powerpoint/2010/main" val="2429559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The  Waterfall model (traditional)</a:t>
            </a:r>
          </a:p>
        </p:txBody>
      </p:sp>
      <p:pic>
        <p:nvPicPr>
          <p:cNvPr id="4" name="Picture 3"/>
          <p:cNvPicPr>
            <a:picLocks noChangeAspect="1"/>
          </p:cNvPicPr>
          <p:nvPr/>
        </p:nvPicPr>
        <p:blipFill>
          <a:blip r:embed="rId2"/>
          <a:stretch>
            <a:fillRect/>
          </a:stretch>
        </p:blipFill>
        <p:spPr>
          <a:xfrm>
            <a:off x="6965186" y="2327637"/>
            <a:ext cx="5022267" cy="2850475"/>
          </a:xfrm>
          <a:prstGeom prst="rect">
            <a:avLst/>
          </a:prstGeom>
        </p:spPr>
      </p:pic>
      <p:sp>
        <p:nvSpPr>
          <p:cNvPr id="3" name="Rectangle 2"/>
          <p:cNvSpPr/>
          <p:nvPr/>
        </p:nvSpPr>
        <p:spPr>
          <a:xfrm>
            <a:off x="340290" y="2298936"/>
            <a:ext cx="6096000" cy="769441"/>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r>
              <a:rPr lang="en-US" sz="2400" dirty="0"/>
              <a:t>The waterfall model is a </a:t>
            </a:r>
            <a:r>
              <a:rPr lang="en-US" sz="2000" b="1" dirty="0">
                <a:solidFill>
                  <a:srgbClr val="FF0000"/>
                </a:solidFill>
              </a:rPr>
              <a:t>linear-sequential</a:t>
            </a:r>
            <a:r>
              <a:rPr lang="en-US" sz="2400" b="1" dirty="0">
                <a:solidFill>
                  <a:srgbClr val="FF0000"/>
                </a:solidFill>
              </a:rPr>
              <a:t> life </a:t>
            </a:r>
            <a:r>
              <a:rPr lang="en-US" sz="2000" b="1" dirty="0">
                <a:solidFill>
                  <a:srgbClr val="FF0000"/>
                </a:solidFill>
              </a:rPr>
              <a:t>cycle model. </a:t>
            </a:r>
          </a:p>
        </p:txBody>
      </p:sp>
      <p:sp>
        <p:nvSpPr>
          <p:cNvPr id="6" name="Rectangle 5"/>
          <p:cNvSpPr/>
          <p:nvPr/>
        </p:nvSpPr>
        <p:spPr>
          <a:xfrm>
            <a:off x="172125" y="4312572"/>
            <a:ext cx="8008883" cy="707886"/>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2000" dirty="0"/>
              <a:t>Each phase must be completed before the next phase can begin and there is </a:t>
            </a:r>
            <a:r>
              <a:rPr lang="en-US" sz="2000" b="1" dirty="0">
                <a:solidFill>
                  <a:srgbClr val="FF0000"/>
                </a:solidFill>
              </a:rPr>
              <a:t>NO</a:t>
            </a:r>
            <a:r>
              <a:rPr lang="en-US" sz="2000" dirty="0"/>
              <a:t> overlapping in the phases.</a:t>
            </a:r>
          </a:p>
        </p:txBody>
      </p:sp>
    </p:spTree>
    <p:extLst>
      <p:ext uri="{BB962C8B-B14F-4D97-AF65-F5344CB8AC3E}">
        <p14:creationId xmlns:p14="http://schemas.microsoft.com/office/powerpoint/2010/main" val="866681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The  Waterfall model (traditional)</a:t>
            </a:r>
          </a:p>
        </p:txBody>
      </p:sp>
      <p:pic>
        <p:nvPicPr>
          <p:cNvPr id="4" name="Picture 3"/>
          <p:cNvPicPr>
            <a:picLocks noChangeAspect="1"/>
          </p:cNvPicPr>
          <p:nvPr/>
        </p:nvPicPr>
        <p:blipFill>
          <a:blip r:embed="rId2"/>
          <a:stretch>
            <a:fillRect/>
          </a:stretch>
        </p:blipFill>
        <p:spPr>
          <a:xfrm>
            <a:off x="6965186" y="2327637"/>
            <a:ext cx="5022267" cy="2850475"/>
          </a:xfrm>
          <a:prstGeom prst="rect">
            <a:avLst/>
          </a:prstGeom>
        </p:spPr>
      </p:pic>
      <p:sp>
        <p:nvSpPr>
          <p:cNvPr id="3" name="Rectangle 2"/>
          <p:cNvSpPr/>
          <p:nvPr/>
        </p:nvSpPr>
        <p:spPr>
          <a:xfrm>
            <a:off x="434883" y="2127582"/>
            <a:ext cx="2213724" cy="52322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2800" b="1" dirty="0">
                <a:solidFill>
                  <a:srgbClr val="FF0000"/>
                </a:solidFill>
              </a:rPr>
              <a:t>Advantages:</a:t>
            </a:r>
          </a:p>
        </p:txBody>
      </p:sp>
      <p:sp>
        <p:nvSpPr>
          <p:cNvPr id="5" name="Rectangle 4"/>
          <p:cNvSpPr/>
          <p:nvPr/>
        </p:nvSpPr>
        <p:spPr>
          <a:xfrm>
            <a:off x="733635" y="2930576"/>
            <a:ext cx="5435847" cy="461665"/>
          </a:xfrm>
          <a:prstGeom prst="rect">
            <a:avLst/>
          </a:prstGeom>
        </p:spPr>
        <p:txBody>
          <a:bodyPr wrap="none">
            <a:spAutoFit/>
          </a:bodyPr>
          <a:lstStyle/>
          <a:p>
            <a:pPr marL="342900" indent="-342900">
              <a:buFont typeface="Wingdings" panose="05000000000000000000" pitchFamily="2" charset="2"/>
              <a:buChar char="ü"/>
            </a:pPr>
            <a:r>
              <a:rPr lang="en-US" sz="2400" dirty="0"/>
              <a:t>Simple and easy to understand and use.</a:t>
            </a:r>
            <a:endParaRPr lang="en-GB" sz="2400" dirty="0"/>
          </a:p>
        </p:txBody>
      </p:sp>
      <p:sp>
        <p:nvSpPr>
          <p:cNvPr id="7" name="Rectangle 6"/>
          <p:cNvSpPr/>
          <p:nvPr/>
        </p:nvSpPr>
        <p:spPr>
          <a:xfrm>
            <a:off x="733635" y="3665409"/>
            <a:ext cx="5730227" cy="830997"/>
          </a:xfrm>
          <a:prstGeom prst="rect">
            <a:avLst/>
          </a:prstGeom>
        </p:spPr>
        <p:txBody>
          <a:bodyPr wrap="square">
            <a:spAutoFit/>
          </a:bodyPr>
          <a:lstStyle/>
          <a:p>
            <a:pPr marL="342900" indent="-342900">
              <a:buFont typeface="Wingdings" panose="05000000000000000000" pitchFamily="2" charset="2"/>
              <a:buChar char="ü"/>
            </a:pPr>
            <a:r>
              <a:rPr lang="en-US" sz="2400" dirty="0"/>
              <a:t>Works well for smaller projects where requirements are very well understood.</a:t>
            </a:r>
            <a:endParaRPr lang="en-GB" sz="2400" dirty="0"/>
          </a:p>
        </p:txBody>
      </p:sp>
      <p:sp>
        <p:nvSpPr>
          <p:cNvPr id="8" name="Rectangle 7"/>
          <p:cNvSpPr/>
          <p:nvPr/>
        </p:nvSpPr>
        <p:spPr>
          <a:xfrm>
            <a:off x="618523" y="4695363"/>
            <a:ext cx="8630579" cy="830997"/>
          </a:xfrm>
          <a:prstGeom prst="rect">
            <a:avLst/>
          </a:prstGeom>
        </p:spPr>
        <p:txBody>
          <a:bodyPr wrap="square">
            <a:spAutoFit/>
          </a:bodyPr>
          <a:lstStyle/>
          <a:p>
            <a:pPr marL="342900" indent="-342900">
              <a:buFont typeface="Wingdings" panose="05000000000000000000" pitchFamily="2" charset="2"/>
              <a:buChar char="ü"/>
            </a:pPr>
            <a:r>
              <a:rPr lang="en-US" sz="2400" dirty="0"/>
              <a:t>It is easy to manage due to the rigidity of the model – each phase has specific deliverables.</a:t>
            </a:r>
            <a:endParaRPr lang="en-GB" sz="2400" dirty="0"/>
          </a:p>
        </p:txBody>
      </p:sp>
      <p:sp>
        <p:nvSpPr>
          <p:cNvPr id="9" name="Rectangle 8"/>
          <p:cNvSpPr/>
          <p:nvPr/>
        </p:nvSpPr>
        <p:spPr>
          <a:xfrm>
            <a:off x="581192" y="5714590"/>
            <a:ext cx="3423822" cy="461665"/>
          </a:xfrm>
          <a:prstGeom prst="rect">
            <a:avLst/>
          </a:prstGeom>
        </p:spPr>
        <p:txBody>
          <a:bodyPr wrap="none">
            <a:spAutoFit/>
          </a:bodyPr>
          <a:lstStyle/>
          <a:p>
            <a:pPr marL="342900" indent="-342900">
              <a:buFont typeface="Wingdings" panose="05000000000000000000" pitchFamily="2" charset="2"/>
              <a:buChar char="ü"/>
            </a:pPr>
            <a:r>
              <a:rPr lang="en-GB" sz="2400" dirty="0"/>
              <a:t> Phases do not overlap.</a:t>
            </a:r>
          </a:p>
        </p:txBody>
      </p:sp>
    </p:spTree>
    <p:extLst>
      <p:ext uri="{BB962C8B-B14F-4D97-AF65-F5344CB8AC3E}">
        <p14:creationId xmlns:p14="http://schemas.microsoft.com/office/powerpoint/2010/main" val="3258694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The  Waterfall model (traditional)</a:t>
            </a:r>
          </a:p>
        </p:txBody>
      </p:sp>
      <p:pic>
        <p:nvPicPr>
          <p:cNvPr id="4" name="Picture 3"/>
          <p:cNvPicPr>
            <a:picLocks noChangeAspect="1"/>
          </p:cNvPicPr>
          <p:nvPr/>
        </p:nvPicPr>
        <p:blipFill>
          <a:blip r:embed="rId2"/>
          <a:stretch>
            <a:fillRect/>
          </a:stretch>
        </p:blipFill>
        <p:spPr>
          <a:xfrm>
            <a:off x="7196773" y="2012327"/>
            <a:ext cx="4843231" cy="2748860"/>
          </a:xfrm>
          <a:prstGeom prst="rect">
            <a:avLst/>
          </a:prstGeom>
        </p:spPr>
      </p:pic>
      <p:sp>
        <p:nvSpPr>
          <p:cNvPr id="3" name="Rectangle 2"/>
          <p:cNvSpPr/>
          <p:nvPr/>
        </p:nvSpPr>
        <p:spPr>
          <a:xfrm>
            <a:off x="434882" y="2127582"/>
            <a:ext cx="3149145" cy="52322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2800" b="1" dirty="0">
                <a:solidFill>
                  <a:srgbClr val="FF0000"/>
                </a:solidFill>
              </a:rPr>
              <a:t>Disadvantages:</a:t>
            </a:r>
          </a:p>
        </p:txBody>
      </p:sp>
      <p:sp>
        <p:nvSpPr>
          <p:cNvPr id="6" name="Rectangle 5"/>
          <p:cNvSpPr/>
          <p:nvPr/>
        </p:nvSpPr>
        <p:spPr>
          <a:xfrm>
            <a:off x="331757" y="2947173"/>
            <a:ext cx="7510940" cy="156966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2400" dirty="0"/>
              <a:t>The disadvantage of waterfall model is that it is </a:t>
            </a:r>
            <a:r>
              <a:rPr lang="en-US" sz="2400" dirty="0">
                <a:solidFill>
                  <a:srgbClr val="FF0000"/>
                </a:solidFill>
              </a:rPr>
              <a:t>NOT</a:t>
            </a:r>
            <a:r>
              <a:rPr lang="en-US" sz="2400" dirty="0"/>
              <a:t> flexible. It is very difficult to go back and change something that was not well-documented or thought  in the previous phase due to the rigidity of the model.</a:t>
            </a:r>
            <a:endParaRPr lang="en-GB" sz="2400" dirty="0"/>
          </a:p>
        </p:txBody>
      </p:sp>
      <p:sp>
        <p:nvSpPr>
          <p:cNvPr id="10" name="Rectangle 9"/>
          <p:cNvSpPr/>
          <p:nvPr/>
        </p:nvSpPr>
        <p:spPr>
          <a:xfrm>
            <a:off x="331757" y="5036180"/>
            <a:ext cx="6096000" cy="830997"/>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r>
              <a:rPr lang="en-US" sz="2400" dirty="0"/>
              <a:t>It is used only when the requirements are very well known, clear and fixed.</a:t>
            </a:r>
            <a:endParaRPr lang="en-GB" sz="2400" dirty="0"/>
          </a:p>
        </p:txBody>
      </p:sp>
    </p:spTree>
    <p:extLst>
      <p:ext uri="{BB962C8B-B14F-4D97-AF65-F5344CB8AC3E}">
        <p14:creationId xmlns:p14="http://schemas.microsoft.com/office/powerpoint/2010/main" val="7762954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272</TotalTime>
  <Words>1151</Words>
  <Application>Microsoft Office PowerPoint</Application>
  <PresentationFormat>Widescreen</PresentationFormat>
  <Paragraphs>120</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Gill Sans MT</vt:lpstr>
      <vt:lpstr>Wingdings</vt:lpstr>
      <vt:lpstr>Wingdings 2</vt:lpstr>
      <vt:lpstr>Dividend</vt:lpstr>
      <vt:lpstr>The software development process</vt:lpstr>
      <vt:lpstr>                   How  we  develop software?</vt:lpstr>
      <vt:lpstr>                      How  we  Develop  Software ?</vt:lpstr>
      <vt:lpstr>             Why  we  use  a  development  lifecycle ?</vt:lpstr>
      <vt:lpstr>          Software Development Life Cycle (SDLC)</vt:lpstr>
      <vt:lpstr>        The  Waterfall model (traditional)</vt:lpstr>
      <vt:lpstr>        The  Waterfall model (traditional)</vt:lpstr>
      <vt:lpstr>        The  Waterfall model (traditional)</vt:lpstr>
      <vt:lpstr>        The  Waterfall model (traditional)</vt:lpstr>
      <vt:lpstr>The  Waterfall model (traditional)</vt:lpstr>
      <vt:lpstr>Software Development Life Cycle (SDLC)</vt:lpstr>
      <vt:lpstr>Software Development Life Cycle (SDLC)</vt:lpstr>
      <vt:lpstr>Software Development Life Cycle (SDLC)</vt:lpstr>
      <vt:lpstr>Software Development Life Cycle (SDLC)</vt:lpstr>
      <vt:lpstr>Software Development Life Cycle (SDLC)</vt:lpstr>
      <vt:lpstr>Software Development Life Cycle (SDLC)</vt:lpstr>
      <vt:lpstr>Software Development Life Cycle (SDLC)</vt:lpstr>
      <vt:lpstr>Software Development Life Cycle (SDLC)</vt:lpstr>
      <vt:lpstr>Software Development Life Cycle (SDLC)</vt:lpstr>
      <vt:lpstr>Software Development Life Cycle (SDLC)</vt:lpstr>
      <vt:lpstr>Task 1.1                      Think  - Pair  - share</vt:lpstr>
      <vt:lpstr>        Iterative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Life Cycle</dc:title>
  <dc:creator>Angeline</dc:creator>
  <cp:lastModifiedBy>Supi</cp:lastModifiedBy>
  <cp:revision>25</cp:revision>
  <dcterms:created xsi:type="dcterms:W3CDTF">2017-08-28T01:04:22Z</dcterms:created>
  <dcterms:modified xsi:type="dcterms:W3CDTF">2019-03-03T00:09:57Z</dcterms:modified>
</cp:coreProperties>
</file>