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1" r:id="rId15"/>
    <p:sldId id="274" r:id="rId16"/>
    <p:sldId id="275" r:id="rId17"/>
    <p:sldId id="276" r:id="rId18"/>
    <p:sldId id="277" r:id="rId19"/>
    <p:sldId id="278" r:id="rId20"/>
    <p:sldId id="285" r:id="rId21"/>
    <p:sldId id="279" r:id="rId22"/>
    <p:sldId id="272" r:id="rId23"/>
    <p:sldId id="273" r:id="rId24"/>
    <p:sldId id="282" r:id="rId25"/>
    <p:sldId id="283" r:id="rId26"/>
    <p:sldId id="284" r:id="rId27"/>
    <p:sldId id="281" r:id="rId28"/>
    <p:sldId id="280" r:id="rId29"/>
    <p:sldId id="286" r:id="rId30"/>
    <p:sldId id="287" r:id="rId31"/>
    <p:sldId id="288" r:id="rId32"/>
    <p:sldId id="289" r:id="rId33"/>
    <p:sldId id="290" r:id="rId34"/>
    <p:sldId id="291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67" d="100"/>
          <a:sy n="67" d="100"/>
        </p:scale>
        <p:origin x="5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DE58EF-6CDC-4673-8D8D-BB5169D1234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4167D44-0098-46B7-9FA0-F41369FD23F8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GB" sz="2400" dirty="0"/>
            <a:t>System Feasibility </a:t>
          </a:r>
        </a:p>
      </dgm:t>
    </dgm:pt>
    <dgm:pt modelId="{97DF4ED8-6BAC-4B95-8FD7-4E50334A4938}" type="parTrans" cxnId="{1E8C1B13-421B-4CAE-8A8E-5A989D6C0E86}">
      <dgm:prSet/>
      <dgm:spPr/>
      <dgm:t>
        <a:bodyPr/>
        <a:lstStyle/>
        <a:p>
          <a:endParaRPr lang="en-GB"/>
        </a:p>
      </dgm:t>
    </dgm:pt>
    <dgm:pt modelId="{05145037-09CC-4155-B45C-27C834694B07}" type="sibTrans" cxnId="{1E8C1B13-421B-4CAE-8A8E-5A989D6C0E86}">
      <dgm:prSet/>
      <dgm:spPr/>
      <dgm:t>
        <a:bodyPr/>
        <a:lstStyle/>
        <a:p>
          <a:endParaRPr lang="en-GB"/>
        </a:p>
      </dgm:t>
    </dgm:pt>
    <dgm:pt modelId="{750000D8-FFE1-4944-A012-9790340FD68E}">
      <dgm:prSet phldrT="[Text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GB" sz="2400" dirty="0"/>
            <a:t>Requirement Analysis</a:t>
          </a:r>
        </a:p>
      </dgm:t>
    </dgm:pt>
    <dgm:pt modelId="{A3DFF275-2B2B-47CE-8E1A-BB8E5DEEED1A}" type="parTrans" cxnId="{D55836BF-DA2C-488F-90E0-28E9D3A299F6}">
      <dgm:prSet/>
      <dgm:spPr/>
      <dgm:t>
        <a:bodyPr/>
        <a:lstStyle/>
        <a:p>
          <a:endParaRPr lang="en-GB"/>
        </a:p>
      </dgm:t>
    </dgm:pt>
    <dgm:pt modelId="{5495C68C-A129-4A0B-8578-47CAAA691FED}" type="sibTrans" cxnId="{D55836BF-DA2C-488F-90E0-28E9D3A299F6}">
      <dgm:prSet/>
      <dgm:spPr/>
      <dgm:t>
        <a:bodyPr/>
        <a:lstStyle/>
        <a:p>
          <a:endParaRPr lang="en-GB"/>
        </a:p>
      </dgm:t>
    </dgm:pt>
    <dgm:pt modelId="{67646418-DB1E-4DC3-A355-677670578D38}">
      <dgm:prSet phldrT="[Text]" custT="1"/>
      <dgm:spPr/>
      <dgm:t>
        <a:bodyPr/>
        <a:lstStyle/>
        <a:p>
          <a:r>
            <a:rPr lang="en-GB" sz="2400" dirty="0"/>
            <a:t>Design</a:t>
          </a:r>
        </a:p>
      </dgm:t>
    </dgm:pt>
    <dgm:pt modelId="{1566CD8E-D7C1-4435-AD25-8B0E3D60455F}" type="parTrans" cxnId="{45FBCB67-6815-4234-952D-81362433B390}">
      <dgm:prSet/>
      <dgm:spPr/>
      <dgm:t>
        <a:bodyPr/>
        <a:lstStyle/>
        <a:p>
          <a:endParaRPr lang="en-GB"/>
        </a:p>
      </dgm:t>
    </dgm:pt>
    <dgm:pt modelId="{B81851F1-3717-411F-9418-FA365155050B}" type="sibTrans" cxnId="{45FBCB67-6815-4234-952D-81362433B390}">
      <dgm:prSet/>
      <dgm:spPr/>
      <dgm:t>
        <a:bodyPr/>
        <a:lstStyle/>
        <a:p>
          <a:endParaRPr lang="en-GB"/>
        </a:p>
      </dgm:t>
    </dgm:pt>
    <dgm:pt modelId="{1DA3C0D5-7903-489E-ACE7-986C3DF1DAE9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sz="2400" dirty="0"/>
            <a:t>Code and Unit Testing</a:t>
          </a:r>
        </a:p>
      </dgm:t>
    </dgm:pt>
    <dgm:pt modelId="{6BE9B6D2-4D0E-476A-B699-4C1F42BC71DD}" type="parTrans" cxnId="{3D14A5D4-E9A1-43B7-90AB-1A10F5D12B31}">
      <dgm:prSet/>
      <dgm:spPr/>
      <dgm:t>
        <a:bodyPr/>
        <a:lstStyle/>
        <a:p>
          <a:endParaRPr lang="en-GB"/>
        </a:p>
      </dgm:t>
    </dgm:pt>
    <dgm:pt modelId="{6413FAD4-7216-42CB-A956-94484D06F8B7}" type="sibTrans" cxnId="{3D14A5D4-E9A1-43B7-90AB-1A10F5D12B31}">
      <dgm:prSet/>
      <dgm:spPr/>
      <dgm:t>
        <a:bodyPr/>
        <a:lstStyle/>
        <a:p>
          <a:endParaRPr lang="en-GB"/>
        </a:p>
      </dgm:t>
    </dgm:pt>
    <dgm:pt modelId="{7EBCFDFE-2545-4840-B2F5-4A766800BCDF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sz="2400" dirty="0"/>
            <a:t>Integration &amp; System Testing</a:t>
          </a:r>
        </a:p>
      </dgm:t>
    </dgm:pt>
    <dgm:pt modelId="{CF586BF5-9E19-4D29-80D8-EC3491D7C3EA}" type="parTrans" cxnId="{2CBEA537-85C4-450D-912F-09D963DB2EBC}">
      <dgm:prSet/>
      <dgm:spPr/>
      <dgm:t>
        <a:bodyPr/>
        <a:lstStyle/>
        <a:p>
          <a:endParaRPr lang="en-GB"/>
        </a:p>
      </dgm:t>
    </dgm:pt>
    <dgm:pt modelId="{79E39EC7-1917-4BF3-990F-F677D9FF3E7A}" type="sibTrans" cxnId="{2CBEA537-85C4-450D-912F-09D963DB2EBC}">
      <dgm:prSet/>
      <dgm:spPr/>
      <dgm:t>
        <a:bodyPr/>
        <a:lstStyle/>
        <a:p>
          <a:endParaRPr lang="en-GB"/>
        </a:p>
      </dgm:t>
    </dgm:pt>
    <dgm:pt modelId="{5B9BBC18-8EF4-4131-8EAE-C1280B921082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sz="2400" dirty="0"/>
            <a:t>Deployment &amp;  Maintenance</a:t>
          </a:r>
        </a:p>
      </dgm:t>
    </dgm:pt>
    <dgm:pt modelId="{450A3055-251E-491D-91B3-7A5B7B1B7455}" type="parTrans" cxnId="{C70AC3FC-29BF-43DA-A826-A52D91A2E786}">
      <dgm:prSet/>
      <dgm:spPr/>
      <dgm:t>
        <a:bodyPr/>
        <a:lstStyle/>
        <a:p>
          <a:endParaRPr lang="en-GB"/>
        </a:p>
      </dgm:t>
    </dgm:pt>
    <dgm:pt modelId="{DBDA7D9A-DEA0-440F-90BF-D04FF0705CF6}" type="sibTrans" cxnId="{C70AC3FC-29BF-43DA-A826-A52D91A2E786}">
      <dgm:prSet/>
      <dgm:spPr/>
      <dgm:t>
        <a:bodyPr/>
        <a:lstStyle/>
        <a:p>
          <a:endParaRPr lang="en-GB"/>
        </a:p>
      </dgm:t>
    </dgm:pt>
    <dgm:pt modelId="{1D3700BA-7941-4621-8227-3B4818854F2B}" type="pres">
      <dgm:prSet presAssocID="{43DE58EF-6CDC-4673-8D8D-BB5169D12347}" presName="rootnode" presStyleCnt="0">
        <dgm:presLayoutVars>
          <dgm:chMax/>
          <dgm:chPref/>
          <dgm:dir/>
          <dgm:animLvl val="lvl"/>
        </dgm:presLayoutVars>
      </dgm:prSet>
      <dgm:spPr/>
    </dgm:pt>
    <dgm:pt modelId="{BAEEEF3C-FF65-4897-8D49-CAB71E5ED908}" type="pres">
      <dgm:prSet presAssocID="{64167D44-0098-46B7-9FA0-F41369FD23F8}" presName="composite" presStyleCnt="0"/>
      <dgm:spPr/>
    </dgm:pt>
    <dgm:pt modelId="{E71AD636-37EF-4832-8EDD-7202C4ED1037}" type="pres">
      <dgm:prSet presAssocID="{64167D44-0098-46B7-9FA0-F41369FD23F8}" presName="bentUpArrow1" presStyleLbl="alignImgPlace1" presStyleIdx="0" presStyleCnt="5"/>
      <dgm:spPr/>
    </dgm:pt>
    <dgm:pt modelId="{7CBCD824-E7EB-4BC7-96D4-360295C0585F}" type="pres">
      <dgm:prSet presAssocID="{64167D44-0098-46B7-9FA0-F41369FD23F8}" presName="ParentText" presStyleLbl="node1" presStyleIdx="0" presStyleCnt="6" custScaleX="276667" custScaleY="91933">
        <dgm:presLayoutVars>
          <dgm:chMax val="1"/>
          <dgm:chPref val="1"/>
          <dgm:bulletEnabled val="1"/>
        </dgm:presLayoutVars>
      </dgm:prSet>
      <dgm:spPr/>
    </dgm:pt>
    <dgm:pt modelId="{E075B040-0A92-4C50-9362-489C4950B636}" type="pres">
      <dgm:prSet presAssocID="{64167D44-0098-46B7-9FA0-F41369FD23F8}" presName="ChildText" presStyleLbl="revTx" presStyleIdx="0" presStyleCnt="5" custLinFactNeighborX="74948" custLinFactNeighborY="37676">
        <dgm:presLayoutVars>
          <dgm:chMax val="0"/>
          <dgm:chPref val="0"/>
          <dgm:bulletEnabled val="1"/>
        </dgm:presLayoutVars>
      </dgm:prSet>
      <dgm:spPr/>
    </dgm:pt>
    <dgm:pt modelId="{EA31C552-28C6-4FAB-8A55-90A69D793461}" type="pres">
      <dgm:prSet presAssocID="{05145037-09CC-4155-B45C-27C834694B07}" presName="sibTrans" presStyleCnt="0"/>
      <dgm:spPr/>
    </dgm:pt>
    <dgm:pt modelId="{C8425D41-86DC-4E13-97B5-1398F41221BF}" type="pres">
      <dgm:prSet presAssocID="{750000D8-FFE1-4944-A012-9790340FD68E}" presName="composite" presStyleCnt="0"/>
      <dgm:spPr/>
    </dgm:pt>
    <dgm:pt modelId="{37E7556F-EF0A-4938-BA3F-21015B024859}" type="pres">
      <dgm:prSet presAssocID="{750000D8-FFE1-4944-A012-9790340FD68E}" presName="bentUpArrow1" presStyleLbl="alignImgPlace1" presStyleIdx="1" presStyleCnt="5"/>
      <dgm:spPr/>
    </dgm:pt>
    <dgm:pt modelId="{553D2945-0208-4EB3-BCDF-8F90206F5496}" type="pres">
      <dgm:prSet presAssocID="{750000D8-FFE1-4944-A012-9790340FD68E}" presName="ParentText" presStyleLbl="node1" presStyleIdx="1" presStyleCnt="6" custScaleX="337000" custScaleY="101983" custLinFactNeighborX="31420">
        <dgm:presLayoutVars>
          <dgm:chMax val="1"/>
          <dgm:chPref val="1"/>
          <dgm:bulletEnabled val="1"/>
        </dgm:presLayoutVars>
      </dgm:prSet>
      <dgm:spPr/>
    </dgm:pt>
    <dgm:pt modelId="{8553BBB3-DC40-4026-A487-9BE06C3D094C}" type="pres">
      <dgm:prSet presAssocID="{750000D8-FFE1-4944-A012-9790340FD68E}" presName="ChildText" presStyleLbl="revTx" presStyleIdx="1" presStyleCnt="5" custLinFactX="2732" custLinFactNeighborX="100000">
        <dgm:presLayoutVars>
          <dgm:chMax val="0"/>
          <dgm:chPref val="0"/>
          <dgm:bulletEnabled val="1"/>
        </dgm:presLayoutVars>
      </dgm:prSet>
      <dgm:spPr/>
    </dgm:pt>
    <dgm:pt modelId="{1649B7DB-4E3C-46F8-A75B-A7A20DFBF4D7}" type="pres">
      <dgm:prSet presAssocID="{5495C68C-A129-4A0B-8578-47CAAA691FED}" presName="sibTrans" presStyleCnt="0"/>
      <dgm:spPr/>
    </dgm:pt>
    <dgm:pt modelId="{79460231-206D-45F1-806D-C839238E7D6A}" type="pres">
      <dgm:prSet presAssocID="{67646418-DB1E-4DC3-A355-677670578D38}" presName="composite" presStyleCnt="0"/>
      <dgm:spPr/>
    </dgm:pt>
    <dgm:pt modelId="{E10E2306-33AA-4918-9BB4-EA71520CEE42}" type="pres">
      <dgm:prSet presAssocID="{67646418-DB1E-4DC3-A355-677670578D38}" presName="bentUpArrow1" presStyleLbl="alignImgPlace1" presStyleIdx="2" presStyleCnt="5"/>
      <dgm:spPr/>
    </dgm:pt>
    <dgm:pt modelId="{371160E6-BBCD-4423-B080-3EFBB0054564}" type="pres">
      <dgm:prSet presAssocID="{67646418-DB1E-4DC3-A355-677670578D38}" presName="ParentText" presStyleLbl="node1" presStyleIdx="2" presStyleCnt="6" custScaleX="207048" custLinFactNeighborX="62840" custLinFactNeighborY="-1952">
        <dgm:presLayoutVars>
          <dgm:chMax val="1"/>
          <dgm:chPref val="1"/>
          <dgm:bulletEnabled val="1"/>
        </dgm:presLayoutVars>
      </dgm:prSet>
      <dgm:spPr/>
    </dgm:pt>
    <dgm:pt modelId="{690C6B8F-C2AA-4633-BB09-D547958F4A47}" type="pres">
      <dgm:prSet presAssocID="{67646418-DB1E-4DC3-A355-677670578D38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EAE25419-D398-40FC-B36C-7252C0034117}" type="pres">
      <dgm:prSet presAssocID="{B81851F1-3717-411F-9418-FA365155050B}" presName="sibTrans" presStyleCnt="0"/>
      <dgm:spPr/>
    </dgm:pt>
    <dgm:pt modelId="{3048570A-8B58-470A-9EA2-3F4C7452E9B2}" type="pres">
      <dgm:prSet presAssocID="{1DA3C0D5-7903-489E-ACE7-986C3DF1DAE9}" presName="composite" presStyleCnt="0"/>
      <dgm:spPr/>
    </dgm:pt>
    <dgm:pt modelId="{84BA5498-4A12-4F82-BA59-4B39D82979B6}" type="pres">
      <dgm:prSet presAssocID="{1DA3C0D5-7903-489E-ACE7-986C3DF1DAE9}" presName="bentUpArrow1" presStyleLbl="alignImgPlace1" presStyleIdx="3" presStyleCnt="5"/>
      <dgm:spPr/>
    </dgm:pt>
    <dgm:pt modelId="{77982B0D-5F22-4A40-968F-2EDD9F5042FE}" type="pres">
      <dgm:prSet presAssocID="{1DA3C0D5-7903-489E-ACE7-986C3DF1DAE9}" presName="ParentText" presStyleLbl="node1" presStyleIdx="3" presStyleCnt="6" custScaleX="311632">
        <dgm:presLayoutVars>
          <dgm:chMax val="1"/>
          <dgm:chPref val="1"/>
          <dgm:bulletEnabled val="1"/>
        </dgm:presLayoutVars>
      </dgm:prSet>
      <dgm:spPr/>
    </dgm:pt>
    <dgm:pt modelId="{515AB2B9-8BED-400F-91CB-A94F8E62B98F}" type="pres">
      <dgm:prSet presAssocID="{1DA3C0D5-7903-489E-ACE7-986C3DF1DAE9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2070F861-3F5F-489B-8C49-DC05584BF7BE}" type="pres">
      <dgm:prSet presAssocID="{6413FAD4-7216-42CB-A956-94484D06F8B7}" presName="sibTrans" presStyleCnt="0"/>
      <dgm:spPr/>
    </dgm:pt>
    <dgm:pt modelId="{8C049851-C1AD-4539-BD2D-D8E091F5B1B6}" type="pres">
      <dgm:prSet presAssocID="{7EBCFDFE-2545-4840-B2F5-4A766800BCDF}" presName="composite" presStyleCnt="0"/>
      <dgm:spPr/>
    </dgm:pt>
    <dgm:pt modelId="{0F318CD6-5332-4275-8754-42AD97401B07}" type="pres">
      <dgm:prSet presAssocID="{7EBCFDFE-2545-4840-B2F5-4A766800BCDF}" presName="bentUpArrow1" presStyleLbl="alignImgPlace1" presStyleIdx="4" presStyleCnt="5"/>
      <dgm:spPr/>
    </dgm:pt>
    <dgm:pt modelId="{63CC97FE-3E32-4428-AF41-8CDACBB4F0BB}" type="pres">
      <dgm:prSet presAssocID="{7EBCFDFE-2545-4840-B2F5-4A766800BCDF}" presName="ParentText" presStyleLbl="node1" presStyleIdx="4" presStyleCnt="6" custScaleX="373598" custLinFactNeighborX="43714" custLinFactNeighborY="1952">
        <dgm:presLayoutVars>
          <dgm:chMax val="1"/>
          <dgm:chPref val="1"/>
          <dgm:bulletEnabled val="1"/>
        </dgm:presLayoutVars>
      </dgm:prSet>
      <dgm:spPr/>
    </dgm:pt>
    <dgm:pt modelId="{B98E9756-9AE9-4956-B3B1-23084130FD69}" type="pres">
      <dgm:prSet presAssocID="{7EBCFDFE-2545-4840-B2F5-4A766800BCDF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1637A664-C574-4F1C-9FCA-D39B4B1A2292}" type="pres">
      <dgm:prSet presAssocID="{79E39EC7-1917-4BF3-990F-F677D9FF3E7A}" presName="sibTrans" presStyleCnt="0"/>
      <dgm:spPr/>
    </dgm:pt>
    <dgm:pt modelId="{4B36E495-7CAE-4BD2-B1F5-FD5BD44574B8}" type="pres">
      <dgm:prSet presAssocID="{5B9BBC18-8EF4-4131-8EAE-C1280B921082}" presName="composite" presStyleCnt="0"/>
      <dgm:spPr/>
    </dgm:pt>
    <dgm:pt modelId="{113E6B2B-A6C2-4398-9643-77E1E8B95635}" type="pres">
      <dgm:prSet presAssocID="{5B9BBC18-8EF4-4131-8EAE-C1280B921082}" presName="ParentText" presStyleLbl="node1" presStyleIdx="5" presStyleCnt="6" custScaleX="205647" custLinFactNeighborX="77506" custLinFactNeighborY="4415">
        <dgm:presLayoutVars>
          <dgm:chMax val="1"/>
          <dgm:chPref val="1"/>
          <dgm:bulletEnabled val="1"/>
        </dgm:presLayoutVars>
      </dgm:prSet>
      <dgm:spPr/>
    </dgm:pt>
  </dgm:ptLst>
  <dgm:cxnLst>
    <dgm:cxn modelId="{1E8C1B13-421B-4CAE-8A8E-5A989D6C0E86}" srcId="{43DE58EF-6CDC-4673-8D8D-BB5169D12347}" destId="{64167D44-0098-46B7-9FA0-F41369FD23F8}" srcOrd="0" destOrd="0" parTransId="{97DF4ED8-6BAC-4B95-8FD7-4E50334A4938}" sibTransId="{05145037-09CC-4155-B45C-27C834694B07}"/>
    <dgm:cxn modelId="{89056E1F-C5EF-4308-9801-3533BEF4018A}" type="presOf" srcId="{43DE58EF-6CDC-4673-8D8D-BB5169D12347}" destId="{1D3700BA-7941-4621-8227-3B4818854F2B}" srcOrd="0" destOrd="0" presId="urn:microsoft.com/office/officeart/2005/8/layout/StepDownProcess"/>
    <dgm:cxn modelId="{C929D527-79BC-4905-B129-7E5D2AFBAA2D}" type="presOf" srcId="{5B9BBC18-8EF4-4131-8EAE-C1280B921082}" destId="{113E6B2B-A6C2-4398-9643-77E1E8B95635}" srcOrd="0" destOrd="0" presId="urn:microsoft.com/office/officeart/2005/8/layout/StepDownProcess"/>
    <dgm:cxn modelId="{2CBEA537-85C4-450D-912F-09D963DB2EBC}" srcId="{43DE58EF-6CDC-4673-8D8D-BB5169D12347}" destId="{7EBCFDFE-2545-4840-B2F5-4A766800BCDF}" srcOrd="4" destOrd="0" parTransId="{CF586BF5-9E19-4D29-80D8-EC3491D7C3EA}" sibTransId="{79E39EC7-1917-4BF3-990F-F677D9FF3E7A}"/>
    <dgm:cxn modelId="{811BDA5F-CC7D-4A5B-8B3C-E131BA9AEECD}" type="presOf" srcId="{1DA3C0D5-7903-489E-ACE7-986C3DF1DAE9}" destId="{77982B0D-5F22-4A40-968F-2EDD9F5042FE}" srcOrd="0" destOrd="0" presId="urn:microsoft.com/office/officeart/2005/8/layout/StepDownProcess"/>
    <dgm:cxn modelId="{28681E47-9B00-4688-BA5A-F3A7BC30B23E}" type="presOf" srcId="{64167D44-0098-46B7-9FA0-F41369FD23F8}" destId="{7CBCD824-E7EB-4BC7-96D4-360295C0585F}" srcOrd="0" destOrd="0" presId="urn:microsoft.com/office/officeart/2005/8/layout/StepDownProcess"/>
    <dgm:cxn modelId="{45FBCB67-6815-4234-952D-81362433B390}" srcId="{43DE58EF-6CDC-4673-8D8D-BB5169D12347}" destId="{67646418-DB1E-4DC3-A355-677670578D38}" srcOrd="2" destOrd="0" parTransId="{1566CD8E-D7C1-4435-AD25-8B0E3D60455F}" sibTransId="{B81851F1-3717-411F-9418-FA365155050B}"/>
    <dgm:cxn modelId="{A1672468-DF05-4033-8667-00C06A982813}" type="presOf" srcId="{7EBCFDFE-2545-4840-B2F5-4A766800BCDF}" destId="{63CC97FE-3E32-4428-AF41-8CDACBB4F0BB}" srcOrd="0" destOrd="0" presId="urn:microsoft.com/office/officeart/2005/8/layout/StepDownProcess"/>
    <dgm:cxn modelId="{F3F56A4A-2FAC-477B-B1C1-B522F218B5CB}" type="presOf" srcId="{67646418-DB1E-4DC3-A355-677670578D38}" destId="{371160E6-BBCD-4423-B080-3EFBB0054564}" srcOrd="0" destOrd="0" presId="urn:microsoft.com/office/officeart/2005/8/layout/StepDownProcess"/>
    <dgm:cxn modelId="{D55836BF-DA2C-488F-90E0-28E9D3A299F6}" srcId="{43DE58EF-6CDC-4673-8D8D-BB5169D12347}" destId="{750000D8-FFE1-4944-A012-9790340FD68E}" srcOrd="1" destOrd="0" parTransId="{A3DFF275-2B2B-47CE-8E1A-BB8E5DEEED1A}" sibTransId="{5495C68C-A129-4A0B-8578-47CAAA691FED}"/>
    <dgm:cxn modelId="{3D14A5D4-E9A1-43B7-90AB-1A10F5D12B31}" srcId="{43DE58EF-6CDC-4673-8D8D-BB5169D12347}" destId="{1DA3C0D5-7903-489E-ACE7-986C3DF1DAE9}" srcOrd="3" destOrd="0" parTransId="{6BE9B6D2-4D0E-476A-B699-4C1F42BC71DD}" sibTransId="{6413FAD4-7216-42CB-A956-94484D06F8B7}"/>
    <dgm:cxn modelId="{C50BCFDF-1910-4B12-B312-FDA99AD5210E}" type="presOf" srcId="{750000D8-FFE1-4944-A012-9790340FD68E}" destId="{553D2945-0208-4EB3-BCDF-8F90206F5496}" srcOrd="0" destOrd="0" presId="urn:microsoft.com/office/officeart/2005/8/layout/StepDownProcess"/>
    <dgm:cxn modelId="{C70AC3FC-29BF-43DA-A826-A52D91A2E786}" srcId="{43DE58EF-6CDC-4673-8D8D-BB5169D12347}" destId="{5B9BBC18-8EF4-4131-8EAE-C1280B921082}" srcOrd="5" destOrd="0" parTransId="{450A3055-251E-491D-91B3-7A5B7B1B7455}" sibTransId="{DBDA7D9A-DEA0-440F-90BF-D04FF0705CF6}"/>
    <dgm:cxn modelId="{B7AF54E9-0E12-4BBD-8340-F5A7F0098A2C}" type="presParOf" srcId="{1D3700BA-7941-4621-8227-3B4818854F2B}" destId="{BAEEEF3C-FF65-4897-8D49-CAB71E5ED908}" srcOrd="0" destOrd="0" presId="urn:microsoft.com/office/officeart/2005/8/layout/StepDownProcess"/>
    <dgm:cxn modelId="{D32D5236-2FB6-4CDD-A13D-3BB7169BBA85}" type="presParOf" srcId="{BAEEEF3C-FF65-4897-8D49-CAB71E5ED908}" destId="{E71AD636-37EF-4832-8EDD-7202C4ED1037}" srcOrd="0" destOrd="0" presId="urn:microsoft.com/office/officeart/2005/8/layout/StepDownProcess"/>
    <dgm:cxn modelId="{EB67EEEB-57A5-4853-B515-33BC992A283E}" type="presParOf" srcId="{BAEEEF3C-FF65-4897-8D49-CAB71E5ED908}" destId="{7CBCD824-E7EB-4BC7-96D4-360295C0585F}" srcOrd="1" destOrd="0" presId="urn:microsoft.com/office/officeart/2005/8/layout/StepDownProcess"/>
    <dgm:cxn modelId="{5CBB1109-C578-4CB7-84E9-DF1647D2AA87}" type="presParOf" srcId="{BAEEEF3C-FF65-4897-8D49-CAB71E5ED908}" destId="{E075B040-0A92-4C50-9362-489C4950B636}" srcOrd="2" destOrd="0" presId="urn:microsoft.com/office/officeart/2005/8/layout/StepDownProcess"/>
    <dgm:cxn modelId="{176647D6-E239-4588-812E-241F941E4F50}" type="presParOf" srcId="{1D3700BA-7941-4621-8227-3B4818854F2B}" destId="{EA31C552-28C6-4FAB-8A55-90A69D793461}" srcOrd="1" destOrd="0" presId="urn:microsoft.com/office/officeart/2005/8/layout/StepDownProcess"/>
    <dgm:cxn modelId="{BE637A2E-9AC3-4CE5-BCEE-C5EC9C7378B6}" type="presParOf" srcId="{1D3700BA-7941-4621-8227-3B4818854F2B}" destId="{C8425D41-86DC-4E13-97B5-1398F41221BF}" srcOrd="2" destOrd="0" presId="urn:microsoft.com/office/officeart/2005/8/layout/StepDownProcess"/>
    <dgm:cxn modelId="{752E035E-2EA5-44BB-B739-8DA2C2F7EC4E}" type="presParOf" srcId="{C8425D41-86DC-4E13-97B5-1398F41221BF}" destId="{37E7556F-EF0A-4938-BA3F-21015B024859}" srcOrd="0" destOrd="0" presId="urn:microsoft.com/office/officeart/2005/8/layout/StepDownProcess"/>
    <dgm:cxn modelId="{F02EFC3F-E830-4206-8BF9-8EDD4088F710}" type="presParOf" srcId="{C8425D41-86DC-4E13-97B5-1398F41221BF}" destId="{553D2945-0208-4EB3-BCDF-8F90206F5496}" srcOrd="1" destOrd="0" presId="urn:microsoft.com/office/officeart/2005/8/layout/StepDownProcess"/>
    <dgm:cxn modelId="{C35729FD-9020-4CEA-9C4D-3A9A636D9551}" type="presParOf" srcId="{C8425D41-86DC-4E13-97B5-1398F41221BF}" destId="{8553BBB3-DC40-4026-A487-9BE06C3D094C}" srcOrd="2" destOrd="0" presId="urn:microsoft.com/office/officeart/2005/8/layout/StepDownProcess"/>
    <dgm:cxn modelId="{CE7FBD40-BF10-4C61-992F-8DF1BCD7E0BE}" type="presParOf" srcId="{1D3700BA-7941-4621-8227-3B4818854F2B}" destId="{1649B7DB-4E3C-46F8-A75B-A7A20DFBF4D7}" srcOrd="3" destOrd="0" presId="urn:microsoft.com/office/officeart/2005/8/layout/StepDownProcess"/>
    <dgm:cxn modelId="{90ABD367-EB99-4DED-BE26-B8C51F262DB1}" type="presParOf" srcId="{1D3700BA-7941-4621-8227-3B4818854F2B}" destId="{79460231-206D-45F1-806D-C839238E7D6A}" srcOrd="4" destOrd="0" presId="urn:microsoft.com/office/officeart/2005/8/layout/StepDownProcess"/>
    <dgm:cxn modelId="{3F7397F4-3E52-4483-A433-AB8F9C918D1E}" type="presParOf" srcId="{79460231-206D-45F1-806D-C839238E7D6A}" destId="{E10E2306-33AA-4918-9BB4-EA71520CEE42}" srcOrd="0" destOrd="0" presId="urn:microsoft.com/office/officeart/2005/8/layout/StepDownProcess"/>
    <dgm:cxn modelId="{0BED16D3-4493-4F63-A38B-0D40F3B3EF04}" type="presParOf" srcId="{79460231-206D-45F1-806D-C839238E7D6A}" destId="{371160E6-BBCD-4423-B080-3EFBB0054564}" srcOrd="1" destOrd="0" presId="urn:microsoft.com/office/officeart/2005/8/layout/StepDownProcess"/>
    <dgm:cxn modelId="{59B02F63-F66C-42A1-8A1A-9F7304C7D88B}" type="presParOf" srcId="{79460231-206D-45F1-806D-C839238E7D6A}" destId="{690C6B8F-C2AA-4633-BB09-D547958F4A47}" srcOrd="2" destOrd="0" presId="urn:microsoft.com/office/officeart/2005/8/layout/StepDownProcess"/>
    <dgm:cxn modelId="{713F9C3E-D425-46F3-9FC7-1E7A8F2EDCC4}" type="presParOf" srcId="{1D3700BA-7941-4621-8227-3B4818854F2B}" destId="{EAE25419-D398-40FC-B36C-7252C0034117}" srcOrd="5" destOrd="0" presId="urn:microsoft.com/office/officeart/2005/8/layout/StepDownProcess"/>
    <dgm:cxn modelId="{81D6A236-81A9-4EDD-BD21-CA397A1E052D}" type="presParOf" srcId="{1D3700BA-7941-4621-8227-3B4818854F2B}" destId="{3048570A-8B58-470A-9EA2-3F4C7452E9B2}" srcOrd="6" destOrd="0" presId="urn:microsoft.com/office/officeart/2005/8/layout/StepDownProcess"/>
    <dgm:cxn modelId="{9D41F93B-E2CB-4A05-A92E-EB3A68F561B3}" type="presParOf" srcId="{3048570A-8B58-470A-9EA2-3F4C7452E9B2}" destId="{84BA5498-4A12-4F82-BA59-4B39D82979B6}" srcOrd="0" destOrd="0" presId="urn:microsoft.com/office/officeart/2005/8/layout/StepDownProcess"/>
    <dgm:cxn modelId="{E33B3BC3-7E8E-4FEF-9312-4EA628456D06}" type="presParOf" srcId="{3048570A-8B58-470A-9EA2-3F4C7452E9B2}" destId="{77982B0D-5F22-4A40-968F-2EDD9F5042FE}" srcOrd="1" destOrd="0" presId="urn:microsoft.com/office/officeart/2005/8/layout/StepDownProcess"/>
    <dgm:cxn modelId="{ADC6AF2F-A663-484F-8C99-8B8988D089C2}" type="presParOf" srcId="{3048570A-8B58-470A-9EA2-3F4C7452E9B2}" destId="{515AB2B9-8BED-400F-91CB-A94F8E62B98F}" srcOrd="2" destOrd="0" presId="urn:microsoft.com/office/officeart/2005/8/layout/StepDownProcess"/>
    <dgm:cxn modelId="{99847331-B32A-4A46-B569-430AE321C450}" type="presParOf" srcId="{1D3700BA-7941-4621-8227-3B4818854F2B}" destId="{2070F861-3F5F-489B-8C49-DC05584BF7BE}" srcOrd="7" destOrd="0" presId="urn:microsoft.com/office/officeart/2005/8/layout/StepDownProcess"/>
    <dgm:cxn modelId="{91B2A649-1553-4390-A1DB-2CD40D20B0F6}" type="presParOf" srcId="{1D3700BA-7941-4621-8227-3B4818854F2B}" destId="{8C049851-C1AD-4539-BD2D-D8E091F5B1B6}" srcOrd="8" destOrd="0" presId="urn:microsoft.com/office/officeart/2005/8/layout/StepDownProcess"/>
    <dgm:cxn modelId="{DB7C80DA-95CC-42A5-ADDB-1FA66FBD57B7}" type="presParOf" srcId="{8C049851-C1AD-4539-BD2D-D8E091F5B1B6}" destId="{0F318CD6-5332-4275-8754-42AD97401B07}" srcOrd="0" destOrd="0" presId="urn:microsoft.com/office/officeart/2005/8/layout/StepDownProcess"/>
    <dgm:cxn modelId="{9E4E4504-0E01-4A82-88B3-FB4F4F36C98D}" type="presParOf" srcId="{8C049851-C1AD-4539-BD2D-D8E091F5B1B6}" destId="{63CC97FE-3E32-4428-AF41-8CDACBB4F0BB}" srcOrd="1" destOrd="0" presId="urn:microsoft.com/office/officeart/2005/8/layout/StepDownProcess"/>
    <dgm:cxn modelId="{4ED773FF-0468-48CB-9C03-AA18926A7550}" type="presParOf" srcId="{8C049851-C1AD-4539-BD2D-D8E091F5B1B6}" destId="{B98E9756-9AE9-4956-B3B1-23084130FD69}" srcOrd="2" destOrd="0" presId="urn:microsoft.com/office/officeart/2005/8/layout/StepDownProcess"/>
    <dgm:cxn modelId="{77DEC980-0027-4639-9CFA-35691EB511BF}" type="presParOf" srcId="{1D3700BA-7941-4621-8227-3B4818854F2B}" destId="{1637A664-C574-4F1C-9FCA-D39B4B1A2292}" srcOrd="9" destOrd="0" presId="urn:microsoft.com/office/officeart/2005/8/layout/StepDownProcess"/>
    <dgm:cxn modelId="{2BC7228A-17D9-4CD7-B172-9599AF8A23A9}" type="presParOf" srcId="{1D3700BA-7941-4621-8227-3B4818854F2B}" destId="{4B36E495-7CAE-4BD2-B1F5-FD5BD44574B8}" srcOrd="10" destOrd="0" presId="urn:microsoft.com/office/officeart/2005/8/layout/StepDownProcess"/>
    <dgm:cxn modelId="{3ABBDFEE-2E28-4DC3-8302-F1BDB817BDD0}" type="presParOf" srcId="{4B36E495-7CAE-4BD2-B1F5-FD5BD44574B8}" destId="{113E6B2B-A6C2-4398-9643-77E1E8B9563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1AD636-37EF-4832-8EDD-7202C4ED1037}">
      <dsp:nvSpPr>
        <dsp:cNvPr id="0" name=""/>
        <dsp:cNvSpPr/>
      </dsp:nvSpPr>
      <dsp:spPr>
        <a:xfrm rot="5400000">
          <a:off x="1906378" y="680865"/>
          <a:ext cx="611730" cy="69643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BCD824-E7EB-4BC7-96D4-360295C0585F}">
      <dsp:nvSpPr>
        <dsp:cNvPr id="0" name=""/>
        <dsp:cNvSpPr/>
      </dsp:nvSpPr>
      <dsp:spPr>
        <a:xfrm>
          <a:off x="834653" y="31825"/>
          <a:ext cx="2849099" cy="662673"/>
        </a:xfrm>
        <a:prstGeom prst="roundRect">
          <a:avLst>
            <a:gd name="adj" fmla="val 16670"/>
          </a:avLst>
        </a:prstGeom>
        <a:solidFill>
          <a:schemeClr val="accent5"/>
        </a:solidFill>
        <a:ln w="15875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System Feasibility </a:t>
          </a:r>
        </a:p>
      </dsp:txBody>
      <dsp:txXfrm>
        <a:off x="867008" y="64180"/>
        <a:ext cx="2784389" cy="597963"/>
      </dsp:txXfrm>
    </dsp:sp>
    <dsp:sp modelId="{E075B040-0A92-4C50-9362-489C4950B636}">
      <dsp:nvSpPr>
        <dsp:cNvPr id="0" name=""/>
        <dsp:cNvSpPr/>
      </dsp:nvSpPr>
      <dsp:spPr>
        <a:xfrm>
          <a:off x="3335441" y="290997"/>
          <a:ext cx="748973" cy="582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E7556F-EF0A-4938-BA3F-21015B024859}">
      <dsp:nvSpPr>
        <dsp:cNvPr id="0" name=""/>
        <dsp:cNvSpPr/>
      </dsp:nvSpPr>
      <dsp:spPr>
        <a:xfrm rot="5400000">
          <a:off x="3584598" y="1497734"/>
          <a:ext cx="611730" cy="69643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3D2945-0208-4EB3-BCDF-8F90206F5496}">
      <dsp:nvSpPr>
        <dsp:cNvPr id="0" name=""/>
        <dsp:cNvSpPr/>
      </dsp:nvSpPr>
      <dsp:spPr>
        <a:xfrm>
          <a:off x="2525782" y="812471"/>
          <a:ext cx="3470405" cy="735116"/>
        </a:xfrm>
        <a:prstGeom prst="roundRect">
          <a:avLst>
            <a:gd name="adj" fmla="val 16670"/>
          </a:avLst>
        </a:prstGeom>
        <a:solidFill>
          <a:schemeClr val="accent3"/>
        </a:solidFill>
        <a:ln w="254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Requirement Analysis</a:t>
          </a:r>
        </a:p>
      </dsp:txBody>
      <dsp:txXfrm>
        <a:off x="2561674" y="848363"/>
        <a:ext cx="3398621" cy="663332"/>
      </dsp:txXfrm>
    </dsp:sp>
    <dsp:sp modelId="{8553BBB3-DC40-4026-A487-9BE06C3D094C}">
      <dsp:nvSpPr>
        <dsp:cNvPr id="0" name=""/>
        <dsp:cNvSpPr/>
      </dsp:nvSpPr>
      <dsp:spPr>
        <a:xfrm>
          <a:off x="5221756" y="888365"/>
          <a:ext cx="748973" cy="582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0E2306-33AA-4918-9BB4-EA71520CEE42}">
      <dsp:nvSpPr>
        <dsp:cNvPr id="0" name=""/>
        <dsp:cNvSpPr/>
      </dsp:nvSpPr>
      <dsp:spPr>
        <a:xfrm rot="5400000">
          <a:off x="4283047" y="2307455"/>
          <a:ext cx="611730" cy="69643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1160E6-BBCD-4423-B080-3EFBB0054564}">
      <dsp:nvSpPr>
        <dsp:cNvPr id="0" name=""/>
        <dsp:cNvSpPr/>
      </dsp:nvSpPr>
      <dsp:spPr>
        <a:xfrm>
          <a:off x="4216911" y="1615269"/>
          <a:ext cx="2132167" cy="72082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Design</a:t>
          </a:r>
        </a:p>
      </dsp:txBody>
      <dsp:txXfrm>
        <a:off x="4252105" y="1650463"/>
        <a:ext cx="2061779" cy="650434"/>
      </dsp:txXfrm>
    </dsp:sp>
    <dsp:sp modelId="{690C6B8F-C2AA-4633-BB09-D547958F4A47}">
      <dsp:nvSpPr>
        <dsp:cNvPr id="0" name=""/>
        <dsp:cNvSpPr/>
      </dsp:nvSpPr>
      <dsp:spPr>
        <a:xfrm>
          <a:off x="5150770" y="1698086"/>
          <a:ext cx="748973" cy="582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BA5498-4A12-4F82-BA59-4B39D82979B6}">
      <dsp:nvSpPr>
        <dsp:cNvPr id="0" name=""/>
        <dsp:cNvSpPr/>
      </dsp:nvSpPr>
      <dsp:spPr>
        <a:xfrm rot="5400000">
          <a:off x="6189115" y="3117176"/>
          <a:ext cx="611730" cy="69643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982B0D-5F22-4A40-968F-2EDD9F5042FE}">
      <dsp:nvSpPr>
        <dsp:cNvPr id="0" name=""/>
        <dsp:cNvSpPr/>
      </dsp:nvSpPr>
      <dsp:spPr>
        <a:xfrm>
          <a:off x="4937357" y="2439061"/>
          <a:ext cx="3209166" cy="720822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duotone>
              <a:schemeClr val="accent4">
                <a:shade val="74000"/>
                <a:satMod val="130000"/>
                <a:lumMod val="90000"/>
              </a:schemeClr>
              <a:schemeClr val="accent4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Code and Unit Testing</a:t>
          </a:r>
        </a:p>
      </dsp:txBody>
      <dsp:txXfrm>
        <a:off x="4972551" y="2474255"/>
        <a:ext cx="3138778" cy="650434"/>
      </dsp:txXfrm>
    </dsp:sp>
    <dsp:sp modelId="{515AB2B9-8BED-400F-91CB-A94F8E62B98F}">
      <dsp:nvSpPr>
        <dsp:cNvPr id="0" name=""/>
        <dsp:cNvSpPr/>
      </dsp:nvSpPr>
      <dsp:spPr>
        <a:xfrm>
          <a:off x="7056837" y="2507808"/>
          <a:ext cx="748973" cy="582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318CD6-5332-4275-8754-42AD97401B07}">
      <dsp:nvSpPr>
        <dsp:cNvPr id="0" name=""/>
        <dsp:cNvSpPr/>
      </dsp:nvSpPr>
      <dsp:spPr>
        <a:xfrm rot="5400000">
          <a:off x="7875744" y="3926897"/>
          <a:ext cx="611730" cy="69643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CC97FE-3E32-4428-AF41-8CDACBB4F0BB}">
      <dsp:nvSpPr>
        <dsp:cNvPr id="0" name=""/>
        <dsp:cNvSpPr/>
      </dsp:nvSpPr>
      <dsp:spPr>
        <a:xfrm>
          <a:off x="6755089" y="3262852"/>
          <a:ext cx="3847288" cy="720822"/>
        </a:xfrm>
        <a:prstGeom prst="roundRect">
          <a:avLst>
            <a:gd name="adj" fmla="val 16670"/>
          </a:avLst>
        </a:prstGeom>
        <a:gradFill rotWithShape="1">
          <a:gsLst>
            <a:gs pos="0">
              <a:schemeClr val="accent2">
                <a:tint val="60000"/>
                <a:lumMod val="110000"/>
              </a:schemeClr>
            </a:gs>
            <a:gs pos="100000">
              <a:schemeClr val="accent2">
                <a:tint val="82000"/>
              </a:schemeClr>
            </a:gs>
          </a:gsLst>
          <a:lin ang="5400000" scaled="0"/>
        </a:gradFill>
        <a:ln w="9525" cap="flat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Integration &amp; System Testing</a:t>
          </a:r>
        </a:p>
      </dsp:txBody>
      <dsp:txXfrm>
        <a:off x="6790283" y="3298046"/>
        <a:ext cx="3776900" cy="650434"/>
      </dsp:txXfrm>
    </dsp:sp>
    <dsp:sp modelId="{B98E9756-9AE9-4956-B3B1-23084130FD69}">
      <dsp:nvSpPr>
        <dsp:cNvPr id="0" name=""/>
        <dsp:cNvSpPr/>
      </dsp:nvSpPr>
      <dsp:spPr>
        <a:xfrm>
          <a:off x="8743466" y="3317529"/>
          <a:ext cx="748973" cy="582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3E6B2B-A6C2-4398-9643-77E1E8B95635}">
      <dsp:nvSpPr>
        <dsp:cNvPr id="0" name=""/>
        <dsp:cNvSpPr/>
      </dsp:nvSpPr>
      <dsp:spPr>
        <a:xfrm>
          <a:off x="8470644" y="4090328"/>
          <a:ext cx="2117740" cy="720822"/>
        </a:xfrm>
        <a:prstGeom prst="roundRect">
          <a:avLst>
            <a:gd name="adj" fmla="val 16670"/>
          </a:avLst>
        </a:prstGeom>
        <a:gradFill rotWithShape="1">
          <a:gsLst>
            <a:gs pos="0">
              <a:schemeClr val="accent5">
                <a:tint val="60000"/>
                <a:lumMod val="110000"/>
              </a:schemeClr>
            </a:gs>
            <a:gs pos="100000">
              <a:schemeClr val="accent5">
                <a:tint val="82000"/>
              </a:schemeClr>
            </a:gs>
          </a:gsLst>
          <a:lin ang="5400000" scaled="0"/>
        </a:gradFill>
        <a:ln w="9525" cap="flat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Deployment &amp;  Maintenance</a:t>
          </a:r>
        </a:p>
      </dsp:txBody>
      <dsp:txXfrm>
        <a:off x="8505838" y="4125522"/>
        <a:ext cx="2047352" cy="6504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4369" y="1742342"/>
            <a:ext cx="5769022" cy="1515533"/>
          </a:xfrm>
        </p:spPr>
        <p:txBody>
          <a:bodyPr/>
          <a:lstStyle/>
          <a:p>
            <a:pPr algn="l"/>
            <a:r>
              <a:rPr lang="en-GB" sz="3200" dirty="0"/>
              <a:t>Software Development Life cycles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8921" y="3799265"/>
            <a:ext cx="3038701" cy="669704"/>
          </a:xfrm>
        </p:spPr>
        <p:txBody>
          <a:bodyPr/>
          <a:lstStyle/>
          <a:p>
            <a:r>
              <a:rPr lang="en-GB" sz="3600" b="1" dirty="0"/>
              <a:t>H17W34</a:t>
            </a:r>
          </a:p>
        </p:txBody>
      </p:sp>
    </p:spTree>
    <p:extLst>
      <p:ext uri="{BB962C8B-B14F-4D97-AF65-F5344CB8AC3E}">
        <p14:creationId xmlns:p14="http://schemas.microsoft.com/office/powerpoint/2010/main" val="2760034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29078" y="698796"/>
            <a:ext cx="7645221" cy="627728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GB" b="1" dirty="0">
                <a:solidFill>
                  <a:srgbClr val="C00000"/>
                </a:solidFill>
              </a:rPr>
              <a:t>The water fall model </a:t>
            </a:r>
            <a:r>
              <a:rPr lang="en-GB" b="1" dirty="0">
                <a:solidFill>
                  <a:schemeClr val="tx1"/>
                </a:solidFill>
              </a:rPr>
              <a:t>steps</a:t>
            </a:r>
            <a:endParaRPr lang="en-GB" sz="36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9078" y="3220774"/>
            <a:ext cx="1066422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phase involves putting all codes together in order to create the unified product. 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3119" y="1699598"/>
            <a:ext cx="14166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/>
              <a:t>The</a:t>
            </a:r>
            <a:r>
              <a:rPr lang="en-GB" sz="4800" dirty="0"/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29060" y="1671003"/>
            <a:ext cx="1904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/>
              <a:t>Phase</a:t>
            </a:r>
            <a:r>
              <a:rPr lang="en-GB" sz="4800" dirty="0"/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702469" y="4346450"/>
            <a:ext cx="106642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integrate all of the modules in the system and test them as a single system, making sure that the modules meet the requirements. </a:t>
            </a:r>
            <a:endParaRPr lang="en-GB" sz="3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2407732" y="1777281"/>
            <a:ext cx="4274421" cy="854963"/>
            <a:chOff x="5930242" y="3262852"/>
            <a:chExt cx="2284031" cy="720822"/>
          </a:xfrm>
        </p:grpSpPr>
        <p:sp>
          <p:nvSpPr>
            <p:cNvPr id="12" name="Rounded Rectangle 11"/>
            <p:cNvSpPr/>
            <p:nvPr/>
          </p:nvSpPr>
          <p:spPr>
            <a:xfrm>
              <a:off x="5930242" y="3262852"/>
              <a:ext cx="2284031" cy="720822"/>
            </a:xfrm>
            <a:prstGeom prst="roundRect">
              <a:avLst>
                <a:gd name="adj" fmla="val 16670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5965436" y="3298046"/>
              <a:ext cx="2213643" cy="6504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800" dirty="0"/>
                <a:t>Integration &amp; system testing</a:t>
              </a:r>
              <a:endParaRPr lang="en-GB" sz="2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07900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29078" y="698796"/>
            <a:ext cx="7645221" cy="627728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GB" b="1" dirty="0">
                <a:solidFill>
                  <a:srgbClr val="C00000"/>
                </a:solidFill>
              </a:rPr>
              <a:t>The water fall model </a:t>
            </a:r>
            <a:r>
              <a:rPr lang="en-GB" b="1" dirty="0">
                <a:solidFill>
                  <a:schemeClr val="tx1"/>
                </a:solidFill>
              </a:rPr>
              <a:t>steps</a:t>
            </a:r>
            <a:endParaRPr lang="en-GB" sz="3600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3119" y="1699598"/>
            <a:ext cx="14166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/>
              <a:t>The</a:t>
            </a:r>
            <a:r>
              <a:rPr lang="en-GB" sz="4800" dirty="0"/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21743" y="1659773"/>
            <a:ext cx="1904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/>
              <a:t>Phase</a:t>
            </a:r>
            <a:r>
              <a:rPr lang="en-GB" sz="4800" dirty="0"/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829078" y="3277305"/>
            <a:ext cx="106642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phase of the water fall model involves deploying the software system in the production environment, where it is put into operation for the intended uses by the end users.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9078" y="5122695"/>
            <a:ext cx="1066422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phase also involves carrying out maintenance as required. 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249725" y="1729806"/>
            <a:ext cx="5093610" cy="752585"/>
            <a:chOff x="7265413" y="4086637"/>
            <a:chExt cx="3355696" cy="720822"/>
          </a:xfrm>
        </p:grpSpPr>
        <p:sp>
          <p:nvSpPr>
            <p:cNvPr id="17" name="Rounded Rectangle 16"/>
            <p:cNvSpPr/>
            <p:nvPr/>
          </p:nvSpPr>
          <p:spPr>
            <a:xfrm>
              <a:off x="7265413" y="4086637"/>
              <a:ext cx="3355696" cy="720822"/>
            </a:xfrm>
            <a:prstGeom prst="roundRect">
              <a:avLst>
                <a:gd name="adj" fmla="val 1667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sp>
        <p:sp>
          <p:nvSpPr>
            <p:cNvPr id="18" name="Rounded Rectangle 4"/>
            <p:cNvSpPr/>
            <p:nvPr/>
          </p:nvSpPr>
          <p:spPr>
            <a:xfrm>
              <a:off x="7300607" y="4121831"/>
              <a:ext cx="3285308" cy="6504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3200" kern="1200" dirty="0"/>
                <a:t>Deployment  &amp;  Maintenance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3736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29078" y="698795"/>
            <a:ext cx="8680682" cy="82051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GB" b="1" dirty="0">
                <a:solidFill>
                  <a:schemeClr val="tx1"/>
                </a:solidFill>
              </a:rPr>
              <a:t>Advantages</a:t>
            </a:r>
            <a:r>
              <a:rPr lang="en-GB" b="1" dirty="0">
                <a:solidFill>
                  <a:srgbClr val="C00000"/>
                </a:solidFill>
              </a:rPr>
              <a:t> of the water fall model</a:t>
            </a:r>
            <a:endParaRPr lang="en-GB" sz="36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47052" y="1682485"/>
            <a:ext cx="101086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Waterfall model works well for smaller projects where requirements are very well understood  and need to be clearly defined at the earlier stage.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7052" y="2676657"/>
            <a:ext cx="9064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It model allows for departmentalisation and strict management control.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6182" y="3273335"/>
            <a:ext cx="1010661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Each phase of the development cycle has a distinct goal, allowing the developer</a:t>
            </a:r>
          </a:p>
          <a:p>
            <a:r>
              <a:rPr lang="en-GB" sz="2400" dirty="0"/>
              <a:t> to set schedules with milestones .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6182" y="4362417"/>
            <a:ext cx="98974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It allows each stage of the development to proceed in strict order, reducing the risk to overlap.</a:t>
            </a:r>
            <a:endParaRPr lang="en-GB" sz="2400" dirty="0"/>
          </a:p>
        </p:txBody>
      </p:sp>
      <p:sp>
        <p:nvSpPr>
          <p:cNvPr id="7" name="Rectangle 6"/>
          <p:cNvSpPr/>
          <p:nvPr/>
        </p:nvSpPr>
        <p:spPr>
          <a:xfrm>
            <a:off x="1046182" y="5193414"/>
            <a:ext cx="102103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 It minimizes wasted effort and  works well for technically weak or inexperienced team members.</a:t>
            </a:r>
          </a:p>
        </p:txBody>
      </p:sp>
    </p:spTree>
    <p:extLst>
      <p:ext uri="{BB962C8B-B14F-4D97-AF65-F5344CB8AC3E}">
        <p14:creationId xmlns:p14="http://schemas.microsoft.com/office/powerpoint/2010/main" val="721496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29078" y="698795"/>
            <a:ext cx="10579820" cy="722041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GB" b="1" dirty="0">
                <a:solidFill>
                  <a:schemeClr val="tx1"/>
                </a:solidFill>
              </a:rPr>
              <a:t>Disadvantages</a:t>
            </a:r>
            <a:r>
              <a:rPr lang="en-GB" b="1" dirty="0">
                <a:solidFill>
                  <a:srgbClr val="C00000"/>
                </a:solidFill>
              </a:rPr>
              <a:t> of the water fall model</a:t>
            </a:r>
            <a:endParaRPr lang="en-GB" sz="36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01512" y="1602769"/>
            <a:ext cx="98942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The water fall model has been subject to many critics. Many of these include the following: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92702" y="2503025"/>
            <a:ext cx="3390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It is said to be inflexible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284945" y="3634132"/>
            <a:ext cx="55145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Backing up to address mistakes is difficult</a:t>
            </a:r>
          </a:p>
        </p:txBody>
      </p:sp>
      <p:sp>
        <p:nvSpPr>
          <p:cNvPr id="6" name="Rectangle 5"/>
          <p:cNvSpPr/>
          <p:nvPr/>
        </p:nvSpPr>
        <p:spPr>
          <a:xfrm>
            <a:off x="1284945" y="3064985"/>
            <a:ext cx="98333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Not suitable for projects where requirements can be changed or revisited.</a:t>
            </a:r>
          </a:p>
        </p:txBody>
      </p:sp>
      <p:sp>
        <p:nvSpPr>
          <p:cNvPr id="7" name="Rectangle 6"/>
          <p:cNvSpPr/>
          <p:nvPr/>
        </p:nvSpPr>
        <p:spPr>
          <a:xfrm>
            <a:off x="1284945" y="5290660"/>
            <a:ext cx="7746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Not a good model for complex and object-oriented projects.</a:t>
            </a:r>
          </a:p>
        </p:txBody>
      </p:sp>
      <p:sp>
        <p:nvSpPr>
          <p:cNvPr id="8" name="Rectangle 7"/>
          <p:cNvSpPr/>
          <p:nvPr/>
        </p:nvSpPr>
        <p:spPr>
          <a:xfrm>
            <a:off x="1284945" y="4277730"/>
            <a:ext cx="97108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Once an application is in the testing stage, it is very difficult to go back and change something that was not well-thought out in the early stage</a:t>
            </a:r>
          </a:p>
        </p:txBody>
      </p:sp>
    </p:spTree>
    <p:extLst>
      <p:ext uri="{BB962C8B-B14F-4D97-AF65-F5344CB8AC3E}">
        <p14:creationId xmlns:p14="http://schemas.microsoft.com/office/powerpoint/2010/main" val="2396135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22973" y="755066"/>
            <a:ext cx="8680682" cy="82051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GB" b="1" dirty="0">
                <a:solidFill>
                  <a:schemeClr val="tx1"/>
                </a:solidFill>
              </a:rPr>
              <a:t>Task. </a:t>
            </a:r>
            <a:r>
              <a:rPr lang="en-GB" b="1" dirty="0">
                <a:solidFill>
                  <a:srgbClr val="C00000"/>
                </a:solidFill>
              </a:rPr>
              <a:t>1</a:t>
            </a:r>
            <a:r>
              <a:rPr lang="en-GB" b="1" dirty="0">
                <a:solidFill>
                  <a:schemeClr val="tx1"/>
                </a:solidFill>
              </a:rPr>
              <a:t>       Think  - Pair  -  Share</a:t>
            </a:r>
            <a:endParaRPr lang="en-GB" sz="36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33988" y="1899137"/>
            <a:ext cx="7674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1.</a:t>
            </a:r>
            <a:r>
              <a:rPr lang="en-GB" sz="2800" b="1" dirty="0">
                <a:solidFill>
                  <a:srgbClr val="FF0000"/>
                </a:solidFill>
              </a:rPr>
              <a:t>1</a:t>
            </a:r>
            <a:r>
              <a:rPr lang="en-GB" sz="2800" b="1" dirty="0"/>
              <a:t> </a:t>
            </a:r>
            <a:r>
              <a:rPr lang="en-GB" sz="2800" dirty="0"/>
              <a:t>  In your own words, what is the water fall model?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3987" y="2745913"/>
            <a:ext cx="9595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1.</a:t>
            </a:r>
            <a:r>
              <a:rPr lang="en-GB" sz="2800" b="1" dirty="0">
                <a:solidFill>
                  <a:srgbClr val="FF0000"/>
                </a:solidFill>
              </a:rPr>
              <a:t>2</a:t>
            </a:r>
            <a:r>
              <a:rPr lang="en-GB" sz="2800" b="1" dirty="0"/>
              <a:t> </a:t>
            </a:r>
            <a:r>
              <a:rPr lang="en-GB" sz="2800" dirty="0"/>
              <a:t>   What is meant by Liner-sequential life cycle model?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96617" y="3761966"/>
            <a:ext cx="771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1.</a:t>
            </a:r>
            <a:r>
              <a:rPr lang="en-GB" sz="2800" b="1" dirty="0">
                <a:solidFill>
                  <a:srgbClr val="FF0000"/>
                </a:solidFill>
              </a:rPr>
              <a:t>3</a:t>
            </a:r>
            <a:r>
              <a:rPr lang="en-GB" sz="2800" b="1" dirty="0"/>
              <a:t> </a:t>
            </a:r>
            <a:r>
              <a:rPr lang="en-GB" sz="2800" dirty="0"/>
              <a:t>  List three advantages  of the water fall model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15302" y="4778019"/>
            <a:ext cx="771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1.</a:t>
            </a:r>
            <a:r>
              <a:rPr lang="en-GB" sz="2800" b="1" dirty="0">
                <a:solidFill>
                  <a:srgbClr val="FF0000"/>
                </a:solidFill>
              </a:rPr>
              <a:t>4</a:t>
            </a:r>
            <a:r>
              <a:rPr lang="en-GB" sz="2800" b="1" dirty="0"/>
              <a:t> </a:t>
            </a:r>
            <a:r>
              <a:rPr lang="en-GB" sz="2800" dirty="0"/>
              <a:t>  List three </a:t>
            </a:r>
            <a:r>
              <a:rPr lang="en-GB" sz="2800" b="1" dirty="0">
                <a:solidFill>
                  <a:srgbClr val="C00000"/>
                </a:solidFill>
              </a:rPr>
              <a:t>Dis</a:t>
            </a:r>
            <a:r>
              <a:rPr lang="en-GB" sz="2800" dirty="0"/>
              <a:t>advantages  of the water fall model </a:t>
            </a:r>
          </a:p>
        </p:txBody>
      </p:sp>
    </p:spTree>
    <p:extLst>
      <p:ext uri="{BB962C8B-B14F-4D97-AF65-F5344CB8AC3E}">
        <p14:creationId xmlns:p14="http://schemas.microsoft.com/office/powerpoint/2010/main" val="1869856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68228" y="590843"/>
            <a:ext cx="7259845" cy="77378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GB" sz="3600" b="1" dirty="0">
                <a:solidFill>
                  <a:schemeClr val="tx1"/>
                </a:solidFill>
              </a:rPr>
              <a:t>Incremental Life Cycle </a:t>
            </a:r>
            <a:r>
              <a:rPr lang="en-GB" sz="3600" b="1" dirty="0">
                <a:solidFill>
                  <a:srgbClr val="C00000"/>
                </a:solidFill>
              </a:rPr>
              <a:t>model</a:t>
            </a:r>
            <a:endParaRPr lang="en-GB" sz="3600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Incremental lifecycle model in software tes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355" y="1181749"/>
            <a:ext cx="8806375" cy="492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222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68228" y="590843"/>
            <a:ext cx="7259845" cy="77378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GB" sz="3600" b="1" dirty="0">
                <a:solidFill>
                  <a:schemeClr val="tx1"/>
                </a:solidFill>
              </a:rPr>
              <a:t>Incremental Life Cycle </a:t>
            </a:r>
            <a:r>
              <a:rPr lang="en-GB" sz="3600" b="1" dirty="0">
                <a:solidFill>
                  <a:srgbClr val="C00000"/>
                </a:solidFill>
              </a:rPr>
              <a:t>model</a:t>
            </a:r>
            <a:endParaRPr lang="en-GB" sz="3600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29076" y="1364629"/>
            <a:ext cx="105938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In incremental model,  the whole  </a:t>
            </a:r>
            <a:r>
              <a:rPr lang="en-GB" sz="2400" b="1" u="sng" dirty="0"/>
              <a:t>requirements </a:t>
            </a:r>
            <a:r>
              <a:rPr lang="en-GB" sz="2400" dirty="0"/>
              <a:t> is  </a:t>
            </a:r>
            <a:r>
              <a:rPr lang="en-GB" sz="2400" b="1" dirty="0">
                <a:solidFill>
                  <a:srgbClr val="C00000"/>
                </a:solidFill>
              </a:rPr>
              <a:t>divided into various builds</a:t>
            </a:r>
            <a:r>
              <a:rPr lang="en-GB" sz="2400" dirty="0"/>
              <a:t>. Multiple development cycles take place, making the life cycle a “multi-waterfall” cycle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296" y="2606244"/>
            <a:ext cx="5345723" cy="35430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5686" y="2786923"/>
            <a:ext cx="44305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C00000"/>
                </a:solidFill>
              </a:rPr>
              <a:t>Each requirement </a:t>
            </a:r>
            <a:r>
              <a:rPr lang="en-GB" sz="2400" dirty="0"/>
              <a:t>goes through </a:t>
            </a:r>
          </a:p>
          <a:p>
            <a:r>
              <a:rPr lang="en-GB" sz="2400" dirty="0"/>
              <a:t>a development cycle independently </a:t>
            </a:r>
          </a:p>
          <a:p>
            <a:r>
              <a:rPr lang="en-GB" sz="2400" dirty="0"/>
              <a:t>and develop  separately.</a:t>
            </a:r>
          </a:p>
        </p:txBody>
      </p:sp>
    </p:spTree>
    <p:extLst>
      <p:ext uri="{BB962C8B-B14F-4D97-AF65-F5344CB8AC3E}">
        <p14:creationId xmlns:p14="http://schemas.microsoft.com/office/powerpoint/2010/main" val="667196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68228" y="590843"/>
            <a:ext cx="7259845" cy="77378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GB" sz="3600" b="1" dirty="0">
                <a:solidFill>
                  <a:schemeClr val="tx1"/>
                </a:solidFill>
              </a:rPr>
              <a:t>Incremental Life Cycle </a:t>
            </a:r>
            <a:r>
              <a:rPr lang="en-GB" sz="3600" b="1" dirty="0">
                <a:solidFill>
                  <a:srgbClr val="C00000"/>
                </a:solidFill>
              </a:rPr>
              <a:t>model</a:t>
            </a:r>
            <a:endParaRPr lang="en-GB" sz="3600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29076" y="1364629"/>
            <a:ext cx="105938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C00000"/>
                </a:solidFill>
              </a:rPr>
              <a:t>A</a:t>
            </a:r>
            <a:r>
              <a:rPr lang="en-GB" sz="2400" dirty="0"/>
              <a:t> working version of software is produced during the first module, so you have working software early on during the software life cycle.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296" y="2606244"/>
            <a:ext cx="5345723" cy="35430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9076" y="3716567"/>
            <a:ext cx="522546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C00000"/>
                </a:solidFill>
              </a:rPr>
              <a:t>Each subsequent </a:t>
            </a:r>
            <a:r>
              <a:rPr lang="en-GB" sz="2400" dirty="0"/>
              <a:t>release of the module</a:t>
            </a:r>
          </a:p>
          <a:p>
            <a:r>
              <a:rPr lang="en-GB" sz="2400" dirty="0"/>
              <a:t> adds function to the previous release. </a:t>
            </a:r>
          </a:p>
          <a:p>
            <a:r>
              <a:rPr lang="en-GB" sz="2400" dirty="0"/>
              <a:t>The process continues till the complete </a:t>
            </a:r>
          </a:p>
          <a:p>
            <a:r>
              <a:rPr lang="en-GB" sz="2400" dirty="0"/>
              <a:t>product is completed.</a:t>
            </a:r>
          </a:p>
          <a:p>
            <a:r>
              <a:rPr lang="en-GB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3182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68229" y="698829"/>
            <a:ext cx="7259845" cy="77378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GB" sz="3600" b="1" dirty="0">
                <a:solidFill>
                  <a:schemeClr val="tx1"/>
                </a:solidFill>
              </a:rPr>
              <a:t>Advantages of Incremental </a:t>
            </a:r>
            <a:r>
              <a:rPr lang="en-GB" sz="3600" b="1" dirty="0">
                <a:solidFill>
                  <a:srgbClr val="C00000"/>
                </a:solidFill>
              </a:rPr>
              <a:t>Model:</a:t>
            </a:r>
            <a:endParaRPr lang="en-GB" sz="3600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85349" y="1598245"/>
            <a:ext cx="105938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Generates working software quickly and early during the software life cycle.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5349" y="2185540"/>
            <a:ext cx="9568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C00000"/>
                </a:solidFill>
              </a:rPr>
              <a:t>This model </a:t>
            </a:r>
            <a:r>
              <a:rPr lang="en-GB" sz="2400" dirty="0"/>
              <a:t> is more flexible – less costly to change scope and requirements.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5790" y="3966196"/>
            <a:ext cx="6615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C00000"/>
                </a:solidFill>
              </a:rPr>
              <a:t> </a:t>
            </a:r>
            <a:r>
              <a:rPr lang="en-GB" sz="2400" dirty="0"/>
              <a:t>In this model customer can respond to each built.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0044" y="4614198"/>
            <a:ext cx="11109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Easier to manage risk because risky pieces are identified and handled during its iteration</a:t>
            </a:r>
            <a:r>
              <a:rPr lang="en-GB" sz="2400" dirty="0">
                <a:solidFill>
                  <a:srgbClr val="C00000"/>
                </a:solidFill>
              </a:rPr>
              <a:t>.</a:t>
            </a:r>
            <a:endParaRPr lang="en-GB" sz="2400" dirty="0"/>
          </a:p>
        </p:txBody>
      </p:sp>
      <p:sp>
        <p:nvSpPr>
          <p:cNvPr id="8" name="Rectangle 7"/>
          <p:cNvSpPr/>
          <p:nvPr/>
        </p:nvSpPr>
        <p:spPr>
          <a:xfrm>
            <a:off x="1068229" y="3343770"/>
            <a:ext cx="59727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C00000"/>
                </a:solidFill>
              </a:rPr>
              <a:t>Each</a:t>
            </a:r>
            <a:r>
              <a:rPr lang="en-GB" sz="2400" dirty="0"/>
              <a:t> iteration is an easily managed milestone.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37749" y="2861680"/>
            <a:ext cx="6785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C00000"/>
                </a:solidFill>
              </a:rPr>
              <a:t> Easier </a:t>
            </a:r>
            <a:r>
              <a:rPr lang="en-GB" sz="2400" dirty="0"/>
              <a:t>to test and debug during a </a:t>
            </a:r>
            <a:r>
              <a:rPr lang="en-GB" sz="2400" dirty="0">
                <a:solidFill>
                  <a:srgbClr val="FF0000"/>
                </a:solidFill>
              </a:rPr>
              <a:t>smaller iteration</a:t>
            </a:r>
            <a:r>
              <a:rPr lang="en-GB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9983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68229" y="612923"/>
            <a:ext cx="7710011" cy="68494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GB" sz="3600" b="1" dirty="0">
                <a:solidFill>
                  <a:srgbClr val="C00000"/>
                </a:solidFill>
              </a:rPr>
              <a:t>Dis</a:t>
            </a:r>
            <a:r>
              <a:rPr lang="en-GB" sz="3600" b="1" dirty="0">
                <a:solidFill>
                  <a:schemeClr val="tx1"/>
                </a:solidFill>
              </a:rPr>
              <a:t>advantages of Incremental </a:t>
            </a:r>
            <a:r>
              <a:rPr lang="en-GB" sz="3600" b="1" dirty="0">
                <a:solidFill>
                  <a:srgbClr val="C00000"/>
                </a:solidFill>
              </a:rPr>
              <a:t>Model:</a:t>
            </a:r>
            <a:endParaRPr lang="en-GB" sz="3600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97889" y="1564938"/>
            <a:ext cx="105938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Needs a clear and complete definition of the whole system that can be broken down  and built incrementally.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0769" y="3430337"/>
            <a:ext cx="834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Each phase of an iteration is rigid and do not overlap each other.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0432" y="4107137"/>
            <a:ext cx="104640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Problems may arise pertaining to system architecture if all requirements of the entire software life cycle is not gathered up front.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7889" y="2663009"/>
            <a:ext cx="5096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 Required a good planning and design.</a:t>
            </a:r>
          </a:p>
        </p:txBody>
      </p:sp>
    </p:spTree>
    <p:extLst>
      <p:ext uri="{BB962C8B-B14F-4D97-AF65-F5344CB8AC3E}">
        <p14:creationId xmlns:p14="http://schemas.microsoft.com/office/powerpoint/2010/main" val="2595946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825" y="608645"/>
            <a:ext cx="9601196" cy="1303867"/>
          </a:xfrm>
        </p:spPr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376629"/>
            <a:ext cx="9601196" cy="361204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4000" dirty="0">
                <a:solidFill>
                  <a:srgbClr val="C00000"/>
                </a:solidFill>
              </a:rPr>
              <a:t> </a:t>
            </a:r>
            <a:r>
              <a:rPr lang="en-GB" sz="4000" b="1" u="sng" dirty="0">
                <a:solidFill>
                  <a:srgbClr val="C00000"/>
                </a:solidFill>
              </a:rPr>
              <a:t>Learning objectives for this lesson: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b="1" dirty="0"/>
              <a:t>Software Development Life Cycle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b="1" dirty="0"/>
              <a:t>Life Cycle Phases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b="1" dirty="0"/>
              <a:t>Traditional  VS current life cycles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b="1" dirty="0"/>
              <a:t>Iterative and Incremental development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b="1" dirty="0"/>
              <a:t>Prototypes 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3200" b="1" dirty="0"/>
          </a:p>
          <a:p>
            <a:pPr>
              <a:buFont typeface="Arial" panose="020B0604020202020204" pitchFamily="34" charset="0"/>
              <a:buChar char="•"/>
            </a:pPr>
            <a:endParaRPr lang="en-GB" sz="3200" b="1" dirty="0"/>
          </a:p>
          <a:p>
            <a:pPr>
              <a:buFont typeface="Arial" panose="020B0604020202020204" pitchFamily="34" charset="0"/>
              <a:buChar char="•"/>
            </a:pPr>
            <a:endParaRPr lang="en-GB" sz="3200" b="1" dirty="0"/>
          </a:p>
          <a:p>
            <a:pPr>
              <a:buFont typeface="Arial" panose="020B0604020202020204" pitchFamily="34" charset="0"/>
              <a:buChar char="•"/>
            </a:pPr>
            <a:endParaRPr lang="en-GB" sz="3200" b="1" dirty="0"/>
          </a:p>
          <a:p>
            <a:pPr>
              <a:buFont typeface="Arial" panose="020B0604020202020204" pitchFamily="34" charset="0"/>
              <a:buChar char="•"/>
            </a:pPr>
            <a:endParaRPr lang="en-GB" sz="3200" b="1" dirty="0"/>
          </a:p>
          <a:p>
            <a:pPr>
              <a:buFont typeface="Arial" panose="020B0604020202020204" pitchFamily="34" charset="0"/>
              <a:buChar char="•"/>
            </a:pPr>
            <a:endParaRPr lang="en-GB" b="1" dirty="0"/>
          </a:p>
          <a:p>
            <a:pPr marL="0" indent="0" algn="ctr">
              <a:buNone/>
            </a:pPr>
            <a:endParaRPr lang="en-GB" u="sng" dirty="0"/>
          </a:p>
          <a:p>
            <a:pPr marL="0" indent="0" algn="ctr">
              <a:buNone/>
            </a:pP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1758029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68229" y="612923"/>
            <a:ext cx="7710011" cy="68494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GB" sz="3600" b="1" dirty="0">
                <a:solidFill>
                  <a:srgbClr val="C00000"/>
                </a:solidFill>
              </a:rPr>
              <a:t>When</a:t>
            </a:r>
            <a:r>
              <a:rPr lang="en-GB" sz="3600" b="1" dirty="0">
                <a:solidFill>
                  <a:schemeClr val="tx1"/>
                </a:solidFill>
              </a:rPr>
              <a:t> to use the Incremental </a:t>
            </a:r>
            <a:r>
              <a:rPr lang="en-GB" sz="3600" b="1" dirty="0">
                <a:solidFill>
                  <a:srgbClr val="C00000"/>
                </a:solidFill>
              </a:rPr>
              <a:t>Model:</a:t>
            </a:r>
            <a:endParaRPr lang="en-GB" sz="36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417" y="2357207"/>
            <a:ext cx="10211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Major requirements must be defined; however, some details can evolve with time.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417" y="3080973"/>
            <a:ext cx="7344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There is a need to get a product to the market early.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9417" y="1412037"/>
            <a:ext cx="103189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This model can be used when the requirements of the complete system are clearly</a:t>
            </a:r>
          </a:p>
          <a:p>
            <a:r>
              <a:rPr lang="en-GB" sz="2400" dirty="0"/>
              <a:t> defined and understood.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9417" y="3880975"/>
            <a:ext cx="7344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Resources with needed skill set are not available.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4553" y="4680977"/>
            <a:ext cx="7344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There is a need to get a product to the market early.</a:t>
            </a:r>
          </a:p>
        </p:txBody>
      </p:sp>
      <p:sp>
        <p:nvSpPr>
          <p:cNvPr id="3" name="Rectangle 2"/>
          <p:cNvSpPr/>
          <p:nvPr/>
        </p:nvSpPr>
        <p:spPr>
          <a:xfrm>
            <a:off x="1080598" y="5404743"/>
            <a:ext cx="5704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There are some high risk features and goals</a:t>
            </a:r>
          </a:p>
        </p:txBody>
      </p:sp>
    </p:spTree>
    <p:extLst>
      <p:ext uri="{BB962C8B-B14F-4D97-AF65-F5344CB8AC3E}">
        <p14:creationId xmlns:p14="http://schemas.microsoft.com/office/powerpoint/2010/main" val="84091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22973" y="755066"/>
            <a:ext cx="8680682" cy="82051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GB" b="1" dirty="0">
                <a:solidFill>
                  <a:schemeClr val="tx1"/>
                </a:solidFill>
              </a:rPr>
              <a:t>Task. </a:t>
            </a:r>
            <a:r>
              <a:rPr lang="en-GB" b="1" dirty="0">
                <a:solidFill>
                  <a:srgbClr val="C00000"/>
                </a:solidFill>
              </a:rPr>
              <a:t>2</a:t>
            </a:r>
            <a:r>
              <a:rPr lang="en-GB" b="1" dirty="0">
                <a:solidFill>
                  <a:schemeClr val="tx1"/>
                </a:solidFill>
              </a:rPr>
              <a:t>       Think  - Pair  -  Share</a:t>
            </a:r>
            <a:endParaRPr lang="en-GB" sz="36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33988" y="1899137"/>
            <a:ext cx="7963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2.</a:t>
            </a:r>
            <a:r>
              <a:rPr lang="en-GB" sz="2800" b="1" dirty="0">
                <a:solidFill>
                  <a:srgbClr val="FF0000"/>
                </a:solidFill>
              </a:rPr>
              <a:t>1</a:t>
            </a:r>
            <a:r>
              <a:rPr lang="en-GB" sz="2800" b="1" dirty="0"/>
              <a:t> </a:t>
            </a:r>
            <a:r>
              <a:rPr lang="en-GB" sz="2800" dirty="0"/>
              <a:t>  In your own words, </a:t>
            </a:r>
            <a:r>
              <a:rPr lang="en-GB" sz="2800" b="1" u="sng" dirty="0"/>
              <a:t>what</a:t>
            </a:r>
            <a:r>
              <a:rPr lang="en-GB" sz="2800" dirty="0"/>
              <a:t> is an Incremental Model?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3988" y="2745913"/>
            <a:ext cx="7674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2.</a:t>
            </a:r>
            <a:r>
              <a:rPr lang="en-GB" sz="2800" b="1" dirty="0">
                <a:solidFill>
                  <a:srgbClr val="FF0000"/>
                </a:solidFill>
              </a:rPr>
              <a:t>2</a:t>
            </a:r>
            <a:r>
              <a:rPr lang="en-GB" sz="2800" b="1" dirty="0"/>
              <a:t> </a:t>
            </a:r>
            <a:r>
              <a:rPr lang="en-GB" sz="2800" dirty="0"/>
              <a:t>   When would you use an  Incremental Model?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96617" y="3761966"/>
            <a:ext cx="771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2.</a:t>
            </a:r>
            <a:r>
              <a:rPr lang="en-GB" sz="2800" b="1" dirty="0">
                <a:solidFill>
                  <a:srgbClr val="FF0000"/>
                </a:solidFill>
              </a:rPr>
              <a:t>3</a:t>
            </a:r>
            <a:r>
              <a:rPr lang="en-GB" sz="2800" b="1" dirty="0"/>
              <a:t> </a:t>
            </a:r>
            <a:r>
              <a:rPr lang="en-GB" sz="2800" dirty="0"/>
              <a:t>  List three advantages of the Incremental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15302" y="4778019"/>
            <a:ext cx="8614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2.</a:t>
            </a:r>
            <a:r>
              <a:rPr lang="en-GB" sz="2800" b="1" dirty="0">
                <a:solidFill>
                  <a:srgbClr val="FF0000"/>
                </a:solidFill>
              </a:rPr>
              <a:t>4</a:t>
            </a:r>
            <a:r>
              <a:rPr lang="en-GB" sz="2800" b="1" dirty="0"/>
              <a:t> </a:t>
            </a:r>
            <a:r>
              <a:rPr lang="en-GB" sz="2800" dirty="0"/>
              <a:t>  List three </a:t>
            </a:r>
            <a:r>
              <a:rPr lang="en-GB" sz="2800" b="1" dirty="0">
                <a:solidFill>
                  <a:srgbClr val="C00000"/>
                </a:solidFill>
              </a:rPr>
              <a:t>Dis</a:t>
            </a:r>
            <a:r>
              <a:rPr lang="en-GB" sz="2800" dirty="0"/>
              <a:t>advantages  of the Incremental Model</a:t>
            </a:r>
          </a:p>
        </p:txBody>
      </p:sp>
    </p:spTree>
    <p:extLst>
      <p:ext uri="{BB962C8B-B14F-4D97-AF65-F5344CB8AC3E}">
        <p14:creationId xmlns:p14="http://schemas.microsoft.com/office/powerpoint/2010/main" val="3883860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19588" y="628456"/>
            <a:ext cx="4052412" cy="82051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GB" sz="3600" b="1" dirty="0">
                <a:solidFill>
                  <a:schemeClr val="tx1"/>
                </a:solidFill>
              </a:rPr>
              <a:t>The spiral </a:t>
            </a:r>
            <a:r>
              <a:rPr lang="en-GB" sz="3600" b="1" dirty="0">
                <a:solidFill>
                  <a:srgbClr val="C00000"/>
                </a:solidFill>
              </a:rPr>
              <a:t>model</a:t>
            </a:r>
            <a:endParaRPr lang="en-GB" sz="3600" b="1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127" y="1038713"/>
            <a:ext cx="621982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227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635" y="745587"/>
            <a:ext cx="5307415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b="1" dirty="0">
                <a:solidFill>
                  <a:srgbClr val="C00000"/>
                </a:solidFill>
              </a:rPr>
              <a:t>The spiral model </a:t>
            </a:r>
            <a:r>
              <a:rPr lang="en-GB" sz="2200" dirty="0"/>
              <a:t>is similar to the incremental</a:t>
            </a:r>
            <a:br>
              <a:rPr lang="en-GB" sz="2200" dirty="0"/>
            </a:br>
            <a:r>
              <a:rPr lang="en-GB" sz="2200" dirty="0"/>
              <a:t>model, with more emphasis placed on risk </a:t>
            </a:r>
          </a:p>
          <a:p>
            <a:r>
              <a:rPr lang="en-GB" sz="2200" dirty="0"/>
              <a:t>analysis. The spiral model has four phases:</a:t>
            </a:r>
          </a:p>
          <a:p>
            <a:r>
              <a:rPr lang="en-GB" sz="2200" dirty="0">
                <a:solidFill>
                  <a:srgbClr val="C00000"/>
                </a:solidFill>
              </a:rPr>
              <a:t>Planning</a:t>
            </a:r>
            <a:r>
              <a:rPr lang="en-GB" sz="2200" dirty="0"/>
              <a:t>, </a:t>
            </a:r>
            <a:r>
              <a:rPr lang="en-GB" sz="2200" dirty="0">
                <a:solidFill>
                  <a:srgbClr val="C00000"/>
                </a:solidFill>
              </a:rPr>
              <a:t>Risk Analysis</a:t>
            </a:r>
            <a:r>
              <a:rPr lang="en-GB" sz="2200" dirty="0"/>
              <a:t>, </a:t>
            </a:r>
            <a:r>
              <a:rPr lang="en-GB" sz="2200" dirty="0">
                <a:solidFill>
                  <a:srgbClr val="C00000"/>
                </a:solidFill>
              </a:rPr>
              <a:t>Engineering</a:t>
            </a:r>
          </a:p>
          <a:p>
            <a:r>
              <a:rPr lang="en-GB" sz="2200" dirty="0"/>
              <a:t>and </a:t>
            </a:r>
            <a:r>
              <a:rPr lang="en-GB" sz="2200" dirty="0">
                <a:solidFill>
                  <a:srgbClr val="C00000"/>
                </a:solidFill>
              </a:rPr>
              <a:t>Evaluation</a:t>
            </a:r>
            <a:r>
              <a:rPr lang="en-GB" sz="2200" dirty="0"/>
              <a:t>.</a:t>
            </a:r>
          </a:p>
          <a:p>
            <a:endParaRPr lang="en-GB" sz="2200" dirty="0"/>
          </a:p>
          <a:p>
            <a:r>
              <a:rPr lang="en-GB" sz="2200" dirty="0"/>
              <a:t> A software project repeatedly passes through </a:t>
            </a:r>
          </a:p>
          <a:p>
            <a:r>
              <a:rPr lang="en-GB" sz="2200" dirty="0"/>
              <a:t> these phases in iterations (called Spirals). </a:t>
            </a:r>
          </a:p>
          <a:p>
            <a:endParaRPr lang="en-GB" sz="2200" dirty="0"/>
          </a:p>
          <a:p>
            <a:endParaRPr lang="en-GB" sz="2200" dirty="0"/>
          </a:p>
          <a:p>
            <a:r>
              <a:rPr lang="en-GB" sz="2200" dirty="0"/>
              <a:t>The baseline spiral, starts in the planning </a:t>
            </a:r>
          </a:p>
          <a:p>
            <a:r>
              <a:rPr lang="en-GB" sz="2200" dirty="0"/>
              <a:t>phase, requirements are gathered and risk is</a:t>
            </a:r>
          </a:p>
          <a:p>
            <a:r>
              <a:rPr lang="en-GB" sz="2200" dirty="0"/>
              <a:t>assessed. Each subsequent spirals builds on</a:t>
            </a:r>
          </a:p>
          <a:p>
            <a:r>
              <a:rPr lang="en-GB" sz="2200" dirty="0"/>
              <a:t>the baseline spiral.</a:t>
            </a:r>
          </a:p>
          <a:p>
            <a:endParaRPr lang="en-GB" sz="2200" dirty="0"/>
          </a:p>
        </p:txBody>
      </p:sp>
      <p:pic>
        <p:nvPicPr>
          <p:cNvPr id="3074" name="Picture 2" descr="spiral-model-sdl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980" y="693218"/>
            <a:ext cx="5726928" cy="527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327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68229" y="612923"/>
            <a:ext cx="7710011" cy="68494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GB" sz="3600" b="1" dirty="0">
                <a:solidFill>
                  <a:srgbClr val="C00000"/>
                </a:solidFill>
              </a:rPr>
              <a:t>A</a:t>
            </a:r>
            <a:r>
              <a:rPr lang="en-GB" sz="3600" b="1" dirty="0">
                <a:solidFill>
                  <a:schemeClr val="tx1"/>
                </a:solidFill>
              </a:rPr>
              <a:t>dvantages of Spiral  </a:t>
            </a:r>
            <a:r>
              <a:rPr lang="en-GB" sz="3600" b="1" dirty="0">
                <a:solidFill>
                  <a:srgbClr val="C00000"/>
                </a:solidFill>
              </a:rPr>
              <a:t>Model</a:t>
            </a:r>
            <a:endParaRPr lang="en-GB" sz="3600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97889" y="1372694"/>
            <a:ext cx="88072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High amount of risk analysis hence, avoidance of Risk is enhanced.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7889" y="2471668"/>
            <a:ext cx="5894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Strong approval and documentation control..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7889" y="3034147"/>
            <a:ext cx="6851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Additional Functionality can be added at a later date.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7889" y="1909189"/>
            <a:ext cx="5861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 Good for large and mission-critical projects.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7888" y="3596626"/>
            <a:ext cx="6851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Software is produced early in the software life cycle.</a:t>
            </a:r>
          </a:p>
        </p:txBody>
      </p:sp>
    </p:spTree>
    <p:extLst>
      <p:ext uri="{BB962C8B-B14F-4D97-AF65-F5344CB8AC3E}">
        <p14:creationId xmlns:p14="http://schemas.microsoft.com/office/powerpoint/2010/main" val="7001709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68229" y="612923"/>
            <a:ext cx="7710011" cy="68494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GB" sz="3600" b="1" dirty="0">
                <a:solidFill>
                  <a:srgbClr val="C00000"/>
                </a:solidFill>
              </a:rPr>
              <a:t>Disa</a:t>
            </a:r>
            <a:r>
              <a:rPr lang="en-GB" sz="3600" b="1" dirty="0">
                <a:solidFill>
                  <a:schemeClr val="tx1"/>
                </a:solidFill>
              </a:rPr>
              <a:t>dvantages of Spiral  </a:t>
            </a:r>
            <a:r>
              <a:rPr lang="en-GB" sz="3600" b="1" dirty="0">
                <a:solidFill>
                  <a:srgbClr val="C00000"/>
                </a:solidFill>
              </a:rPr>
              <a:t>Model</a:t>
            </a:r>
            <a:endParaRPr lang="en-GB" sz="3600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68229" y="1476316"/>
            <a:ext cx="45729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Can be a costly model to use.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7887" y="2715129"/>
            <a:ext cx="7962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Project’s success is highly dependent on the risk analysis phase.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7887" y="3313825"/>
            <a:ext cx="6851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Doesn’t work well for smaller projects..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7887" y="2116434"/>
            <a:ext cx="6100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 Risk analysis requires highly specific expertise.</a:t>
            </a:r>
          </a:p>
        </p:txBody>
      </p:sp>
      <p:sp>
        <p:nvSpPr>
          <p:cNvPr id="3" name="Rectangle 2"/>
          <p:cNvSpPr/>
          <p:nvPr/>
        </p:nvSpPr>
        <p:spPr>
          <a:xfrm>
            <a:off x="997887" y="3912521"/>
            <a:ext cx="101756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It is complicated and requires attentive and knowledgeable management to pull it off.</a:t>
            </a:r>
          </a:p>
        </p:txBody>
      </p:sp>
    </p:spTree>
    <p:extLst>
      <p:ext uri="{BB962C8B-B14F-4D97-AF65-F5344CB8AC3E}">
        <p14:creationId xmlns:p14="http://schemas.microsoft.com/office/powerpoint/2010/main" val="3637443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68230" y="612923"/>
            <a:ext cx="5656128" cy="68494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GB" sz="3600" b="1" dirty="0">
                <a:solidFill>
                  <a:srgbClr val="C00000"/>
                </a:solidFill>
              </a:rPr>
              <a:t> When to use </a:t>
            </a:r>
            <a:r>
              <a:rPr lang="en-GB" sz="3600" b="1" dirty="0">
                <a:solidFill>
                  <a:schemeClr val="tx1"/>
                </a:solidFill>
              </a:rPr>
              <a:t>Spiral  </a:t>
            </a:r>
            <a:r>
              <a:rPr lang="en-GB" sz="3600" b="1" dirty="0">
                <a:solidFill>
                  <a:srgbClr val="C00000"/>
                </a:solidFill>
              </a:rPr>
              <a:t>Model:</a:t>
            </a:r>
            <a:endParaRPr lang="en-GB" sz="3600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97889" y="1372694"/>
            <a:ext cx="66971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When costs and risk evaluation is important.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7888" y="1918345"/>
            <a:ext cx="4478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For medium to high-risk projects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8231" y="3307199"/>
            <a:ext cx="3756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Requirements are complex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7888" y="2556516"/>
            <a:ext cx="4403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 Users are unsure of their needs.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68230" y="3958559"/>
            <a:ext cx="7836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Significant changes are expected (research and exploration).</a:t>
            </a:r>
          </a:p>
        </p:txBody>
      </p:sp>
    </p:spTree>
    <p:extLst>
      <p:ext uri="{BB962C8B-B14F-4D97-AF65-F5344CB8AC3E}">
        <p14:creationId xmlns:p14="http://schemas.microsoft.com/office/powerpoint/2010/main" val="572625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22973" y="755066"/>
            <a:ext cx="8680682" cy="82051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GB" b="1" dirty="0">
                <a:solidFill>
                  <a:schemeClr val="tx1"/>
                </a:solidFill>
              </a:rPr>
              <a:t>Task. </a:t>
            </a:r>
            <a:r>
              <a:rPr lang="en-GB" b="1" dirty="0">
                <a:solidFill>
                  <a:srgbClr val="C00000"/>
                </a:solidFill>
              </a:rPr>
              <a:t>3</a:t>
            </a:r>
            <a:r>
              <a:rPr lang="en-GB" b="1" dirty="0">
                <a:solidFill>
                  <a:schemeClr val="tx1"/>
                </a:solidFill>
              </a:rPr>
              <a:t>       Think  - Pair  -  Share</a:t>
            </a:r>
            <a:endParaRPr lang="en-GB" sz="36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33988" y="1899137"/>
            <a:ext cx="7214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3.</a:t>
            </a:r>
            <a:r>
              <a:rPr lang="en-GB" sz="2800" b="1" dirty="0">
                <a:solidFill>
                  <a:srgbClr val="FF0000"/>
                </a:solidFill>
              </a:rPr>
              <a:t>1</a:t>
            </a:r>
            <a:r>
              <a:rPr lang="en-GB" sz="2800" b="1" dirty="0"/>
              <a:t> </a:t>
            </a:r>
            <a:r>
              <a:rPr lang="en-GB" sz="2800" dirty="0"/>
              <a:t>  In your own words, </a:t>
            </a:r>
            <a:r>
              <a:rPr lang="en-GB" sz="2800" b="1" u="sng" dirty="0"/>
              <a:t>what</a:t>
            </a:r>
            <a:r>
              <a:rPr lang="en-GB" sz="2800" dirty="0"/>
              <a:t> is the Spiral Model?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3988" y="2745913"/>
            <a:ext cx="7674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3.</a:t>
            </a:r>
            <a:r>
              <a:rPr lang="en-GB" sz="2800" b="1" dirty="0">
                <a:solidFill>
                  <a:srgbClr val="FF0000"/>
                </a:solidFill>
              </a:rPr>
              <a:t>2</a:t>
            </a:r>
            <a:r>
              <a:rPr lang="en-GB" sz="2800" b="1" dirty="0"/>
              <a:t> </a:t>
            </a:r>
            <a:r>
              <a:rPr lang="en-GB" sz="2800" dirty="0"/>
              <a:t>   When would you use the Spiral Model?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96618" y="3761966"/>
            <a:ext cx="6804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3.</a:t>
            </a:r>
            <a:r>
              <a:rPr lang="en-GB" sz="2800" b="1" dirty="0">
                <a:solidFill>
                  <a:srgbClr val="FF0000"/>
                </a:solidFill>
              </a:rPr>
              <a:t>3</a:t>
            </a:r>
            <a:r>
              <a:rPr lang="en-GB" sz="2800" b="1" dirty="0"/>
              <a:t> </a:t>
            </a:r>
            <a:r>
              <a:rPr lang="en-GB" sz="2800" dirty="0"/>
              <a:t>  List three advantages of the Spiral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6618" y="4773023"/>
            <a:ext cx="8164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3.</a:t>
            </a:r>
            <a:r>
              <a:rPr lang="en-GB" sz="2800" b="1" dirty="0">
                <a:solidFill>
                  <a:srgbClr val="FF0000"/>
                </a:solidFill>
              </a:rPr>
              <a:t>4</a:t>
            </a:r>
            <a:r>
              <a:rPr lang="en-GB" sz="2800" b="1" dirty="0"/>
              <a:t> </a:t>
            </a:r>
            <a:r>
              <a:rPr lang="en-GB" sz="2800" dirty="0"/>
              <a:t>  List three </a:t>
            </a:r>
            <a:r>
              <a:rPr lang="en-GB" sz="2800" b="1" dirty="0">
                <a:solidFill>
                  <a:srgbClr val="C00000"/>
                </a:solidFill>
              </a:rPr>
              <a:t>Dis</a:t>
            </a:r>
            <a:r>
              <a:rPr lang="en-GB" sz="2800" dirty="0"/>
              <a:t>advantages of the Spiral Model</a:t>
            </a:r>
          </a:p>
        </p:txBody>
      </p:sp>
    </p:spTree>
    <p:extLst>
      <p:ext uri="{BB962C8B-B14F-4D97-AF65-F5344CB8AC3E}">
        <p14:creationId xmlns:p14="http://schemas.microsoft.com/office/powerpoint/2010/main" val="9023542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29079" y="1233368"/>
            <a:ext cx="3433432" cy="820515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GB" sz="3600" b="1" dirty="0">
                <a:solidFill>
                  <a:schemeClr val="tx1"/>
                </a:solidFill>
              </a:rPr>
              <a:t>The Rapid</a:t>
            </a:r>
          </a:p>
          <a:p>
            <a:pPr algn="l"/>
            <a:r>
              <a:rPr lang="en-GB" sz="3600" b="1" dirty="0">
                <a:solidFill>
                  <a:schemeClr val="tx1"/>
                </a:solidFill>
              </a:rPr>
              <a:t> Development  </a:t>
            </a:r>
            <a:r>
              <a:rPr lang="en-GB" sz="3600" b="1" dirty="0">
                <a:solidFill>
                  <a:srgbClr val="C00000"/>
                </a:solidFill>
              </a:rPr>
              <a:t>Model</a:t>
            </a:r>
            <a:endParaRPr lang="en-GB" sz="3600" b="1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1957" b="4867"/>
          <a:stretch/>
        </p:blipFill>
        <p:spPr>
          <a:xfrm>
            <a:off x="5308182" y="522975"/>
            <a:ext cx="6185123" cy="575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803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74334" y="544050"/>
            <a:ext cx="6387648" cy="82051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GB" sz="3600" b="1" dirty="0">
                <a:solidFill>
                  <a:schemeClr val="tx1"/>
                </a:solidFill>
              </a:rPr>
              <a:t>The Rapid Development  </a:t>
            </a:r>
            <a:r>
              <a:rPr lang="en-GB" sz="3600" b="1" dirty="0">
                <a:solidFill>
                  <a:srgbClr val="C00000"/>
                </a:solidFill>
              </a:rPr>
              <a:t>model</a:t>
            </a:r>
            <a:endParaRPr lang="en-GB" sz="36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8522" y="1364565"/>
            <a:ext cx="101756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RAD model is Rapid Application Development model. It is a type of incremental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78522" y="2369746"/>
            <a:ext cx="102178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In </a:t>
            </a:r>
            <a:r>
              <a:rPr lang="en-GB" sz="2400" dirty="0">
                <a:solidFill>
                  <a:srgbClr val="C00000"/>
                </a:solidFill>
              </a:rPr>
              <a:t>RAD model </a:t>
            </a:r>
            <a:r>
              <a:rPr lang="en-GB" sz="2400" dirty="0"/>
              <a:t>the components or functions are developed in parallel as if they were mini projects.</a:t>
            </a:r>
          </a:p>
        </p:txBody>
      </p:sp>
      <p:sp>
        <p:nvSpPr>
          <p:cNvPr id="6" name="Rectangle 5"/>
          <p:cNvSpPr/>
          <p:nvPr/>
        </p:nvSpPr>
        <p:spPr>
          <a:xfrm>
            <a:off x="1092588" y="3581012"/>
            <a:ext cx="100912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The developments are time boxed, delivered and then assembled into a </a:t>
            </a:r>
            <a:r>
              <a:rPr lang="en-GB" sz="2400" b="1" dirty="0">
                <a:solidFill>
                  <a:srgbClr val="C00000"/>
                </a:solidFill>
              </a:rPr>
              <a:t>working prototype</a:t>
            </a:r>
          </a:p>
        </p:txBody>
      </p:sp>
      <p:sp>
        <p:nvSpPr>
          <p:cNvPr id="7" name="Rectangle 6"/>
          <p:cNvSpPr/>
          <p:nvPr/>
        </p:nvSpPr>
        <p:spPr>
          <a:xfrm>
            <a:off x="1092588" y="4792278"/>
            <a:ext cx="98661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This can quickly give the customer something to see and use and to provide feedback regarding the delivery and their requirements.</a:t>
            </a:r>
          </a:p>
        </p:txBody>
      </p:sp>
    </p:spTree>
    <p:extLst>
      <p:ext uri="{BB962C8B-B14F-4D97-AF65-F5344CB8AC3E}">
        <p14:creationId xmlns:p14="http://schemas.microsoft.com/office/powerpoint/2010/main" val="1493985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595766"/>
            <a:ext cx="9484217" cy="1091366"/>
          </a:xfrm>
        </p:spPr>
        <p:txBody>
          <a:bodyPr>
            <a:normAutofit fontScale="90000"/>
          </a:bodyPr>
          <a:lstStyle/>
          <a:p>
            <a:pPr algn="l"/>
            <a:r>
              <a:rPr lang="en-GB" b="1" dirty="0">
                <a:solidFill>
                  <a:srgbClr val="C00000"/>
                </a:solidFill>
              </a:rPr>
              <a:t>Software Development Life Cycle </a:t>
            </a:r>
            <a:r>
              <a:rPr lang="en-GB" sz="3600" b="1" dirty="0"/>
              <a:t>(SDLC)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338" y="2459864"/>
            <a:ext cx="10831132" cy="3670479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A </a:t>
            </a:r>
            <a:r>
              <a:rPr lang="en-GB" sz="3200" b="1" dirty="0">
                <a:solidFill>
                  <a:srgbClr val="0070C0"/>
                </a:solidFill>
              </a:rPr>
              <a:t>Software Development Life Cycle </a:t>
            </a:r>
            <a:r>
              <a:rPr lang="en-GB" sz="3200" dirty="0"/>
              <a:t>is defined as a structure that describes the </a:t>
            </a:r>
            <a:r>
              <a:rPr lang="en-GB" sz="3200" b="1" dirty="0">
                <a:solidFill>
                  <a:schemeClr val="tx1"/>
                </a:solidFill>
              </a:rPr>
              <a:t>stages</a:t>
            </a:r>
            <a:r>
              <a:rPr lang="en-GB" sz="3200" dirty="0"/>
              <a:t> involved in </a:t>
            </a:r>
            <a:r>
              <a:rPr lang="en-GB" sz="3200" b="1" dirty="0"/>
              <a:t>the development of a software</a:t>
            </a:r>
            <a:r>
              <a:rPr lang="en-GB" sz="3200" dirty="0"/>
              <a:t>.</a:t>
            </a:r>
            <a:endParaRPr lang="en-GB" sz="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Most projects follow a pattern throughout the life of a project.</a:t>
            </a:r>
          </a:p>
          <a:p>
            <a:pPr marL="0" indent="0">
              <a:buNone/>
            </a:pPr>
            <a:r>
              <a:rPr lang="en-GB" sz="1000" b="1" dirty="0"/>
              <a:t>    </a:t>
            </a:r>
          </a:p>
          <a:p>
            <a:pPr marL="0" indent="0">
              <a:buNone/>
            </a:pPr>
            <a:r>
              <a:rPr lang="en-GB" sz="2600" b="1" dirty="0"/>
              <a:t>    From the original idea</a:t>
            </a:r>
          </a:p>
          <a:p>
            <a:pPr marL="0" indent="0">
              <a:buNone/>
            </a:pPr>
            <a:r>
              <a:rPr lang="en-GB" sz="2600" b="1" dirty="0"/>
              <a:t>    Creating the project</a:t>
            </a:r>
          </a:p>
          <a:p>
            <a:pPr marL="0" indent="0">
              <a:buNone/>
            </a:pPr>
            <a:r>
              <a:rPr lang="en-GB" sz="2600" b="1" dirty="0"/>
              <a:t>    Making any changes at a later date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446470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00941" y="702283"/>
            <a:ext cx="10382872" cy="646331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GB" sz="3600" b="1" dirty="0">
                <a:solidFill>
                  <a:schemeClr val="tx1"/>
                </a:solidFill>
              </a:rPr>
              <a:t>The phases in the </a:t>
            </a:r>
            <a:r>
              <a:rPr lang="en-GB" sz="3600" b="1" dirty="0">
                <a:solidFill>
                  <a:srgbClr val="C00000"/>
                </a:solidFill>
              </a:rPr>
              <a:t>rapid application development </a:t>
            </a:r>
            <a:r>
              <a:rPr lang="en-GB" sz="3600" b="1" dirty="0">
                <a:solidFill>
                  <a:schemeClr val="tx1"/>
                </a:solidFill>
              </a:rPr>
              <a:t>(RAD) model are:</a:t>
            </a:r>
          </a:p>
        </p:txBody>
      </p:sp>
      <p:sp>
        <p:nvSpPr>
          <p:cNvPr id="3" name="Rectangle 2"/>
          <p:cNvSpPr/>
          <p:nvPr/>
        </p:nvSpPr>
        <p:spPr>
          <a:xfrm>
            <a:off x="1003492" y="1348614"/>
            <a:ext cx="101756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C00000"/>
                </a:solidFill>
              </a:rPr>
              <a:t>Business modelling:</a:t>
            </a:r>
          </a:p>
          <a:p>
            <a:r>
              <a:rPr lang="en-GB" sz="2400" dirty="0"/>
              <a:t> The information flow is identified between various business functions.</a:t>
            </a:r>
          </a:p>
        </p:txBody>
      </p:sp>
      <p:sp>
        <p:nvSpPr>
          <p:cNvPr id="9" name="Rectangle 8"/>
          <p:cNvSpPr/>
          <p:nvPr/>
        </p:nvSpPr>
        <p:spPr>
          <a:xfrm>
            <a:off x="961288" y="2329047"/>
            <a:ext cx="101756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C00000"/>
                </a:solidFill>
              </a:rPr>
              <a:t>Data modelling:  </a:t>
            </a:r>
            <a:r>
              <a:rPr lang="en-GB" sz="2400" dirty="0"/>
              <a:t>Information gathered from business modelling is used to define data objects that are needed for the business.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904561" y="3309480"/>
            <a:ext cx="101756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C00000"/>
                </a:solidFill>
              </a:rPr>
              <a:t>Process modelling:  </a:t>
            </a:r>
            <a:r>
              <a:rPr lang="en-GB" sz="2400" dirty="0"/>
              <a:t>Data objects defined in data modelling are converted to achieve the business information flow to achieve some specific business objective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04560" y="4215195"/>
            <a:ext cx="101756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C00000"/>
                </a:solidFill>
              </a:rPr>
              <a:t>Application generation:  </a:t>
            </a:r>
            <a:r>
              <a:rPr lang="en-GB" sz="2400" dirty="0"/>
              <a:t>Automated tools are used to convert process models into code and the actual system.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00941" y="5120910"/>
            <a:ext cx="101756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C00000"/>
                </a:solidFill>
              </a:rPr>
              <a:t>Testing and turnover:  </a:t>
            </a:r>
            <a:r>
              <a:rPr lang="en-GB" sz="2400" dirty="0"/>
              <a:t>Test new components and all the interfaces</a:t>
            </a:r>
          </a:p>
        </p:txBody>
      </p:sp>
    </p:spTree>
    <p:extLst>
      <p:ext uri="{BB962C8B-B14F-4D97-AF65-F5344CB8AC3E}">
        <p14:creationId xmlns:p14="http://schemas.microsoft.com/office/powerpoint/2010/main" val="22019701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68229" y="612923"/>
            <a:ext cx="7710011" cy="68494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GB" sz="3600" b="1" dirty="0">
                <a:solidFill>
                  <a:srgbClr val="C00000"/>
                </a:solidFill>
              </a:rPr>
              <a:t>A</a:t>
            </a:r>
            <a:r>
              <a:rPr lang="en-GB" sz="3600" b="1" dirty="0">
                <a:solidFill>
                  <a:schemeClr val="tx1"/>
                </a:solidFill>
              </a:rPr>
              <a:t>dvantages of RAD  </a:t>
            </a:r>
            <a:r>
              <a:rPr lang="en-GB" sz="3600" b="1" dirty="0">
                <a:solidFill>
                  <a:srgbClr val="C00000"/>
                </a:solidFill>
              </a:rPr>
              <a:t>Model</a:t>
            </a:r>
            <a:endParaRPr lang="en-GB" sz="3600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68229" y="1476316"/>
            <a:ext cx="45729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Reduced development time.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7887" y="2715129"/>
            <a:ext cx="4256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Encourages customer feedback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7887" y="3313825"/>
            <a:ext cx="4010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Quick initial reviews occur..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7887" y="2116434"/>
            <a:ext cx="4980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 Increases reusability of components.</a:t>
            </a:r>
          </a:p>
        </p:txBody>
      </p:sp>
      <p:sp>
        <p:nvSpPr>
          <p:cNvPr id="3" name="Rectangle 2"/>
          <p:cNvSpPr/>
          <p:nvPr/>
        </p:nvSpPr>
        <p:spPr>
          <a:xfrm>
            <a:off x="997887" y="3912521"/>
            <a:ext cx="82867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Integration from very beginning solves a lot of integration issues.</a:t>
            </a:r>
          </a:p>
        </p:txBody>
      </p:sp>
    </p:spTree>
    <p:extLst>
      <p:ext uri="{BB962C8B-B14F-4D97-AF65-F5344CB8AC3E}">
        <p14:creationId xmlns:p14="http://schemas.microsoft.com/office/powerpoint/2010/main" val="3132966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68229" y="612923"/>
            <a:ext cx="7710011" cy="68494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GB" sz="3600" b="1" dirty="0">
                <a:solidFill>
                  <a:srgbClr val="C00000"/>
                </a:solidFill>
              </a:rPr>
              <a:t>Disa</a:t>
            </a:r>
            <a:r>
              <a:rPr lang="en-GB" sz="3600" b="1" dirty="0">
                <a:solidFill>
                  <a:schemeClr val="tx1"/>
                </a:solidFill>
              </a:rPr>
              <a:t>dvantages of RAD  </a:t>
            </a:r>
            <a:r>
              <a:rPr lang="en-GB" sz="3600" b="1" dirty="0">
                <a:solidFill>
                  <a:srgbClr val="C00000"/>
                </a:solidFill>
              </a:rPr>
              <a:t>Model</a:t>
            </a:r>
            <a:endParaRPr lang="en-GB" sz="3600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74958" y="1455605"/>
            <a:ext cx="97638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Depends on strong team and individual performances for identifying the business  requirements..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4958" y="2439569"/>
            <a:ext cx="7843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Only system that can be modularized can be built using RAD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4958" y="3089207"/>
            <a:ext cx="6345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Requires highly skilled developers/designers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9280" y="4801244"/>
            <a:ext cx="4980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 High dependency on </a:t>
            </a:r>
            <a:r>
              <a:rPr lang="en-GB" sz="2400" dirty="0" err="1"/>
              <a:t>modeling</a:t>
            </a:r>
            <a:r>
              <a:rPr lang="en-GB" sz="2400" dirty="0"/>
              <a:t> skills.</a:t>
            </a:r>
          </a:p>
        </p:txBody>
      </p:sp>
      <p:sp>
        <p:nvSpPr>
          <p:cNvPr id="3" name="Rectangle 2"/>
          <p:cNvSpPr/>
          <p:nvPr/>
        </p:nvSpPr>
        <p:spPr>
          <a:xfrm>
            <a:off x="874958" y="3767807"/>
            <a:ext cx="107133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Inapplicable to cheaper projects as cost of modelling and automated code generation is very high.</a:t>
            </a:r>
          </a:p>
        </p:txBody>
      </p:sp>
    </p:spTree>
    <p:extLst>
      <p:ext uri="{BB962C8B-B14F-4D97-AF65-F5344CB8AC3E}">
        <p14:creationId xmlns:p14="http://schemas.microsoft.com/office/powerpoint/2010/main" val="32512689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22973" y="755066"/>
            <a:ext cx="8680682" cy="82051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GB" b="1" dirty="0">
                <a:solidFill>
                  <a:schemeClr val="tx1"/>
                </a:solidFill>
              </a:rPr>
              <a:t>Task. </a:t>
            </a:r>
            <a:r>
              <a:rPr lang="en-GB" b="1" dirty="0">
                <a:solidFill>
                  <a:srgbClr val="C00000"/>
                </a:solidFill>
              </a:rPr>
              <a:t>4</a:t>
            </a:r>
            <a:r>
              <a:rPr lang="en-GB" b="1" dirty="0">
                <a:solidFill>
                  <a:schemeClr val="tx1"/>
                </a:solidFill>
              </a:rPr>
              <a:t>       Think  - Pair  -  Share</a:t>
            </a:r>
            <a:endParaRPr lang="en-GB" sz="36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33988" y="1899137"/>
            <a:ext cx="7176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4.</a:t>
            </a:r>
            <a:r>
              <a:rPr lang="en-GB" sz="2800" b="1" dirty="0">
                <a:solidFill>
                  <a:srgbClr val="FF0000"/>
                </a:solidFill>
              </a:rPr>
              <a:t>1</a:t>
            </a:r>
            <a:r>
              <a:rPr lang="en-GB" sz="2800" b="1" dirty="0"/>
              <a:t> </a:t>
            </a:r>
            <a:r>
              <a:rPr lang="en-GB" sz="2800" dirty="0"/>
              <a:t>  In your own words, </a:t>
            </a:r>
            <a:r>
              <a:rPr lang="en-GB" sz="2800" b="1" u="sng" dirty="0"/>
              <a:t>what</a:t>
            </a:r>
            <a:r>
              <a:rPr lang="en-GB" sz="2800" dirty="0"/>
              <a:t> is the RAD Model?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3988" y="2912692"/>
            <a:ext cx="6804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4.</a:t>
            </a:r>
            <a:r>
              <a:rPr lang="en-GB" sz="2800" b="1" dirty="0">
                <a:solidFill>
                  <a:srgbClr val="FF0000"/>
                </a:solidFill>
              </a:rPr>
              <a:t>2</a:t>
            </a:r>
            <a:r>
              <a:rPr lang="en-GB" sz="2800" b="1" dirty="0"/>
              <a:t> </a:t>
            </a:r>
            <a:r>
              <a:rPr lang="en-GB" sz="2800" dirty="0"/>
              <a:t>  List three advantages of the RAD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33988" y="3926247"/>
            <a:ext cx="8164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4.</a:t>
            </a:r>
            <a:r>
              <a:rPr lang="en-GB" sz="2800" b="1" dirty="0">
                <a:solidFill>
                  <a:srgbClr val="FF0000"/>
                </a:solidFill>
              </a:rPr>
              <a:t>3</a:t>
            </a:r>
            <a:r>
              <a:rPr lang="en-GB" sz="2800" b="1" dirty="0"/>
              <a:t> </a:t>
            </a:r>
            <a:r>
              <a:rPr lang="en-GB" sz="2800" dirty="0"/>
              <a:t>  List three </a:t>
            </a:r>
            <a:r>
              <a:rPr lang="en-GB" sz="2800" b="1" dirty="0">
                <a:solidFill>
                  <a:srgbClr val="C00000"/>
                </a:solidFill>
              </a:rPr>
              <a:t>Dis</a:t>
            </a:r>
            <a:r>
              <a:rPr lang="en-GB" sz="2800" dirty="0"/>
              <a:t>advantages of the RAD Model</a:t>
            </a:r>
          </a:p>
        </p:txBody>
      </p:sp>
    </p:spTree>
    <p:extLst>
      <p:ext uri="{BB962C8B-B14F-4D97-AF65-F5344CB8AC3E}">
        <p14:creationId xmlns:p14="http://schemas.microsoft.com/office/powerpoint/2010/main" val="4459367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22973" y="755066"/>
            <a:ext cx="8680682" cy="82051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GB" b="1" dirty="0">
                <a:solidFill>
                  <a:schemeClr val="tx1"/>
                </a:solidFill>
              </a:rPr>
              <a:t>Task. </a:t>
            </a:r>
            <a:r>
              <a:rPr lang="en-GB" b="1" dirty="0">
                <a:solidFill>
                  <a:srgbClr val="C00000"/>
                </a:solidFill>
              </a:rPr>
              <a:t>5</a:t>
            </a:r>
            <a:r>
              <a:rPr lang="en-GB" b="1" dirty="0">
                <a:solidFill>
                  <a:schemeClr val="tx1"/>
                </a:solidFill>
              </a:rPr>
              <a:t>       Think  - Pair  -  Share</a:t>
            </a:r>
            <a:endParaRPr lang="en-GB" sz="36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33988" y="1899137"/>
            <a:ext cx="8527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5.</a:t>
            </a:r>
            <a:r>
              <a:rPr lang="en-GB" sz="2800" b="1" dirty="0">
                <a:solidFill>
                  <a:srgbClr val="FF0000"/>
                </a:solidFill>
              </a:rPr>
              <a:t>1</a:t>
            </a:r>
            <a:r>
              <a:rPr lang="en-GB" sz="2800" b="1" dirty="0"/>
              <a:t> </a:t>
            </a:r>
            <a:r>
              <a:rPr lang="en-GB" sz="2800" dirty="0"/>
              <a:t>  Compare the water fall model against the Spiral model?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3987" y="2912692"/>
            <a:ext cx="8527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5.</a:t>
            </a:r>
            <a:r>
              <a:rPr lang="en-GB" sz="2800" b="1" dirty="0">
                <a:solidFill>
                  <a:srgbClr val="FF0000"/>
                </a:solidFill>
              </a:rPr>
              <a:t>2</a:t>
            </a:r>
            <a:r>
              <a:rPr lang="en-GB" sz="2800" b="1" dirty="0"/>
              <a:t> </a:t>
            </a:r>
            <a:r>
              <a:rPr lang="en-GB" sz="2800" dirty="0"/>
              <a:t>  Identify three differences between these Models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33987" y="3759468"/>
            <a:ext cx="8164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5.</a:t>
            </a:r>
            <a:r>
              <a:rPr lang="en-GB" sz="2800" b="1" dirty="0">
                <a:solidFill>
                  <a:srgbClr val="FF0000"/>
                </a:solidFill>
              </a:rPr>
              <a:t>3</a:t>
            </a:r>
            <a:r>
              <a:rPr lang="en-GB" sz="2800" b="1" dirty="0"/>
              <a:t> </a:t>
            </a:r>
            <a:r>
              <a:rPr lang="en-GB" sz="2800" dirty="0"/>
              <a:t>  Why would you use one over the other? </a:t>
            </a:r>
          </a:p>
        </p:txBody>
      </p:sp>
    </p:spTree>
    <p:extLst>
      <p:ext uri="{BB962C8B-B14F-4D97-AF65-F5344CB8AC3E}">
        <p14:creationId xmlns:p14="http://schemas.microsoft.com/office/powerpoint/2010/main" val="2738020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95374" y="1596980"/>
            <a:ext cx="10441065" cy="4521200"/>
          </a:xfrm>
        </p:spPr>
        <p:txBody>
          <a:bodyPr>
            <a:normAutofit fontScale="85000" lnSpcReduction="20000"/>
          </a:bodyPr>
          <a:lstStyle/>
          <a:p>
            <a:r>
              <a:rPr lang="en-GB" sz="3000" dirty="0"/>
              <a:t>Various types of software methodologies exist, each with advantages and disadvantages. </a:t>
            </a:r>
          </a:p>
          <a:p>
            <a:r>
              <a:rPr lang="en-GB" sz="3000" dirty="0"/>
              <a:t>The model of choice is said to be dependent on the </a:t>
            </a:r>
            <a:r>
              <a:rPr lang="en-GB" sz="3000" b="1" dirty="0"/>
              <a:t>nature of the project</a:t>
            </a:r>
            <a:r>
              <a:rPr lang="en-GB" sz="3000" dirty="0"/>
              <a:t>, </a:t>
            </a:r>
            <a:r>
              <a:rPr lang="en-GB" sz="3000" b="1" dirty="0"/>
              <a:t>schedule</a:t>
            </a:r>
            <a:r>
              <a:rPr lang="en-GB" sz="3000" dirty="0"/>
              <a:t> or even </a:t>
            </a:r>
            <a:r>
              <a:rPr lang="en-GB" sz="3000" b="1" dirty="0"/>
              <a:t>personal choice</a:t>
            </a:r>
            <a:r>
              <a:rPr lang="en-GB" sz="3000" dirty="0"/>
              <a:t>. They include:</a:t>
            </a:r>
            <a:endParaRPr lang="en-GB" sz="2100" dirty="0"/>
          </a:p>
          <a:p>
            <a:pPr marL="0" indent="0">
              <a:buNone/>
            </a:pPr>
            <a:r>
              <a:rPr lang="en-GB" sz="2100" b="1" dirty="0"/>
              <a:t>               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100" b="1" dirty="0">
                <a:solidFill>
                  <a:srgbClr val="00B050"/>
                </a:solidFill>
              </a:rPr>
              <a:t>Waterfall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100" b="1" dirty="0">
                <a:solidFill>
                  <a:srgbClr val="00B050"/>
                </a:solidFill>
              </a:rPr>
              <a:t>V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100" b="1" dirty="0">
                <a:solidFill>
                  <a:srgbClr val="00B050"/>
                </a:solidFill>
              </a:rPr>
              <a:t>Incremental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100" b="1" dirty="0">
                <a:solidFill>
                  <a:srgbClr val="00B050"/>
                </a:solidFill>
              </a:rPr>
              <a:t>RAD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100" b="1" dirty="0">
                <a:solidFill>
                  <a:srgbClr val="00B050"/>
                </a:solidFill>
              </a:rPr>
              <a:t>Agile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100" b="1" dirty="0">
                <a:solidFill>
                  <a:srgbClr val="00B050"/>
                </a:solidFill>
              </a:rPr>
              <a:t>Iterative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100" b="1" dirty="0">
                <a:solidFill>
                  <a:srgbClr val="00B050"/>
                </a:solidFill>
              </a:rPr>
              <a:t>Spiral model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5374" y="609243"/>
            <a:ext cx="8045595" cy="98773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rgbClr val="C00000"/>
                </a:solidFill>
              </a:rPr>
              <a:t>Software Development Life Cycle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845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569510" y="681163"/>
            <a:ext cx="5361087" cy="528658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GB" b="1" dirty="0">
                <a:solidFill>
                  <a:srgbClr val="C00000"/>
                </a:solidFill>
              </a:rPr>
              <a:t>The water fall model</a:t>
            </a:r>
            <a:endParaRPr lang="en-GB" sz="3600" b="1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426288028"/>
              </p:ext>
            </p:extLst>
          </p:nvPr>
        </p:nvGraphicFramePr>
        <p:xfrm>
          <a:off x="590843" y="1209821"/>
          <a:ext cx="10986868" cy="4811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9113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29078" y="641151"/>
            <a:ext cx="9398134" cy="99802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GB" sz="6000" b="1" dirty="0">
                <a:solidFill>
                  <a:srgbClr val="C00000"/>
                </a:solidFill>
              </a:rPr>
              <a:t>The water fall model </a:t>
            </a:r>
            <a:r>
              <a:rPr lang="en-GB" sz="6000" b="1" dirty="0">
                <a:solidFill>
                  <a:schemeClr val="tx1"/>
                </a:solidFill>
              </a:rPr>
              <a:t>steps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793413" y="2079461"/>
            <a:ext cx="2849099" cy="662673"/>
            <a:chOff x="277090" y="31825"/>
            <a:chExt cx="2849099" cy="662673"/>
          </a:xfrm>
        </p:grpSpPr>
        <p:sp>
          <p:nvSpPr>
            <p:cNvPr id="5" name="Rounded Rectangle 4"/>
            <p:cNvSpPr/>
            <p:nvPr/>
          </p:nvSpPr>
          <p:spPr>
            <a:xfrm>
              <a:off x="277090" y="31825"/>
              <a:ext cx="2849099" cy="662673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/>
            <p:nvPr/>
          </p:nvSpPr>
          <p:spPr>
            <a:xfrm>
              <a:off x="309445" y="64180"/>
              <a:ext cx="2784389" cy="5979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800" kern="1200" dirty="0"/>
                <a:t>System Feasibility 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632128" y="3564870"/>
            <a:ext cx="108330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this phase, an analysis is performed to gather facts and determine the </a:t>
            </a:r>
            <a:r>
              <a:rPr lang="en-GB" sz="36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feasibility</a:t>
            </a:r>
            <a:r>
              <a:rPr lang="en-GB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the proposed software.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41992" y="1849108"/>
            <a:ext cx="14166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/>
              <a:t>The</a:t>
            </a:r>
            <a:r>
              <a:rPr lang="en-GB" sz="4800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48648" y="1869919"/>
            <a:ext cx="17508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/>
              <a:t>Phase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3119987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29078" y="698796"/>
            <a:ext cx="7645221" cy="627728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GB" b="1" dirty="0">
                <a:solidFill>
                  <a:srgbClr val="C00000"/>
                </a:solidFill>
              </a:rPr>
              <a:t>The water fall model </a:t>
            </a:r>
            <a:r>
              <a:rPr lang="en-GB" b="1" dirty="0">
                <a:solidFill>
                  <a:schemeClr val="tx1"/>
                </a:solidFill>
              </a:rPr>
              <a:t>steps</a:t>
            </a:r>
            <a:endParaRPr lang="en-GB" sz="36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9078" y="2824799"/>
            <a:ext cx="1066422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phase determines what the </a:t>
            </a:r>
            <a:r>
              <a:rPr lang="en-GB" sz="30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software is expected to do</a:t>
            </a:r>
            <a:r>
              <a:rPr lang="en-GB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endParaRPr lang="en-GB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analysis performed at this stage  identified the </a:t>
            </a:r>
            <a:r>
              <a:rPr lang="en-GB" sz="30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 </a:t>
            </a:r>
            <a:r>
              <a:rPr lang="en-GB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GB" sz="30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non-functional requirements</a:t>
            </a:r>
            <a:r>
              <a:rPr lang="en-GB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endParaRPr lang="en-GB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results of this analysis is captured in a requirement specification document.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644324" y="1591004"/>
            <a:ext cx="3798680" cy="969315"/>
            <a:chOff x="1968219" y="812471"/>
            <a:chExt cx="3470405" cy="735116"/>
          </a:xfrm>
        </p:grpSpPr>
        <p:sp>
          <p:nvSpPr>
            <p:cNvPr id="9" name="Rounded Rectangle 8"/>
            <p:cNvSpPr/>
            <p:nvPr/>
          </p:nvSpPr>
          <p:spPr>
            <a:xfrm>
              <a:off x="1968219" y="812471"/>
              <a:ext cx="3470405" cy="735116"/>
            </a:xfrm>
            <a:prstGeom prst="roundRect">
              <a:avLst>
                <a:gd name="adj" fmla="val 16670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2004111" y="848363"/>
              <a:ext cx="3398621" cy="6633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3200" kern="1200" dirty="0"/>
                <a:t>Requirement Analysis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29078" y="1483348"/>
            <a:ext cx="14166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/>
              <a:t>The</a:t>
            </a:r>
            <a:r>
              <a:rPr lang="en-GB" sz="4800" dirty="0"/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41644" y="1483348"/>
            <a:ext cx="17508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/>
              <a:t>Phase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699378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29078" y="698796"/>
            <a:ext cx="7645221" cy="627728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GB" b="1" dirty="0">
                <a:solidFill>
                  <a:srgbClr val="C00000"/>
                </a:solidFill>
              </a:rPr>
              <a:t>The water fall model </a:t>
            </a:r>
            <a:r>
              <a:rPr lang="en-GB" b="1" dirty="0">
                <a:solidFill>
                  <a:schemeClr val="tx1"/>
                </a:solidFill>
              </a:rPr>
              <a:t>steps</a:t>
            </a:r>
            <a:endParaRPr lang="en-GB" sz="36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9078" y="3220774"/>
            <a:ext cx="1066422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phase outlines the interacting components of the </a:t>
            </a:r>
            <a:r>
              <a:rPr lang="en-GB" sz="30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software</a:t>
            </a:r>
            <a:r>
              <a:rPr lang="en-GB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245684" y="1751402"/>
            <a:ext cx="3959340" cy="1008533"/>
            <a:chOff x="3659348" y="1615269"/>
            <a:chExt cx="2132167" cy="720822"/>
          </a:xfrm>
        </p:grpSpPr>
        <p:sp>
          <p:nvSpPr>
            <p:cNvPr id="12" name="Rounded Rectangle 11"/>
            <p:cNvSpPr/>
            <p:nvPr/>
          </p:nvSpPr>
          <p:spPr>
            <a:xfrm>
              <a:off x="3659348" y="1615269"/>
              <a:ext cx="2132167" cy="72082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3694542" y="1650463"/>
              <a:ext cx="2061779" cy="6504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5400" kern="1200" dirty="0"/>
                <a:t>Design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829078" y="1777281"/>
            <a:ext cx="14166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/>
              <a:t>The</a:t>
            </a:r>
            <a:r>
              <a:rPr lang="en-GB" sz="4800" dirty="0"/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38217" y="1787363"/>
            <a:ext cx="1904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/>
              <a:t>Phase</a:t>
            </a:r>
            <a:r>
              <a:rPr lang="en-GB" sz="4800" dirty="0"/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829078" y="4416788"/>
            <a:ext cx="1066422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output is a design specification which adheres to the requirement identified in the previous phase. 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3117587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29078" y="698796"/>
            <a:ext cx="7645221" cy="627728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GB" b="1" dirty="0">
                <a:solidFill>
                  <a:srgbClr val="C00000"/>
                </a:solidFill>
              </a:rPr>
              <a:t>The water fall model </a:t>
            </a:r>
            <a:r>
              <a:rPr lang="en-GB" b="1" dirty="0">
                <a:solidFill>
                  <a:schemeClr val="tx1"/>
                </a:solidFill>
              </a:rPr>
              <a:t>steps</a:t>
            </a:r>
            <a:endParaRPr lang="en-GB" sz="36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4936" y="3151368"/>
            <a:ext cx="1066422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phase  involves writing and testing code.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9078" y="1777281"/>
            <a:ext cx="14166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/>
              <a:t>The</a:t>
            </a:r>
            <a:r>
              <a:rPr lang="en-GB" sz="4800" dirty="0"/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10502" y="1748426"/>
            <a:ext cx="1763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/>
              <a:t>Phase</a:t>
            </a:r>
            <a:r>
              <a:rPr lang="en-GB" sz="4800" dirty="0"/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583847" y="3971457"/>
            <a:ext cx="108853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 is written in the chosen language using a style that is easy to read. As the code is written, it should be tested for any problems.  </a:t>
            </a:r>
            <a:endParaRPr lang="en-GB" sz="3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245684" y="1903156"/>
            <a:ext cx="4041642" cy="797455"/>
            <a:chOff x="4414987" y="2429949"/>
            <a:chExt cx="2492832" cy="720822"/>
          </a:xfrm>
        </p:grpSpPr>
        <p:sp>
          <p:nvSpPr>
            <p:cNvPr id="15" name="Rounded Rectangle 14"/>
            <p:cNvSpPr/>
            <p:nvPr/>
          </p:nvSpPr>
          <p:spPr>
            <a:xfrm>
              <a:off x="4414987" y="2429949"/>
              <a:ext cx="2492832" cy="720822"/>
            </a:xfrm>
            <a:prstGeom prst="roundRect">
              <a:avLst>
                <a:gd name="adj" fmla="val 1667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</p:sp>
        <p:sp>
          <p:nvSpPr>
            <p:cNvPr id="17" name="Rounded Rectangle 4"/>
            <p:cNvSpPr/>
            <p:nvPr/>
          </p:nvSpPr>
          <p:spPr>
            <a:xfrm>
              <a:off x="4414987" y="2474255"/>
              <a:ext cx="2422444" cy="6504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3200" dirty="0"/>
                <a:t>Code and Unit Testing</a:t>
              </a:r>
            </a:p>
          </p:txBody>
        </p:sp>
      </p:grpSp>
      <p:sp>
        <p:nvSpPr>
          <p:cNvPr id="19" name="Rectangle 18"/>
          <p:cNvSpPr/>
          <p:nvPr/>
        </p:nvSpPr>
        <p:spPr>
          <a:xfrm>
            <a:off x="804936" y="5253211"/>
            <a:ext cx="750906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Testing should be documented in a test log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8681486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503</TotalTime>
  <Words>1586</Words>
  <Application>Microsoft Office PowerPoint</Application>
  <PresentationFormat>Widescreen</PresentationFormat>
  <Paragraphs>207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Garamond</vt:lpstr>
      <vt:lpstr>Organic</vt:lpstr>
      <vt:lpstr>Software Development Life cycles</vt:lpstr>
      <vt:lpstr>Learning Intentions</vt:lpstr>
      <vt:lpstr>Software Development Life Cycle (SDLC)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Glasgow Clyde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Small Standalone Applications</dc:title>
  <dc:creator>Angeline Nesbitt</dc:creator>
  <cp:lastModifiedBy>Supi</cp:lastModifiedBy>
  <cp:revision>49</cp:revision>
  <dcterms:created xsi:type="dcterms:W3CDTF">2016-01-18T16:52:55Z</dcterms:created>
  <dcterms:modified xsi:type="dcterms:W3CDTF">2019-03-03T00:12:47Z</dcterms:modified>
</cp:coreProperties>
</file>