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3" r:id="rId3"/>
    <p:sldId id="298" r:id="rId4"/>
    <p:sldId id="292" r:id="rId5"/>
    <p:sldId id="280" r:id="rId6"/>
    <p:sldId id="281" r:id="rId7"/>
    <p:sldId id="279" r:id="rId8"/>
    <p:sldId id="260" r:id="rId9"/>
    <p:sldId id="263" r:id="rId10"/>
    <p:sldId id="285" r:id="rId11"/>
    <p:sldId id="286" r:id="rId12"/>
    <p:sldId id="291" r:id="rId13"/>
    <p:sldId id="264" r:id="rId14"/>
    <p:sldId id="265" r:id="rId15"/>
    <p:sldId id="267" r:id="rId16"/>
    <p:sldId id="293" r:id="rId17"/>
    <p:sldId id="289" r:id="rId18"/>
    <p:sldId id="294" r:id="rId19"/>
    <p:sldId id="287" r:id="rId20"/>
    <p:sldId id="296" r:id="rId21"/>
    <p:sldId id="290" r:id="rId22"/>
    <p:sldId id="269" r:id="rId23"/>
    <p:sldId id="295" r:id="rId24"/>
    <p:sldId id="288" r:id="rId25"/>
    <p:sldId id="29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p:cViewPr varScale="1">
        <p:scale>
          <a:sx n="48" d="100"/>
          <a:sy n="48" d="100"/>
        </p:scale>
        <p:origin x="20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A7FD8-042F-49AA-9DC6-37256709E87D}" type="datetimeFigureOut">
              <a:rPr lang="en-US" smtClean="0"/>
              <a:pPr/>
              <a:t>8/16/2020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7E5AB-EDA7-404A-94C4-EEB39C97892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Specific</a:t>
            </a:r>
            <a:r>
              <a:rPr lang="en-US" baseline="0" dirty="0"/>
              <a:t> only to the project on Examining the Digital Inclusion </a:t>
            </a:r>
            <a:endParaRPr lang="en-IN" dirty="0"/>
          </a:p>
        </p:txBody>
      </p:sp>
      <p:sp>
        <p:nvSpPr>
          <p:cNvPr id="4" name="Slide Number Placeholder 3"/>
          <p:cNvSpPr>
            <a:spLocks noGrp="1"/>
          </p:cNvSpPr>
          <p:nvPr>
            <p:ph type="sldNum" sz="quarter" idx="10"/>
          </p:nvPr>
        </p:nvSpPr>
        <p:spPr/>
        <p:txBody>
          <a:bodyPr/>
          <a:lstStyle/>
          <a:p>
            <a:fld id="{8547E5AB-EDA7-404A-94C4-EEB39C97892E}"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http://www.censusindia.gov.in/2011census/hlo/HLO_Tables.html</a:t>
            </a:r>
          </a:p>
        </p:txBody>
      </p:sp>
      <p:sp>
        <p:nvSpPr>
          <p:cNvPr id="4" name="Slide Number Placeholder 3"/>
          <p:cNvSpPr>
            <a:spLocks noGrp="1"/>
          </p:cNvSpPr>
          <p:nvPr>
            <p:ph type="sldNum" sz="quarter" idx="10"/>
          </p:nvPr>
        </p:nvSpPr>
        <p:spPr/>
        <p:txBody>
          <a:bodyPr/>
          <a:lstStyle/>
          <a:p>
            <a:fld id="{8547E5AB-EDA7-404A-94C4-EEB39C97892E}" type="slidenum">
              <a:rPr lang="en-IN" smtClean="0"/>
              <a:pPr/>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547E5AB-EDA7-404A-94C4-EEB39C97892E}" type="slidenum">
              <a:rPr lang="en-IN" smtClean="0"/>
              <a:pPr/>
              <a:t>13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http://www.censusindia.gov.in/2011census/hlo/HLO_Tables.html</a:t>
            </a:r>
          </a:p>
        </p:txBody>
      </p:sp>
      <p:sp>
        <p:nvSpPr>
          <p:cNvPr id="4" name="Slide Number Placeholder 3"/>
          <p:cNvSpPr>
            <a:spLocks noGrp="1"/>
          </p:cNvSpPr>
          <p:nvPr>
            <p:ph type="sldNum" sz="quarter" idx="10"/>
          </p:nvPr>
        </p:nvSpPr>
        <p:spPr/>
        <p:txBody>
          <a:bodyPr/>
          <a:lstStyle/>
          <a:p>
            <a:fld id="{8547E5AB-EDA7-404A-94C4-EEB39C97892E}" type="slidenum">
              <a:rPr lang="en-IN" smtClean="0"/>
              <a:pPr/>
              <a:t>14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547E5AB-EDA7-404A-94C4-EEB39C97892E}" type="slidenum">
              <a:rPr lang="en-IN" smtClean="0"/>
              <a:pPr/>
              <a:t>15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547E5AB-EDA7-404A-94C4-EEB39C97892E}"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BC619D-728E-4001-872D-EAC74BE0A65A}" type="datetime1">
              <a:rPr lang="en-US" smtClean="0"/>
              <a:pPr/>
              <a:t>8/16/2020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70D525-8332-445A-B2F4-311A8E36F104}" type="datetime1">
              <a:rPr lang="en-US" smtClean="0"/>
              <a:pPr/>
              <a:t>8/16/2020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6118D-BC1B-4722-A0B7-206E9145E2DC}" type="datetime1">
              <a:rPr lang="en-US" smtClean="0"/>
              <a:pPr/>
              <a:t>8/16/2020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91AACD-B408-4D4A-8352-102BF74E911B}" type="datetime1">
              <a:rPr lang="en-US" smtClean="0"/>
              <a:pPr/>
              <a:t>8/16/2020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FFFA3-FC1A-413D-824C-D5302A0A1A99}" type="datetime1">
              <a:rPr lang="en-US" smtClean="0"/>
              <a:pPr/>
              <a:t>8/16/2020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18B0A9-CD04-4304-8D5D-F5C15C2FD43F}" type="datetime1">
              <a:rPr lang="en-US" smtClean="0"/>
              <a:pPr/>
              <a:t>8/16/2020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9E3D584-B07D-4D29-86E9-92758326EBA4}" type="datetime1">
              <a:rPr lang="en-US" smtClean="0"/>
              <a:pPr/>
              <a:t>8/16/2020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8681EE-1F84-4263-9D1D-823EFC9F0B55}" type="datetime1">
              <a:rPr lang="en-US" smtClean="0"/>
              <a:pPr/>
              <a:t>8/16/2020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B2CC2-3733-4103-9E7C-AA35B53867B5}" type="datetime1">
              <a:rPr lang="en-US" smtClean="0"/>
              <a:pPr/>
              <a:t>8/16/2020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17C78-A0D5-4FB6-9AEE-F781843D2C57}" type="datetime1">
              <a:rPr lang="en-US" smtClean="0"/>
              <a:pPr/>
              <a:t>8/16/2020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143561-E9EC-4578-A18F-D852698A0263}" type="datetime1">
              <a:rPr lang="en-US" smtClean="0"/>
              <a:pPr/>
              <a:t>8/16/2020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A5B9F-7BB8-420B-9CD9-36F52F30C9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3041C-5110-41CE-A79C-A327E2D7C0D9}" type="datetime1">
              <a:rPr lang="en-US" smtClean="0"/>
              <a:pPr/>
              <a:t>8/16/2020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A5B9F-7BB8-420B-9CD9-36F52F30C9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oleObject" Target="file:///C:\Users\Biswajeet\Desktop\CensusProject\CensusProject\01_MASTER_DATA.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44595"/>
            <a:ext cx="8001056" cy="3453756"/>
          </a:xfrm>
        </p:spPr>
        <p:txBody>
          <a:bodyPr>
            <a:normAutofit/>
          </a:bodyPr>
          <a:lstStyle/>
          <a:p>
            <a:r>
              <a:rPr lang="en-US" b="1" dirty="0"/>
              <a:t>Digital Inclusion in India: Census</a:t>
            </a:r>
            <a:endParaRPr lang="en-IN" b="1"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1</a:t>
            </a:fld>
            <a:endParaRPr lang="en-IN"/>
          </a:p>
        </p:txBody>
      </p:sp>
      <p:sp>
        <p:nvSpPr>
          <p:cNvPr id="5" name="Subtitle 4"/>
          <p:cNvSpPr>
            <a:spLocks noGrp="1"/>
          </p:cNvSpPr>
          <p:nvPr>
            <p:ph type="subTitle" idx="1"/>
          </p:nvPr>
        </p:nvSpPr>
        <p:spPr>
          <a:xfrm>
            <a:off x="1371600" y="4000504"/>
            <a:ext cx="7058052" cy="2452832"/>
          </a:xfrm>
        </p:spPr>
        <p:txBody>
          <a:bodyPr>
            <a:normAutofit fontScale="32500" lnSpcReduction="20000"/>
          </a:bodyPr>
          <a:lstStyle/>
          <a:p>
            <a:pPr>
              <a:spcBef>
                <a:spcPct val="0"/>
              </a:spcBef>
            </a:pPr>
            <a:endParaRPr lang="en-US" sz="7000" b="1" u="sng" dirty="0">
              <a:solidFill>
                <a:schemeClr val="tx1"/>
              </a:solidFill>
              <a:latin typeface="+mj-lt"/>
              <a:ea typeface="+mj-ea"/>
              <a:cs typeface="+mj-cs"/>
            </a:endParaRPr>
          </a:p>
          <a:p>
            <a:pPr>
              <a:spcBef>
                <a:spcPct val="0"/>
              </a:spcBef>
            </a:pPr>
            <a:endParaRPr lang="en-US" sz="8000" b="1" u="sng" dirty="0">
              <a:solidFill>
                <a:schemeClr val="tx1"/>
              </a:solidFill>
              <a:latin typeface="Trebuchet MS" pitchFamily="34" charset="0"/>
              <a:ea typeface="+mj-ea"/>
              <a:cs typeface="+mj-cs"/>
            </a:endParaRPr>
          </a:p>
          <a:p>
            <a:pPr algn="r">
              <a:spcBef>
                <a:spcPct val="0"/>
              </a:spcBef>
            </a:pPr>
            <a:r>
              <a:rPr lang="en-US" sz="8000" b="1" u="sng" dirty="0">
                <a:solidFill>
                  <a:schemeClr val="tx1"/>
                </a:solidFill>
                <a:latin typeface="Trebuchet MS" pitchFamily="34" charset="0"/>
                <a:ea typeface="+mj-ea"/>
                <a:cs typeface="+mj-cs"/>
              </a:rPr>
              <a:t>Presented By</a:t>
            </a:r>
          </a:p>
          <a:p>
            <a:pPr algn="r">
              <a:spcBef>
                <a:spcPct val="0"/>
              </a:spcBef>
            </a:pPr>
            <a:r>
              <a:rPr lang="en-US" sz="8000" dirty="0">
                <a:solidFill>
                  <a:schemeClr val="tx1"/>
                </a:solidFill>
                <a:latin typeface="Trebuchet MS" pitchFamily="34" charset="0"/>
                <a:ea typeface="+mj-ea"/>
                <a:cs typeface="+mj-cs"/>
              </a:rPr>
              <a:t> </a:t>
            </a:r>
          </a:p>
          <a:p>
            <a:pPr algn="r">
              <a:spcBef>
                <a:spcPct val="0"/>
              </a:spcBef>
            </a:pPr>
            <a:r>
              <a:rPr lang="en-US" sz="8000" dirty="0">
                <a:solidFill>
                  <a:schemeClr val="tx1"/>
                </a:solidFill>
                <a:latin typeface="Trebuchet MS" pitchFamily="34" charset="0"/>
                <a:ea typeface="+mj-ea"/>
                <a:cs typeface="+mj-cs"/>
              </a:rPr>
              <a:t>                                   </a:t>
            </a:r>
          </a:p>
          <a:p>
            <a:pPr algn="r">
              <a:spcBef>
                <a:spcPct val="0"/>
              </a:spcBef>
            </a:pPr>
            <a:r>
              <a:rPr lang="en-US" sz="8000" dirty="0">
                <a:solidFill>
                  <a:schemeClr val="tx1"/>
                </a:solidFill>
                <a:latin typeface="Trebuchet MS" pitchFamily="34" charset="0"/>
                <a:ea typeface="+mj-ea"/>
                <a:cs typeface="+mj-cs"/>
              </a:rPr>
              <a:t>                               </a:t>
            </a:r>
          </a:p>
          <a:p>
            <a:pPr algn="r">
              <a:spcBef>
                <a:spcPct val="0"/>
              </a:spcBef>
            </a:pPr>
            <a:r>
              <a:rPr lang="en-US" sz="8000" dirty="0">
                <a:solidFill>
                  <a:schemeClr val="tx1"/>
                </a:solidFill>
                <a:latin typeface="Trebuchet MS" pitchFamily="34" charset="0"/>
              </a:rPr>
              <a:t>		</a:t>
            </a:r>
            <a:r>
              <a:rPr lang="en-US" sz="8000" b="1" dirty="0">
                <a:solidFill>
                  <a:schemeClr val="tx1"/>
                </a:solidFill>
                <a:latin typeface="Trebuchet MS" pitchFamily="34" charset="0"/>
              </a:rPr>
              <a:t>Biswajeet .D</a:t>
            </a:r>
          </a:p>
          <a:p>
            <a:pPr algn="r"/>
            <a:endParaRPr lang="en-IN" dirty="0"/>
          </a:p>
        </p:txBody>
      </p:sp>
      <p:pic>
        <p:nvPicPr>
          <p:cNvPr id="3" name="Picture 2"/>
          <p:cNvPicPr>
            <a:picLocks noChangeAspect="1" noChangeArrowheads="1"/>
          </p:cNvPicPr>
          <p:nvPr/>
        </p:nvPicPr>
        <p:blipFill>
          <a:blip r:embed="rId3" cstate="print"/>
          <a:srcRect/>
          <a:stretch>
            <a:fillRect/>
          </a:stretch>
        </p:blipFill>
        <p:spPr bwMode="auto">
          <a:xfrm>
            <a:off x="3995936" y="3140969"/>
            <a:ext cx="1633352" cy="155738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r>
              <a:rPr lang="en-US" dirty="0"/>
              <a:t> Functionalities</a:t>
            </a:r>
          </a:p>
        </p:txBody>
      </p:sp>
      <p:sp>
        <p:nvSpPr>
          <p:cNvPr id="3" name="Content Placeholder 2"/>
          <p:cNvSpPr>
            <a:spLocks noGrp="1"/>
          </p:cNvSpPr>
          <p:nvPr>
            <p:ph idx="1"/>
          </p:nvPr>
        </p:nvSpPr>
        <p:spPr>
          <a:xfrm>
            <a:off x="323528" y="1556792"/>
            <a:ext cx="8208912" cy="4569371"/>
          </a:xfrm>
        </p:spPr>
        <p:txBody>
          <a:bodyPr>
            <a:normAutofit fontScale="77500" lnSpcReduction="20000"/>
          </a:bodyPr>
          <a:lstStyle/>
          <a:p>
            <a:pPr lvl="0"/>
            <a:endParaRPr lang="en-US" dirty="0"/>
          </a:p>
          <a:p>
            <a:pPr lvl="0"/>
            <a:r>
              <a:rPr lang="en-US" dirty="0"/>
              <a:t>What are the common characteristics of villages having similar (high/ medium/low) levels of digital inclusion? </a:t>
            </a:r>
          </a:p>
          <a:p>
            <a:pPr lvl="0"/>
            <a:endParaRPr lang="en-IN" b="1" dirty="0"/>
          </a:p>
          <a:p>
            <a:pPr lvl="0"/>
            <a:r>
              <a:rPr lang="en-US" dirty="0"/>
              <a:t>Take penetration of computers as the sum of computers with internet and computers without internet</a:t>
            </a:r>
          </a:p>
          <a:p>
            <a:pPr lvl="0"/>
            <a:r>
              <a:rPr lang="en-US" dirty="0"/>
              <a:t>Do villages that are better off in terms of infrastructure facilities and socio-economic indicators have higher levels of digital inclusion?</a:t>
            </a:r>
            <a:endParaRPr lang="en-IN" b="1" dirty="0"/>
          </a:p>
          <a:p>
            <a:pPr lvl="0">
              <a:buNone/>
            </a:pPr>
            <a:endParaRPr lang="en-US" dirty="0"/>
          </a:p>
          <a:p>
            <a:pPr lvl="0"/>
            <a:r>
              <a:rPr lang="en-US" dirty="0"/>
              <a:t>Since the number of villages are large , selected visualizations with general trend and outliers</a:t>
            </a:r>
            <a:endParaRPr lang="en-US" b="1" dirty="0"/>
          </a:p>
          <a:p>
            <a:pPr>
              <a:buNone/>
            </a:pPr>
            <a:endParaRPr lang="en-US"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Life Cycle</a:t>
            </a:r>
          </a:p>
        </p:txBody>
      </p:sp>
      <p:sp>
        <p:nvSpPr>
          <p:cNvPr id="4" name="Slide Number Placeholder 3"/>
          <p:cNvSpPr>
            <a:spLocks noGrp="1"/>
          </p:cNvSpPr>
          <p:nvPr>
            <p:ph type="sldNum" sz="quarter" idx="12"/>
          </p:nvPr>
        </p:nvSpPr>
        <p:spPr/>
        <p:txBody>
          <a:bodyPr/>
          <a:lstStyle/>
          <a:p>
            <a:fld id="{CBEA5B9F-7BB8-420B-9CD9-36F52F30C97E}" type="slidenum">
              <a:rPr lang="en-IN" smtClean="0"/>
              <a:pPr/>
              <a:t>11</a:t>
            </a:fld>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2740131" y="2047435"/>
            <a:ext cx="3760695" cy="354021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400" kern="1200" dirty="0">
                <a:solidFill>
                  <a:schemeClr val="tx1"/>
                </a:solidFill>
                <a:latin typeface="+mj-lt"/>
                <a:ea typeface="+mj-ea"/>
                <a:cs typeface="+mj-cs"/>
              </a:rPr>
              <a:t>Steps  Performed ….</a:t>
            </a:r>
            <a:r>
              <a:rPr lang="en-US" dirty="0"/>
              <a:t> </a:t>
            </a:r>
          </a:p>
        </p:txBody>
      </p:sp>
      <p:sp>
        <p:nvSpPr>
          <p:cNvPr id="4" name="Slide Number Placeholder 3"/>
          <p:cNvSpPr>
            <a:spLocks noGrp="1"/>
          </p:cNvSpPr>
          <p:nvPr>
            <p:ph type="sldNum" sz="quarter" idx="12"/>
          </p:nvPr>
        </p:nvSpPr>
        <p:spPr/>
        <p:txBody>
          <a:bodyPr/>
          <a:lstStyle/>
          <a:p>
            <a:fld id="{CBEA5B9F-7BB8-420B-9CD9-36F52F30C97E}" type="slidenum">
              <a:rPr lang="en-IN" smtClean="0"/>
              <a:pPr/>
              <a:t>12</a:t>
            </a:fld>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0" y="1939234"/>
            <a:ext cx="5578809" cy="3286148"/>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14" name="TextBox 13"/>
          <p:cNvSpPr txBox="1"/>
          <p:nvPr/>
        </p:nvSpPr>
        <p:spPr>
          <a:xfrm>
            <a:off x="6925736" y="2149138"/>
            <a:ext cx="1872208" cy="369332"/>
          </a:xfrm>
          <a:prstGeom prst="rect">
            <a:avLst/>
          </a:prstGeom>
          <a:solidFill>
            <a:schemeClr val="tx2">
              <a:lumMod val="60000"/>
              <a:lumOff val="4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Formatting</a:t>
            </a:r>
          </a:p>
        </p:txBody>
      </p:sp>
      <p:sp>
        <p:nvSpPr>
          <p:cNvPr id="15" name="TextBox 14"/>
          <p:cNvSpPr txBox="1"/>
          <p:nvPr/>
        </p:nvSpPr>
        <p:spPr>
          <a:xfrm>
            <a:off x="6925736" y="3212976"/>
            <a:ext cx="1872208" cy="369332"/>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r>
              <a:rPr lang="en-US" dirty="0">
                <a:solidFill>
                  <a:schemeClr val="bg1"/>
                </a:solidFill>
              </a:rPr>
              <a:t>Cleaning</a:t>
            </a:r>
          </a:p>
        </p:txBody>
      </p:sp>
      <p:sp>
        <p:nvSpPr>
          <p:cNvPr id="16" name="TextBox 15"/>
          <p:cNvSpPr txBox="1"/>
          <p:nvPr/>
        </p:nvSpPr>
        <p:spPr>
          <a:xfrm>
            <a:off x="6925736" y="4386808"/>
            <a:ext cx="1966744" cy="369332"/>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r>
              <a:rPr lang="en-US" dirty="0">
                <a:solidFill>
                  <a:schemeClr val="bg1"/>
                </a:solidFill>
              </a:rPr>
              <a:t>Sampling</a:t>
            </a:r>
          </a:p>
        </p:txBody>
      </p:sp>
      <p:cxnSp>
        <p:nvCxnSpPr>
          <p:cNvPr id="18" name="Straight Arrow Connector 17"/>
          <p:cNvCxnSpPr/>
          <p:nvPr/>
        </p:nvCxnSpPr>
        <p:spPr>
          <a:xfrm flipV="1">
            <a:off x="5292080" y="2518470"/>
            <a:ext cx="1633656" cy="8791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flipV="1">
            <a:off x="5292080" y="3397642"/>
            <a:ext cx="1633656" cy="29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92080" y="3427244"/>
            <a:ext cx="2065704" cy="9891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(1a) Houselisting and Household Census Data (District Level)</a:t>
            </a:r>
            <a:endParaRPr lang="en-IN" dirty="0"/>
          </a:p>
        </p:txBody>
      </p:sp>
      <p:pic>
        <p:nvPicPr>
          <p:cNvPr id="4" name="Content Placeholder 3" descr="HLH_tables.png"/>
          <p:cNvPicPr>
            <a:picLocks noGrp="1" noChangeAspect="1"/>
          </p:cNvPicPr>
          <p:nvPr>
            <p:ph idx="1"/>
          </p:nvPr>
        </p:nvPicPr>
        <p:blipFill>
          <a:blip r:embed="rId3" cstate="print"/>
          <a:stretch>
            <a:fillRect/>
          </a:stretch>
        </p:blipFill>
        <p:spPr>
          <a:xfrm>
            <a:off x="857225" y="1600200"/>
            <a:ext cx="6448210" cy="4525963"/>
          </a:xfrm>
        </p:spPr>
      </p:pic>
      <p:sp>
        <p:nvSpPr>
          <p:cNvPr id="5" name="Rectangle 4"/>
          <p:cNvSpPr/>
          <p:nvPr/>
        </p:nvSpPr>
        <p:spPr>
          <a:xfrm>
            <a:off x="714348" y="5786454"/>
            <a:ext cx="6786610" cy="357190"/>
          </a:xfrm>
          <a:prstGeom prst="rect">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p:cNvSpPr>
            <a:spLocks noGrp="1"/>
          </p:cNvSpPr>
          <p:nvPr>
            <p:ph type="sldNum" sz="quarter" idx="12"/>
          </p:nvPr>
        </p:nvSpPr>
        <p:spPr/>
        <p:txBody>
          <a:bodyPr/>
          <a:lstStyle/>
          <a:p>
            <a:fld id="{CBEA5B9F-7BB8-420B-9CD9-36F52F30C97E}"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Houselisting and Household Census Data</a:t>
            </a:r>
            <a:endParaRPr lang="en-IN" dirty="0"/>
          </a:p>
        </p:txBody>
      </p:sp>
      <p:pic>
        <p:nvPicPr>
          <p:cNvPr id="4" name="Content Placeholder 3" descr="HLH_1.png"/>
          <p:cNvPicPr>
            <a:picLocks noGrp="1" noChangeAspect="1"/>
          </p:cNvPicPr>
          <p:nvPr>
            <p:ph idx="1"/>
          </p:nvPr>
        </p:nvPicPr>
        <p:blipFill>
          <a:blip r:embed="rId3" cstate="print"/>
          <a:stretch>
            <a:fillRect/>
          </a:stretch>
        </p:blipFill>
        <p:spPr>
          <a:xfrm>
            <a:off x="-285784" y="1428736"/>
            <a:ext cx="9279288" cy="4357718"/>
          </a:xfrm>
        </p:spPr>
      </p:pic>
      <p:sp>
        <p:nvSpPr>
          <p:cNvPr id="5" name="Rectangle 4"/>
          <p:cNvSpPr/>
          <p:nvPr/>
        </p:nvSpPr>
        <p:spPr>
          <a:xfrm>
            <a:off x="2071670" y="3714752"/>
            <a:ext cx="6215106" cy="714380"/>
          </a:xfrm>
          <a:prstGeom prst="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ne Callout 1 6"/>
          <p:cNvSpPr/>
          <p:nvPr/>
        </p:nvSpPr>
        <p:spPr>
          <a:xfrm>
            <a:off x="4857752" y="4929198"/>
            <a:ext cx="3786214" cy="1571636"/>
          </a:xfrm>
          <a:prstGeom prst="borderCallout1">
            <a:avLst>
              <a:gd name="adj1" fmla="val 18750"/>
              <a:gd name="adj2" fmla="val -8333"/>
              <a:gd name="adj3" fmla="val -32015"/>
              <a:gd name="adj4" fmla="val -5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alternative is to use the data given in percentage  separately for district / sub-district and village/ward level. The advantage is that it has almost all the columns of the  previous 14 tables and can be used for the advance analytics part</a:t>
            </a:r>
            <a:endParaRPr lang="en-IN" sz="1600" dirty="0"/>
          </a:p>
        </p:txBody>
      </p:sp>
      <p:sp>
        <p:nvSpPr>
          <p:cNvPr id="8" name="Slide Number Placeholder 7"/>
          <p:cNvSpPr>
            <a:spLocks noGrp="1"/>
          </p:cNvSpPr>
          <p:nvPr>
            <p:ph type="sldNum" sz="quarter" idx="12"/>
          </p:nvPr>
        </p:nvSpPr>
        <p:spPr/>
        <p:txBody>
          <a:bodyPr/>
          <a:lstStyle/>
          <a:p>
            <a:fld id="{CBEA5B9F-7BB8-420B-9CD9-36F52F30C97E}"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 Houselisting and Household Census Data (percentage at village level)</a:t>
            </a:r>
            <a:endParaRPr lang="en-IN" sz="3200" dirty="0"/>
          </a:p>
        </p:txBody>
      </p:sp>
      <p:pic>
        <p:nvPicPr>
          <p:cNvPr id="4" name="Content Placeholder 3" descr="HLH_per_village.png"/>
          <p:cNvPicPr>
            <a:picLocks noGrp="1" noChangeAspect="1"/>
          </p:cNvPicPr>
          <p:nvPr>
            <p:ph idx="1"/>
          </p:nvPr>
        </p:nvPicPr>
        <p:blipFill>
          <a:blip r:embed="rId3" cstate="print"/>
          <a:stretch>
            <a:fillRect/>
          </a:stretch>
        </p:blipFill>
        <p:spPr>
          <a:xfrm>
            <a:off x="285720" y="1643050"/>
            <a:ext cx="8106907" cy="3658111"/>
          </a:xfrm>
        </p:spPr>
      </p:pic>
      <p:sp>
        <p:nvSpPr>
          <p:cNvPr id="5" name="TextBox 4"/>
          <p:cNvSpPr txBox="1"/>
          <p:nvPr/>
        </p:nvSpPr>
        <p:spPr>
          <a:xfrm>
            <a:off x="428596" y="4857760"/>
            <a:ext cx="7286676" cy="523220"/>
          </a:xfrm>
          <a:prstGeom prst="rect">
            <a:avLst/>
          </a:prstGeom>
          <a:noFill/>
        </p:spPr>
        <p:txBody>
          <a:bodyPr wrap="square" rtlCol="0">
            <a:spAutoFit/>
          </a:bodyPr>
          <a:lstStyle/>
          <a:p>
            <a:r>
              <a:rPr lang="en-US" sz="2800" b="1" dirty="0"/>
              <a:t>Data is organized state-wise </a:t>
            </a:r>
            <a:endParaRPr lang="en-IN" sz="2800" b="1" dirty="0"/>
          </a:p>
        </p:txBody>
      </p:sp>
      <p:pic>
        <p:nvPicPr>
          <p:cNvPr id="6" name="Picture 5" descr="HLH_per_village2.png"/>
          <p:cNvPicPr>
            <a:picLocks noChangeAspect="1"/>
          </p:cNvPicPr>
          <p:nvPr/>
        </p:nvPicPr>
        <p:blipFill>
          <a:blip r:embed="rId4" cstate="print"/>
          <a:stretch>
            <a:fillRect/>
          </a:stretch>
        </p:blipFill>
        <p:spPr>
          <a:xfrm>
            <a:off x="428596" y="2571744"/>
            <a:ext cx="8178307" cy="2858921"/>
          </a:xfrm>
          <a:prstGeom prst="rect">
            <a:avLst/>
          </a:prstGeom>
        </p:spPr>
      </p:pic>
      <p:sp>
        <p:nvSpPr>
          <p:cNvPr id="7" name="TextBox 6"/>
          <p:cNvSpPr txBox="1"/>
          <p:nvPr/>
        </p:nvSpPr>
        <p:spPr>
          <a:xfrm>
            <a:off x="785786" y="5286388"/>
            <a:ext cx="7715304" cy="1200329"/>
          </a:xfrm>
          <a:prstGeom prst="rect">
            <a:avLst/>
          </a:prstGeom>
          <a:noFill/>
        </p:spPr>
        <p:txBody>
          <a:bodyPr wrap="square" rtlCol="0">
            <a:spAutoFit/>
          </a:bodyPr>
          <a:lstStyle/>
          <a:p>
            <a:r>
              <a:rPr lang="en-US" sz="2400" b="1" dirty="0"/>
              <a:t>Within each state, village or ward data is available district-wise and the individual excel sheets need to be merged for further analysis</a:t>
            </a:r>
            <a:endParaRPr lang="en-IN" sz="2400" b="1" dirty="0"/>
          </a:p>
        </p:txBody>
      </p:sp>
      <p:sp>
        <p:nvSpPr>
          <p:cNvPr id="8" name="Slide Number Placeholder 7"/>
          <p:cNvSpPr>
            <a:spLocks noGrp="1"/>
          </p:cNvSpPr>
          <p:nvPr>
            <p:ph type="sldNum" sz="quarter" idx="12"/>
          </p:nvPr>
        </p:nvSpPr>
        <p:spPr/>
        <p:txBody>
          <a:bodyPr/>
          <a:lstStyle/>
          <a:p>
            <a:fld id="{CBEA5B9F-7BB8-420B-9CD9-36F52F30C97E}"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Performing Analytics</a:t>
            </a:r>
          </a:p>
        </p:txBody>
      </p:sp>
      <p:sp>
        <p:nvSpPr>
          <p:cNvPr id="3" name="Content Placeholder 2"/>
          <p:cNvSpPr>
            <a:spLocks noGrp="1"/>
          </p:cNvSpPr>
          <p:nvPr>
            <p:ph idx="1"/>
          </p:nvPr>
        </p:nvSpPr>
        <p:spPr>
          <a:xfrm>
            <a:off x="539552" y="2060848"/>
            <a:ext cx="8147248" cy="4065315"/>
          </a:xfrm>
        </p:spPr>
        <p:txBody>
          <a:bodyPr/>
          <a:lstStyle/>
          <a:p>
            <a:pPr>
              <a:buNone/>
            </a:pPr>
            <a:endParaRPr lang="en-IN" dirty="0"/>
          </a:p>
          <a:p>
            <a:pPr>
              <a:buNone/>
            </a:pPr>
            <a:r>
              <a:rPr lang="en-IN" dirty="0"/>
              <a:t>  From the Master Dataset  out of  90 features Select the best features  using Principal Component Analysis.</a:t>
            </a:r>
          </a:p>
          <a:p>
            <a:pPr>
              <a:buNone/>
            </a:pPr>
            <a:endParaRPr lang="en-IN" dirty="0"/>
          </a:p>
          <a:p>
            <a:pPr>
              <a:buNone/>
            </a:pPr>
            <a:endParaRPr lang="en-IN" dirty="0"/>
          </a:p>
          <a:p>
            <a:pPr>
              <a:buNone/>
            </a:pPr>
            <a:endParaRPr lang="en-IN" dirty="0"/>
          </a:p>
          <a:p>
            <a:pPr>
              <a:buNone/>
            </a:pPr>
            <a:endParaRPr lang="en-IN" dirty="0"/>
          </a:p>
          <a:p>
            <a:pPr>
              <a:buNone/>
            </a:pPr>
            <a:endParaRPr lang="en-IN"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16</a:t>
            </a:fld>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4263761547"/>
              </p:ext>
            </p:extLst>
          </p:nvPr>
        </p:nvGraphicFramePr>
        <p:xfrm>
          <a:off x="3585592" y="4581128"/>
          <a:ext cx="914400" cy="771525"/>
        </p:xfrm>
        <a:graphic>
          <a:graphicData uri="http://schemas.openxmlformats.org/presentationml/2006/ole">
            <mc:AlternateContent xmlns:mc="http://schemas.openxmlformats.org/markup-compatibility/2006">
              <mc:Choice xmlns:v="urn:schemas-microsoft-com:vml" Requires="v">
                <p:oleObj spid="_x0000_s43015" name="Worksheet" showAsIcon="1" r:id="rId3" imgW="914400" imgH="771480" progId="Excel.Sheet.12">
                  <p:link updateAutomatic="1"/>
                </p:oleObj>
              </mc:Choice>
              <mc:Fallback>
                <p:oleObj name="Worksheet" showAsIcon="1" r:id="rId3" imgW="914400" imgH="771480" progId="Excel.Sheet.12">
                  <p:link updateAutomatic="1"/>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592" y="4581128"/>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PCA - Features </a:t>
            </a:r>
          </a:p>
        </p:txBody>
      </p:sp>
      <p:sp>
        <p:nvSpPr>
          <p:cNvPr id="4" name="Slide Number Placeholder 3"/>
          <p:cNvSpPr>
            <a:spLocks noGrp="1"/>
          </p:cNvSpPr>
          <p:nvPr>
            <p:ph type="sldNum" sz="quarter" idx="12"/>
          </p:nvPr>
        </p:nvSpPr>
        <p:spPr/>
        <p:txBody>
          <a:bodyPr/>
          <a:lstStyle/>
          <a:p>
            <a:fld id="{CBEA5B9F-7BB8-420B-9CD9-36F52F30C97E}" type="slidenum">
              <a:rPr lang="en-IN" smtClean="0"/>
              <a:pPr/>
              <a:t>17</a:t>
            </a:fld>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836287" y="1600200"/>
            <a:ext cx="5471425" cy="45259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Train &amp; Test Datasets</a:t>
            </a:r>
          </a:p>
        </p:txBody>
      </p:sp>
      <p:sp>
        <p:nvSpPr>
          <p:cNvPr id="3" name="Content Placeholder 2"/>
          <p:cNvSpPr>
            <a:spLocks noGrp="1"/>
          </p:cNvSpPr>
          <p:nvPr>
            <p:ph idx="1"/>
          </p:nvPr>
        </p:nvSpPr>
        <p:spPr/>
        <p:txBody>
          <a:bodyPr/>
          <a:lstStyle/>
          <a:p>
            <a:pPr>
              <a:buNone/>
            </a:pPr>
            <a:endParaRPr lang="en-IN" dirty="0"/>
          </a:p>
          <a:p>
            <a:r>
              <a:rPr lang="en-IN" dirty="0"/>
              <a:t>Train Set – 1084 observations , 7 features</a:t>
            </a:r>
          </a:p>
          <a:p>
            <a:r>
              <a:rPr lang="en-IN" dirty="0"/>
              <a:t>Test Set -  770 observations, 8 features</a:t>
            </a:r>
          </a:p>
        </p:txBody>
      </p:sp>
      <p:sp>
        <p:nvSpPr>
          <p:cNvPr id="4" name="Slide Number Placeholder 3"/>
          <p:cNvSpPr>
            <a:spLocks noGrp="1"/>
          </p:cNvSpPr>
          <p:nvPr>
            <p:ph type="sldNum" sz="quarter" idx="12"/>
          </p:nvPr>
        </p:nvSpPr>
        <p:spPr/>
        <p:txBody>
          <a:bodyPr/>
          <a:lstStyle/>
          <a:p>
            <a:fld id="{CBEA5B9F-7BB8-420B-9CD9-36F52F30C97E}"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p:txBody>
          <a:bodyPr>
            <a:normAutofit/>
          </a:bodyPr>
          <a:lstStyle/>
          <a:p>
            <a:pPr>
              <a:buNone/>
            </a:pPr>
            <a:endParaRPr lang="en-US" dirty="0"/>
          </a:p>
          <a:p>
            <a:pPr>
              <a:buNone/>
            </a:pPr>
            <a:r>
              <a:rPr lang="en-US" dirty="0"/>
              <a:t>  Features selected - Dimensionality reduction Technique  using Principal Component Analysis(PCA) .</a:t>
            </a:r>
          </a:p>
          <a:p>
            <a:pPr>
              <a:buNone/>
            </a:pPr>
            <a:endParaRPr lang="en-US" dirty="0"/>
          </a:p>
          <a:p>
            <a:r>
              <a:rPr lang="en-US" dirty="0"/>
              <a:t>Trends and Patterns observed on the census data - Tableau Desktop.</a:t>
            </a:r>
          </a:p>
          <a:p>
            <a:pPr>
              <a:buNone/>
            </a:pPr>
            <a:endParaRPr lang="en-US"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dirty="0"/>
              <a:t>Introduction</a:t>
            </a:r>
          </a:p>
        </p:txBody>
      </p:sp>
      <p:sp>
        <p:nvSpPr>
          <p:cNvPr id="3" name="Content Placeholder 2"/>
          <p:cNvSpPr>
            <a:spLocks noGrp="1"/>
          </p:cNvSpPr>
          <p:nvPr>
            <p:ph idx="1"/>
          </p:nvPr>
        </p:nvSpPr>
        <p:spPr>
          <a:xfrm>
            <a:off x="323528" y="1412776"/>
            <a:ext cx="8496944" cy="5112568"/>
          </a:xfrm>
        </p:spPr>
        <p:txBody>
          <a:bodyPr>
            <a:normAutofit/>
          </a:bodyPr>
          <a:lstStyle/>
          <a:p>
            <a:r>
              <a:rPr lang="en-US" dirty="0"/>
              <a:t>Census is a process to collect ,analyze, evaluate and publish the statistical data about the population .</a:t>
            </a:r>
          </a:p>
          <a:p>
            <a:r>
              <a:rPr lang="en-US" dirty="0"/>
              <a:t>It includes the till date information about different household assets ,demographic, social  and economic data .</a:t>
            </a:r>
          </a:p>
          <a:p>
            <a:pPr>
              <a:buNone/>
            </a:pPr>
            <a:endParaRPr lang="en-US" b="1" dirty="0"/>
          </a:p>
          <a:p>
            <a:pPr>
              <a:buNone/>
            </a:pPr>
            <a:endParaRPr lang="en-US" dirty="0"/>
          </a:p>
          <a:p>
            <a:pPr>
              <a:buNone/>
            </a:pPr>
            <a:r>
              <a:rPr lang="en-US" dirty="0"/>
              <a:t>     </a:t>
            </a:r>
          </a:p>
        </p:txBody>
      </p:sp>
      <p:sp>
        <p:nvSpPr>
          <p:cNvPr id="4" name="Slide Number Placeholder 3"/>
          <p:cNvSpPr>
            <a:spLocks noGrp="1"/>
          </p:cNvSpPr>
          <p:nvPr>
            <p:ph type="sldNum" sz="quarter" idx="12"/>
          </p:nvPr>
        </p:nvSpPr>
        <p:spPr/>
        <p:txBody>
          <a:bodyPr/>
          <a:lstStyle/>
          <a:p>
            <a:fld id="{CBEA5B9F-7BB8-420B-9CD9-36F52F30C97E}" type="slidenum">
              <a:rPr lang="en-IN" smtClean="0"/>
              <a:pPr/>
              <a:t>2</a:t>
            </a:fld>
            <a:endParaRPr lang="en-IN"/>
          </a:p>
        </p:txBody>
      </p:sp>
      <p:pic>
        <p:nvPicPr>
          <p:cNvPr id="5" name="Content Placeholder 7" descr="main.png"/>
          <p:cNvPicPr>
            <a:picLocks noChangeAspect="1"/>
          </p:cNvPicPr>
          <p:nvPr/>
        </p:nvPicPr>
        <p:blipFill>
          <a:blip r:embed="rId2" cstate="print"/>
          <a:stretch>
            <a:fillRect/>
          </a:stretch>
        </p:blipFill>
        <p:spPr>
          <a:xfrm>
            <a:off x="4211960" y="4524510"/>
            <a:ext cx="3672408" cy="2104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a:t>
            </a:r>
          </a:p>
        </p:txBody>
      </p:sp>
      <p:sp>
        <p:nvSpPr>
          <p:cNvPr id="3" name="Content Placeholder 2"/>
          <p:cNvSpPr>
            <a:spLocks noGrp="1"/>
          </p:cNvSpPr>
          <p:nvPr>
            <p:ph idx="1"/>
          </p:nvPr>
        </p:nvSpPr>
        <p:spPr/>
        <p:txBody>
          <a:bodyPr/>
          <a:lstStyle/>
          <a:p>
            <a:pPr>
              <a:buNone/>
            </a:pPr>
            <a:endParaRPr lang="en-IN"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20</a:t>
            </a:fld>
            <a:endParaRPr lang="en-IN"/>
          </a:p>
        </p:txBody>
      </p:sp>
      <p:pic>
        <p:nvPicPr>
          <p:cNvPr id="44034" name="Picture 2"/>
          <p:cNvPicPr>
            <a:picLocks noChangeAspect="1" noChangeArrowheads="1"/>
          </p:cNvPicPr>
          <p:nvPr/>
        </p:nvPicPr>
        <p:blipFill>
          <a:blip r:embed="rId2" cstate="print"/>
          <a:srcRect/>
          <a:stretch>
            <a:fillRect/>
          </a:stretch>
        </p:blipFill>
        <p:spPr bwMode="auto">
          <a:xfrm>
            <a:off x="611560" y="1757633"/>
            <a:ext cx="7344816" cy="451934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Importance Plot</a:t>
            </a:r>
          </a:p>
        </p:txBody>
      </p:sp>
      <p:pic>
        <p:nvPicPr>
          <p:cNvPr id="6" name="Content Placeholder 5" descr="Variable importance plot.jpeg"/>
          <p:cNvPicPr>
            <a:picLocks noGrp="1" noChangeAspect="1"/>
          </p:cNvPicPr>
          <p:nvPr>
            <p:ph idx="1"/>
          </p:nvPr>
        </p:nvPicPr>
        <p:blipFill>
          <a:blip r:embed="rId2" cstate="print"/>
          <a:stretch>
            <a:fillRect/>
          </a:stretch>
        </p:blipFill>
        <p:spPr>
          <a:xfrm>
            <a:off x="638175" y="2077244"/>
            <a:ext cx="7867650" cy="3571875"/>
          </a:xfrm>
        </p:spPr>
      </p:pic>
      <p:sp>
        <p:nvSpPr>
          <p:cNvPr id="4" name="Slide Number Placeholder 3"/>
          <p:cNvSpPr>
            <a:spLocks noGrp="1"/>
          </p:cNvSpPr>
          <p:nvPr>
            <p:ph type="sldNum" sz="quarter" idx="12"/>
          </p:nvPr>
        </p:nvSpPr>
        <p:spPr/>
        <p:txBody>
          <a:bodyPr/>
          <a:lstStyle/>
          <a:p>
            <a:fld id="{CBEA5B9F-7BB8-420B-9CD9-36F52F30C97E}"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Model Analysis </a:t>
            </a:r>
            <a:endParaRPr lang="en-IN"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22</a:t>
            </a:fld>
            <a:endParaRPr lang="en-IN"/>
          </a:p>
        </p:txBody>
      </p:sp>
      <p:pic>
        <p:nvPicPr>
          <p:cNvPr id="1026" name="Picture 2"/>
          <p:cNvPicPr>
            <a:picLocks noGrp="1" noChangeAspect="1" noChangeArrowheads="1"/>
          </p:cNvPicPr>
          <p:nvPr>
            <p:ph idx="1"/>
          </p:nvPr>
        </p:nvPicPr>
        <p:blipFill>
          <a:blip r:embed="rId3" cstate="print"/>
          <a:srcRect/>
          <a:stretch>
            <a:fillRect/>
          </a:stretch>
        </p:blipFill>
        <p:spPr bwMode="auto">
          <a:xfrm>
            <a:off x="1763688" y="2060848"/>
            <a:ext cx="5873758" cy="209412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Accuracy %  in  R </a:t>
            </a:r>
          </a:p>
        </p:txBody>
      </p:sp>
      <p:sp>
        <p:nvSpPr>
          <p:cNvPr id="4" name="Slide Number Placeholder 3"/>
          <p:cNvSpPr>
            <a:spLocks noGrp="1"/>
          </p:cNvSpPr>
          <p:nvPr>
            <p:ph type="sldNum" sz="quarter" idx="12"/>
          </p:nvPr>
        </p:nvSpPr>
        <p:spPr/>
        <p:txBody>
          <a:bodyPr/>
          <a:lstStyle/>
          <a:p>
            <a:fld id="{CBEA5B9F-7BB8-420B-9CD9-36F52F30C97E}" type="slidenum">
              <a:rPr lang="en-IN" smtClean="0"/>
              <a:pPr/>
              <a:t>23</a:t>
            </a:fld>
            <a:endParaRPr lang="en-IN"/>
          </a:p>
        </p:txBody>
      </p:sp>
      <p:pic>
        <p:nvPicPr>
          <p:cNvPr id="6" name="Picture 5" descr="TuneRF.JPG"/>
          <p:cNvPicPr>
            <a:picLocks noChangeAspect="1"/>
          </p:cNvPicPr>
          <p:nvPr/>
        </p:nvPicPr>
        <p:blipFill>
          <a:blip r:embed="rId2" cstate="print"/>
          <a:stretch>
            <a:fillRect/>
          </a:stretch>
        </p:blipFill>
        <p:spPr>
          <a:xfrm>
            <a:off x="611560" y="4155963"/>
            <a:ext cx="5335166" cy="2513397"/>
          </a:xfrm>
          <a:prstGeom prst="rect">
            <a:avLst/>
          </a:prstGeom>
        </p:spPr>
      </p:pic>
      <p:pic>
        <p:nvPicPr>
          <p:cNvPr id="7" name="Picture 6" descr="SVM.JPG"/>
          <p:cNvPicPr>
            <a:picLocks noChangeAspect="1"/>
          </p:cNvPicPr>
          <p:nvPr/>
        </p:nvPicPr>
        <p:blipFill>
          <a:blip r:embed="rId3" cstate="print"/>
          <a:stretch>
            <a:fillRect/>
          </a:stretch>
        </p:blipFill>
        <p:spPr>
          <a:xfrm>
            <a:off x="5076056" y="1412776"/>
            <a:ext cx="3657600" cy="4114800"/>
          </a:xfrm>
          <a:prstGeom prst="rect">
            <a:avLst/>
          </a:prstGeom>
        </p:spPr>
      </p:pic>
      <p:pic>
        <p:nvPicPr>
          <p:cNvPr id="9" name="Content Placeholder 8" descr="RF.JPG"/>
          <p:cNvPicPr>
            <a:picLocks noGrp="1" noChangeAspect="1"/>
          </p:cNvPicPr>
          <p:nvPr>
            <p:ph idx="1"/>
          </p:nvPr>
        </p:nvPicPr>
        <p:blipFill>
          <a:blip r:embed="rId4" cstate="print"/>
          <a:stretch>
            <a:fillRect/>
          </a:stretch>
        </p:blipFill>
        <p:spPr>
          <a:xfrm>
            <a:off x="467544" y="1086982"/>
            <a:ext cx="4392488" cy="306209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 </a:t>
            </a:r>
            <a:r>
              <a:rPr lang="en-US"/>
              <a:t>Household Amenities</a:t>
            </a:r>
            <a:endParaRPr lang="en-US"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24</a:t>
            </a:fld>
            <a:endParaRPr lang="en-IN"/>
          </a:p>
        </p:txBody>
      </p:sp>
      <p:pic>
        <p:nvPicPr>
          <p:cNvPr id="6" name="Content Placeholder 5" descr="trend.JPG"/>
          <p:cNvPicPr>
            <a:picLocks noGrp="1" noChangeAspect="1"/>
          </p:cNvPicPr>
          <p:nvPr>
            <p:ph idx="1"/>
          </p:nvPr>
        </p:nvPicPr>
        <p:blipFill>
          <a:blip r:embed="rId2" cstate="print"/>
          <a:stretch>
            <a:fillRect/>
          </a:stretch>
        </p:blipFill>
        <p:spPr>
          <a:xfrm>
            <a:off x="457200" y="2492896"/>
            <a:ext cx="7821805" cy="367240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Pattern - </a:t>
            </a:r>
            <a:r>
              <a:rPr lang="en-IN" dirty="0" err="1"/>
              <a:t>HouseHold</a:t>
            </a:r>
            <a:r>
              <a:rPr lang="en-IN" dirty="0"/>
              <a:t> Assets</a:t>
            </a:r>
          </a:p>
        </p:txBody>
      </p:sp>
      <p:pic>
        <p:nvPicPr>
          <p:cNvPr id="5" name="Content Placeholder 4" descr="trends1.JPG"/>
          <p:cNvPicPr>
            <a:picLocks noGrp="1" noChangeAspect="1"/>
          </p:cNvPicPr>
          <p:nvPr>
            <p:ph idx="1"/>
          </p:nvPr>
        </p:nvPicPr>
        <p:blipFill>
          <a:blip r:embed="rId2" cstate="print"/>
          <a:stretch>
            <a:fillRect/>
          </a:stretch>
        </p:blipFill>
        <p:spPr>
          <a:xfrm>
            <a:off x="2051720" y="2377280"/>
            <a:ext cx="4153817" cy="3778399"/>
          </a:xfrm>
        </p:spPr>
      </p:pic>
      <p:sp>
        <p:nvSpPr>
          <p:cNvPr id="4" name="Slide Number Placeholder 3"/>
          <p:cNvSpPr>
            <a:spLocks noGrp="1"/>
          </p:cNvSpPr>
          <p:nvPr>
            <p:ph type="sldNum" sz="quarter" idx="12"/>
          </p:nvPr>
        </p:nvSpPr>
        <p:spPr/>
        <p:txBody>
          <a:bodyPr/>
          <a:lstStyle/>
          <a:p>
            <a:fld id="{CBEA5B9F-7BB8-420B-9CD9-36F52F30C97E}" type="slidenum">
              <a:rPr lang="en-IN" smtClean="0"/>
              <a:pPr/>
              <a:t>25</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a:t>
            </a:r>
          </a:p>
        </p:txBody>
      </p:sp>
      <p:sp>
        <p:nvSpPr>
          <p:cNvPr id="3" name="Content Placeholder 2"/>
          <p:cNvSpPr>
            <a:spLocks noGrp="1"/>
          </p:cNvSpPr>
          <p:nvPr>
            <p:ph idx="1"/>
          </p:nvPr>
        </p:nvSpPr>
        <p:spPr/>
        <p:txBody>
          <a:bodyPr>
            <a:normAutofit/>
          </a:bodyPr>
          <a:lstStyle/>
          <a:p>
            <a:pPr>
              <a:buNone/>
            </a:pPr>
            <a:endParaRPr lang="en-US" dirty="0"/>
          </a:p>
          <a:p>
            <a:r>
              <a:rPr lang="en-US" dirty="0"/>
              <a:t>Census 2011 was  collected for the first time for household level data on Computer, Internet and Mobile </a:t>
            </a:r>
          </a:p>
          <a:p>
            <a:r>
              <a:rPr lang="en-US" dirty="0"/>
              <a:t>Digital India Program</a:t>
            </a:r>
          </a:p>
          <a:p>
            <a:pPr marL="342900" lvl="1" indent="-342900">
              <a:buFont typeface="Arial" pitchFamily="34" charset="0"/>
              <a:buChar char="•"/>
            </a:pPr>
            <a:r>
              <a:rPr lang="en-US" sz="3200" dirty="0"/>
              <a:t>No known study …beyond anecdotal / journalistic articles using descriptive statistics </a:t>
            </a:r>
          </a:p>
          <a:p>
            <a:pPr>
              <a:buNone/>
            </a:pPr>
            <a:endParaRPr lang="en-US" dirty="0"/>
          </a:p>
          <a:p>
            <a:pPr>
              <a:buNone/>
            </a:pPr>
            <a:endParaRPr lang="en-IN"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Census : </a:t>
            </a:r>
            <a:r>
              <a:rPr lang="en-IN" dirty="0"/>
              <a:t>Data Lake </a:t>
            </a:r>
          </a:p>
        </p:txBody>
      </p:sp>
      <p:sp>
        <p:nvSpPr>
          <p:cNvPr id="3" name="Content Placeholder 2"/>
          <p:cNvSpPr>
            <a:spLocks noGrp="1"/>
          </p:cNvSpPr>
          <p:nvPr>
            <p:ph idx="1"/>
          </p:nvPr>
        </p:nvSpPr>
        <p:spPr>
          <a:xfrm>
            <a:off x="395536" y="1412776"/>
            <a:ext cx="8748464" cy="5112568"/>
          </a:xfrm>
        </p:spPr>
        <p:txBody>
          <a:bodyPr>
            <a:normAutofit/>
          </a:bodyPr>
          <a:lstStyle/>
          <a:p>
            <a:pPr>
              <a:buNone/>
            </a:pPr>
            <a:r>
              <a:rPr lang="en-IN" dirty="0"/>
              <a:t>  A data lake is a massive, easily accessible, centralized repository of large volumes of structured and unstructured data. </a:t>
            </a:r>
          </a:p>
          <a:p>
            <a:pPr>
              <a:buNone/>
            </a:pPr>
            <a:r>
              <a:rPr lang="en-IN" dirty="0"/>
              <a:t> </a:t>
            </a:r>
          </a:p>
          <a:p>
            <a:pPr>
              <a:buNone/>
            </a:pPr>
            <a:endParaRPr lang="en-IN" dirty="0"/>
          </a:p>
          <a:p>
            <a:pPr>
              <a:buNone/>
            </a:pPr>
            <a:endParaRPr lang="en-IN" dirty="0"/>
          </a:p>
          <a:p>
            <a:pPr>
              <a:buNone/>
            </a:pPr>
            <a:endParaRPr lang="en-IN"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4</a:t>
            </a:fld>
            <a:endParaRPr lang="en-IN"/>
          </a:p>
        </p:txBody>
      </p:sp>
      <p:pic>
        <p:nvPicPr>
          <p:cNvPr id="9" name="Picture 8" descr="EMC Data Lake (1).jpg"/>
          <p:cNvPicPr>
            <a:picLocks noChangeAspect="1"/>
          </p:cNvPicPr>
          <p:nvPr/>
        </p:nvPicPr>
        <p:blipFill>
          <a:blip r:embed="rId2" cstate="print"/>
          <a:stretch>
            <a:fillRect/>
          </a:stretch>
        </p:blipFill>
        <p:spPr>
          <a:xfrm>
            <a:off x="2068089" y="3140968"/>
            <a:ext cx="5123285" cy="31950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428596" y="1500174"/>
            <a:ext cx="8258204" cy="4625989"/>
          </a:xfrm>
        </p:spPr>
        <p:txBody>
          <a:bodyPr>
            <a:normAutofit/>
          </a:bodyPr>
          <a:lstStyle/>
          <a:p>
            <a:pPr>
              <a:buNone/>
            </a:pPr>
            <a:r>
              <a:rPr lang="en-US" dirty="0"/>
              <a:t>  </a:t>
            </a:r>
          </a:p>
          <a:p>
            <a:pPr>
              <a:buNone/>
            </a:pPr>
            <a:r>
              <a:rPr lang="en-US" dirty="0"/>
              <a:t> To demonstrate the use of analytical tools for drawing insights from publicly available dataset(Census Data) that can be used for :</a:t>
            </a:r>
          </a:p>
          <a:p>
            <a:pPr>
              <a:buNone/>
            </a:pPr>
            <a:endParaRPr lang="en-US" dirty="0"/>
          </a:p>
          <a:p>
            <a:pPr>
              <a:buFont typeface="Wingdings" pitchFamily="2" charset="2"/>
              <a:buChar char="Ø"/>
            </a:pPr>
            <a:r>
              <a:rPr lang="en-US" dirty="0"/>
              <a:t>    Social/Public policy evaluation </a:t>
            </a:r>
          </a:p>
          <a:p>
            <a:pPr>
              <a:buFont typeface="Wingdings" pitchFamily="2" charset="2"/>
              <a:buChar char="Ø"/>
            </a:pPr>
            <a:r>
              <a:rPr lang="en-US" dirty="0"/>
              <a:t>    Formulation. </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400" kern="1200" dirty="0">
                <a:solidFill>
                  <a:schemeClr val="tx1"/>
                </a:solidFill>
                <a:latin typeface="+mj-lt"/>
                <a:ea typeface="+mj-ea"/>
                <a:cs typeface="+mj-cs"/>
              </a:rPr>
              <a:t>Project</a:t>
            </a:r>
            <a:r>
              <a:rPr lang="en-US" b="1" dirty="0"/>
              <a:t> </a:t>
            </a:r>
            <a:r>
              <a:rPr lang="en-US" sz="4400" kern="1200" dirty="0">
                <a:solidFill>
                  <a:schemeClr val="tx1"/>
                </a:solidFill>
                <a:latin typeface="+mj-lt"/>
                <a:ea typeface="+mj-ea"/>
                <a:cs typeface="+mj-cs"/>
              </a:rPr>
              <a:t>Scope</a:t>
            </a:r>
            <a:br>
              <a:rPr lang="en-US" b="1" dirty="0"/>
            </a:br>
            <a:endParaRPr lang="en-US" dirty="0"/>
          </a:p>
        </p:txBody>
      </p:sp>
      <p:sp>
        <p:nvSpPr>
          <p:cNvPr id="3" name="Content Placeholder 2"/>
          <p:cNvSpPr>
            <a:spLocks noGrp="1"/>
          </p:cNvSpPr>
          <p:nvPr>
            <p:ph idx="1"/>
          </p:nvPr>
        </p:nvSpPr>
        <p:spPr>
          <a:xfrm>
            <a:off x="457200" y="1571612"/>
            <a:ext cx="8258204" cy="4554551"/>
          </a:xfrm>
        </p:spPr>
        <p:txBody>
          <a:bodyPr>
            <a:normAutofit/>
          </a:bodyPr>
          <a:lstStyle/>
          <a:p>
            <a:pPr>
              <a:buNone/>
            </a:pPr>
            <a:r>
              <a:rPr lang="en-US" dirty="0"/>
              <a:t>    To perform a comparative study using  analytical techniques and predict the nature and extent of digital inclusion in India upto village level and to identify common factors (both infrastructural and social economic indicators) at village levels of a state that affects the inclusion based on 2011 census data.</a:t>
            </a:r>
          </a:p>
        </p:txBody>
      </p:sp>
      <p:sp>
        <p:nvSpPr>
          <p:cNvPr id="4" name="Slide Number Placeholder 3"/>
          <p:cNvSpPr>
            <a:spLocks noGrp="1"/>
          </p:cNvSpPr>
          <p:nvPr>
            <p:ph type="sldNum" sz="quarter" idx="12"/>
          </p:nvPr>
        </p:nvSpPr>
        <p:spPr/>
        <p:txBody>
          <a:bodyPr/>
          <a:lstStyle/>
          <a:p>
            <a:fld id="{CBEA5B9F-7BB8-420B-9CD9-36F52F30C97E}"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Census…</a:t>
            </a:r>
          </a:p>
        </p:txBody>
      </p:sp>
      <p:sp>
        <p:nvSpPr>
          <p:cNvPr id="3" name="Content Placeholder 2"/>
          <p:cNvSpPr>
            <a:spLocks noGrp="1"/>
          </p:cNvSpPr>
          <p:nvPr>
            <p:ph idx="1"/>
          </p:nvPr>
        </p:nvSpPr>
        <p:spPr/>
        <p:txBody>
          <a:bodyPr/>
          <a:lstStyle/>
          <a:p>
            <a:pPr>
              <a:buNone/>
            </a:pPr>
            <a:r>
              <a:rPr lang="en-US" dirty="0"/>
              <a:t> </a:t>
            </a:r>
          </a:p>
          <a:p>
            <a:r>
              <a:rPr lang="en-US" dirty="0"/>
              <a:t>   It provides valuable information for </a:t>
            </a:r>
            <a:r>
              <a:rPr lang="en-US" b="1" dirty="0"/>
              <a:t>planning</a:t>
            </a:r>
            <a:r>
              <a:rPr lang="en-US" dirty="0"/>
              <a:t> and </a:t>
            </a:r>
            <a:r>
              <a:rPr lang="en-US" b="1" dirty="0"/>
              <a:t>formulation</a:t>
            </a:r>
            <a:r>
              <a:rPr lang="en-US" dirty="0"/>
              <a:t> policies for Central and the State Governments </a:t>
            </a:r>
          </a:p>
          <a:p>
            <a:pPr>
              <a:buNone/>
            </a:pPr>
            <a:endParaRPr lang="en-US" dirty="0"/>
          </a:p>
          <a:p>
            <a:r>
              <a:rPr lang="en-US" dirty="0"/>
              <a:t>Used by National and International Agencies, Scholars, business people, industrialists, </a:t>
            </a:r>
            <a:r>
              <a:rPr lang="en-US"/>
              <a:t>and Statisticians.</a:t>
            </a:r>
            <a:endParaRPr lang="en-US" b="1" dirty="0"/>
          </a:p>
          <a:p>
            <a:pPr>
              <a:buNone/>
            </a:pPr>
            <a:endParaRPr lang="en-US" dirty="0"/>
          </a:p>
        </p:txBody>
      </p:sp>
      <p:sp>
        <p:nvSpPr>
          <p:cNvPr id="4" name="Slide Number Placeholder 3"/>
          <p:cNvSpPr>
            <a:spLocks noGrp="1"/>
          </p:cNvSpPr>
          <p:nvPr>
            <p:ph type="sldNum" sz="quarter" idx="12"/>
          </p:nvPr>
        </p:nvSpPr>
        <p:spPr/>
        <p:txBody>
          <a:bodyPr/>
          <a:lstStyle/>
          <a:p>
            <a:fld id="{CBEA5B9F-7BB8-420B-9CD9-36F52F30C97E}"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fontScale="90000"/>
          </a:bodyPr>
          <a:lstStyle/>
          <a:p>
            <a:r>
              <a:rPr lang="en-US" dirty="0"/>
              <a:t>The location of the specific datasets</a:t>
            </a:r>
            <a:endParaRPr lang="en-IN" dirty="0"/>
          </a:p>
        </p:txBody>
      </p:sp>
      <p:pic>
        <p:nvPicPr>
          <p:cNvPr id="4" name="Content Placeholder 3" descr="Image1.bmp"/>
          <p:cNvPicPr>
            <a:picLocks noGrp="1" noChangeAspect="1"/>
          </p:cNvPicPr>
          <p:nvPr>
            <p:ph idx="1"/>
          </p:nvPr>
        </p:nvPicPr>
        <p:blipFill>
          <a:blip r:embed="rId2" cstate="print"/>
          <a:stretch>
            <a:fillRect/>
          </a:stretch>
        </p:blipFill>
        <p:spPr>
          <a:xfrm>
            <a:off x="571472" y="1357298"/>
            <a:ext cx="2814600" cy="5214974"/>
          </a:xfrm>
        </p:spPr>
      </p:pic>
      <p:sp>
        <p:nvSpPr>
          <p:cNvPr id="5" name="Line Callout 1 4"/>
          <p:cNvSpPr/>
          <p:nvPr/>
        </p:nvSpPr>
        <p:spPr>
          <a:xfrm>
            <a:off x="4357686" y="1285860"/>
            <a:ext cx="4357718" cy="42862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Population Enumeration Data</a:t>
            </a:r>
            <a:endParaRPr lang="en-US" b="1" dirty="0"/>
          </a:p>
        </p:txBody>
      </p:sp>
      <p:sp>
        <p:nvSpPr>
          <p:cNvPr id="7" name="Line Callout 1 6"/>
          <p:cNvSpPr/>
          <p:nvPr/>
        </p:nvSpPr>
        <p:spPr>
          <a:xfrm>
            <a:off x="4644008" y="2501446"/>
            <a:ext cx="3999958" cy="639522"/>
          </a:xfrm>
          <a:prstGeom prst="borderCallout1">
            <a:avLst>
              <a:gd name="adj1" fmla="val 18750"/>
              <a:gd name="adj2" fmla="val -8333"/>
              <a:gd name="adj3" fmla="val -81960"/>
              <a:gd name="adj4" fmla="val -49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House listing and Housing Data</a:t>
            </a:r>
            <a:endParaRPr lang="en-IN" sz="2000" b="1" dirty="0"/>
          </a:p>
        </p:txBody>
      </p:sp>
      <p:sp>
        <p:nvSpPr>
          <p:cNvPr id="8" name="Slide Number Placeholder 7"/>
          <p:cNvSpPr>
            <a:spLocks noGrp="1"/>
          </p:cNvSpPr>
          <p:nvPr>
            <p:ph type="sldNum" sz="quarter" idx="12"/>
          </p:nvPr>
        </p:nvSpPr>
        <p:spPr/>
        <p:txBody>
          <a:bodyPr/>
          <a:lstStyle/>
          <a:p>
            <a:fld id="{CBEA5B9F-7BB8-420B-9CD9-36F52F30C97E}"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(1) </a:t>
            </a:r>
            <a:r>
              <a:rPr lang="en-US" sz="3600" dirty="0"/>
              <a:t>Houselisting and Household Census Data</a:t>
            </a:r>
            <a:endParaRPr lang="en-IN" sz="4000" dirty="0"/>
          </a:p>
        </p:txBody>
      </p:sp>
      <p:pic>
        <p:nvPicPr>
          <p:cNvPr id="4" name="Content Placeholder 3" descr="HLH_1.png"/>
          <p:cNvPicPr>
            <a:picLocks noGrp="1" noChangeAspect="1"/>
          </p:cNvPicPr>
          <p:nvPr>
            <p:ph idx="1"/>
          </p:nvPr>
        </p:nvPicPr>
        <p:blipFill>
          <a:blip r:embed="rId3" cstate="print"/>
          <a:stretch>
            <a:fillRect/>
          </a:stretch>
        </p:blipFill>
        <p:spPr>
          <a:xfrm>
            <a:off x="-285784" y="1428736"/>
            <a:ext cx="9279288" cy="4357718"/>
          </a:xfrm>
        </p:spPr>
      </p:pic>
      <p:grpSp>
        <p:nvGrpSpPr>
          <p:cNvPr id="8" name="Group 7"/>
          <p:cNvGrpSpPr/>
          <p:nvPr/>
        </p:nvGrpSpPr>
        <p:grpSpPr>
          <a:xfrm>
            <a:off x="2000232" y="4429132"/>
            <a:ext cx="6929486" cy="1357322"/>
            <a:chOff x="2000232" y="4429132"/>
            <a:chExt cx="6929486" cy="1357322"/>
          </a:xfrm>
        </p:grpSpPr>
        <p:sp>
          <p:nvSpPr>
            <p:cNvPr id="5" name="Rectangle 4"/>
            <p:cNvSpPr/>
            <p:nvPr/>
          </p:nvSpPr>
          <p:spPr>
            <a:xfrm>
              <a:off x="2000232" y="4429132"/>
              <a:ext cx="5357850" cy="285752"/>
            </a:xfrm>
            <a:prstGeom prst="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ne Callout 1 6"/>
            <p:cNvSpPr/>
            <p:nvPr/>
          </p:nvSpPr>
          <p:spPr>
            <a:xfrm>
              <a:off x="7215206" y="4857760"/>
              <a:ext cx="1714512" cy="928694"/>
            </a:xfrm>
            <a:prstGeom prst="borderCallout1">
              <a:avLst>
                <a:gd name="adj1" fmla="val 18750"/>
                <a:gd name="adj2" fmla="val -8333"/>
                <a:gd name="adj3" fmla="val -32015"/>
                <a:gd name="adj4" fmla="val -5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(actual numbers )only up to district level</a:t>
              </a:r>
              <a:endParaRPr lang="en-IN" sz="1600" dirty="0"/>
            </a:p>
          </p:txBody>
        </p:sp>
      </p:grpSp>
      <p:sp>
        <p:nvSpPr>
          <p:cNvPr id="9" name="Slide Number Placeholder 8"/>
          <p:cNvSpPr>
            <a:spLocks noGrp="1"/>
          </p:cNvSpPr>
          <p:nvPr>
            <p:ph type="sldNum" sz="quarter" idx="12"/>
          </p:nvPr>
        </p:nvSpPr>
        <p:spPr/>
        <p:txBody>
          <a:bodyPr/>
          <a:lstStyle/>
          <a:p>
            <a:fld id="{CBEA5B9F-7BB8-420B-9CD9-36F52F30C97E}" type="slidenum">
              <a:rPr lang="en-IN" smtClean="0"/>
              <a:pPr/>
              <a:t>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634</Words>
  <Application>Microsoft Office PowerPoint</Application>
  <PresentationFormat>On-screen Show (4:3)</PresentationFormat>
  <Paragraphs>116</Paragraphs>
  <Slides>25</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25</vt:i4>
      </vt:variant>
    </vt:vector>
  </HeadingPairs>
  <TitlesOfParts>
    <vt:vector size="31" baseType="lpstr">
      <vt:lpstr>Arial</vt:lpstr>
      <vt:lpstr>Calibri</vt:lpstr>
      <vt:lpstr>Trebuchet MS</vt:lpstr>
      <vt:lpstr>Wingdings</vt:lpstr>
      <vt:lpstr>Office Theme</vt:lpstr>
      <vt:lpstr>file:///C:\Users\Biswajeet\Desktop\CensusProject\CensusProject\01_MASTER_DATA.xlsx</vt:lpstr>
      <vt:lpstr>Digital Inclusion in India: Census</vt:lpstr>
      <vt:lpstr>Introduction</vt:lpstr>
      <vt:lpstr>Background..</vt:lpstr>
      <vt:lpstr>Census : Data Lake </vt:lpstr>
      <vt:lpstr>Objective</vt:lpstr>
      <vt:lpstr>Project Scope </vt:lpstr>
      <vt:lpstr>Need  of Census…</vt:lpstr>
      <vt:lpstr>The location of the specific datasets</vt:lpstr>
      <vt:lpstr>(1) Houselisting and Household Census Data</vt:lpstr>
      <vt:lpstr> Functionalities</vt:lpstr>
      <vt:lpstr>Analytics Life Cycle</vt:lpstr>
      <vt:lpstr>Steps  Performed …. </vt:lpstr>
      <vt:lpstr>(1a) Houselisting and Household Census Data (District Level)</vt:lpstr>
      <vt:lpstr>Houselisting and Household Census Data</vt:lpstr>
      <vt:lpstr>(c) Houselisting and Household Census Data (percentage at village level)</vt:lpstr>
      <vt:lpstr>Performing Analytics</vt:lpstr>
      <vt:lpstr>PCA - Features </vt:lpstr>
      <vt:lpstr>Train &amp; Test Datasets</vt:lpstr>
      <vt:lpstr>Findings</vt:lpstr>
      <vt:lpstr>Decision Tree</vt:lpstr>
      <vt:lpstr>Variable Importance Plot</vt:lpstr>
      <vt:lpstr>Best Model Analysis </vt:lpstr>
      <vt:lpstr>Accuracy %  in  R </vt:lpstr>
      <vt:lpstr>Trend – Household Amenities</vt:lpstr>
      <vt:lpstr>Pattern - HouseHold Assets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Census Data</dc:title>
  <dc:creator>Acer</dc:creator>
  <cp:lastModifiedBy>Biswajeet Dasmajumdar</cp:lastModifiedBy>
  <cp:revision>150</cp:revision>
  <dcterms:created xsi:type="dcterms:W3CDTF">2016-03-03T08:04:18Z</dcterms:created>
  <dcterms:modified xsi:type="dcterms:W3CDTF">2020-08-15T22:16:54Z</dcterms:modified>
</cp:coreProperties>
</file>