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5" r:id="rId2"/>
  </p:sldMasterIdLst>
  <p:notesMasterIdLst>
    <p:notesMasterId r:id="rId19"/>
  </p:notesMasterIdLst>
  <p:sldIdLst>
    <p:sldId id="287" r:id="rId3"/>
    <p:sldId id="34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50" r:id="rId12"/>
    <p:sldId id="349" r:id="rId13"/>
    <p:sldId id="351" r:id="rId14"/>
    <p:sldId id="352" r:id="rId15"/>
    <p:sldId id="353" r:id="rId16"/>
    <p:sldId id="354" r:id="rId17"/>
    <p:sldId id="317" r:id="rId18"/>
  </p:sldIdLst>
  <p:sldSz cx="9906000" cy="6858000" type="A4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BE5"/>
    <a:srgbClr val="C25830"/>
    <a:srgbClr val="A6A6A6"/>
    <a:srgbClr val="376092"/>
    <a:srgbClr val="BFBFBF"/>
    <a:srgbClr val="E9EDF4"/>
    <a:srgbClr val="595959"/>
    <a:srgbClr val="1F497D"/>
    <a:srgbClr val="4F81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9065" autoAdjust="0"/>
  </p:normalViewPr>
  <p:slideViewPr>
    <p:cSldViewPr showGuides="1">
      <p:cViewPr>
        <p:scale>
          <a:sx n="70" d="100"/>
          <a:sy n="70" d="100"/>
        </p:scale>
        <p:origin x="-1254" y="-102"/>
      </p:cViewPr>
      <p:guideLst>
        <p:guide orient="horz" pos="4080"/>
        <p:guide orient="horz" pos="672"/>
        <p:guide orient="horz" pos="508"/>
        <p:guide pos="336"/>
        <p:guide pos="594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8/14/2013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7" y="3505201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7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7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6"/>
            <a:ext cx="3136900" cy="276995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472" y="3424682"/>
            <a:ext cx="9907472" cy="343331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AC Half Banner"/>
          <p:cNvSpPr>
            <a:spLocks noChangeArrowheads="1"/>
          </p:cNvSpPr>
          <p:nvPr/>
        </p:nvSpPr>
        <p:spPr bwMode="auto">
          <a:xfrm>
            <a:off x="0" y="0"/>
            <a:ext cx="9908943" cy="3429000"/>
          </a:xfrm>
          <a:prstGeom prst="rect">
            <a:avLst/>
          </a:prstGeom>
          <a:solidFill>
            <a:srgbClr val="5F6D84"/>
          </a:solidFill>
          <a:ln w="6350">
            <a:noFill/>
            <a:miter lim="800000"/>
            <a:headEnd/>
            <a:tailEnd/>
          </a:ln>
        </p:spPr>
        <p:txBody>
          <a:bodyPr wrap="none" lIns="91393" tIns="45698" rIns="91393" bIns="45698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1472" y="3429000"/>
            <a:ext cx="9906000" cy="0"/>
          </a:xfrm>
          <a:prstGeom prst="line">
            <a:avLst/>
          </a:prstGeom>
          <a:noFill/>
          <a:ln w="19050">
            <a:solidFill>
              <a:srgbClr val="5F6D84"/>
            </a:solidFill>
            <a:round/>
            <a:headEnd/>
            <a:tailEnd/>
          </a:ln>
        </p:spPr>
        <p:txBody>
          <a:bodyPr wrap="none" lIns="99524" tIns="49762" rIns="99524" bIns="49762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7501961" y="2948192"/>
            <a:ext cx="2417281" cy="37616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71963" tIns="71963" rIns="71963" bIns="71963">
            <a:spAutoFit/>
          </a:bodyPr>
          <a:lstStyle/>
          <a:p>
            <a:pPr defTabSz="838083" eaLnBrk="0" hangingPunct="0">
              <a:spcBef>
                <a:spcPct val="50000"/>
              </a:spcBef>
              <a:defRPr/>
            </a:pPr>
            <a:r>
              <a:rPr lang="en-US" sz="1500" b="1" dirty="0">
                <a:solidFill>
                  <a:srgbClr val="FFFFFF"/>
                </a:solidFill>
                <a:latin typeface="Lucida Sans" pitchFamily="34" charset="0"/>
                <a:cs typeface="Arial" charset="0"/>
              </a:rPr>
              <a:t>www.edupristine.com</a:t>
            </a:r>
          </a:p>
        </p:txBody>
      </p:sp>
      <p:pic>
        <p:nvPicPr>
          <p:cNvPr id="8" name="Picture 3" descr="C:\Documents and Settings\ABC\My Documents\Downloads\Logo_Pristine_Low_R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49" y="3473627"/>
            <a:ext cx="4225461" cy="53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9557" y="6294058"/>
            <a:ext cx="7320866" cy="738623"/>
          </a:xfrm>
          <a:ln w="12700"/>
        </p:spPr>
        <p:txBody>
          <a:bodyPr tIns="0" bIns="0"/>
          <a:lstStyle>
            <a:lvl1pPr marL="0" indent="0">
              <a:buFont typeface="Arial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altLang="zh-SG"/>
              <a:t>Click to insert p</a:t>
            </a:r>
            <a:r>
              <a:rPr lang="en-US"/>
              <a:t>resenter’s name</a:t>
            </a:r>
          </a:p>
          <a:p>
            <a:r>
              <a:rPr lang="en-US"/>
              <a:t>Second line here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78995" y="5040848"/>
            <a:ext cx="7320866" cy="903151"/>
          </a:xfrm>
        </p:spPr>
        <p:txBody>
          <a:bodyPr tIns="48379" bIns="48379" anchor="t"/>
          <a:lstStyle>
            <a:lvl1pPr>
              <a:defRPr sz="3000"/>
            </a:lvl1pPr>
          </a:lstStyle>
          <a:p>
            <a:r>
              <a:rPr lang="en-US" altLang="zh-SG"/>
              <a:t>Click to insert presentation title</a:t>
            </a:r>
            <a:br>
              <a:rPr lang="en-US" altLang="zh-SG"/>
            </a:br>
            <a:r>
              <a:rPr lang="en-US"/>
              <a:t>Second line here</a:t>
            </a:r>
            <a:endParaRPr lang="en-US" altLang="zh-S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08492" y="6509630"/>
            <a:ext cx="4197508" cy="3325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9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SG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509630"/>
            <a:ext cx="4184266" cy="332536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393" tIns="45698" rIns="91393" bIns="4569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SG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97509" y="6515388"/>
            <a:ext cx="1510984" cy="326778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46BCE3B-75BC-42DE-845D-FAD14DF624B4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72FC1D5-E7D6-4498-B8A8-4309259AEB2E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472" y="3424682"/>
            <a:ext cx="9907472" cy="343331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4" name="AC Half Banner"/>
          <p:cNvSpPr>
            <a:spLocks noChangeArrowheads="1"/>
          </p:cNvSpPr>
          <p:nvPr/>
        </p:nvSpPr>
        <p:spPr bwMode="auto">
          <a:xfrm>
            <a:off x="0" y="0"/>
            <a:ext cx="9908943" cy="3429000"/>
          </a:xfrm>
          <a:prstGeom prst="rect">
            <a:avLst/>
          </a:prstGeom>
          <a:solidFill>
            <a:srgbClr val="5F6D84"/>
          </a:solidFill>
          <a:ln w="6350">
            <a:noFill/>
            <a:miter lim="800000"/>
            <a:headEnd/>
            <a:tailEnd/>
          </a:ln>
        </p:spPr>
        <p:txBody>
          <a:bodyPr wrap="none" lIns="91394" tIns="45698" rIns="91394" bIns="45698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7403386" y="2910764"/>
            <a:ext cx="2283397" cy="376172"/>
          </a:xfrm>
          <a:prstGeom prst="rect">
            <a:avLst/>
          </a:prstGeom>
          <a:noFill/>
          <a:ln>
            <a:noFill/>
          </a:ln>
          <a:extLst/>
        </p:spPr>
        <p:txBody>
          <a:bodyPr lIns="71964" tIns="71964" rIns="71964" bIns="71964">
            <a:spAutoFit/>
          </a:bodyPr>
          <a:lstStyle>
            <a:lvl1pPr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FFFF"/>
                </a:solidFill>
                <a:latin typeface="Lucida Sans" pitchFamily="34" charset="0"/>
              </a:rPr>
              <a:t>www.edupristine.com</a:t>
            </a:r>
          </a:p>
        </p:txBody>
      </p:sp>
      <p:pic>
        <p:nvPicPr>
          <p:cNvPr id="6" name="Picture 3" descr="C:\Documents and Settings\ABC\My Documents\Downloads\Logo_Pristine_Low_R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49" y="3473627"/>
            <a:ext cx="4225461" cy="53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49286" y="5040847"/>
            <a:ext cx="7320866" cy="903151"/>
          </a:xfrm>
        </p:spPr>
        <p:txBody>
          <a:bodyPr tIns="48380" bIns="48380" anchor="t"/>
          <a:lstStyle>
            <a:lvl1pPr algn="ctr">
              <a:defRPr sz="3000"/>
            </a:lvl1pPr>
          </a:lstStyle>
          <a:p>
            <a:r>
              <a:rPr lang="en-US" altLang="zh-SG" dirty="0"/>
              <a:t>Click to insert presentation title</a:t>
            </a:r>
            <a:br>
              <a:rPr lang="en-US" altLang="zh-SG" dirty="0"/>
            </a:br>
            <a:r>
              <a:rPr lang="en-US" dirty="0"/>
              <a:t>Second line here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E2BFEB4-445D-4D77-8E53-2E9522447DAF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1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3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93777" y="962026"/>
            <a:ext cx="8933688" cy="5172075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95301" y="960120"/>
            <a:ext cx="437515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35550" y="960120"/>
            <a:ext cx="437515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95300" y="960120"/>
            <a:ext cx="575310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960120"/>
            <a:ext cx="300990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 anchor="b"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493776" y="962026"/>
            <a:ext cx="8929687" cy="5172075"/>
          </a:xfrm>
        </p:spPr>
        <p:txBody>
          <a:bodyPr/>
          <a:lstStyle>
            <a:lvl2pPr>
              <a:spcAft>
                <a:spcPts val="400"/>
              </a:spcAft>
              <a:buClr>
                <a:srgbClr val="376092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18" lvl="1" indent="-225418" algn="l" defTabSz="914373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37" lvl="2" indent="-238118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55" lvl="3" indent="-225418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674" lvl="4" indent="-212719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 anchor="b"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495301" y="962026"/>
            <a:ext cx="8933688" cy="5172075"/>
          </a:xfrm>
        </p:spPr>
        <p:txBody>
          <a:bodyPr>
            <a:normAutofit/>
          </a:bodyPr>
          <a:lstStyle>
            <a:lvl1pPr marL="0" marR="0" indent="0" algn="l" defTabSz="9143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38" marR="0" indent="-400038" algn="l" defTabSz="91437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7" indent="0">
              <a:buNone/>
              <a:defRPr sz="900"/>
            </a:lvl5pPr>
            <a:lvl6pPr marL="2285933" indent="0">
              <a:buNone/>
              <a:defRPr sz="900"/>
            </a:lvl6pPr>
            <a:lvl7pPr marL="2743120" indent="0">
              <a:buNone/>
              <a:defRPr sz="900"/>
            </a:lvl7pPr>
            <a:lvl8pPr marL="3200307" indent="0">
              <a:buNone/>
              <a:defRPr sz="900"/>
            </a:lvl8pPr>
            <a:lvl9pPr marL="3657494" indent="0">
              <a:buNone/>
              <a:defRPr sz="900"/>
            </a:lvl9pPr>
          </a:lstStyle>
          <a:p>
            <a:pPr marL="225418" marR="0" lvl="1" indent="-225418" algn="l" defTabSz="9143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1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18" tIns="45718" rIns="45718" bIns="45718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18" tIns="45718" rIns="45718" bIns="45718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12420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8"/>
            <a:ext cx="3136900" cy="276995"/>
          </a:xfrm>
          <a:prstGeom prst="rect">
            <a:avLst/>
          </a:prstGeom>
          <a:noFill/>
        </p:spPr>
        <p:txBody>
          <a:bodyPr vert="horz" wrap="square" lIns="91438" tIns="45718" rIns="91438" bIns="457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228725"/>
          </a:xfrm>
          <a:prstGeom prst="rect">
            <a:avLst/>
          </a:prstGeom>
        </p:spPr>
        <p:txBody>
          <a:bodyPr vert="horz" lIns="0" tIns="45718" rIns="45718" bIns="45718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Pristine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702,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Raaj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Chambers, Old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Nagardas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Road,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Andheri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(E), Mumbai-400 069. INDIA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www.edupristine.com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Ph. +91 22 3215 6191</a:t>
            </a: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62630"/>
            <a:ext cx="7513638" cy="701458"/>
          </a:xfrm>
          <a:prstGeom prst="rect">
            <a:avLst/>
          </a:prstGeom>
        </p:spPr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962026"/>
            <a:ext cx="8915400" cy="5172075"/>
          </a:xfrm>
          <a:prstGeom prst="rect">
            <a:avLst/>
          </a:prstGeom>
        </p:spPr>
        <p:txBody>
          <a:bodyPr vert="horz" lIns="45718" tIns="45718" rIns="45718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1" y="6492876"/>
            <a:ext cx="469900" cy="365125"/>
          </a:xfrm>
          <a:prstGeom prst="rect">
            <a:avLst/>
          </a:prstGeom>
        </p:spPr>
        <p:txBody>
          <a:bodyPr vert="horz" lIns="91438" tIns="45718" rIns="91438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4" y="6493511"/>
            <a:ext cx="1398587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213645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3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3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18" indent="-225418" algn="l" defTabSz="914373" rtl="0" eaLnBrk="1" latinLnBrk="0" hangingPunct="1">
        <a:spcBef>
          <a:spcPts val="400"/>
        </a:spcBef>
        <a:spcAft>
          <a:spcPts val="400"/>
        </a:spcAft>
        <a:buClr>
          <a:srgbClr val="37609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37" indent="-238118" algn="l" defTabSz="914373" rtl="0" eaLnBrk="1" latinLnBrk="0" hangingPunct="1">
        <a:spcBef>
          <a:spcPts val="300"/>
        </a:spcBef>
        <a:spcAft>
          <a:spcPts val="300"/>
        </a:spcAft>
        <a:buClr>
          <a:schemeClr val="tx1">
            <a:lumMod val="65000"/>
            <a:lumOff val="35000"/>
          </a:schemeClr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55" indent="-225418" algn="l" defTabSz="914373" rtl="0" eaLnBrk="1" latinLnBrk="0" hangingPunct="1">
        <a:spcBef>
          <a:spcPts val="200"/>
        </a:spcBef>
        <a:spcAft>
          <a:spcPts val="200"/>
        </a:spcAft>
        <a:buClr>
          <a:schemeClr val="accent6">
            <a:lumMod val="75000"/>
          </a:schemeClr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674" indent="-212719" algn="l" defTabSz="914373" rtl="0" eaLnBrk="1" latinLnBrk="0" hangingPunct="1"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7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1471" y="1322945"/>
            <a:ext cx="9914828" cy="5537935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186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1027" name="AC Banner"/>
          <p:cNvSpPr>
            <a:spLocks noChangeArrowheads="1"/>
          </p:cNvSpPr>
          <p:nvPr/>
        </p:nvSpPr>
        <p:spPr bwMode="auto">
          <a:xfrm>
            <a:off x="0" y="1"/>
            <a:ext cx="9913356" cy="1325823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lIns="91404" tIns="45704" rIns="91404" bIns="45704" anchor="ctr"/>
          <a:lstStyle/>
          <a:p>
            <a:pPr algn="ctr" defTabSz="838186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3252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06023" y="214494"/>
            <a:ext cx="8992347" cy="575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566" y="6384390"/>
            <a:ext cx="2284869" cy="473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04" tIns="45704" rIns="91404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70000"/>
              </a:lnSpc>
              <a:defRPr sz="10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944A809-629E-4669-A998-4F6605FA2F09}" type="slidenum">
              <a:rPr lang="zh-SG" alt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SG"/>
              <a:t/>
            </a:r>
            <a:br>
              <a:rPr lang="en-US" altLang="zh-SG"/>
            </a:br>
            <a:endParaRPr lang="en-US" altLang="zh-SG" sz="800"/>
          </a:p>
        </p:txBody>
      </p:sp>
      <p:sp>
        <p:nvSpPr>
          <p:cNvPr id="5325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655" y="1125725"/>
            <a:ext cx="9288070" cy="503985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04" rIns="0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smtClean="0"/>
              <a:t>Second level</a:t>
            </a:r>
            <a:endParaRPr lang="en-US" altLang="zh-SG" smtClean="0"/>
          </a:p>
          <a:p>
            <a:pPr lvl="2"/>
            <a:r>
              <a:rPr lang="en-US" smtClean="0"/>
              <a:t>Third level</a:t>
            </a:r>
            <a:endParaRPr lang="en-US" altLang="zh-SG" smtClean="0"/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-16183" y="6367117"/>
            <a:ext cx="9936897" cy="1439"/>
          </a:xfrm>
          <a:prstGeom prst="line">
            <a:avLst/>
          </a:prstGeom>
          <a:noFill/>
          <a:ln w="38100">
            <a:solidFill>
              <a:srgbClr val="5F6D84"/>
            </a:solidFill>
            <a:round/>
            <a:headEnd/>
            <a:tailEnd/>
          </a:ln>
        </p:spPr>
        <p:txBody>
          <a:bodyPr wrap="none" lIns="99536" tIns="49769" rIns="99536" bIns="49769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895398"/>
            <a:ext cx="9906000" cy="0"/>
          </a:xfrm>
          <a:prstGeom prst="line">
            <a:avLst/>
          </a:prstGeom>
          <a:noFill/>
          <a:ln w="28575">
            <a:solidFill>
              <a:srgbClr val="C15D3B"/>
            </a:solidFill>
            <a:round/>
            <a:headEnd/>
            <a:tailEnd/>
          </a:ln>
        </p:spPr>
        <p:txBody>
          <a:bodyPr wrap="none" lIns="78375" tIns="78375" rIns="78375" bIns="78375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Rectangle 6"/>
          <p:cNvSpPr txBox="1">
            <a:spLocks noChangeArrowheads="1"/>
          </p:cNvSpPr>
          <p:nvPr userDrawn="1"/>
        </p:nvSpPr>
        <p:spPr bwMode="auto">
          <a:xfrm>
            <a:off x="6071894" y="6393027"/>
            <a:ext cx="3810566" cy="456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4" tIns="45704" rIns="91404" bIns="45704" anchor="b"/>
          <a:lstStyle/>
          <a:p>
            <a:pPr algn="r" defTabSz="838186" eaLnBrk="0" hangingPunct="0">
              <a:defRPr/>
            </a:pP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www.edupristine.com</a:t>
            </a:r>
          </a:p>
        </p:txBody>
      </p:sp>
      <p:sp>
        <p:nvSpPr>
          <p:cNvPr id="1034" name="Footer Placeholder 4"/>
          <p:cNvSpPr txBox="1">
            <a:spLocks noGrp="1"/>
          </p:cNvSpPr>
          <p:nvPr userDrawn="1"/>
        </p:nvSpPr>
        <p:spPr bwMode="auto">
          <a:xfrm>
            <a:off x="0" y="6400225"/>
            <a:ext cx="3810566" cy="457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4" tIns="45704" rIns="91404" bIns="45704" anchor="b"/>
          <a:lstStyle/>
          <a:p>
            <a:pPr defTabSz="838186" eaLnBrk="0" hangingPunct="0">
              <a:defRPr/>
            </a:pP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© </a:t>
            </a:r>
            <a:r>
              <a:rPr lang="en-US" altLang="zh-SG" sz="1000" b="1" dirty="0" err="1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Neev</a:t>
            </a: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 Knowledge Management – Pristine</a:t>
            </a:r>
          </a:p>
        </p:txBody>
      </p:sp>
      <p:pic>
        <p:nvPicPr>
          <p:cNvPr id="53259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397" y="464974"/>
            <a:ext cx="2259857" cy="28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dt="0"/>
  <p:txStyles>
    <p:titleStyle>
      <a:lvl1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+mj-lt"/>
          <a:ea typeface="+mj-ea"/>
          <a:cs typeface="+mj-cs"/>
        </a:defRPr>
      </a:lvl1pPr>
      <a:lvl2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2pPr>
      <a:lvl3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3pPr>
      <a:lvl4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4pPr>
      <a:lvl5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5pPr>
      <a:lvl6pPr marL="497679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6pPr>
      <a:lvl7pPr marL="995357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7pPr>
      <a:lvl8pPr marL="1493037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8pPr>
      <a:lvl9pPr marL="1990714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9pPr>
    </p:titleStyle>
    <p:bodyStyle>
      <a:lvl1pPr marL="224544" indent="-224544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53462" indent="-223086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500">
          <a:solidFill>
            <a:srgbClr val="000000"/>
          </a:solidFill>
          <a:latin typeface="+mn-lt"/>
        </a:defRPr>
      </a:lvl2pPr>
      <a:lvl3pPr marL="682380" indent="-224544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3pPr>
      <a:lvl4pPr marL="4267790" indent="-226002" algn="l" defTabSz="83693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4498166" indent="-224544" algn="l" defTabSz="83693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5396703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6pPr>
      <a:lvl7pPr marL="5894382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7pPr>
      <a:lvl8pPr marL="6392059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8pPr>
      <a:lvl9pPr marL="6889739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679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57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037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714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392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070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751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429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489" y="3505201"/>
            <a:ext cx="5396612" cy="1524000"/>
          </a:xfrm>
        </p:spPr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Discrete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Probability functions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The function </a:t>
            </a:r>
            <a:r>
              <a:rPr lang="en-US" sz="1600" dirty="0" err="1" smtClean="0"/>
              <a:t>f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 (x) = P(X = x) for each x in the range of X is the probability function (PF) of X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It specifies how the total probability of 1 is divided up amongst the possible values of X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Thus, gives the probability distribution of X.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solidFill>
                  <a:srgbClr val="350BE5"/>
                </a:solidFill>
              </a:rPr>
              <a:t>Also known as “probability distribution functions” (pdf)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Following are the requirements for a function to qualify as the probability function of a discrete random variable: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err="1" smtClean="0"/>
              <a:t>f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 (x) &gt;= 0 for all x within the range of X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∑</a:t>
            </a:r>
            <a:r>
              <a:rPr lang="en-US" sz="1600" dirty="0" err="1" smtClean="0"/>
              <a:t>f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 (x) = 1</a:t>
            </a:r>
            <a:endParaRPr lang="en-US" dirty="0" smtClean="0"/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Cumulative distribution functions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Gives the probability that X assumes a value that does not exceed x.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Denoted as  F</a:t>
            </a:r>
            <a:r>
              <a:rPr lang="en-US" baseline="-25000" dirty="0" smtClean="0"/>
              <a:t>X</a:t>
            </a:r>
            <a:r>
              <a:rPr lang="en-US" dirty="0" smtClean="0"/>
              <a:t>(x) = P(X &lt;= x) where max (F</a:t>
            </a:r>
            <a:r>
              <a:rPr lang="en-US" baseline="-25000" dirty="0" smtClean="0"/>
              <a:t>X</a:t>
            </a:r>
            <a:r>
              <a:rPr lang="en-US" dirty="0" smtClean="0"/>
              <a:t>(x))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Discrete Random variables-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86739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Calibri" pitchFamily="34" charset="0"/>
              </a:rPr>
              <a:t>Example:</a:t>
            </a:r>
            <a:endParaRPr lang="en-IN" sz="2400" b="1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alibri" pitchFamily="34" charset="0"/>
              </a:rPr>
              <a:t>Suppose there are 8 balls in a bag. The random variable X is the weight, in kg, of a ball selected at random. Balls 1, 2 and 3 weigh 0.1kg, balls 4 and 5 weigh 0.15kg and balls 6, 7 and 8 weigh 0.2kg. Write down the different probability distribution functions.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alibri" pitchFamily="34" charset="0"/>
              </a:rPr>
              <a:t>Solution: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350BE5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(0.10) = P(X=0.10) = probability the ball b1 or b2 or b3 is selected out of 8 balls = 3/8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(0.15) = P(X=0.15) = probability the ball b4 or b5 is selected out of 8 balls = 2/8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(0.20) = P(X=0.20) = probability the ball b6 or b7 or b8 is selected out of 8 balls = 3/8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B0F0"/>
              </a:solidFill>
              <a:latin typeface="Calibri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350BE5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(0.10) = P(X &lt;= 0.10) = P(X=0.10) = 3/8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(0.15) = P(X&lt;=0.15) = P(X=0.10)+ P(X=0.15) = 2/8 + 3/8 = 5/8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(0.20) = P(X&lt;=0.20) = P(X=0.10)  + P(X=0.15) + P(X=0.20) = 3/8 + 2/8 + 3/8 = 8/8 = 1</a:t>
            </a:r>
            <a:endParaRPr lang="en-US" sz="1800" dirty="0" smtClean="0">
              <a:solidFill>
                <a:srgbClr val="00B0F0"/>
              </a:solidFill>
              <a:latin typeface="Calibri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endParaRPr lang="en-IN" sz="18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6200000" flipH="1">
            <a:off x="4652431" y="2424809"/>
            <a:ext cx="74666" cy="4440379"/>
          </a:xfrm>
          <a:prstGeom prst="curvedConnector3">
            <a:avLst>
              <a:gd name="adj1" fmla="val -30616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1"/>
          <p:cNvGrpSpPr/>
          <p:nvPr/>
        </p:nvGrpSpPr>
        <p:grpSpPr>
          <a:xfrm>
            <a:off x="1371600" y="4038600"/>
            <a:ext cx="6934200" cy="2594157"/>
            <a:chOff x="685800" y="2783712"/>
            <a:chExt cx="5867400" cy="2647457"/>
          </a:xfrm>
        </p:grpSpPr>
        <p:sp>
          <p:nvSpPr>
            <p:cNvPr id="6" name="Oval 5"/>
            <p:cNvSpPr/>
            <p:nvPr/>
          </p:nvSpPr>
          <p:spPr>
            <a:xfrm>
              <a:off x="943709" y="3364468"/>
              <a:ext cx="1342293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1</a:t>
              </a:r>
            </a:p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2</a:t>
              </a:r>
            </a:p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3</a:t>
              </a:r>
            </a:p>
            <a:p>
              <a:pPr algn="ctr"/>
              <a:r>
                <a:rPr lang="en-US" sz="1200" b="1" dirty="0" smtClean="0">
                  <a:solidFill>
                    <a:srgbClr val="C2583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C25830"/>
                  </a:solidFill>
                </a:rPr>
                <a:t>4</a:t>
              </a:r>
              <a:endParaRPr lang="en-US" sz="1200" b="1" dirty="0" smtClean="0">
                <a:solidFill>
                  <a:srgbClr val="C2583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C2583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C25830"/>
                  </a:solidFill>
                </a:rPr>
                <a:t>5</a:t>
              </a:r>
              <a:endParaRPr lang="en-US" sz="1200" b="1" dirty="0" smtClean="0">
                <a:solidFill>
                  <a:srgbClr val="C2583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6</a:t>
              </a: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7</a:t>
              </a: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8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3440668"/>
              <a:ext cx="1143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350BE5"/>
                  </a:solidFill>
                </a:rPr>
                <a:t>x1=0.10</a:t>
              </a:r>
            </a:p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x2=0.15</a:t>
              </a:r>
            </a:p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x3=0.20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6969" y="2783712"/>
              <a:ext cx="990600" cy="3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 (b</a:t>
              </a:r>
              <a:r>
                <a:rPr lang="en-US" baseline="-25000" smtClean="0"/>
                <a:t>i</a:t>
              </a:r>
              <a:r>
                <a:rPr lang="en-US" smtClean="0"/>
                <a:t>) =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1154" y="3223684"/>
              <a:ext cx="2063262" cy="34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Weight (Random variable)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" y="5117068"/>
              <a:ext cx="2362200" cy="31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space S- Individual balls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3077" y="5104189"/>
              <a:ext cx="2450123" cy="31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Set of real numbers- Weights in kg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Continuous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4"/>
            <a:ext cx="8915400" cy="56308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Definition: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set of possible values taken by a continuous random variable falls in an interval (or a collection of intervals) on the real line: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e.g. Salary of a set of individuals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Mathematically examples  {x: x &gt; 0} or {x: − ∞ &lt; x &lt; ∞} or {x: 0 &lt; x &lt; 1}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Probability Density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First define the range or the interval in which the probability has to be determined.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Say its (a, b).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probability associated is represented as P(a &lt; X &lt; b) or P(a ≤ X ≤ b).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Also, it is the area under the curve of the probability density function (PDF)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So probabilities can be evaluated by integrating the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 (x) .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i="1" dirty="0" smtClean="0">
                <a:solidFill>
                  <a:srgbClr val="350BE5"/>
                </a:solidFill>
              </a:rPr>
              <a:t>This relationship defines the PDF.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Mathematically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P(a &lt; X &lt; b) = </a:t>
            </a:r>
            <a:r>
              <a:rPr lang="en-US" sz="2400" dirty="0" smtClean="0"/>
              <a:t>∫</a:t>
            </a:r>
            <a:r>
              <a:rPr lang="en-US" baseline="-25000" dirty="0" err="1" smtClean="0"/>
              <a:t>a</a:t>
            </a:r>
            <a:r>
              <a:rPr lang="en-US" baseline="74000" dirty="0" err="1" smtClean="0"/>
              <a:t>b</a:t>
            </a:r>
            <a:r>
              <a:rPr lang="en-US" baseline="74000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(x)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conditions for a function to serve as PDF are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 (x) ≥ 0 − ∞ ≤ x ≤ ∞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∫</a:t>
            </a:r>
            <a:r>
              <a:rPr lang="en-US" baseline="-25000" dirty="0" smtClean="0"/>
              <a:t>-</a:t>
            </a:r>
            <a:r>
              <a:rPr lang="en-US" sz="1800" baseline="-25000" dirty="0" smtClean="0"/>
              <a:t>∞</a:t>
            </a:r>
            <a:r>
              <a:rPr lang="en-US" sz="1800" baseline="70000" dirty="0" smtClean="0"/>
              <a:t>∞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(x) </a:t>
            </a:r>
            <a:r>
              <a:rPr lang="en-US" dirty="0" err="1" smtClean="0"/>
              <a:t>dx</a:t>
            </a:r>
            <a:r>
              <a:rPr lang="en-US" dirty="0" smtClean="0"/>
              <a:t> = 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Continuous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4"/>
            <a:ext cx="8915400" cy="56308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Cumulative distribution function: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cumulative distribution function (CDF) is defined to be the function: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</a:t>
            </a:r>
            <a:r>
              <a:rPr lang="en-US" baseline="-25000" dirty="0" smtClean="0"/>
              <a:t>X</a:t>
            </a:r>
            <a:r>
              <a:rPr lang="en-US" dirty="0" smtClean="0"/>
              <a:t> (x) = P(X ≤ x)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For a continuous random variable, FX (x) is a continuous, non-decreasing function, defined for all real values of x.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F</a:t>
            </a:r>
            <a:r>
              <a:rPr lang="en-US" sz="1700" baseline="-25000" dirty="0" smtClean="0"/>
              <a:t>X</a:t>
            </a:r>
            <a:r>
              <a:rPr lang="en-US" sz="1700" dirty="0" smtClean="0"/>
              <a:t> (x) = </a:t>
            </a:r>
            <a:r>
              <a:rPr lang="en-US" sz="2600" dirty="0" smtClean="0"/>
              <a:t>∫</a:t>
            </a:r>
            <a:r>
              <a:rPr lang="en-US" sz="1900" baseline="-25000" dirty="0" smtClean="0"/>
              <a:t>-∞</a:t>
            </a:r>
            <a:r>
              <a:rPr lang="en-US" sz="1900" baseline="70000" dirty="0" smtClean="0"/>
              <a:t>x</a:t>
            </a:r>
            <a:r>
              <a:rPr lang="en-US" sz="1900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(t) </a:t>
            </a:r>
            <a:r>
              <a:rPr lang="en-US" dirty="0" err="1" smtClean="0"/>
              <a:t>dt</a:t>
            </a:r>
            <a:endParaRPr lang="en-US" dirty="0" smtClean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Random variables- Expected values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4"/>
            <a:ext cx="8915400" cy="56308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Definition: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Expected values are numerical summaries of important characteristics of the distributions of random variables.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Expected values of a Random Variable “X” is denoted as </a:t>
            </a:r>
            <a:r>
              <a:rPr lang="en-US" b="1" i="1" dirty="0" smtClean="0"/>
              <a:t>E[X]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Important Expected values are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Mean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Variance and Standard deviation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Mean: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E[X] is a measure of central location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For discrete case calculated as </a:t>
            </a:r>
            <a:r>
              <a:rPr lang="en-US" sz="1700" b="1" dirty="0" smtClean="0"/>
              <a:t>E[X] = ∑(x</a:t>
            </a:r>
            <a:r>
              <a:rPr lang="en-US" sz="1700" b="1" baseline="-25000" dirty="0" smtClean="0"/>
              <a:t>i</a:t>
            </a:r>
            <a:r>
              <a:rPr lang="en-US" sz="1700" b="1" dirty="0" smtClean="0"/>
              <a:t> * P</a:t>
            </a:r>
            <a:r>
              <a:rPr lang="en-US" sz="1700" b="1" baseline="-25000" dirty="0" smtClean="0"/>
              <a:t>i</a:t>
            </a:r>
            <a:r>
              <a:rPr lang="en-US" sz="1700" b="1" dirty="0" smtClean="0"/>
              <a:t>)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OR  </a:t>
            </a:r>
            <a:r>
              <a:rPr lang="en-US" sz="1700" b="1" dirty="0" smtClean="0"/>
              <a:t>E[X] =</a:t>
            </a:r>
            <a:r>
              <a:rPr lang="en-US" sz="1700" b="1" baseline="-25000" dirty="0" smtClean="0"/>
              <a:t> </a:t>
            </a:r>
            <a:r>
              <a:rPr lang="en-US" sz="1700" b="1" dirty="0" smtClean="0"/>
              <a:t>(</a:t>
            </a:r>
            <a:r>
              <a:rPr lang="en-US" sz="1600" b="1" dirty="0" smtClean="0"/>
              <a:t>∑x * </a:t>
            </a:r>
            <a:r>
              <a:rPr lang="en-US" sz="1600" b="1" dirty="0" err="1" smtClean="0"/>
              <a:t>f</a:t>
            </a:r>
            <a:r>
              <a:rPr lang="en-US" sz="1600" b="1" baseline="-25000" dirty="0" err="1" smtClean="0"/>
              <a:t>X</a:t>
            </a:r>
            <a:r>
              <a:rPr lang="en-US" sz="1600" b="1" dirty="0" smtClean="0"/>
              <a:t>(x))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For continuous case calculated as </a:t>
            </a:r>
            <a:r>
              <a:rPr lang="en-US" sz="1600" b="1" dirty="0" smtClean="0"/>
              <a:t>E[X] = </a:t>
            </a:r>
            <a:r>
              <a:rPr lang="en-US" sz="1800" b="1" dirty="0" smtClean="0"/>
              <a:t>∫</a:t>
            </a:r>
            <a:r>
              <a:rPr lang="en-US" sz="1600" b="1" baseline="-25000" dirty="0" smtClean="0"/>
              <a:t>-∞</a:t>
            </a:r>
            <a:r>
              <a:rPr lang="en-US" sz="1600" b="1" baseline="70000" dirty="0" smtClean="0"/>
              <a:t>∞</a:t>
            </a:r>
            <a:r>
              <a:rPr lang="en-US" sz="1600" b="1" dirty="0" smtClean="0"/>
              <a:t> x * </a:t>
            </a:r>
            <a:r>
              <a:rPr lang="en-US" sz="1600" b="1" dirty="0" err="1" smtClean="0"/>
              <a:t>f</a:t>
            </a:r>
            <a:r>
              <a:rPr lang="en-US" sz="1600" b="1" baseline="-25000" dirty="0" err="1" smtClean="0"/>
              <a:t>X</a:t>
            </a:r>
            <a:r>
              <a:rPr lang="en-US" sz="1600" b="1" dirty="0" smtClean="0"/>
              <a:t>(x) </a:t>
            </a:r>
            <a:r>
              <a:rPr lang="en-US" sz="1600" b="1" dirty="0" err="1" smtClean="0"/>
              <a:t>dx</a:t>
            </a:r>
            <a:endParaRPr lang="en-US" sz="1600" b="1" dirty="0" smtClean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Usually denoted by </a:t>
            </a:r>
            <a:r>
              <a:rPr lang="el-GR" sz="1600" b="1" dirty="0" smtClean="0"/>
              <a:t>μ</a:t>
            </a:r>
            <a:endParaRPr lang="en-US" sz="1600" b="1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Variance: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Var</a:t>
            </a:r>
            <a:r>
              <a:rPr lang="en-US" b="1" dirty="0" smtClean="0"/>
              <a:t>[X] = E[{X – E[X]}</a:t>
            </a:r>
            <a:r>
              <a:rPr lang="en-US" b="1" baseline="30000" dirty="0" smtClean="0"/>
              <a:t>2</a:t>
            </a:r>
            <a:r>
              <a:rPr lang="en-US" b="1" dirty="0" smtClean="0"/>
              <a:t>]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Var</a:t>
            </a:r>
            <a:r>
              <a:rPr lang="en-US" b="1" dirty="0" smtClean="0"/>
              <a:t>[X] = E[X</a:t>
            </a:r>
            <a:r>
              <a:rPr lang="en-US" b="1" baseline="30000" dirty="0" smtClean="0"/>
              <a:t>2</a:t>
            </a:r>
            <a:r>
              <a:rPr lang="en-US" b="1" dirty="0" smtClean="0"/>
              <a:t>] – E</a:t>
            </a:r>
            <a:r>
              <a:rPr lang="en-US" b="1" baseline="30000" dirty="0" smtClean="0"/>
              <a:t>2</a:t>
            </a:r>
            <a:r>
              <a:rPr lang="en-US" b="1" dirty="0" smtClean="0"/>
              <a:t>[X]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Random variables- Expected values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86739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Calibri" pitchFamily="34" charset="0"/>
              </a:rPr>
              <a:t>Example:</a:t>
            </a:r>
            <a:endParaRPr lang="en-IN" sz="2400" b="1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alibri" pitchFamily="34" charset="0"/>
              </a:rPr>
              <a:t>Suppose there are 8 balls in a bag. The random variable X is the weight, in kg, of a ball selected at random. Balls 1, 2 and 3 weigh 0.1kg, balls 4 and 5 weigh 0.15kg and balls 6, 7 and 8 weigh 0.2kg. Find mean and variance of weight.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alibri" pitchFamily="34" charset="0"/>
              </a:rPr>
              <a:t>Solution: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350BE5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350BE5"/>
                </a:solidFill>
                <a:latin typeface="Calibri" pitchFamily="34" charset="0"/>
              </a:rPr>
              <a:t>(0.10) = P(X=0.10) = 3/8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(0.15) = P(X=0.15) = 2/8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f</a:t>
            </a:r>
            <a:r>
              <a:rPr lang="en-US" sz="1600" baseline="-25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</a:rPr>
              <a:t>(0.20) = P(X=0.20) = 3/8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B0F0"/>
              </a:solidFill>
              <a:latin typeface="Calibri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E[X] = ∑P</a:t>
            </a:r>
            <a:r>
              <a:rPr lang="en-US" sz="18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* x</a:t>
            </a:r>
            <a:r>
              <a:rPr lang="en-US" sz="18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= 3/8 * 0.10 + 2/8 * 0.15 + 3/8 * 0.20 = 1.2/8 = 0.15 kg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Var[X] = E[X</a:t>
            </a:r>
            <a:r>
              <a:rPr lang="en-US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] – E</a:t>
            </a:r>
            <a:r>
              <a:rPr lang="en-US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[X] = 0.024375 – 0.0225 = 0.001875 kg</a:t>
            </a:r>
            <a:r>
              <a:rPr lang="en-US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endParaRPr lang="en-IN" sz="18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6200000" flipH="1">
            <a:off x="4652431" y="2424809"/>
            <a:ext cx="74666" cy="4440379"/>
          </a:xfrm>
          <a:prstGeom prst="curvedConnector3">
            <a:avLst>
              <a:gd name="adj1" fmla="val -30616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1"/>
          <p:cNvGrpSpPr/>
          <p:nvPr/>
        </p:nvGrpSpPr>
        <p:grpSpPr>
          <a:xfrm>
            <a:off x="1371600" y="4038600"/>
            <a:ext cx="6934200" cy="2594157"/>
            <a:chOff x="685800" y="2783712"/>
            <a:chExt cx="5867400" cy="2647457"/>
          </a:xfrm>
        </p:grpSpPr>
        <p:sp>
          <p:nvSpPr>
            <p:cNvPr id="6" name="Oval 5"/>
            <p:cNvSpPr/>
            <p:nvPr/>
          </p:nvSpPr>
          <p:spPr>
            <a:xfrm>
              <a:off x="943709" y="3364468"/>
              <a:ext cx="1342293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1</a:t>
              </a:r>
            </a:p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2</a:t>
              </a:r>
            </a:p>
            <a:p>
              <a:pPr algn="ctr"/>
              <a:r>
                <a:rPr lang="en-US" sz="1200" b="1" dirty="0" smtClean="0">
                  <a:solidFill>
                    <a:srgbClr val="350BE5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350BE5"/>
                  </a:solidFill>
                </a:rPr>
                <a:t>3</a:t>
              </a:r>
            </a:p>
            <a:p>
              <a:pPr algn="ctr"/>
              <a:r>
                <a:rPr lang="en-US" sz="1200" b="1" dirty="0" smtClean="0">
                  <a:solidFill>
                    <a:srgbClr val="C2583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C25830"/>
                  </a:solidFill>
                </a:rPr>
                <a:t>4</a:t>
              </a:r>
              <a:endParaRPr lang="en-US" sz="1200" b="1" dirty="0" smtClean="0">
                <a:solidFill>
                  <a:srgbClr val="C2583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C2583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C25830"/>
                  </a:solidFill>
                </a:rPr>
                <a:t>5</a:t>
              </a:r>
              <a:endParaRPr lang="en-US" sz="1200" b="1" dirty="0" smtClean="0">
                <a:solidFill>
                  <a:srgbClr val="C2583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6</a:t>
              </a: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7</a:t>
              </a:r>
            </a:p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b</a:t>
              </a:r>
              <a:r>
                <a:rPr lang="en-US" sz="1200" b="1" baseline="-25000" dirty="0" smtClean="0">
                  <a:solidFill>
                    <a:srgbClr val="00B0F0"/>
                  </a:solidFill>
                </a:rPr>
                <a:t>8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3440668"/>
              <a:ext cx="1143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350BE5"/>
                  </a:solidFill>
                </a:rPr>
                <a:t>x1=0.10</a:t>
              </a:r>
            </a:p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x2=0.15</a:t>
              </a:r>
            </a:p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x3=0.20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6969" y="2783712"/>
              <a:ext cx="990600" cy="3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 (b</a:t>
              </a:r>
              <a:r>
                <a:rPr lang="en-US" baseline="-25000" smtClean="0"/>
                <a:t>i</a:t>
              </a:r>
              <a:r>
                <a:rPr lang="en-US" smtClean="0"/>
                <a:t>) =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1154" y="3223684"/>
              <a:ext cx="2063262" cy="34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Weight (Random variable)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" y="5117068"/>
              <a:ext cx="2362200" cy="31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space S- Individual balls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3077" y="5104189"/>
              <a:ext cx="2450123" cy="31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Set of real numbers- Weights in kg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smtClean="0"/>
              <a:t>Basic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3.a.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7150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 smtClean="0"/>
              <a:t>Probability is a </a:t>
            </a:r>
            <a:r>
              <a:rPr lang="en-US" i="1" dirty="0" smtClean="0"/>
              <a:t>numerical way of describing how likely something is to happen.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 smtClean="0"/>
              <a:t>One of the fundamental methods of calculating probability is by using </a:t>
            </a:r>
            <a:r>
              <a:rPr lang="en-US" i="1" dirty="0" smtClean="0"/>
              <a:t>set theory.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 smtClean="0"/>
              <a:t>A </a:t>
            </a:r>
            <a:r>
              <a:rPr lang="en-US" i="1" dirty="0" smtClean="0"/>
              <a:t>set</a:t>
            </a:r>
            <a:r>
              <a:rPr lang="en-US" dirty="0" smtClean="0"/>
              <a:t> is defined as a collection of objects and each individual object is called an element of that set.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 from number of credit cards data, the distinct number of credit cards owned form a set:			# Cards = {0, 1, 2, 3, 4, 5, 6, 7, 8, 9}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Numbers present on a dice form a set: 							Dice  = {1, 2, 3, 4, 5, 6}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 smtClean="0"/>
              <a:t>The sample space (S ) is the set of all possible outcomes that might be observed for an event/experiment.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 smtClean="0"/>
              <a:t>If each of the elements in the sample space are equally likely, then we can define the probability of event A as: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P(A) = (# elements in A)/(# elements in sample space)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P(# Cards = 1) = (# of customers having 1 card)/(Total number of customers) =  100/1000 = 0.10 = 10%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Probability of rolling an even number on a dice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Sample space (S) = {1, 2, 3, 4, 5, 6}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Event (A) = {2, 3, 4}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P(A) = 3/6 = 0.5 = 50%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i="1" dirty="0" smtClean="0"/>
              <a:t>Why is it important from analytics perspective?</a:t>
            </a:r>
          </a:p>
          <a:p>
            <a:pPr lvl="2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i="1" dirty="0" smtClean="0"/>
              <a:t>What we do: analyze historical data to find pattern under assumption that past is a reflection of future.</a:t>
            </a:r>
          </a:p>
          <a:p>
            <a:pPr lvl="2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i="1" dirty="0" smtClean="0"/>
              <a:t>By means of probability theory, predict the future using historical patterns.</a:t>
            </a:r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3.a. Probability- Other topics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Set operations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Union (A U B)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Intersection (A    B)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Venn diagrams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Basic operations on Venn diagrams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Basic probability axioms</a:t>
            </a:r>
          </a:p>
          <a:p>
            <a:pPr marL="568308" lvl="2" indent="-34289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 (S) = 1</a:t>
            </a:r>
          </a:p>
          <a:p>
            <a:pPr marL="568308" lvl="2" indent="-34289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 (A) &gt;= 0 for all A      S</a:t>
            </a:r>
          </a:p>
          <a:p>
            <a:pPr marL="568308" lvl="2" indent="-34289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 (A U B) = P(A) + P(B) – P (A    B)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Conditional probability</a:t>
            </a:r>
          </a:p>
          <a:p>
            <a:pPr lvl="2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P(A|B) = P (A    B)/ P(B)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Bayes theorem</a:t>
            </a:r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V="1">
            <a:off x="2044522" y="1765479"/>
            <a:ext cx="332142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dirty="0" smtClean="0"/>
              <a:t>U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 flipV="1">
            <a:off x="2423241" y="3564604"/>
            <a:ext cx="332142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dirty="0" smtClean="0"/>
              <a:t>U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V="1">
            <a:off x="3162846" y="3785553"/>
            <a:ext cx="332142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dirty="0" smtClean="0"/>
              <a:t>U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flipV="1">
            <a:off x="1895344" y="4596711"/>
            <a:ext cx="332142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dirty="0" smtClean="0"/>
              <a:t>U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/>
          </a:bodyPr>
          <a:lstStyle/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Definition</a:t>
            </a:r>
          </a:p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Types of Random Variables</a:t>
            </a:r>
          </a:p>
          <a:p>
            <a:pPr marL="625457" lvl="2" indent="-40003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Discrete</a:t>
            </a:r>
          </a:p>
          <a:p>
            <a:pPr marL="625457" lvl="2" indent="-40003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Continuous</a:t>
            </a:r>
          </a:p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Distribution and Probability Density functions of Random Variables</a:t>
            </a:r>
          </a:p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Expected value (or Mean) of Random Variables</a:t>
            </a:r>
          </a:p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Variance of Random Variables</a:t>
            </a:r>
          </a:p>
          <a:p>
            <a:pPr marL="400038" lvl="1" indent="-4000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 smtClean="0"/>
              <a:t>Coefficient of skewness of Random Variables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Random variables- Definition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Corbel" pitchFamily="34" charset="0"/>
              </a:rPr>
              <a:t>A random variable is a </a:t>
            </a:r>
            <a:r>
              <a:rPr lang="en-IN" sz="1800" i="1" dirty="0" smtClean="0">
                <a:latin typeface="Corbel" pitchFamily="34" charset="0"/>
              </a:rPr>
              <a:t>function</a:t>
            </a:r>
            <a:r>
              <a:rPr lang="en-IN" sz="1800" dirty="0" smtClean="0">
                <a:latin typeface="Corbel" pitchFamily="34" charset="0"/>
              </a:rPr>
              <a:t> or a </a:t>
            </a:r>
            <a:r>
              <a:rPr lang="en-IN" sz="1800" i="1" dirty="0" smtClean="0">
                <a:latin typeface="Corbel" pitchFamily="34" charset="0"/>
              </a:rPr>
              <a:t>rule</a:t>
            </a:r>
            <a:r>
              <a:rPr lang="en-IN" sz="1800" dirty="0" smtClean="0">
                <a:latin typeface="Corbel" pitchFamily="34" charset="0"/>
              </a:rPr>
              <a:t> which maps each event in a sample space to real numbers.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 smtClean="0"/>
              <a:t>So, if w is an element of the sample space S (i.e. w is one of the possible outcomes of the experiment concerned) and the number x is associated with this outcome, then X(w) = x 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Convention: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Denote random variable by capital letter </a:t>
            </a:r>
            <a:r>
              <a:rPr lang="en-US" b="1" i="1" dirty="0" smtClean="0"/>
              <a:t>“X”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Denote the outcome or possible values by small letter </a:t>
            </a:r>
            <a:r>
              <a:rPr lang="en-US" b="1" dirty="0" smtClean="0"/>
              <a:t>“x” </a:t>
            </a:r>
            <a:r>
              <a:rPr lang="en-US" dirty="0" smtClean="0"/>
              <a:t>i.e. X(w) = 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6200000" flipH="1">
            <a:off x="3486150" y="476250"/>
            <a:ext cx="76200" cy="3695700"/>
          </a:xfrm>
          <a:prstGeom prst="curvedConnector3">
            <a:avLst>
              <a:gd name="adj1" fmla="val -570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1512196"/>
            <a:ext cx="5867400" cy="2895737"/>
            <a:chOff x="685800" y="1512195"/>
            <a:chExt cx="5867400" cy="2895737"/>
          </a:xfrm>
        </p:grpSpPr>
        <p:sp>
          <p:nvSpPr>
            <p:cNvPr id="6" name="Oval 5"/>
            <p:cNvSpPr/>
            <p:nvPr/>
          </p:nvSpPr>
          <p:spPr>
            <a:xfrm>
              <a:off x="1066800" y="2286000"/>
              <a:ext cx="12192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2362200"/>
              <a:ext cx="1143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8000" y="151219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 (w) =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0800" y="19928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Random variable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" y="40386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Sample space 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400" y="402572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Set of real numbers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Random variables- Definition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86739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Calibri" pitchFamily="34" charset="0"/>
              </a:rPr>
              <a:t>Example:</a:t>
            </a:r>
            <a:endParaRPr lang="en-IN" sz="2400" b="1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latin typeface="Calibri" pitchFamily="34" charset="0"/>
              </a:rPr>
              <a:t>Suppose there are 8 balls in a bag. The random variable X is the weight, in kg, of a ball selected at random. Balls 1, 2 and 3 weigh 0.1kg, balls 4 and 5 weigh 0.15kg and balls 6, 7 and 8 weigh 0.2kg. Using the notation above, write down this information.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Solution: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alibri" pitchFamily="34" charset="0"/>
              </a:rPr>
              <a:t>X(b1) = 0.10 kg, 	X(b2) = 0.10 kg, 	 X(b3) = 0.1 kg,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libri" pitchFamily="34" charset="0"/>
              </a:rPr>
              <a:t>	X(b4) = 0.15 kg,	X(b5) = 0.15 kg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libri" pitchFamily="34" charset="0"/>
              </a:rPr>
              <a:t>	X(b6) = 0.2 kg,	X(b7) = 0.2 kg</a:t>
            </a:r>
          </a:p>
          <a:p>
            <a:pPr lvl="1">
              <a:lnSpc>
                <a:spcPct val="110000"/>
              </a:lnSpc>
            </a:pPr>
            <a:endParaRPr lang="en-IN" sz="18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6200000" flipH="1">
            <a:off x="4642500" y="2052728"/>
            <a:ext cx="94529" cy="4440379"/>
          </a:xfrm>
          <a:prstGeom prst="curvedConnector3">
            <a:avLst>
              <a:gd name="adj1" fmla="val -337201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505201"/>
            <a:ext cx="6934200" cy="3202403"/>
            <a:chOff x="685800" y="2783713"/>
            <a:chExt cx="5867400" cy="2581454"/>
          </a:xfrm>
        </p:grpSpPr>
        <p:sp>
          <p:nvSpPr>
            <p:cNvPr id="6" name="Oval 5"/>
            <p:cNvSpPr/>
            <p:nvPr/>
          </p:nvSpPr>
          <p:spPr>
            <a:xfrm>
              <a:off x="943709" y="3364468"/>
              <a:ext cx="1342293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5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3440668"/>
              <a:ext cx="1143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0.10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0.15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0.20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6969" y="2783713"/>
              <a:ext cx="990600" cy="29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 (b</a:t>
              </a:r>
              <a:r>
                <a:rPr lang="en-US" baseline="-25000" smtClean="0"/>
                <a:t>i</a:t>
              </a:r>
              <a:r>
                <a:rPr lang="en-US" smtClean="0"/>
                <a:t>) =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1154" y="3223684"/>
              <a:ext cx="2063262" cy="272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Weight (Random variable)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" y="5117068"/>
              <a:ext cx="2362200" cy="2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space S- Individual balls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3077" y="5104190"/>
              <a:ext cx="2450123" cy="2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Set of real numbers- Weights in kg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Types of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There are two types of Random Variables</a:t>
            </a:r>
          </a:p>
          <a:p>
            <a:pPr marL="568308" lvl="2" indent="-34289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/>
              <a:t>Discrete Random Variables</a:t>
            </a:r>
          </a:p>
          <a:p>
            <a:pPr marL="568308" lvl="2" indent="-34289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/>
              <a:t>Continuous Random Variables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3.b. Discrete Random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962025"/>
            <a:ext cx="8915400" cy="5438775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Definition: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set of all possible values of the outcome (or x) takes discrete values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e.g. 	Outcome of rolling a dice= {1, 2, 3, 4, 5, 6}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Or # credit cards owned by an individual = {0, 1, 2, 3, 4, 5, 6, 7, 8, 9}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Probabilities: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Probabilities are defined on events (subsets of the sample space S).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350BE5"/>
                </a:solidFill>
              </a:rPr>
              <a:t>So what is meant by “P(X = x) ”?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Suppose sample space consists of eight events {s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8</a:t>
            </a:r>
            <a:r>
              <a:rPr lang="en-US" sz="1600" dirty="0" smtClean="0"/>
              <a:t>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Let the outcome for 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E1 = {s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} be associated with number x1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E2 = {s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} be associated with number x2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E3 = {s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7,</a:t>
            </a:r>
            <a:r>
              <a:rPr lang="en-US" sz="1600" dirty="0" smtClean="0"/>
              <a:t> s</a:t>
            </a:r>
            <a:r>
              <a:rPr lang="en-US" sz="1600" baseline="-25000" dirty="0" smtClean="0"/>
              <a:t>8</a:t>
            </a:r>
            <a:r>
              <a:rPr lang="en-US" sz="1600" dirty="0" smtClean="0"/>
              <a:t>} be associated with number x3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P(X = x1) is meant P(E1)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P(X = x2) is meant P(E2)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P(X = x3) is meant P(E3)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_Standard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1418</Words>
  <Application>Microsoft Office PowerPoint</Application>
  <PresentationFormat>A4 Paper (210x297 mm)</PresentationFormat>
  <Paragraphs>270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20_Standarddesign</vt:lpstr>
      <vt:lpstr>Business Analytics</vt:lpstr>
      <vt:lpstr>3. Basic Statistics</vt:lpstr>
      <vt:lpstr>3.a. Probability</vt:lpstr>
      <vt:lpstr>3.a. Probability- Other topics</vt:lpstr>
      <vt:lpstr>3.b. Random variables</vt:lpstr>
      <vt:lpstr>3.b. Random variables- Definition</vt:lpstr>
      <vt:lpstr>3.b. Random variables- Definition</vt:lpstr>
      <vt:lpstr>3.b. Types of Random variables</vt:lpstr>
      <vt:lpstr>3.b. Discrete Random variables</vt:lpstr>
      <vt:lpstr>3.b. Discrete Random variables</vt:lpstr>
      <vt:lpstr>3.b. Discrete Random variables- Probability</vt:lpstr>
      <vt:lpstr>3.b. Continuous Random variables</vt:lpstr>
      <vt:lpstr>3.b. Continuous Random variables</vt:lpstr>
      <vt:lpstr>3.b. Random variables- Expected values</vt:lpstr>
      <vt:lpstr>3.b. Random variables- Expected values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neevpankaj</cp:lastModifiedBy>
  <cp:revision>1005</cp:revision>
  <dcterms:created xsi:type="dcterms:W3CDTF">2012-03-13T16:05:56Z</dcterms:created>
  <dcterms:modified xsi:type="dcterms:W3CDTF">2013-08-14T08:40:53Z</dcterms:modified>
</cp:coreProperties>
</file>