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5" r:id="rId2"/>
  </p:sldMasterIdLst>
  <p:notesMasterIdLst>
    <p:notesMasterId r:id="rId24"/>
  </p:notesMasterIdLst>
  <p:sldIdLst>
    <p:sldId id="661" r:id="rId3"/>
    <p:sldId id="663" r:id="rId4"/>
    <p:sldId id="674" r:id="rId5"/>
    <p:sldId id="675" r:id="rId6"/>
    <p:sldId id="676" r:id="rId7"/>
    <p:sldId id="677" r:id="rId8"/>
    <p:sldId id="678" r:id="rId9"/>
    <p:sldId id="679" r:id="rId10"/>
    <p:sldId id="681" r:id="rId11"/>
    <p:sldId id="682" r:id="rId12"/>
    <p:sldId id="683" r:id="rId13"/>
    <p:sldId id="684" r:id="rId14"/>
    <p:sldId id="685" r:id="rId15"/>
    <p:sldId id="686" r:id="rId16"/>
    <p:sldId id="687" r:id="rId17"/>
    <p:sldId id="703" r:id="rId18"/>
    <p:sldId id="704" r:id="rId19"/>
    <p:sldId id="705" r:id="rId20"/>
    <p:sldId id="706" r:id="rId21"/>
    <p:sldId id="707" r:id="rId22"/>
    <p:sldId id="317" r:id="rId23"/>
  </p:sldIdLst>
  <p:sldSz cx="9906000" cy="6858000" type="A4"/>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89065" autoAdjust="0"/>
  </p:normalViewPr>
  <p:slideViewPr>
    <p:cSldViewPr showGuides="1">
      <p:cViewPr>
        <p:scale>
          <a:sx n="70" d="100"/>
          <a:sy n="70" d="100"/>
        </p:scale>
        <p:origin x="-1254" y="-102"/>
      </p:cViewPr>
      <p:guideLst>
        <p:guide orient="horz" pos="4080"/>
        <p:guide orient="horz" pos="672"/>
        <p:guide orient="horz" pos="508"/>
        <p:guide pos="336"/>
        <p:guide pos="5944"/>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8/14/2013</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952500" y="685800"/>
            <a:ext cx="4953000" cy="3429000"/>
          </a:xfrm>
          <a:ln/>
        </p:spPr>
      </p:sp>
      <p:sp>
        <p:nvSpPr>
          <p:cNvPr id="133123"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F9DA11DF-D603-47B3-8CED-C68D2ED4D782}" type="slidenum">
              <a:rPr lang="en-IN">
                <a:solidFill>
                  <a:prstClr val="black"/>
                </a:solidFill>
              </a:rPr>
              <a:pPr>
                <a:defRPr/>
              </a:pPr>
              <a:t>11</a:t>
            </a:fld>
            <a:endParaRPr lang="en-I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952500" y="685800"/>
            <a:ext cx="4953000" cy="3429000"/>
          </a:xfrm>
          <a:ln/>
        </p:spPr>
      </p:sp>
      <p:sp>
        <p:nvSpPr>
          <p:cNvPr id="134147"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8244" name="Slide Number Placeholder 3"/>
          <p:cNvSpPr>
            <a:spLocks noGrp="1"/>
          </p:cNvSpPr>
          <p:nvPr>
            <p:ph type="sldNum" sz="quarter" idx="5"/>
          </p:nvPr>
        </p:nvSpPr>
        <p:spPr/>
        <p:txBody>
          <a:bodyPr/>
          <a:lstStyle/>
          <a:p>
            <a:pPr>
              <a:defRPr/>
            </a:pPr>
            <a:fld id="{89E7CA99-A849-4665-83DC-891B13AB0C13}" type="slidenum">
              <a:rPr lang="en-US">
                <a:solidFill>
                  <a:prstClr val="black"/>
                </a:solidFill>
              </a:rPr>
              <a:pPr>
                <a:defRPr/>
              </a:pPr>
              <a:t>12</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xfrm>
            <a:off x="952500" y="685800"/>
            <a:ext cx="4953000" cy="3429000"/>
          </a:xfrm>
          <a:ln/>
        </p:spPr>
      </p:sp>
      <p:sp>
        <p:nvSpPr>
          <p:cNvPr id="135171"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40292" name="Slide Number Placeholder 3"/>
          <p:cNvSpPr>
            <a:spLocks noGrp="1"/>
          </p:cNvSpPr>
          <p:nvPr>
            <p:ph type="sldNum" sz="quarter" idx="5"/>
          </p:nvPr>
        </p:nvSpPr>
        <p:spPr/>
        <p:txBody>
          <a:bodyPr/>
          <a:lstStyle/>
          <a:p>
            <a:pPr>
              <a:defRPr/>
            </a:pPr>
            <a:fld id="{D8172F15-B317-47FA-9581-15E7464B4C89}" type="slidenum">
              <a:rPr lang="en-US">
                <a:solidFill>
                  <a:prstClr val="black"/>
                </a:solidFill>
              </a:rPr>
              <a:pPr>
                <a:defRPr/>
              </a:pPr>
              <a:t>13</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xfrm>
            <a:off x="952500" y="685800"/>
            <a:ext cx="4953000" cy="3429000"/>
          </a:xfrm>
          <a:ln/>
        </p:spPr>
      </p:sp>
      <p:sp>
        <p:nvSpPr>
          <p:cNvPr id="136195"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41316" name="Slide Number Placeholder 3"/>
          <p:cNvSpPr>
            <a:spLocks noGrp="1"/>
          </p:cNvSpPr>
          <p:nvPr>
            <p:ph type="sldNum" sz="quarter" idx="5"/>
          </p:nvPr>
        </p:nvSpPr>
        <p:spPr/>
        <p:txBody>
          <a:bodyPr/>
          <a:lstStyle/>
          <a:p>
            <a:pPr>
              <a:defRPr/>
            </a:pPr>
            <a:fld id="{0EB85EC2-13A2-41E6-8674-BABE65328FF4}" type="slidenum">
              <a:rPr lang="en-US">
                <a:solidFill>
                  <a:prstClr val="black"/>
                </a:solidFill>
              </a:rPr>
              <a:pPr>
                <a:defRPr/>
              </a:pPr>
              <a:t>14</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952500" y="685800"/>
            <a:ext cx="4953000" cy="3429000"/>
          </a:xfrm>
          <a:ln/>
        </p:spPr>
      </p:sp>
      <p:sp>
        <p:nvSpPr>
          <p:cNvPr id="15155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3950CD3C-20B8-4021-B668-AF537BD8BD3A}" type="slidenum">
              <a:rPr lang="en-IN">
                <a:solidFill>
                  <a:prstClr val="black"/>
                </a:solidFill>
              </a:rPr>
              <a:pPr>
                <a:defRPr/>
              </a:pPr>
              <a:t>16</a:t>
            </a:fld>
            <a:endParaRPr lang="en-I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952500" y="685800"/>
            <a:ext cx="4953000" cy="3429000"/>
          </a:xfrm>
          <a:ln/>
        </p:spPr>
      </p:sp>
      <p:sp>
        <p:nvSpPr>
          <p:cNvPr id="152579"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FE4A9B49-7A5E-4FD2-8CA7-F1DC2D421CE6}" type="slidenum">
              <a:rPr lang="en-IN">
                <a:solidFill>
                  <a:prstClr val="black"/>
                </a:solidFill>
              </a:rPr>
              <a:pPr>
                <a:defRPr/>
              </a:pPr>
              <a:t>17</a:t>
            </a:fld>
            <a:endParaRPr lang="en-I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952500" y="685800"/>
            <a:ext cx="4953000" cy="3429000"/>
          </a:xfrm>
          <a:ln/>
        </p:spPr>
      </p:sp>
      <p:sp>
        <p:nvSpPr>
          <p:cNvPr id="153603"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3729F7E7-B5E9-4FD5-9864-A1699CD0296F}" type="slidenum">
              <a:rPr lang="en-IN">
                <a:solidFill>
                  <a:prstClr val="black"/>
                </a:solidFill>
              </a:rPr>
              <a:pPr>
                <a:defRPr/>
              </a:pPr>
              <a:t>18</a:t>
            </a:fld>
            <a:endParaRPr lang="en-I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952500" y="685800"/>
            <a:ext cx="4953000" cy="3429000"/>
          </a:xfrm>
          <a:ln/>
        </p:spPr>
      </p:sp>
      <p:sp>
        <p:nvSpPr>
          <p:cNvPr id="154627"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0AE0F87B-3CB9-41ED-9B95-2BDF8665F20E}" type="slidenum">
              <a:rPr lang="en-IN">
                <a:solidFill>
                  <a:prstClr val="black"/>
                </a:solidFill>
              </a:rPr>
              <a:pPr>
                <a:defRPr/>
              </a:pPr>
              <a:t>19</a:t>
            </a:fld>
            <a:endParaRPr lang="en-I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952500" y="685800"/>
            <a:ext cx="4953000" cy="3429000"/>
          </a:xfrm>
          <a:ln/>
        </p:spPr>
      </p:sp>
      <p:sp>
        <p:nvSpPr>
          <p:cNvPr id="123907"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2100" name="Slide Number Placeholder 3"/>
          <p:cNvSpPr>
            <a:spLocks noGrp="1"/>
          </p:cNvSpPr>
          <p:nvPr>
            <p:ph type="sldNum" sz="quarter" idx="5"/>
          </p:nvPr>
        </p:nvSpPr>
        <p:spPr/>
        <p:txBody>
          <a:bodyPr/>
          <a:lstStyle/>
          <a:p>
            <a:pPr>
              <a:defRPr/>
            </a:pPr>
            <a:fld id="{8DE1BC9B-5E70-4A92-B524-3AF772356F51}" type="slidenum">
              <a:rPr lang="en-US">
                <a:solidFill>
                  <a:prstClr val="black"/>
                </a:solidFill>
              </a:rPr>
              <a:pPr>
                <a:def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952500" y="685800"/>
            <a:ext cx="4953000" cy="3429000"/>
          </a:xfrm>
          <a:ln/>
        </p:spPr>
      </p:sp>
      <p:sp>
        <p:nvSpPr>
          <p:cNvPr id="124931"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3124" name="Slide Number Placeholder 3"/>
          <p:cNvSpPr>
            <a:spLocks noGrp="1"/>
          </p:cNvSpPr>
          <p:nvPr>
            <p:ph type="sldNum" sz="quarter" idx="5"/>
          </p:nvPr>
        </p:nvSpPr>
        <p:spPr/>
        <p:txBody>
          <a:bodyPr/>
          <a:lstStyle/>
          <a:p>
            <a:pPr>
              <a:defRPr/>
            </a:pPr>
            <a:fld id="{7F6B59E2-1B96-4B2E-98CF-D53CC2D77E12}" type="slidenum">
              <a:rPr lang="en-US">
                <a:solidFill>
                  <a:prstClr val="black"/>
                </a:solidFill>
              </a:rPr>
              <a:pPr>
                <a:def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952500" y="685800"/>
            <a:ext cx="4953000" cy="3429000"/>
          </a:xfrm>
          <a:ln/>
        </p:spPr>
      </p:sp>
      <p:sp>
        <p:nvSpPr>
          <p:cNvPr id="125955"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4148" name="Slide Number Placeholder 3"/>
          <p:cNvSpPr>
            <a:spLocks noGrp="1"/>
          </p:cNvSpPr>
          <p:nvPr>
            <p:ph type="sldNum" sz="quarter" idx="5"/>
          </p:nvPr>
        </p:nvSpPr>
        <p:spPr/>
        <p:txBody>
          <a:bodyPr/>
          <a:lstStyle/>
          <a:p>
            <a:pPr>
              <a:defRPr/>
            </a:pPr>
            <a:fld id="{68041887-FD95-4917-A17D-04851D8E6F09}" type="slidenum">
              <a:rPr lang="en-US">
                <a:solidFill>
                  <a:prstClr val="black"/>
                </a:solidFill>
              </a:rPr>
              <a:pPr>
                <a:defRPr/>
              </a:pPr>
              <a:t>5</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952500" y="685800"/>
            <a:ext cx="4953000" cy="3429000"/>
          </a:xfrm>
          <a:ln/>
        </p:spPr>
      </p:sp>
      <p:sp>
        <p:nvSpPr>
          <p:cNvPr id="126979"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5172" name="Slide Number Placeholder 3"/>
          <p:cNvSpPr>
            <a:spLocks noGrp="1"/>
          </p:cNvSpPr>
          <p:nvPr>
            <p:ph type="sldNum" sz="quarter" idx="5"/>
          </p:nvPr>
        </p:nvSpPr>
        <p:spPr/>
        <p:txBody>
          <a:bodyPr/>
          <a:lstStyle/>
          <a:p>
            <a:pPr>
              <a:defRPr/>
            </a:pPr>
            <a:fld id="{1B94435A-DB22-4B3E-94CD-35C82C04AC87}" type="slidenum">
              <a:rPr lang="en-US">
                <a:solidFill>
                  <a:prstClr val="black"/>
                </a:solidFill>
              </a:rPr>
              <a:pPr>
                <a:defRPr/>
              </a:pPr>
              <a:t>6</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952500" y="685800"/>
            <a:ext cx="4953000" cy="3429000"/>
          </a:xfrm>
          <a:ln/>
        </p:spPr>
      </p:sp>
      <p:sp>
        <p:nvSpPr>
          <p:cNvPr id="128003"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6196" name="Slide Number Placeholder 3"/>
          <p:cNvSpPr>
            <a:spLocks noGrp="1"/>
          </p:cNvSpPr>
          <p:nvPr>
            <p:ph type="sldNum" sz="quarter" idx="5"/>
          </p:nvPr>
        </p:nvSpPr>
        <p:spPr/>
        <p:txBody>
          <a:bodyPr/>
          <a:lstStyle/>
          <a:p>
            <a:pPr>
              <a:defRPr/>
            </a:pPr>
            <a:fld id="{28760E19-E1E8-47D1-8953-6F20B5C02661}" type="slidenum">
              <a:rPr lang="en-US">
                <a:solidFill>
                  <a:prstClr val="black"/>
                </a:solidFill>
              </a:rPr>
              <a:pPr>
                <a:defRPr/>
              </a:pPr>
              <a:t>7</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952500" y="685800"/>
            <a:ext cx="4953000" cy="3429000"/>
          </a:xfrm>
          <a:ln/>
        </p:spPr>
      </p:sp>
      <p:sp>
        <p:nvSpPr>
          <p:cNvPr id="126979"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5172" name="Slide Number Placeholder 3"/>
          <p:cNvSpPr>
            <a:spLocks noGrp="1"/>
          </p:cNvSpPr>
          <p:nvPr>
            <p:ph type="sldNum" sz="quarter" idx="5"/>
          </p:nvPr>
        </p:nvSpPr>
        <p:spPr/>
        <p:txBody>
          <a:bodyPr/>
          <a:lstStyle/>
          <a:p>
            <a:pPr>
              <a:defRPr/>
            </a:pPr>
            <a:fld id="{1B94435A-DB22-4B3E-94CD-35C82C04AC87}" type="slidenum">
              <a:rPr lang="en-US">
                <a:solidFill>
                  <a:prstClr val="black"/>
                </a:solidFill>
              </a:rPr>
              <a:pPr>
                <a:def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952500" y="685800"/>
            <a:ext cx="4953000" cy="3429000"/>
          </a:xfrm>
          <a:ln/>
        </p:spPr>
      </p:sp>
      <p:sp>
        <p:nvSpPr>
          <p:cNvPr id="131075" name="Notes Placeholder 2"/>
          <p:cNvSpPr>
            <a:spLocks noGrp="1"/>
          </p:cNvSpPr>
          <p:nvPr>
            <p:ph type="body" idx="1"/>
          </p:nvPr>
        </p:nvSpPr>
        <p:spPr>
          <a:noFill/>
          <a:ln/>
        </p:spPr>
        <p:txBody>
          <a:bodyPr/>
          <a:lstStyle/>
          <a:p>
            <a:pPr eaLnBrk="1" hangingPunct="1">
              <a:spcBef>
                <a:spcPct val="0"/>
              </a:spcBef>
            </a:pPr>
            <a:endParaRPr lang="en-IN" dirty="0" smtClean="0"/>
          </a:p>
        </p:txBody>
      </p:sp>
      <p:sp>
        <p:nvSpPr>
          <p:cNvPr id="137220" name="Slide Number Placeholder 3"/>
          <p:cNvSpPr>
            <a:spLocks noGrp="1"/>
          </p:cNvSpPr>
          <p:nvPr>
            <p:ph type="sldNum" sz="quarter" idx="5"/>
          </p:nvPr>
        </p:nvSpPr>
        <p:spPr/>
        <p:txBody>
          <a:bodyPr/>
          <a:lstStyle/>
          <a:p>
            <a:pPr>
              <a:defRPr/>
            </a:pPr>
            <a:fld id="{4D0FAAF1-2A7D-4F94-9B55-A76FCA831C58}" type="slidenum">
              <a:rPr lang="en-US">
                <a:solidFill>
                  <a:prstClr val="black"/>
                </a:solidFill>
              </a:rPr>
              <a:pPr>
                <a:defRPr/>
              </a:pPr>
              <a:t>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952500" y="685800"/>
            <a:ext cx="4953000" cy="3429000"/>
          </a:xfrm>
          <a:ln/>
        </p:spPr>
      </p:sp>
      <p:sp>
        <p:nvSpPr>
          <p:cNvPr id="132099"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ECAA2F0D-D0EF-4C6C-A7F7-D1749D820E8A}" type="slidenum">
              <a:rPr lang="en-IN">
                <a:solidFill>
                  <a:prstClr val="black"/>
                </a:solidFill>
              </a:rPr>
              <a:pPr>
                <a:defRPr/>
              </a:pPr>
              <a:t>10</a:t>
            </a:fld>
            <a:endParaRPr lang="en-I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7" y="3505201"/>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7" y="3813048"/>
            <a:ext cx="5386944" cy="762000"/>
          </a:xfrm>
        </p:spPr>
        <p:txBody>
          <a:bodyPr>
            <a:normAutofit/>
          </a:bodyPr>
          <a:lstStyle>
            <a:lvl1pPr marL="0" indent="0" algn="l">
              <a:buNone/>
              <a:defRPr sz="2000">
                <a:solidFill>
                  <a:schemeClr val="tx1"/>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7" indent="0" algn="ctr">
              <a:buNone/>
              <a:defRPr>
                <a:solidFill>
                  <a:schemeClr val="tx1">
                    <a:tint val="75000"/>
                  </a:schemeClr>
                </a:solidFill>
              </a:defRPr>
            </a:lvl5pPr>
            <a:lvl6pPr marL="2285933" indent="0" algn="ctr">
              <a:buNone/>
              <a:defRPr>
                <a:solidFill>
                  <a:schemeClr val="tx1">
                    <a:tint val="75000"/>
                  </a:schemeClr>
                </a:solidFill>
              </a:defRPr>
            </a:lvl6pPr>
            <a:lvl7pPr marL="2743120" indent="0" algn="ctr">
              <a:buNone/>
              <a:defRPr>
                <a:solidFill>
                  <a:schemeClr val="tx1">
                    <a:tint val="75000"/>
                  </a:schemeClr>
                </a:solidFill>
              </a:defRPr>
            </a:lvl7pPr>
            <a:lvl8pPr marL="3200307" indent="0" algn="ctr">
              <a:buNone/>
              <a:defRPr>
                <a:solidFill>
                  <a:schemeClr val="tx1">
                    <a:tint val="75000"/>
                  </a:schemeClr>
                </a:solidFill>
              </a:defRPr>
            </a:lvl8pPr>
            <a:lvl9pPr marL="3657494"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7"/>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dirty="0"/>
          </a:p>
        </p:txBody>
      </p:sp>
      <p:sp>
        <p:nvSpPr>
          <p:cNvPr id="15" name="TextBox 4"/>
          <p:cNvSpPr txBox="1">
            <a:spLocks/>
          </p:cNvSpPr>
          <p:nvPr userDrawn="1"/>
        </p:nvSpPr>
        <p:spPr bwMode="gray">
          <a:xfrm>
            <a:off x="4006952" y="6396336"/>
            <a:ext cx="3136900" cy="276995"/>
          </a:xfrm>
          <a:prstGeom prst="rect">
            <a:avLst/>
          </a:prstGeom>
          <a:noFill/>
        </p:spPr>
        <p:txBody>
          <a:bodyPr wrap="square" lIns="91438" tIns="45718" rIns="91438"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bwMode="gray"/>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1"/>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gray">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bwMode="gray">
          <a:xfrm>
            <a:off x="495301"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1"/>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472" y="3424682"/>
            <a:ext cx="9907472" cy="3433318"/>
          </a:xfrm>
          <a:prstGeom prst="rect">
            <a:avLst/>
          </a:prstGeom>
          <a:solidFill>
            <a:schemeClr val="bg1"/>
          </a:solidFill>
          <a:ln w="3175">
            <a:noFill/>
            <a:miter lim="800000"/>
            <a:headEnd/>
            <a:tailEnd/>
          </a:ln>
        </p:spPr>
        <p:txBody>
          <a:bodyPr lIns="0" tIns="0" rIns="0" bIns="0"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5" name="AC Half Banner"/>
          <p:cNvSpPr>
            <a:spLocks noChangeArrowheads="1"/>
          </p:cNvSpPr>
          <p:nvPr/>
        </p:nvSpPr>
        <p:spPr bwMode="auto">
          <a:xfrm>
            <a:off x="0" y="0"/>
            <a:ext cx="9908943" cy="3429000"/>
          </a:xfrm>
          <a:prstGeom prst="rect">
            <a:avLst/>
          </a:prstGeom>
          <a:solidFill>
            <a:srgbClr val="5F6D84"/>
          </a:solidFill>
          <a:ln w="6350">
            <a:noFill/>
            <a:miter lim="800000"/>
            <a:headEnd/>
            <a:tailEnd/>
          </a:ln>
        </p:spPr>
        <p:txBody>
          <a:bodyPr wrap="none" lIns="91393" tIns="45698" rIns="91393" bIns="45698"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6" name="Line 9"/>
          <p:cNvSpPr>
            <a:spLocks noChangeShapeType="1"/>
          </p:cNvSpPr>
          <p:nvPr/>
        </p:nvSpPr>
        <p:spPr bwMode="auto">
          <a:xfrm>
            <a:off x="-1472" y="3429000"/>
            <a:ext cx="9906000" cy="0"/>
          </a:xfrm>
          <a:prstGeom prst="line">
            <a:avLst/>
          </a:prstGeom>
          <a:noFill/>
          <a:ln w="19050">
            <a:solidFill>
              <a:srgbClr val="5F6D84"/>
            </a:solidFill>
            <a:round/>
            <a:headEnd/>
            <a:tailEnd/>
          </a:ln>
        </p:spPr>
        <p:txBody>
          <a:bodyPr wrap="none" lIns="99524" tIns="49762" rIns="99524" bIns="49762" anchor="ctr"/>
          <a:lstStyle/>
          <a:p>
            <a:pPr defTabSz="957732">
              <a:defRPr/>
            </a:pPr>
            <a:endParaRPr lang="en-US" sz="1900">
              <a:solidFill>
                <a:srgbClr val="000000"/>
              </a:solidFill>
              <a:cs typeface="Arial" charset="0"/>
            </a:endParaRPr>
          </a:p>
        </p:txBody>
      </p:sp>
      <p:sp>
        <p:nvSpPr>
          <p:cNvPr id="7" name="Text Box 15"/>
          <p:cNvSpPr txBox="1">
            <a:spLocks noChangeArrowheads="1"/>
          </p:cNvSpPr>
          <p:nvPr userDrawn="1"/>
        </p:nvSpPr>
        <p:spPr bwMode="auto">
          <a:xfrm>
            <a:off x="7501961" y="2948192"/>
            <a:ext cx="2417281" cy="376168"/>
          </a:xfrm>
          <a:prstGeom prst="rect">
            <a:avLst/>
          </a:prstGeom>
          <a:noFill/>
          <a:ln w="6350">
            <a:noFill/>
            <a:miter lim="800000"/>
            <a:headEnd/>
            <a:tailEnd/>
          </a:ln>
        </p:spPr>
        <p:txBody>
          <a:bodyPr lIns="71963" tIns="71963" rIns="71963" bIns="71963">
            <a:spAutoFit/>
          </a:bodyPr>
          <a:lstStyle/>
          <a:p>
            <a:pPr defTabSz="838083" eaLnBrk="0" hangingPunct="0">
              <a:spcBef>
                <a:spcPct val="50000"/>
              </a:spcBef>
              <a:defRPr/>
            </a:pPr>
            <a:r>
              <a:rPr lang="en-US" sz="1500" b="1" dirty="0">
                <a:solidFill>
                  <a:srgbClr val="FFFFFF"/>
                </a:solidFill>
                <a:latin typeface="Lucida Sans" pitchFamily="34" charset="0"/>
                <a:cs typeface="Arial" charset="0"/>
              </a:rPr>
              <a:t>www.edupristine.com</a:t>
            </a:r>
          </a:p>
        </p:txBody>
      </p:sp>
      <p:pic>
        <p:nvPicPr>
          <p:cNvPr id="8" name="Picture 3" descr="C:\Documents and Settings\ABC\My Documents\Downloads\Logo_Pristine_Low_Res.JPG"/>
          <p:cNvPicPr>
            <a:picLocks noChangeAspect="1" noChangeArrowheads="1"/>
          </p:cNvPicPr>
          <p:nvPr userDrawn="1"/>
        </p:nvPicPr>
        <p:blipFill>
          <a:blip r:embed="rId2" cstate="print"/>
          <a:srcRect/>
          <a:stretch>
            <a:fillRect/>
          </a:stretch>
        </p:blipFill>
        <p:spPr bwMode="auto">
          <a:xfrm>
            <a:off x="197149" y="3473627"/>
            <a:ext cx="4225461" cy="538390"/>
          </a:xfrm>
          <a:prstGeom prst="rect">
            <a:avLst/>
          </a:prstGeom>
          <a:noFill/>
          <a:ln w="9525">
            <a:noFill/>
            <a:miter lim="800000"/>
            <a:headEnd/>
            <a:tailEnd/>
          </a:ln>
        </p:spPr>
      </p:pic>
      <p:sp>
        <p:nvSpPr>
          <p:cNvPr id="26628" name="Rectangle 4"/>
          <p:cNvSpPr>
            <a:spLocks noGrp="1" noChangeArrowheads="1"/>
          </p:cNvSpPr>
          <p:nvPr>
            <p:ph type="subTitle" idx="1"/>
          </p:nvPr>
        </p:nvSpPr>
        <p:spPr>
          <a:xfrm>
            <a:off x="2899557" y="6294058"/>
            <a:ext cx="7320866" cy="738623"/>
          </a:xfrm>
          <a:ln w="12700"/>
        </p:spPr>
        <p:txBody>
          <a:bodyPr tIns="0" bIns="0"/>
          <a:lstStyle>
            <a:lvl1pPr marL="0" indent="0">
              <a:buFont typeface="Arial" charset="0"/>
              <a:buNone/>
              <a:defRPr sz="2200">
                <a:solidFill>
                  <a:schemeClr val="tx1"/>
                </a:solidFill>
              </a:defRPr>
            </a:lvl1pPr>
          </a:lstStyle>
          <a:p>
            <a:r>
              <a:rPr lang="en-US" altLang="zh-SG"/>
              <a:t>Click to insert p</a:t>
            </a:r>
            <a:r>
              <a:rPr lang="en-US"/>
              <a:t>resenter’s name</a:t>
            </a:r>
          </a:p>
          <a:p>
            <a:r>
              <a:rPr lang="en-US"/>
              <a:t>Second line here</a:t>
            </a:r>
          </a:p>
        </p:txBody>
      </p:sp>
      <p:sp>
        <p:nvSpPr>
          <p:cNvPr id="26629" name="Rectangle 5"/>
          <p:cNvSpPr>
            <a:spLocks noGrp="1" noChangeArrowheads="1"/>
          </p:cNvSpPr>
          <p:nvPr>
            <p:ph type="ctrTitle"/>
          </p:nvPr>
        </p:nvSpPr>
        <p:spPr>
          <a:xfrm>
            <a:off x="2878995" y="5040848"/>
            <a:ext cx="7320866" cy="903151"/>
          </a:xfrm>
        </p:spPr>
        <p:txBody>
          <a:bodyPr tIns="48379" bIns="48379" anchor="t"/>
          <a:lstStyle>
            <a:lvl1pPr>
              <a:defRPr sz="3000"/>
            </a:lvl1pPr>
          </a:lstStyle>
          <a:p>
            <a:r>
              <a:rPr lang="en-US" altLang="zh-SG"/>
              <a:t>Click to insert presentation title</a:t>
            </a:r>
            <a:br>
              <a:rPr lang="en-US" altLang="zh-SG"/>
            </a:br>
            <a:r>
              <a:rPr lang="en-US"/>
              <a:t>Second line here</a:t>
            </a:r>
            <a:endParaRPr lang="en-US" altLang="zh-SG"/>
          </a:p>
        </p:txBody>
      </p:sp>
      <p:sp>
        <p:nvSpPr>
          <p:cNvPr id="9" name="Rectangle 6"/>
          <p:cNvSpPr>
            <a:spLocks noGrp="1" noChangeArrowheads="1"/>
          </p:cNvSpPr>
          <p:nvPr>
            <p:ph type="dt" sz="half" idx="10"/>
          </p:nvPr>
        </p:nvSpPr>
        <p:spPr bwMode="auto">
          <a:xfrm>
            <a:off x="5708492" y="6509630"/>
            <a:ext cx="4197508" cy="332536"/>
          </a:xfrm>
          <a:prstGeom prst="rect">
            <a:avLst/>
          </a:prstGeom>
          <a:ln>
            <a:miter lim="800000"/>
            <a:headEnd/>
            <a:tailEnd/>
          </a:ln>
        </p:spPr>
        <p:txBody>
          <a:bodyPr vert="horz" wrap="square" lIns="91393" tIns="45698" rIns="91393" bIns="45698" numCol="1" anchor="t" anchorCtr="0" compatLnSpc="1">
            <a:prstTxWarp prst="textNoShape">
              <a:avLst/>
            </a:prstTxWarp>
          </a:bodyPr>
          <a:lstStyle>
            <a:lvl1pPr algn="ctr" eaLnBrk="0" hangingPunct="0">
              <a:defRPr sz="1900">
                <a:solidFill>
                  <a:srgbClr val="000000"/>
                </a:solidFill>
                <a:latin typeface="Arial" pitchFamily="34" charset="0"/>
                <a:ea typeface="SimSun" pitchFamily="2" charset="-122"/>
                <a:cs typeface="Arial" pitchFamily="34" charset="0"/>
              </a:defRPr>
            </a:lvl1pPr>
          </a:lstStyle>
          <a:p>
            <a:pPr defTabSz="914400" fontAlgn="base">
              <a:spcBef>
                <a:spcPct val="0"/>
              </a:spcBef>
              <a:spcAft>
                <a:spcPct val="0"/>
              </a:spcAft>
              <a:defRPr/>
            </a:pPr>
            <a:endParaRPr lang="en-US" altLang="zh-SG"/>
          </a:p>
        </p:txBody>
      </p:sp>
      <p:sp>
        <p:nvSpPr>
          <p:cNvPr id="10" name="Rectangle 7"/>
          <p:cNvSpPr>
            <a:spLocks noGrp="1" noChangeArrowheads="1"/>
          </p:cNvSpPr>
          <p:nvPr>
            <p:ph type="ftr" sz="quarter" idx="11"/>
          </p:nvPr>
        </p:nvSpPr>
        <p:spPr bwMode="auto">
          <a:xfrm>
            <a:off x="0" y="6509630"/>
            <a:ext cx="4184266" cy="332536"/>
          </a:xfrm>
          <a:prstGeom prst="rect">
            <a:avLst/>
          </a:prstGeom>
          <a:ln w="12700">
            <a:miter lim="800000"/>
            <a:headEnd/>
            <a:tailEnd/>
          </a:ln>
        </p:spPr>
        <p:txBody>
          <a:bodyPr vert="horz" wrap="square" lIns="91393" tIns="45698" rIns="91393" bIns="45698" numCol="1" anchor="b" anchorCtr="0" compatLnSpc="1">
            <a:prstTxWarp prst="textNoShape">
              <a:avLst/>
            </a:prstTxWarp>
          </a:bodyPr>
          <a:lstStyle>
            <a:lvl1pPr eaLnBrk="0" hangingPunct="0">
              <a:defRPr sz="1000">
                <a:solidFill>
                  <a:srgbClr val="000000"/>
                </a:solidFill>
                <a:latin typeface="Arial" pitchFamily="34" charset="0"/>
                <a:ea typeface="SimSun" pitchFamily="2" charset="-122"/>
                <a:cs typeface="Arial" pitchFamily="34" charset="0"/>
              </a:defRPr>
            </a:lvl1pPr>
          </a:lstStyle>
          <a:p>
            <a:pPr defTabSz="914400" fontAlgn="base">
              <a:spcBef>
                <a:spcPct val="0"/>
              </a:spcBef>
              <a:spcAft>
                <a:spcPct val="0"/>
              </a:spcAft>
              <a:defRPr/>
            </a:pPr>
            <a:endParaRPr lang="en-US" altLang="zh-SG"/>
          </a:p>
        </p:txBody>
      </p:sp>
      <p:sp>
        <p:nvSpPr>
          <p:cNvPr id="11" name="Rectangle 8"/>
          <p:cNvSpPr>
            <a:spLocks noGrp="1" noChangeArrowheads="1"/>
          </p:cNvSpPr>
          <p:nvPr>
            <p:ph type="sldNum" sz="quarter" idx="12"/>
          </p:nvPr>
        </p:nvSpPr>
        <p:spPr>
          <a:xfrm>
            <a:off x="4197509" y="6515388"/>
            <a:ext cx="1510984" cy="326778"/>
          </a:xfrm>
        </p:spPr>
        <p:txBody>
          <a:bodyPr/>
          <a:lstStyle>
            <a:lvl1pPr>
              <a:defRPr>
                <a:latin typeface="Arial" charset="0"/>
              </a:defRPr>
            </a:lvl1pPr>
          </a:lstStyle>
          <a:p>
            <a:pPr>
              <a:defRPr/>
            </a:pPr>
            <a:fld id="{846BCE3B-75BC-42DE-845D-FAD14DF624B4}" type="slidenum">
              <a:rPr lang="zh-SG" altLang="en-US"/>
              <a:pPr>
                <a:defRPr/>
              </a:pPr>
              <a:t>‹#›</a:t>
            </a:fld>
            <a:r>
              <a:rPr lang="en-US" altLang="zh-SG" dirty="0"/>
              <a:t/>
            </a:r>
            <a:br>
              <a:rPr lang="en-US" altLang="zh-SG" dirty="0"/>
            </a:br>
            <a:endParaRPr lang="en-US" altLang="zh-SG" sz="8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Rectangle 7"/>
          <p:cNvSpPr>
            <a:spLocks noGrp="1" noChangeArrowheads="1"/>
          </p:cNvSpPr>
          <p:nvPr>
            <p:ph type="sldNum" sz="quarter" idx="10"/>
          </p:nvPr>
        </p:nvSpPr>
        <p:spPr/>
        <p:txBody>
          <a:bodyPr/>
          <a:lstStyle>
            <a:lvl1pPr>
              <a:defRPr>
                <a:latin typeface="Arial" charset="0"/>
              </a:defRPr>
            </a:lvl1pPr>
          </a:lstStyle>
          <a:p>
            <a:pPr>
              <a:defRPr/>
            </a:pPr>
            <a:fld id="{E72FC1D5-E7D6-4498-B8A8-4309259AEB2E}" type="slidenum">
              <a:rPr lang="zh-SG" altLang="en-US"/>
              <a:pPr>
                <a:defRPr/>
              </a:pPr>
              <a:t>‹#›</a:t>
            </a:fld>
            <a:r>
              <a:rPr lang="en-US" altLang="zh-SG" dirty="0"/>
              <a:t/>
            </a:r>
            <a:br>
              <a:rPr lang="en-US" altLang="zh-SG" dirty="0"/>
            </a:br>
            <a:endParaRPr lang="en-US" altLang="zh-SG" sz="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472" y="3424682"/>
            <a:ext cx="9907472" cy="3433318"/>
          </a:xfrm>
          <a:prstGeom prst="rect">
            <a:avLst/>
          </a:prstGeom>
          <a:solidFill>
            <a:schemeClr val="bg1"/>
          </a:solidFill>
          <a:ln w="3175">
            <a:noFill/>
            <a:miter lim="800000"/>
            <a:headEnd/>
            <a:tailEnd/>
          </a:ln>
        </p:spPr>
        <p:txBody>
          <a:bodyPr lIns="0" tIns="0" rIns="0" bIns="0"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4" name="AC Half Banner"/>
          <p:cNvSpPr>
            <a:spLocks noChangeArrowheads="1"/>
          </p:cNvSpPr>
          <p:nvPr/>
        </p:nvSpPr>
        <p:spPr bwMode="auto">
          <a:xfrm>
            <a:off x="0" y="0"/>
            <a:ext cx="9908943" cy="3429000"/>
          </a:xfrm>
          <a:prstGeom prst="rect">
            <a:avLst/>
          </a:prstGeom>
          <a:solidFill>
            <a:srgbClr val="5F6D84"/>
          </a:solidFill>
          <a:ln w="6350">
            <a:noFill/>
            <a:miter lim="800000"/>
            <a:headEnd/>
            <a:tailEnd/>
          </a:ln>
        </p:spPr>
        <p:txBody>
          <a:bodyPr wrap="none" lIns="91394" tIns="45698" rIns="91394" bIns="45698"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5" name="Text Box 15"/>
          <p:cNvSpPr txBox="1">
            <a:spLocks noChangeArrowheads="1"/>
          </p:cNvSpPr>
          <p:nvPr userDrawn="1"/>
        </p:nvSpPr>
        <p:spPr bwMode="auto">
          <a:xfrm>
            <a:off x="7403386" y="2910764"/>
            <a:ext cx="2283397" cy="376172"/>
          </a:xfrm>
          <a:prstGeom prst="rect">
            <a:avLst/>
          </a:prstGeom>
          <a:noFill/>
          <a:ln>
            <a:noFill/>
          </a:ln>
          <a:extLst/>
        </p:spPr>
        <p:txBody>
          <a:bodyPr lIns="71964" tIns="71964" rIns="71964" bIns="71964">
            <a:spAutoFit/>
          </a:bodyPr>
          <a:lstStyle>
            <a:lvl1pPr defTabSz="912813" eaLnBrk="0" hangingPunct="0">
              <a:defRPr sz="1500">
                <a:solidFill>
                  <a:schemeClr val="tx1"/>
                </a:solidFill>
                <a:latin typeface="Arial" charset="0"/>
                <a:cs typeface="Arial" charset="0"/>
              </a:defRPr>
            </a:lvl1pPr>
            <a:lvl2pPr marL="742950" indent="-285750" defTabSz="912813" eaLnBrk="0" hangingPunct="0">
              <a:defRPr sz="1500">
                <a:solidFill>
                  <a:schemeClr val="tx1"/>
                </a:solidFill>
                <a:latin typeface="Arial" charset="0"/>
                <a:cs typeface="Arial" charset="0"/>
              </a:defRPr>
            </a:lvl2pPr>
            <a:lvl3pPr marL="1143000" indent="-228600" defTabSz="912813" eaLnBrk="0" hangingPunct="0">
              <a:defRPr sz="1500">
                <a:solidFill>
                  <a:schemeClr val="tx1"/>
                </a:solidFill>
                <a:latin typeface="Arial" charset="0"/>
                <a:cs typeface="Arial" charset="0"/>
              </a:defRPr>
            </a:lvl3pPr>
            <a:lvl4pPr marL="1600200" indent="-228600" defTabSz="912813" eaLnBrk="0" hangingPunct="0">
              <a:defRPr sz="1500">
                <a:solidFill>
                  <a:schemeClr val="tx1"/>
                </a:solidFill>
                <a:latin typeface="Arial" charset="0"/>
                <a:cs typeface="Arial" charset="0"/>
              </a:defRPr>
            </a:lvl4pPr>
            <a:lvl5pPr marL="2057400" indent="-228600" defTabSz="912813" eaLnBrk="0" hangingPunct="0">
              <a:defRPr sz="1500">
                <a:solidFill>
                  <a:schemeClr val="tx1"/>
                </a:solidFill>
                <a:latin typeface="Arial" charset="0"/>
                <a:cs typeface="Arial" charset="0"/>
              </a:defRPr>
            </a:lvl5pPr>
            <a:lvl6pPr marL="2514600" indent="-228600" defTabSz="912813" eaLnBrk="0" fontAlgn="base" hangingPunct="0">
              <a:spcBef>
                <a:spcPct val="0"/>
              </a:spcBef>
              <a:spcAft>
                <a:spcPct val="0"/>
              </a:spcAft>
              <a:defRPr sz="1500">
                <a:solidFill>
                  <a:schemeClr val="tx1"/>
                </a:solidFill>
                <a:latin typeface="Arial" charset="0"/>
                <a:cs typeface="Arial" charset="0"/>
              </a:defRPr>
            </a:lvl6pPr>
            <a:lvl7pPr marL="2971800" indent="-228600" defTabSz="912813" eaLnBrk="0" fontAlgn="base" hangingPunct="0">
              <a:spcBef>
                <a:spcPct val="0"/>
              </a:spcBef>
              <a:spcAft>
                <a:spcPct val="0"/>
              </a:spcAft>
              <a:defRPr sz="1500">
                <a:solidFill>
                  <a:schemeClr val="tx1"/>
                </a:solidFill>
                <a:latin typeface="Arial" charset="0"/>
                <a:cs typeface="Arial" charset="0"/>
              </a:defRPr>
            </a:lvl7pPr>
            <a:lvl8pPr marL="3429000" indent="-228600" defTabSz="912813" eaLnBrk="0" fontAlgn="base" hangingPunct="0">
              <a:spcBef>
                <a:spcPct val="0"/>
              </a:spcBef>
              <a:spcAft>
                <a:spcPct val="0"/>
              </a:spcAft>
              <a:defRPr sz="1500">
                <a:solidFill>
                  <a:schemeClr val="tx1"/>
                </a:solidFill>
                <a:latin typeface="Arial" charset="0"/>
                <a:cs typeface="Arial" charset="0"/>
              </a:defRPr>
            </a:lvl8pPr>
            <a:lvl9pPr marL="3886200" indent="-228600" defTabSz="912813" eaLnBrk="0" fontAlgn="base" hangingPunct="0">
              <a:spcBef>
                <a:spcPct val="0"/>
              </a:spcBef>
              <a:spcAft>
                <a:spcPct val="0"/>
              </a:spcAft>
              <a:defRPr sz="1500">
                <a:solidFill>
                  <a:schemeClr val="tx1"/>
                </a:solidFill>
                <a:latin typeface="Arial" charset="0"/>
                <a:cs typeface="Arial" charset="0"/>
              </a:defRPr>
            </a:lvl9pPr>
          </a:lstStyle>
          <a:p>
            <a:pPr>
              <a:spcBef>
                <a:spcPct val="50000"/>
              </a:spcBef>
              <a:defRPr/>
            </a:pPr>
            <a:r>
              <a:rPr lang="en-US" b="1" dirty="0" smtClean="0">
                <a:solidFill>
                  <a:srgbClr val="FFFFFF"/>
                </a:solidFill>
                <a:latin typeface="Lucida Sans" pitchFamily="34" charset="0"/>
              </a:rPr>
              <a:t>www.edupristine.com</a:t>
            </a:r>
          </a:p>
        </p:txBody>
      </p:sp>
      <p:pic>
        <p:nvPicPr>
          <p:cNvPr id="6" name="Picture 3" descr="C:\Documents and Settings\ABC\My Documents\Downloads\Logo_Pristine_Low_Res.JPG"/>
          <p:cNvPicPr>
            <a:picLocks noChangeAspect="1" noChangeArrowheads="1"/>
          </p:cNvPicPr>
          <p:nvPr userDrawn="1"/>
        </p:nvPicPr>
        <p:blipFill>
          <a:blip r:embed="rId2" cstate="print"/>
          <a:srcRect/>
          <a:stretch>
            <a:fillRect/>
          </a:stretch>
        </p:blipFill>
        <p:spPr bwMode="auto">
          <a:xfrm>
            <a:off x="197149" y="3473627"/>
            <a:ext cx="4225461" cy="538390"/>
          </a:xfrm>
          <a:prstGeom prst="rect">
            <a:avLst/>
          </a:prstGeom>
          <a:noFill/>
          <a:ln w="9525">
            <a:noFill/>
            <a:miter lim="800000"/>
            <a:headEnd/>
            <a:tailEnd/>
          </a:ln>
        </p:spPr>
      </p:pic>
      <p:sp>
        <p:nvSpPr>
          <p:cNvPr id="26629" name="Rectangle 5"/>
          <p:cNvSpPr>
            <a:spLocks noGrp="1" noChangeArrowheads="1"/>
          </p:cNvSpPr>
          <p:nvPr>
            <p:ph type="ctrTitle"/>
          </p:nvPr>
        </p:nvSpPr>
        <p:spPr>
          <a:xfrm>
            <a:off x="1349286" y="5040847"/>
            <a:ext cx="7320866" cy="903151"/>
          </a:xfrm>
        </p:spPr>
        <p:txBody>
          <a:bodyPr tIns="48380" bIns="48380" anchor="t"/>
          <a:lstStyle>
            <a:lvl1pPr algn="ctr">
              <a:defRPr sz="3000"/>
            </a:lvl1pPr>
          </a:lstStyle>
          <a:p>
            <a:r>
              <a:rPr lang="en-US" altLang="zh-SG" dirty="0"/>
              <a:t>Click to insert presentation title</a:t>
            </a:r>
            <a:br>
              <a:rPr lang="en-US" altLang="zh-SG" dirty="0"/>
            </a:br>
            <a:r>
              <a:rPr lang="en-US" dirty="0"/>
              <a:t>Second line here</a:t>
            </a:r>
            <a:endParaRPr lang="en-US" altLang="zh-SG"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atin typeface="Arial" charset="0"/>
              </a:defRPr>
            </a:lvl1pPr>
          </a:lstStyle>
          <a:p>
            <a:pPr>
              <a:defRPr/>
            </a:pPr>
            <a:fld id="{DE2BFEB4-445D-4D77-8E53-2E9522447DAF}" type="slidenum">
              <a:rPr lang="zh-SG" altLang="en-US"/>
              <a:pPr>
                <a:defRPr/>
              </a:pPr>
              <a:t>‹#›</a:t>
            </a:fld>
            <a:r>
              <a:rPr lang="en-US" altLang="zh-SG" dirty="0"/>
              <a:t/>
            </a:r>
            <a:br>
              <a:rPr lang="en-US" altLang="zh-SG" dirty="0"/>
            </a:br>
            <a:endParaRPr lang="en-US" altLang="zh-SG" sz="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1"/>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3"/>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1"/>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3777" y="962026"/>
            <a:ext cx="8933688" cy="5172075"/>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495301"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3555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1"/>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495300" y="960120"/>
            <a:ext cx="57531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960120"/>
            <a:ext cx="30099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1"/>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1"/>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1"/>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3776" y="64008"/>
            <a:ext cx="7516368" cy="704088"/>
          </a:xfrm>
        </p:spPr>
        <p:txBody>
          <a:bodyPr anchor="b">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493776" y="962026"/>
            <a:ext cx="8929687" cy="5172075"/>
          </a:xfrm>
        </p:spPr>
        <p:txBody>
          <a:bodyPr/>
          <a:lstStyle>
            <a:lvl2pPr>
              <a:spcAft>
                <a:spcPts val="400"/>
              </a:spcAft>
              <a:buClr>
                <a:srgbClr val="376092"/>
              </a:buClr>
              <a:defRPr lang="en-US" sz="1700" kern="1200" dirty="0" smtClean="0">
                <a:solidFill>
                  <a:schemeClr val="tx1">
                    <a:lumMod val="50000"/>
                    <a:lumOff val="50000"/>
                  </a:schemeClr>
                </a:solidFill>
                <a:latin typeface="+mn-lt"/>
                <a:ea typeface="+mn-ea"/>
                <a:cs typeface="+mn-cs"/>
              </a:defRPr>
            </a:lvl2pPr>
            <a:lvl3pPr>
              <a:spcBef>
                <a:spcPts val="300"/>
              </a:spcBef>
              <a:defRPr lang="en-US" sz="1500" kern="1200" dirty="0" smtClean="0">
                <a:solidFill>
                  <a:schemeClr val="tx1">
                    <a:lumMod val="50000"/>
                    <a:lumOff val="50000"/>
                  </a:schemeClr>
                </a:solidFill>
                <a:latin typeface="+mn-lt"/>
                <a:ea typeface="+mn-ea"/>
                <a:cs typeface="+mn-cs"/>
              </a:defRPr>
            </a:lvl3pPr>
            <a:lvl4pPr>
              <a:spcBef>
                <a:spcPts val="200"/>
              </a:spcBef>
              <a:spcAft>
                <a:spcPts val="200"/>
              </a:spcAft>
              <a:defRPr lang="en-US" sz="1500" kern="1200" dirty="0" smtClean="0">
                <a:solidFill>
                  <a:schemeClr val="tx1">
                    <a:lumMod val="50000"/>
                    <a:lumOff val="50000"/>
                  </a:schemeClr>
                </a:solidFill>
                <a:latin typeface="+mn-lt"/>
                <a:ea typeface="+mn-ea"/>
                <a:cs typeface="+mn-cs"/>
              </a:defRPr>
            </a:lvl4pPr>
            <a:lvl5pPr>
              <a:spcBef>
                <a:spcPts val="200"/>
              </a:spcBef>
              <a:spcAft>
                <a:spcPts val="200"/>
              </a:spcAft>
              <a:defRPr lang="en-US" sz="1300" kern="1200" dirty="0" smtClean="0">
                <a:solidFill>
                  <a:schemeClr val="tx1">
                    <a:lumMod val="50000"/>
                    <a:lumOff val="50000"/>
                  </a:schemeClr>
                </a:solidFill>
                <a:latin typeface="+mn-lt"/>
                <a:ea typeface="+mn-ea"/>
                <a:cs typeface="+mn-cs"/>
              </a:defRPr>
            </a:lvl5pPr>
          </a:lstStyle>
          <a:p>
            <a:pPr marL="225418" lvl="1" indent="-225418" algn="l" defTabSz="914373"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37" lvl="2" indent="-238118" algn="l" defTabSz="914373"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55" lvl="3" indent="-225418" algn="l" defTabSz="914373" rtl="0" eaLnBrk="1" latinLnBrk="0" hangingPunct="1">
              <a:spcBef>
                <a:spcPts val="600"/>
              </a:spcBef>
              <a:spcAft>
                <a:spcPts val="300"/>
              </a:spcAft>
              <a:buClr>
                <a:schemeClr val="accent6">
                  <a:lumMod val="75000"/>
                </a:schemeClr>
              </a:buClr>
              <a:buFont typeface="Arial" pitchFamily="34" charset="0"/>
              <a:buChar char="–"/>
            </a:pPr>
            <a:r>
              <a:rPr lang="en-US" dirty="0" smtClean="0"/>
              <a:t>Third level</a:t>
            </a:r>
          </a:p>
          <a:p>
            <a:pPr marL="901674" lvl="4" indent="-212719" algn="l" defTabSz="914373"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chor="b">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495301" y="962026"/>
            <a:ext cx="8933688" cy="5172075"/>
          </a:xfrm>
        </p:spPr>
        <p:txBody>
          <a:bodyPr>
            <a:normAutofit/>
          </a:bodyPr>
          <a:lstStyle>
            <a:lvl1pPr marL="0" marR="0" indent="0" algn="l" defTabSz="914373"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38" marR="0" indent="-400038" algn="l" defTabSz="914373"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373" indent="0">
              <a:buNone/>
              <a:defRPr sz="1000"/>
            </a:lvl3pPr>
            <a:lvl4pPr marL="1371560" indent="0">
              <a:buNone/>
              <a:defRPr sz="900"/>
            </a:lvl4pPr>
            <a:lvl5pPr marL="1828747" indent="0">
              <a:buNone/>
              <a:defRPr sz="900"/>
            </a:lvl5pPr>
            <a:lvl6pPr marL="2285933" indent="0">
              <a:buNone/>
              <a:defRPr sz="900"/>
            </a:lvl6pPr>
            <a:lvl7pPr marL="2743120" indent="0">
              <a:buNone/>
              <a:defRPr sz="900"/>
            </a:lvl7pPr>
            <a:lvl8pPr marL="3200307" indent="0">
              <a:buNone/>
              <a:defRPr sz="900"/>
            </a:lvl8pPr>
            <a:lvl9pPr marL="3657494" indent="0">
              <a:buNone/>
              <a:defRPr sz="900"/>
            </a:lvl9pPr>
          </a:lstStyle>
          <a:p>
            <a:pPr marL="225418" marR="0" lvl="1" indent="-225418" algn="l" defTabSz="914373"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1"/>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4" name="Group 13"/>
          <p:cNvGrpSpPr/>
          <p:nvPr userDrawn="1"/>
        </p:nvGrpSpPr>
        <p:grpSpPr bwMode="gray">
          <a:xfrm>
            <a:off x="1"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18" tIns="45718" rIns="45718" bIns="45718" rtlCol="0" anchor="ctr" anchorCtr="0">
            <a:normAutofit/>
          </a:bodyPr>
          <a:lstStyle>
            <a:lvl1pPr algn="l">
              <a:defRPr sz="2000" b="1"/>
            </a:lvl1pPr>
          </a:lstStyle>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21" name="Rectangle 20"/>
          <p:cNvSpPr/>
          <p:nvPr userDrawn="1"/>
        </p:nvSpPr>
        <p:spPr bwMode="gray">
          <a:xfrm>
            <a:off x="381001" y="6447534"/>
            <a:ext cx="312420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dirty="0"/>
          </a:p>
        </p:txBody>
      </p:sp>
      <p:sp>
        <p:nvSpPr>
          <p:cNvPr id="11" name="TextBox 4"/>
          <p:cNvSpPr txBox="1">
            <a:spLocks/>
          </p:cNvSpPr>
          <p:nvPr userDrawn="1"/>
        </p:nvSpPr>
        <p:spPr bwMode="gray">
          <a:xfrm>
            <a:off x="4208329" y="6396338"/>
            <a:ext cx="3136900" cy="276995"/>
          </a:xfrm>
          <a:prstGeom prst="rect">
            <a:avLst/>
          </a:prstGeom>
          <a:noFill/>
        </p:spPr>
        <p:txBody>
          <a:bodyPr vert="horz" wrap="square" lIns="91438" tIns="45718" rIns="91438" bIns="45718"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
        <p:nvSpPr>
          <p:cNvPr id="23" name="Title 1"/>
          <p:cNvSpPr txBox="1">
            <a:spLocks/>
          </p:cNvSpPr>
          <p:nvPr userDrawn="1"/>
        </p:nvSpPr>
        <p:spPr bwMode="gray">
          <a:xfrm>
            <a:off x="4317996" y="5029201"/>
            <a:ext cx="5118103" cy="1228725"/>
          </a:xfrm>
          <a:prstGeom prst="rect">
            <a:avLst/>
          </a:prstGeom>
        </p:spPr>
        <p:txBody>
          <a:bodyPr vert="horz" lIns="0" tIns="45718" rIns="45718" bIns="45718" rtlCol="0" anchor="t" anchorCtr="0">
            <a:normAutofit/>
          </a:bodyPr>
          <a:lstStyle>
            <a:lvl1pPr algn="l">
              <a:defRPr sz="1600" b="0">
                <a:solidFill>
                  <a:schemeClr val="tx1">
                    <a:lumMod val="50000"/>
                    <a:lumOff val="50000"/>
                  </a:schemeClr>
                </a:solidFill>
              </a:defRPr>
            </a:lvl1pPr>
          </a:lstStyle>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Pristine</a:t>
            </a:r>
          </a:p>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702, </a:t>
            </a:r>
            <a:r>
              <a:rPr kumimoji="0" lang="en-US" sz="11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Raaj</a:t>
            </a:r>
            <a:r>
              <a:rPr kumimoji="0" lang="en-US" sz="11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 Chambers, Old </a:t>
            </a:r>
            <a:r>
              <a:rPr kumimoji="0" lang="en-US" sz="11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Nagardas</a:t>
            </a:r>
            <a:r>
              <a:rPr kumimoji="0" lang="en-US" sz="11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 Road, </a:t>
            </a:r>
            <a:r>
              <a:rPr kumimoji="0" lang="en-US" sz="11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Andheri</a:t>
            </a:r>
            <a:r>
              <a:rPr kumimoji="0" lang="en-US" sz="11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 (E), Mumbai-400 069. INDIA</a:t>
            </a:r>
          </a:p>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1" i="0" u="none" strike="noStrike" kern="1200" cap="none" spc="0" normalizeH="0" baseline="0" noProof="0" dirty="0" smtClean="0">
                <a:ln>
                  <a:noFill/>
                </a:ln>
                <a:solidFill>
                  <a:srgbClr val="376092"/>
                </a:solidFill>
                <a:effectLst/>
                <a:uLnTx/>
                <a:uFillTx/>
                <a:latin typeface="+mj-lt"/>
                <a:ea typeface="+mj-ea"/>
                <a:cs typeface="+mj-cs"/>
              </a:rPr>
              <a:t>www.edupristine.com</a:t>
            </a:r>
          </a:p>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Ph. +91 22 3215 6191</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5300" y="62630"/>
            <a:ext cx="7513638" cy="701458"/>
          </a:xfrm>
          <a:prstGeom prst="rect">
            <a:avLst/>
          </a:prstGeom>
        </p:spPr>
        <p:txBody>
          <a:bodyPr vert="horz" lIns="45718" tIns="45718" rIns="45718" bIns="45718"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95300" y="962026"/>
            <a:ext cx="8915400" cy="5172075"/>
          </a:xfrm>
          <a:prstGeom prst="rect">
            <a:avLst/>
          </a:prstGeom>
        </p:spPr>
        <p:txBody>
          <a:bodyPr vert="horz" lIns="45718" tIns="45718" rIns="45718"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1" y="6492876"/>
            <a:ext cx="469900" cy="365125"/>
          </a:xfrm>
          <a:prstGeom prst="rect">
            <a:avLst/>
          </a:prstGeom>
        </p:spPr>
        <p:txBody>
          <a:bodyPr vert="horz" lIns="91438" tIns="45718" rIns="91438" bIns="45718"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4" y="6493511"/>
            <a:ext cx="1398587" cy="365125"/>
          </a:xfrm>
          <a:prstGeom prst="rect">
            <a:avLst/>
          </a:prstGeom>
        </p:spPr>
        <p:txBody>
          <a:bodyPr vert="horz" lIns="0" tIns="45718" rIns="0" bIns="45718" rtlCol="0" anchor="ctr"/>
          <a:lstStyle>
            <a:lvl1pPr algn="l">
              <a:defRPr sz="1200">
                <a:solidFill>
                  <a:schemeClr val="tx1">
                    <a:tint val="75000"/>
                  </a:schemeClr>
                </a:solidFill>
              </a:defRPr>
            </a:lvl1pPr>
          </a:lstStyle>
          <a:p>
            <a:pPr marL="0" marR="0" lvl="0" indent="0" algn="l" defTabSz="91437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213645"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3"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373"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18" indent="-225418" algn="l" defTabSz="914373" rtl="0" eaLnBrk="1" latinLnBrk="0" hangingPunct="1">
        <a:spcBef>
          <a:spcPts val="400"/>
        </a:spcBef>
        <a:spcAft>
          <a:spcPts val="400"/>
        </a:spcAft>
        <a:buClr>
          <a:srgbClr val="376092"/>
        </a:buClr>
        <a:buFont typeface="Wingdings" pitchFamily="2" charset="2"/>
        <a:buChar char="§"/>
        <a:defRPr sz="1700" kern="1200">
          <a:solidFill>
            <a:schemeClr val="tx1"/>
          </a:solidFill>
          <a:latin typeface="+mn-lt"/>
          <a:ea typeface="+mn-ea"/>
          <a:cs typeface="+mn-cs"/>
        </a:defRPr>
      </a:lvl2pPr>
      <a:lvl3pPr marL="463537" indent="-238118" algn="l" defTabSz="914373" rtl="0" eaLnBrk="1" latinLnBrk="0" hangingPunct="1">
        <a:spcBef>
          <a:spcPts val="300"/>
        </a:spcBef>
        <a:spcAft>
          <a:spcPts val="300"/>
        </a:spcAft>
        <a:buClr>
          <a:schemeClr val="tx1">
            <a:lumMod val="65000"/>
            <a:lumOff val="35000"/>
          </a:schemeClr>
        </a:buClr>
        <a:buFont typeface="Calibri" pitchFamily="34" charset="0"/>
        <a:buChar char="•"/>
        <a:defRPr sz="1500" kern="1200">
          <a:solidFill>
            <a:schemeClr val="tx1"/>
          </a:solidFill>
          <a:latin typeface="+mn-lt"/>
          <a:ea typeface="+mn-ea"/>
          <a:cs typeface="+mn-cs"/>
        </a:defRPr>
      </a:lvl3pPr>
      <a:lvl4pPr marL="688955" indent="-225418" algn="l" defTabSz="914373" rtl="0" eaLnBrk="1" latinLnBrk="0" hangingPunct="1">
        <a:spcBef>
          <a:spcPts val="200"/>
        </a:spcBef>
        <a:spcAft>
          <a:spcPts val="200"/>
        </a:spcAft>
        <a:buClr>
          <a:schemeClr val="accent6">
            <a:lumMod val="75000"/>
          </a:schemeClr>
        </a:buClr>
        <a:buFont typeface="Arial" pitchFamily="34" charset="0"/>
        <a:buChar char="–"/>
        <a:defRPr sz="1500" kern="1200">
          <a:solidFill>
            <a:schemeClr val="tx1"/>
          </a:solidFill>
          <a:latin typeface="+mn-lt"/>
          <a:ea typeface="+mn-ea"/>
          <a:cs typeface="+mn-cs"/>
        </a:defRPr>
      </a:lvl4pPr>
      <a:lvl5pPr marL="901674" indent="-212719" algn="l" defTabSz="914373" rtl="0" eaLnBrk="1" latinLnBrk="0" hangingPunct="1">
        <a:spcBef>
          <a:spcPts val="200"/>
        </a:spcBef>
        <a:spcAft>
          <a:spcPts val="200"/>
        </a:spcAft>
        <a:buClr>
          <a:schemeClr val="accent1"/>
        </a:buClr>
        <a:buSzPct val="100000"/>
        <a:buFont typeface="Wingdings" pitchFamily="2" charset="2"/>
        <a:buChar char="§"/>
        <a:defRPr sz="1300" kern="1200">
          <a:solidFill>
            <a:schemeClr val="tx1"/>
          </a:solidFill>
          <a:latin typeface="+mn-lt"/>
          <a:ea typeface="+mn-ea"/>
          <a:cs typeface="+mn-cs"/>
        </a:defRPr>
      </a:lvl5pPr>
      <a:lvl6pPr marL="2514527"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14"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00"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87"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0C0C0"/>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471" y="1322945"/>
            <a:ext cx="9914828" cy="5537935"/>
          </a:xfrm>
          <a:prstGeom prst="rect">
            <a:avLst/>
          </a:prstGeom>
          <a:solidFill>
            <a:schemeClr val="bg1"/>
          </a:solidFill>
          <a:ln w="3175">
            <a:noFill/>
            <a:miter lim="800000"/>
            <a:headEnd/>
            <a:tailEnd/>
          </a:ln>
        </p:spPr>
        <p:txBody>
          <a:bodyPr lIns="0" tIns="0" rIns="0" bIns="0" anchor="ctr"/>
          <a:lstStyle/>
          <a:p>
            <a:pPr algn="ctr" defTabSz="838186" eaLnBrk="0" hangingPunct="0">
              <a:defRPr/>
            </a:pPr>
            <a:endParaRPr lang="zh-SG" altLang="en-GB" sz="1900" dirty="0">
              <a:solidFill>
                <a:srgbClr val="000000"/>
              </a:solidFill>
              <a:ea typeface="SimSun" pitchFamily="2" charset="-122"/>
              <a:cs typeface="Arial" charset="0"/>
            </a:endParaRPr>
          </a:p>
        </p:txBody>
      </p:sp>
      <p:sp>
        <p:nvSpPr>
          <p:cNvPr id="1027" name="AC Banner"/>
          <p:cNvSpPr>
            <a:spLocks noChangeArrowheads="1"/>
          </p:cNvSpPr>
          <p:nvPr/>
        </p:nvSpPr>
        <p:spPr bwMode="auto">
          <a:xfrm>
            <a:off x="0" y="1"/>
            <a:ext cx="9913356" cy="1325823"/>
          </a:xfrm>
          <a:prstGeom prst="rect">
            <a:avLst/>
          </a:prstGeom>
          <a:solidFill>
            <a:schemeClr val="bg1"/>
          </a:solidFill>
          <a:ln w="6350">
            <a:noFill/>
            <a:miter lim="800000"/>
            <a:headEnd/>
            <a:tailEnd/>
          </a:ln>
        </p:spPr>
        <p:txBody>
          <a:bodyPr wrap="none" lIns="91404" tIns="45704" rIns="91404" bIns="45704" anchor="ctr"/>
          <a:lstStyle/>
          <a:p>
            <a:pPr algn="ctr" defTabSz="838186" eaLnBrk="0" hangingPunct="0">
              <a:defRPr/>
            </a:pPr>
            <a:endParaRPr lang="zh-SG" altLang="en-GB" sz="1900" dirty="0">
              <a:solidFill>
                <a:srgbClr val="000000"/>
              </a:solidFill>
              <a:ea typeface="SimSun" pitchFamily="2" charset="-122"/>
              <a:cs typeface="Arial" charset="0"/>
            </a:endParaRPr>
          </a:p>
        </p:txBody>
      </p:sp>
      <p:sp>
        <p:nvSpPr>
          <p:cNvPr id="53252" name="AC Banner Title"/>
          <p:cNvSpPr>
            <a:spLocks noGrp="1" noChangeArrowheads="1"/>
          </p:cNvSpPr>
          <p:nvPr>
            <p:ph type="title"/>
          </p:nvPr>
        </p:nvSpPr>
        <p:spPr bwMode="auto">
          <a:xfrm>
            <a:off x="306023" y="214494"/>
            <a:ext cx="8992347" cy="575819"/>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p>
            <a:pPr lvl="0"/>
            <a:r>
              <a:rPr lang="en-US" altLang="zh-SG" smtClean="0"/>
              <a:t>Click to edit title style</a:t>
            </a:r>
          </a:p>
        </p:txBody>
      </p:sp>
      <p:sp>
        <p:nvSpPr>
          <p:cNvPr id="25607" name="Rectangle 7"/>
          <p:cNvSpPr>
            <a:spLocks noGrp="1" noChangeArrowheads="1"/>
          </p:cNvSpPr>
          <p:nvPr>
            <p:ph type="sldNum" sz="quarter" idx="4"/>
          </p:nvPr>
        </p:nvSpPr>
        <p:spPr bwMode="auto">
          <a:xfrm>
            <a:off x="3810566" y="6384390"/>
            <a:ext cx="2284869" cy="473610"/>
          </a:xfrm>
          <a:prstGeom prst="rect">
            <a:avLst/>
          </a:prstGeom>
          <a:noFill/>
          <a:ln w="12700">
            <a:noFill/>
            <a:miter lim="800000"/>
            <a:headEnd/>
            <a:tailEnd/>
          </a:ln>
        </p:spPr>
        <p:txBody>
          <a:bodyPr vert="horz" wrap="square" lIns="91404" tIns="45704" rIns="91404" bIns="0" numCol="1" anchor="b" anchorCtr="0" compatLnSpc="1">
            <a:prstTxWarp prst="textNoShape">
              <a:avLst/>
            </a:prstTxWarp>
          </a:bodyPr>
          <a:lstStyle>
            <a:lvl1pPr algn="ctr" eaLnBrk="0" hangingPunct="0">
              <a:lnSpc>
                <a:spcPct val="70000"/>
              </a:lnSpc>
              <a:defRPr sz="1000">
                <a:solidFill>
                  <a:srgbClr val="000000"/>
                </a:solidFill>
                <a:latin typeface="Arial" pitchFamily="34" charset="0"/>
                <a:ea typeface="SimSun" pitchFamily="2" charset="-122"/>
                <a:cs typeface="Arial" pitchFamily="34" charset="0"/>
              </a:defRPr>
            </a:lvl1pPr>
          </a:lstStyle>
          <a:p>
            <a:pPr defTabSz="914400" fontAlgn="base">
              <a:spcBef>
                <a:spcPct val="0"/>
              </a:spcBef>
              <a:spcAft>
                <a:spcPct val="0"/>
              </a:spcAft>
              <a:defRPr/>
            </a:pPr>
            <a:fld id="{F944A809-629E-4669-A998-4F6605FA2F09}" type="slidenum">
              <a:rPr lang="zh-SG" altLang="en-US"/>
              <a:pPr defTabSz="914400" fontAlgn="base">
                <a:spcBef>
                  <a:spcPct val="0"/>
                </a:spcBef>
                <a:spcAft>
                  <a:spcPct val="0"/>
                </a:spcAft>
                <a:defRPr/>
              </a:pPr>
              <a:t>‹#›</a:t>
            </a:fld>
            <a:r>
              <a:rPr lang="en-US" altLang="zh-SG"/>
              <a:t/>
            </a:r>
            <a:br>
              <a:rPr lang="en-US" altLang="zh-SG"/>
            </a:br>
            <a:endParaRPr lang="en-US" altLang="zh-SG" sz="800"/>
          </a:p>
        </p:txBody>
      </p:sp>
      <p:sp>
        <p:nvSpPr>
          <p:cNvPr id="53254" name="Rectangle 8"/>
          <p:cNvSpPr>
            <a:spLocks noGrp="1" noChangeArrowheads="1"/>
          </p:cNvSpPr>
          <p:nvPr>
            <p:ph type="body" idx="1"/>
          </p:nvPr>
        </p:nvSpPr>
        <p:spPr bwMode="auto">
          <a:xfrm>
            <a:off x="273655" y="1125725"/>
            <a:ext cx="9288070" cy="5039853"/>
          </a:xfrm>
          <a:prstGeom prst="rect">
            <a:avLst/>
          </a:prstGeom>
          <a:noFill/>
          <a:ln w="3175">
            <a:noFill/>
            <a:miter lim="800000"/>
            <a:headEnd/>
            <a:tailEnd/>
          </a:ln>
        </p:spPr>
        <p:txBody>
          <a:bodyPr vert="horz" wrap="square" lIns="0" tIns="45704" rIns="0" bIns="45704" numCol="1" anchor="t" anchorCtr="0" compatLnSpc="1">
            <a:prstTxWarp prst="textNoShape">
              <a:avLst/>
            </a:prstTxWarp>
          </a:bodyPr>
          <a:lstStyle/>
          <a:p>
            <a:pPr lvl="0"/>
            <a:r>
              <a:rPr lang="en-US" smtClean="0"/>
              <a:t>Click to edit text format of master</a:t>
            </a:r>
            <a:endParaRPr lang="en-US" altLang="zh-SG" smtClean="0"/>
          </a:p>
          <a:p>
            <a:pPr lvl="1"/>
            <a:r>
              <a:rPr lang="en-US" smtClean="0"/>
              <a:t>Second level</a:t>
            </a:r>
            <a:endParaRPr lang="en-US" altLang="zh-SG" smtClean="0"/>
          </a:p>
          <a:p>
            <a:pPr lvl="2"/>
            <a:r>
              <a:rPr lang="en-US" smtClean="0"/>
              <a:t>Third level</a:t>
            </a:r>
            <a:endParaRPr lang="en-US" altLang="zh-SG" smtClean="0"/>
          </a:p>
        </p:txBody>
      </p:sp>
      <p:sp>
        <p:nvSpPr>
          <p:cNvPr id="1031" name="Line 11"/>
          <p:cNvSpPr>
            <a:spLocks noChangeShapeType="1"/>
          </p:cNvSpPr>
          <p:nvPr userDrawn="1"/>
        </p:nvSpPr>
        <p:spPr bwMode="auto">
          <a:xfrm>
            <a:off x="-16183" y="6367117"/>
            <a:ext cx="9936897" cy="1439"/>
          </a:xfrm>
          <a:prstGeom prst="line">
            <a:avLst/>
          </a:prstGeom>
          <a:noFill/>
          <a:ln w="38100">
            <a:solidFill>
              <a:srgbClr val="5F6D84"/>
            </a:solidFill>
            <a:round/>
            <a:headEnd/>
            <a:tailEnd/>
          </a:ln>
        </p:spPr>
        <p:txBody>
          <a:bodyPr wrap="none" lIns="99536" tIns="49769" rIns="99536" bIns="49769" anchor="ctr"/>
          <a:lstStyle/>
          <a:p>
            <a:pPr defTabSz="957732">
              <a:defRPr/>
            </a:pPr>
            <a:endParaRPr lang="en-US" sz="1900">
              <a:solidFill>
                <a:srgbClr val="000000"/>
              </a:solidFill>
              <a:cs typeface="Arial" charset="0"/>
            </a:endParaRPr>
          </a:p>
        </p:txBody>
      </p:sp>
      <p:sp>
        <p:nvSpPr>
          <p:cNvPr id="1032" name="Line 14"/>
          <p:cNvSpPr>
            <a:spLocks noChangeShapeType="1"/>
          </p:cNvSpPr>
          <p:nvPr userDrawn="1"/>
        </p:nvSpPr>
        <p:spPr bwMode="auto">
          <a:xfrm>
            <a:off x="0" y="895398"/>
            <a:ext cx="9906000" cy="0"/>
          </a:xfrm>
          <a:prstGeom prst="line">
            <a:avLst/>
          </a:prstGeom>
          <a:noFill/>
          <a:ln w="28575">
            <a:solidFill>
              <a:srgbClr val="C15D3B"/>
            </a:solidFill>
            <a:round/>
            <a:headEnd/>
            <a:tailEnd/>
          </a:ln>
        </p:spPr>
        <p:txBody>
          <a:bodyPr wrap="none" lIns="78375" tIns="78375" rIns="78375" bIns="78375" anchor="ctr"/>
          <a:lstStyle/>
          <a:p>
            <a:pPr defTabSz="957732">
              <a:defRPr/>
            </a:pPr>
            <a:endParaRPr lang="en-US" sz="1900">
              <a:solidFill>
                <a:srgbClr val="000000"/>
              </a:solidFill>
              <a:cs typeface="Arial" charset="0"/>
            </a:endParaRPr>
          </a:p>
        </p:txBody>
      </p:sp>
      <p:sp>
        <p:nvSpPr>
          <p:cNvPr id="1033" name="Rectangle 6"/>
          <p:cNvSpPr txBox="1">
            <a:spLocks noChangeArrowheads="1"/>
          </p:cNvSpPr>
          <p:nvPr userDrawn="1"/>
        </p:nvSpPr>
        <p:spPr bwMode="auto">
          <a:xfrm>
            <a:off x="6071894" y="6393027"/>
            <a:ext cx="3810566" cy="456336"/>
          </a:xfrm>
          <a:prstGeom prst="rect">
            <a:avLst/>
          </a:prstGeom>
          <a:noFill/>
          <a:ln w="12700">
            <a:noFill/>
            <a:miter lim="800000"/>
            <a:headEnd/>
            <a:tailEnd/>
          </a:ln>
        </p:spPr>
        <p:txBody>
          <a:bodyPr lIns="91404" tIns="45704" rIns="91404" bIns="45704" anchor="b"/>
          <a:lstStyle/>
          <a:p>
            <a:pPr algn="r" defTabSz="838186" eaLnBrk="0" hangingPunct="0">
              <a:defRPr/>
            </a:pPr>
            <a:r>
              <a:rPr lang="en-US" altLang="zh-SG" sz="1000" b="1" dirty="0">
                <a:solidFill>
                  <a:srgbClr val="5F6D84"/>
                </a:solidFill>
                <a:latin typeface="Lucida Sans" pitchFamily="34" charset="0"/>
                <a:ea typeface="SimSun" pitchFamily="2" charset="-122"/>
                <a:cs typeface="Arial" charset="0"/>
              </a:rPr>
              <a:t>www.edupristine.com</a:t>
            </a:r>
          </a:p>
        </p:txBody>
      </p:sp>
      <p:sp>
        <p:nvSpPr>
          <p:cNvPr id="1034" name="Footer Placeholder 4"/>
          <p:cNvSpPr txBox="1">
            <a:spLocks noGrp="1"/>
          </p:cNvSpPr>
          <p:nvPr userDrawn="1"/>
        </p:nvSpPr>
        <p:spPr bwMode="auto">
          <a:xfrm>
            <a:off x="0" y="6400225"/>
            <a:ext cx="3810566" cy="457776"/>
          </a:xfrm>
          <a:prstGeom prst="rect">
            <a:avLst/>
          </a:prstGeom>
          <a:noFill/>
          <a:ln w="12700">
            <a:noFill/>
            <a:miter lim="800000"/>
            <a:headEnd/>
            <a:tailEnd/>
          </a:ln>
        </p:spPr>
        <p:txBody>
          <a:bodyPr lIns="91404" tIns="45704" rIns="91404" bIns="45704" anchor="b"/>
          <a:lstStyle/>
          <a:p>
            <a:pPr defTabSz="838186" eaLnBrk="0" hangingPunct="0">
              <a:defRPr/>
            </a:pPr>
            <a:r>
              <a:rPr lang="en-US" altLang="zh-SG" sz="1000" b="1" dirty="0">
                <a:solidFill>
                  <a:srgbClr val="5F6D84"/>
                </a:solidFill>
                <a:latin typeface="Lucida Sans" pitchFamily="34" charset="0"/>
                <a:ea typeface="SimSun" pitchFamily="2" charset="-122"/>
                <a:cs typeface="Arial" charset="0"/>
              </a:rPr>
              <a:t>© </a:t>
            </a:r>
            <a:r>
              <a:rPr lang="en-US" altLang="zh-SG" sz="1000" b="1" dirty="0" err="1">
                <a:solidFill>
                  <a:srgbClr val="5F6D84"/>
                </a:solidFill>
                <a:latin typeface="Lucida Sans" pitchFamily="34" charset="0"/>
                <a:ea typeface="SimSun" pitchFamily="2" charset="-122"/>
                <a:cs typeface="Arial" charset="0"/>
              </a:rPr>
              <a:t>Neev</a:t>
            </a:r>
            <a:r>
              <a:rPr lang="en-US" altLang="zh-SG" sz="1000" b="1" dirty="0">
                <a:solidFill>
                  <a:srgbClr val="5F6D84"/>
                </a:solidFill>
                <a:latin typeface="Lucida Sans" pitchFamily="34" charset="0"/>
                <a:ea typeface="SimSun" pitchFamily="2" charset="-122"/>
                <a:cs typeface="Arial" charset="0"/>
              </a:rPr>
              <a:t> Knowledge Management – Pristine</a:t>
            </a:r>
          </a:p>
        </p:txBody>
      </p:sp>
      <p:pic>
        <p:nvPicPr>
          <p:cNvPr id="53259" name="Picture 7"/>
          <p:cNvPicPr>
            <a:picLocks noChangeAspect="1" noChangeArrowheads="1"/>
          </p:cNvPicPr>
          <p:nvPr userDrawn="1"/>
        </p:nvPicPr>
        <p:blipFill>
          <a:blip r:embed="rId6" cstate="print"/>
          <a:srcRect/>
          <a:stretch>
            <a:fillRect/>
          </a:stretch>
        </p:blipFill>
        <p:spPr bwMode="auto">
          <a:xfrm>
            <a:off x="7556397" y="464974"/>
            <a:ext cx="2259857" cy="2864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dt="0"/>
  <p:txStyles>
    <p:titleStyle>
      <a:lvl1pPr algn="l" defTabSz="836935" rtl="0" eaLnBrk="0" fontAlgn="base" hangingPunct="0">
        <a:spcBef>
          <a:spcPct val="0"/>
        </a:spcBef>
        <a:spcAft>
          <a:spcPct val="0"/>
        </a:spcAft>
        <a:defRPr sz="2000" b="1">
          <a:solidFill>
            <a:srgbClr val="5F6D84"/>
          </a:solidFill>
          <a:latin typeface="+mj-lt"/>
          <a:ea typeface="+mj-ea"/>
          <a:cs typeface="+mj-cs"/>
        </a:defRPr>
      </a:lvl1pPr>
      <a:lvl2pPr algn="l" defTabSz="836935" rtl="0" eaLnBrk="0" fontAlgn="base" hangingPunct="0">
        <a:spcBef>
          <a:spcPct val="0"/>
        </a:spcBef>
        <a:spcAft>
          <a:spcPct val="0"/>
        </a:spcAft>
        <a:defRPr sz="2000" b="1">
          <a:solidFill>
            <a:srgbClr val="5F6D84"/>
          </a:solidFill>
          <a:latin typeface="Arial" charset="0"/>
        </a:defRPr>
      </a:lvl2pPr>
      <a:lvl3pPr algn="l" defTabSz="836935" rtl="0" eaLnBrk="0" fontAlgn="base" hangingPunct="0">
        <a:spcBef>
          <a:spcPct val="0"/>
        </a:spcBef>
        <a:spcAft>
          <a:spcPct val="0"/>
        </a:spcAft>
        <a:defRPr sz="2000" b="1">
          <a:solidFill>
            <a:srgbClr val="5F6D84"/>
          </a:solidFill>
          <a:latin typeface="Arial" charset="0"/>
        </a:defRPr>
      </a:lvl3pPr>
      <a:lvl4pPr algn="l" defTabSz="836935" rtl="0" eaLnBrk="0" fontAlgn="base" hangingPunct="0">
        <a:spcBef>
          <a:spcPct val="0"/>
        </a:spcBef>
        <a:spcAft>
          <a:spcPct val="0"/>
        </a:spcAft>
        <a:defRPr sz="2000" b="1">
          <a:solidFill>
            <a:srgbClr val="5F6D84"/>
          </a:solidFill>
          <a:latin typeface="Arial" charset="0"/>
        </a:defRPr>
      </a:lvl4pPr>
      <a:lvl5pPr algn="l" defTabSz="836935" rtl="0" eaLnBrk="0" fontAlgn="base" hangingPunct="0">
        <a:spcBef>
          <a:spcPct val="0"/>
        </a:spcBef>
        <a:spcAft>
          <a:spcPct val="0"/>
        </a:spcAft>
        <a:defRPr sz="2000" b="1">
          <a:solidFill>
            <a:srgbClr val="5F6D84"/>
          </a:solidFill>
          <a:latin typeface="Arial" charset="0"/>
        </a:defRPr>
      </a:lvl5pPr>
      <a:lvl6pPr marL="497679" algn="l" rtl="0" eaLnBrk="0" fontAlgn="base" hangingPunct="0">
        <a:spcBef>
          <a:spcPct val="0"/>
        </a:spcBef>
        <a:spcAft>
          <a:spcPct val="0"/>
        </a:spcAft>
        <a:defRPr sz="2200" b="1">
          <a:solidFill>
            <a:srgbClr val="5F6D84"/>
          </a:solidFill>
          <a:latin typeface="Arial" charset="0"/>
        </a:defRPr>
      </a:lvl6pPr>
      <a:lvl7pPr marL="995357" algn="l" rtl="0" eaLnBrk="0" fontAlgn="base" hangingPunct="0">
        <a:spcBef>
          <a:spcPct val="0"/>
        </a:spcBef>
        <a:spcAft>
          <a:spcPct val="0"/>
        </a:spcAft>
        <a:defRPr sz="2200" b="1">
          <a:solidFill>
            <a:srgbClr val="5F6D84"/>
          </a:solidFill>
          <a:latin typeface="Arial" charset="0"/>
        </a:defRPr>
      </a:lvl7pPr>
      <a:lvl8pPr marL="1493037" algn="l" rtl="0" eaLnBrk="0" fontAlgn="base" hangingPunct="0">
        <a:spcBef>
          <a:spcPct val="0"/>
        </a:spcBef>
        <a:spcAft>
          <a:spcPct val="0"/>
        </a:spcAft>
        <a:defRPr sz="2200" b="1">
          <a:solidFill>
            <a:srgbClr val="5F6D84"/>
          </a:solidFill>
          <a:latin typeface="Arial" charset="0"/>
        </a:defRPr>
      </a:lvl8pPr>
      <a:lvl9pPr marL="1990714" algn="l" rtl="0" eaLnBrk="0" fontAlgn="base" hangingPunct="0">
        <a:spcBef>
          <a:spcPct val="0"/>
        </a:spcBef>
        <a:spcAft>
          <a:spcPct val="0"/>
        </a:spcAft>
        <a:defRPr sz="2200" b="1">
          <a:solidFill>
            <a:srgbClr val="5F6D84"/>
          </a:solidFill>
          <a:latin typeface="Arial" charset="0"/>
        </a:defRPr>
      </a:lvl9pPr>
    </p:titleStyle>
    <p:bodyStyle>
      <a:lvl1pPr marL="224544" indent="-224544" algn="l" defTabSz="836935" rtl="0" eaLnBrk="0" fontAlgn="base" hangingPunct="0">
        <a:spcBef>
          <a:spcPct val="20000"/>
        </a:spcBef>
        <a:spcAft>
          <a:spcPct val="0"/>
        </a:spcAft>
        <a:buClr>
          <a:srgbClr val="000000"/>
        </a:buClr>
        <a:buSzPct val="100000"/>
        <a:buFont typeface="Arial" charset="0"/>
        <a:buChar char="•"/>
        <a:defRPr sz="1600">
          <a:solidFill>
            <a:srgbClr val="000000"/>
          </a:solidFill>
          <a:latin typeface="+mn-lt"/>
          <a:ea typeface="+mn-ea"/>
          <a:cs typeface="+mn-cs"/>
        </a:defRPr>
      </a:lvl1pPr>
      <a:lvl2pPr marL="453462" indent="-223086" algn="l" defTabSz="836935" rtl="0" eaLnBrk="0" fontAlgn="base" hangingPunct="0">
        <a:spcBef>
          <a:spcPct val="20000"/>
        </a:spcBef>
        <a:spcAft>
          <a:spcPct val="0"/>
        </a:spcAft>
        <a:buClr>
          <a:srgbClr val="000000"/>
        </a:buClr>
        <a:buSzPct val="100000"/>
        <a:buFont typeface="Arial" charset="0"/>
        <a:buChar char="–"/>
        <a:defRPr sz="1500">
          <a:solidFill>
            <a:srgbClr val="000000"/>
          </a:solidFill>
          <a:latin typeface="+mn-lt"/>
        </a:defRPr>
      </a:lvl2pPr>
      <a:lvl3pPr marL="682380" indent="-224544" algn="l" defTabSz="836935" rtl="0" eaLnBrk="0" fontAlgn="base" hangingPunct="0">
        <a:spcBef>
          <a:spcPct val="20000"/>
        </a:spcBef>
        <a:spcAft>
          <a:spcPct val="0"/>
        </a:spcAft>
        <a:buClr>
          <a:srgbClr val="000000"/>
        </a:buClr>
        <a:buSzPct val="100000"/>
        <a:buFont typeface="Arial" charset="0"/>
        <a:buChar char="•"/>
        <a:defRPr sz="1400">
          <a:solidFill>
            <a:srgbClr val="000000"/>
          </a:solidFill>
          <a:latin typeface="+mn-lt"/>
        </a:defRPr>
      </a:lvl3pPr>
      <a:lvl4pPr marL="4267790" indent="-226002" algn="l" defTabSz="836935" rtl="0" eaLnBrk="0" fontAlgn="base" hangingPunct="0">
        <a:spcBef>
          <a:spcPct val="20000"/>
        </a:spcBef>
        <a:spcAft>
          <a:spcPct val="0"/>
        </a:spcAft>
        <a:buClr>
          <a:schemeClr val="tx1"/>
        </a:buClr>
        <a:buChar char="•"/>
        <a:defRPr sz="2000">
          <a:solidFill>
            <a:schemeClr val="tx1"/>
          </a:solidFill>
          <a:latin typeface="+mn-lt"/>
        </a:defRPr>
      </a:lvl4pPr>
      <a:lvl5pPr marL="4498166" indent="-224544" algn="l" defTabSz="836935" rtl="0" eaLnBrk="0" fontAlgn="base" hangingPunct="0">
        <a:spcBef>
          <a:spcPct val="20000"/>
        </a:spcBef>
        <a:spcAft>
          <a:spcPct val="0"/>
        </a:spcAft>
        <a:buClr>
          <a:schemeClr val="tx1"/>
        </a:buClr>
        <a:buChar char="•"/>
        <a:defRPr sz="2000">
          <a:solidFill>
            <a:schemeClr val="tx1"/>
          </a:solidFill>
          <a:latin typeface="+mn-lt"/>
        </a:defRPr>
      </a:lvl5pPr>
      <a:lvl6pPr marL="5396703" indent="-248839" algn="l" rtl="0" eaLnBrk="0" fontAlgn="base" hangingPunct="0">
        <a:spcBef>
          <a:spcPct val="20000"/>
        </a:spcBef>
        <a:spcAft>
          <a:spcPct val="0"/>
        </a:spcAft>
        <a:buClr>
          <a:schemeClr val="tx1"/>
        </a:buClr>
        <a:buChar char="•"/>
        <a:defRPr sz="2200">
          <a:solidFill>
            <a:schemeClr val="tx1"/>
          </a:solidFill>
          <a:latin typeface="+mn-lt"/>
        </a:defRPr>
      </a:lvl6pPr>
      <a:lvl7pPr marL="5894382" indent="-248839" algn="l" rtl="0" eaLnBrk="0" fontAlgn="base" hangingPunct="0">
        <a:spcBef>
          <a:spcPct val="20000"/>
        </a:spcBef>
        <a:spcAft>
          <a:spcPct val="0"/>
        </a:spcAft>
        <a:buClr>
          <a:schemeClr val="tx1"/>
        </a:buClr>
        <a:buChar char="•"/>
        <a:defRPr sz="2200">
          <a:solidFill>
            <a:schemeClr val="tx1"/>
          </a:solidFill>
          <a:latin typeface="+mn-lt"/>
        </a:defRPr>
      </a:lvl7pPr>
      <a:lvl8pPr marL="6392059" indent="-248839" algn="l" rtl="0" eaLnBrk="0" fontAlgn="base" hangingPunct="0">
        <a:spcBef>
          <a:spcPct val="20000"/>
        </a:spcBef>
        <a:spcAft>
          <a:spcPct val="0"/>
        </a:spcAft>
        <a:buClr>
          <a:schemeClr val="tx1"/>
        </a:buClr>
        <a:buChar char="•"/>
        <a:defRPr sz="2200">
          <a:solidFill>
            <a:schemeClr val="tx1"/>
          </a:solidFill>
          <a:latin typeface="+mn-lt"/>
        </a:defRPr>
      </a:lvl8pPr>
      <a:lvl9pPr marL="6889739" indent="-248839" algn="l" rtl="0" eaLnBrk="0" fontAlgn="base" hangingPunct="0">
        <a:spcBef>
          <a:spcPct val="20000"/>
        </a:spcBef>
        <a:spcAft>
          <a:spcPct val="0"/>
        </a:spcAft>
        <a:buClr>
          <a:schemeClr val="tx1"/>
        </a:buClr>
        <a:buChar char="•"/>
        <a:defRPr sz="2200">
          <a:solidFill>
            <a:schemeClr val="tx1"/>
          </a:solidFill>
          <a:latin typeface="+mn-lt"/>
        </a:defRPr>
      </a:lvl9pPr>
    </p:bodyStyle>
    <p:otherStyle>
      <a:defPPr>
        <a:defRPr lang="en-US"/>
      </a:defPPr>
      <a:lvl1pPr marL="0" algn="l" defTabSz="995357" rtl="0" eaLnBrk="1" latinLnBrk="0" hangingPunct="1">
        <a:defRPr sz="2000" kern="1200">
          <a:solidFill>
            <a:schemeClr val="tx1"/>
          </a:solidFill>
          <a:latin typeface="+mn-lt"/>
          <a:ea typeface="+mn-ea"/>
          <a:cs typeface="+mn-cs"/>
        </a:defRPr>
      </a:lvl1pPr>
      <a:lvl2pPr marL="497679" algn="l" defTabSz="995357" rtl="0" eaLnBrk="1" latinLnBrk="0" hangingPunct="1">
        <a:defRPr sz="2000" kern="1200">
          <a:solidFill>
            <a:schemeClr val="tx1"/>
          </a:solidFill>
          <a:latin typeface="+mn-lt"/>
          <a:ea typeface="+mn-ea"/>
          <a:cs typeface="+mn-cs"/>
        </a:defRPr>
      </a:lvl2pPr>
      <a:lvl3pPr marL="995357" algn="l" defTabSz="995357" rtl="0" eaLnBrk="1" latinLnBrk="0" hangingPunct="1">
        <a:defRPr sz="2000" kern="1200">
          <a:solidFill>
            <a:schemeClr val="tx1"/>
          </a:solidFill>
          <a:latin typeface="+mn-lt"/>
          <a:ea typeface="+mn-ea"/>
          <a:cs typeface="+mn-cs"/>
        </a:defRPr>
      </a:lvl3pPr>
      <a:lvl4pPr marL="1493037" algn="l" defTabSz="995357" rtl="0" eaLnBrk="1" latinLnBrk="0" hangingPunct="1">
        <a:defRPr sz="2000" kern="1200">
          <a:solidFill>
            <a:schemeClr val="tx1"/>
          </a:solidFill>
          <a:latin typeface="+mn-lt"/>
          <a:ea typeface="+mn-ea"/>
          <a:cs typeface="+mn-cs"/>
        </a:defRPr>
      </a:lvl4pPr>
      <a:lvl5pPr marL="1990714" algn="l" defTabSz="995357" rtl="0" eaLnBrk="1" latinLnBrk="0" hangingPunct="1">
        <a:defRPr sz="2000" kern="1200">
          <a:solidFill>
            <a:schemeClr val="tx1"/>
          </a:solidFill>
          <a:latin typeface="+mn-lt"/>
          <a:ea typeface="+mn-ea"/>
          <a:cs typeface="+mn-cs"/>
        </a:defRPr>
      </a:lvl5pPr>
      <a:lvl6pPr marL="2488392" algn="l" defTabSz="995357" rtl="0" eaLnBrk="1" latinLnBrk="0" hangingPunct="1">
        <a:defRPr sz="2000" kern="1200">
          <a:solidFill>
            <a:schemeClr val="tx1"/>
          </a:solidFill>
          <a:latin typeface="+mn-lt"/>
          <a:ea typeface="+mn-ea"/>
          <a:cs typeface="+mn-cs"/>
        </a:defRPr>
      </a:lvl6pPr>
      <a:lvl7pPr marL="2986070" algn="l" defTabSz="995357" rtl="0" eaLnBrk="1" latinLnBrk="0" hangingPunct="1">
        <a:defRPr sz="2000" kern="1200">
          <a:solidFill>
            <a:schemeClr val="tx1"/>
          </a:solidFill>
          <a:latin typeface="+mn-lt"/>
          <a:ea typeface="+mn-ea"/>
          <a:cs typeface="+mn-cs"/>
        </a:defRPr>
      </a:lvl7pPr>
      <a:lvl8pPr marL="3483751" algn="l" defTabSz="995357" rtl="0" eaLnBrk="1" latinLnBrk="0" hangingPunct="1">
        <a:defRPr sz="2000" kern="1200">
          <a:solidFill>
            <a:schemeClr val="tx1"/>
          </a:solidFill>
          <a:latin typeface="+mn-lt"/>
          <a:ea typeface="+mn-ea"/>
          <a:cs typeface="+mn-cs"/>
        </a:defRPr>
      </a:lvl8pPr>
      <a:lvl9pPr marL="3981429" algn="l" defTabSz="99535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 Id="rId9"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9" y="3505201"/>
            <a:ext cx="5396612" cy="1524000"/>
          </a:xfrm>
        </p:spPr>
        <p:txBody>
          <a:bodyPr/>
          <a:lstStyle/>
          <a:p>
            <a:r>
              <a:rPr lang="en-US" dirty="0" smtClean="0"/>
              <a:t>Business Analytics</a:t>
            </a:r>
            <a:br>
              <a:rPr lang="en-US" dirty="0" smtClean="0"/>
            </a:br>
            <a:r>
              <a:rPr lang="en-US" dirty="0" smtClean="0">
                <a:solidFill>
                  <a:schemeClr val="tx1"/>
                </a:solidFill>
              </a:rPr>
              <a:t>Linear </a:t>
            </a:r>
            <a:r>
              <a:rPr lang="en-US" dirty="0" smtClean="0">
                <a:solidFill>
                  <a:schemeClr val="tx1"/>
                </a:solidFill>
              </a:rPr>
              <a:t>Regression</a:t>
            </a:r>
            <a:r>
              <a:rPr lang="en-US" dirty="0" smtClean="0"/>
              <a:t/>
            </a:r>
            <a:br>
              <a:rPr lang="en-US" dirty="0" smtClean="0"/>
            </a:br>
            <a:endParaRPr lang="en-US" dirty="0">
              <a:solidFill>
                <a:schemeClr val="tx1"/>
              </a:solidFill>
            </a:endParaRPr>
          </a:p>
        </p:txBody>
      </p:sp>
    </p:spTree>
    <p:extLst>
      <p:ext uri="{BB962C8B-B14F-4D97-AF65-F5344CB8AC3E}">
        <p14:creationId xmlns:p14="http://schemas.microsoft.com/office/powerpoint/2010/main" val="923007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defTabSz="955013"/>
            <a:r>
              <a:rPr lang="en-US" dirty="0" smtClean="0"/>
              <a:t>4.b.Sample Regression Function</a:t>
            </a:r>
          </a:p>
        </p:txBody>
      </p:sp>
      <p:sp>
        <p:nvSpPr>
          <p:cNvPr id="9223" name="Slide Number Placeholder 5"/>
          <p:cNvSpPr>
            <a:spLocks noGrp="1"/>
          </p:cNvSpPr>
          <p:nvPr>
            <p:ph type="sldNum" sz="quarter" idx="12"/>
          </p:nvPr>
        </p:nvSpPr>
        <p:spPr>
          <a:noFill/>
        </p:spPr>
        <p:txBody>
          <a:bodyPr/>
          <a:lstStyle/>
          <a:p>
            <a:pPr defTabSz="838371">
              <a:tabLst>
                <a:tab pos="2471368" algn="l"/>
              </a:tabLst>
            </a:pPr>
            <a:fld id="{EDCB120D-8AA4-4414-ADE3-CD9F15A719A7}" type="slidenum">
              <a:rPr lang="zh-SG" altLang="en-US" smtClean="0">
                <a:cs typeface="Arial" charset="0"/>
              </a:rPr>
              <a:pPr defTabSz="838371">
                <a:tabLst>
                  <a:tab pos="2471368" algn="l"/>
                </a:tabLst>
              </a:pPr>
              <a:t>9</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9218" name="Object 2"/>
          <p:cNvGraphicFramePr>
            <a:graphicFrameLocks noChangeAspect="1"/>
          </p:cNvGraphicFramePr>
          <p:nvPr/>
        </p:nvGraphicFramePr>
        <p:xfrm>
          <a:off x="1315310" y="3071500"/>
          <a:ext cx="6120628" cy="992343"/>
        </p:xfrm>
        <a:graphic>
          <a:graphicData uri="http://schemas.openxmlformats.org/presentationml/2006/ole">
            <mc:AlternateContent xmlns:mc="http://schemas.openxmlformats.org/markup-compatibility/2006">
              <mc:Choice xmlns:v="urn:schemas-microsoft-com:vml" Requires="v">
                <p:oleObj spid="_x0000_s7175" name="Equation" r:id="rId4" imgW="1028700" imgH="228600" progId="Equation.3">
                  <p:embed/>
                </p:oleObj>
              </mc:Choice>
              <mc:Fallback>
                <p:oleObj name="Equation" r:id="rId4" imgW="10287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310" y="3071500"/>
                        <a:ext cx="6120628" cy="992343"/>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9224" name="Rectangle 5"/>
          <p:cNvSpPr>
            <a:spLocks noChangeArrowheads="1"/>
          </p:cNvSpPr>
          <p:nvPr/>
        </p:nvSpPr>
        <p:spPr bwMode="auto">
          <a:xfrm>
            <a:off x="2402209" y="1948949"/>
            <a:ext cx="1981158" cy="520655"/>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Estimate of the regression intercept</a:t>
            </a:r>
            <a:endParaRPr lang="en-US" sz="1400" b="1" baseline="-25000" dirty="0" smtClean="0">
              <a:solidFill>
                <a:srgbClr val="000000"/>
              </a:solidFill>
              <a:cs typeface="Arial" charset="0"/>
            </a:endParaRPr>
          </a:p>
        </p:txBody>
      </p:sp>
      <p:sp>
        <p:nvSpPr>
          <p:cNvPr id="9225" name="Rectangle 6"/>
          <p:cNvSpPr>
            <a:spLocks noChangeArrowheads="1"/>
          </p:cNvSpPr>
          <p:nvPr/>
        </p:nvSpPr>
        <p:spPr bwMode="auto">
          <a:xfrm>
            <a:off x="4367904" y="1948949"/>
            <a:ext cx="2228802" cy="520655"/>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Estimate of the</a:t>
            </a:r>
            <a:br>
              <a:rPr lang="en-US" sz="1400" b="1" dirty="0" smtClean="0">
                <a:solidFill>
                  <a:srgbClr val="000000"/>
                </a:solidFill>
                <a:cs typeface="Arial" charset="0"/>
              </a:rPr>
            </a:br>
            <a:r>
              <a:rPr lang="en-US" sz="1400" b="1" dirty="0" smtClean="0">
                <a:solidFill>
                  <a:srgbClr val="000000"/>
                </a:solidFill>
                <a:cs typeface="Arial" charset="0"/>
              </a:rPr>
              <a:t>regression slope</a:t>
            </a:r>
            <a:endParaRPr lang="en-US" sz="1400" b="1" baseline="-25000" dirty="0" smtClean="0">
              <a:solidFill>
                <a:srgbClr val="000000"/>
              </a:solidFill>
              <a:cs typeface="Arial" charset="0"/>
            </a:endParaRPr>
          </a:p>
        </p:txBody>
      </p:sp>
      <p:sp>
        <p:nvSpPr>
          <p:cNvPr id="9226" name="Line 7"/>
          <p:cNvSpPr>
            <a:spLocks noChangeShapeType="1"/>
          </p:cNvSpPr>
          <p:nvPr/>
        </p:nvSpPr>
        <p:spPr bwMode="auto">
          <a:xfrm flipH="1">
            <a:off x="3181261" y="2438400"/>
            <a:ext cx="247738" cy="590627"/>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9227" name="Line 8"/>
          <p:cNvSpPr>
            <a:spLocks noChangeShapeType="1"/>
          </p:cNvSpPr>
          <p:nvPr/>
        </p:nvSpPr>
        <p:spPr bwMode="auto">
          <a:xfrm flipH="1">
            <a:off x="5090198" y="2438399"/>
            <a:ext cx="396201" cy="717683"/>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9228" name="Rectangle 11"/>
          <p:cNvSpPr>
            <a:spLocks noChangeArrowheads="1"/>
          </p:cNvSpPr>
          <p:nvPr/>
        </p:nvSpPr>
        <p:spPr bwMode="auto">
          <a:xfrm>
            <a:off x="6581243" y="2361988"/>
            <a:ext cx="1738673" cy="520655"/>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Independent variable</a:t>
            </a:r>
          </a:p>
        </p:txBody>
      </p:sp>
      <p:sp>
        <p:nvSpPr>
          <p:cNvPr id="9229" name="Line 12"/>
          <p:cNvSpPr>
            <a:spLocks noChangeShapeType="1"/>
          </p:cNvSpPr>
          <p:nvPr/>
        </p:nvSpPr>
        <p:spPr bwMode="auto">
          <a:xfrm flipH="1">
            <a:off x="6039515" y="2743200"/>
            <a:ext cx="970884" cy="481179"/>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9230" name="Rectangle 11"/>
          <p:cNvSpPr>
            <a:spLocks noChangeArrowheads="1"/>
          </p:cNvSpPr>
          <p:nvPr/>
        </p:nvSpPr>
        <p:spPr bwMode="auto">
          <a:xfrm>
            <a:off x="7896864" y="3643667"/>
            <a:ext cx="1238198" cy="305212"/>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Error term</a:t>
            </a:r>
          </a:p>
        </p:txBody>
      </p:sp>
      <p:sp>
        <p:nvSpPr>
          <p:cNvPr id="9231" name="Line 12"/>
          <p:cNvSpPr>
            <a:spLocks noChangeShapeType="1"/>
          </p:cNvSpPr>
          <p:nvPr/>
        </p:nvSpPr>
        <p:spPr bwMode="auto">
          <a:xfrm flipH="1" flipV="1">
            <a:off x="7355137" y="3643667"/>
            <a:ext cx="645862" cy="166333"/>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9221" name="TextBox 19"/>
          <p:cNvSpPr txBox="1">
            <a:spLocks noChangeArrowheads="1"/>
          </p:cNvSpPr>
          <p:nvPr/>
        </p:nvSpPr>
        <p:spPr bwMode="auto">
          <a:xfrm>
            <a:off x="1082848" y="4643977"/>
            <a:ext cx="7353362" cy="312157"/>
          </a:xfrm>
          <a:prstGeom prst="rect">
            <a:avLst/>
          </a:prstGeom>
          <a:noFill/>
          <a:ln w="9525">
            <a:noFill/>
            <a:miter lim="800000"/>
            <a:headEnd/>
            <a:tailEnd/>
          </a:ln>
        </p:spPr>
        <p:txBody>
          <a:bodyPr lIns="95770" tIns="47887" rIns="95770" bIns="47887">
            <a:spAutoFit/>
          </a:bodyPr>
          <a:lstStyle/>
          <a:p>
            <a:pPr fontAlgn="base">
              <a:spcBef>
                <a:spcPct val="0"/>
              </a:spcBef>
              <a:spcAft>
                <a:spcPct val="0"/>
              </a:spcAft>
            </a:pPr>
            <a:r>
              <a:rPr lang="en-US" sz="1400" dirty="0" smtClean="0">
                <a:solidFill>
                  <a:srgbClr val="000000"/>
                </a:solidFill>
                <a:cs typeface="Arial" charset="0"/>
              </a:rPr>
              <a:t>Notice the similarity  with the Population Regression Function</a:t>
            </a:r>
          </a:p>
        </p:txBody>
      </p:sp>
      <p:sp>
        <p:nvSpPr>
          <p:cNvPr id="9222" name="TextBox 20"/>
          <p:cNvSpPr txBox="1">
            <a:spLocks noChangeArrowheads="1"/>
          </p:cNvSpPr>
          <p:nvPr/>
        </p:nvSpPr>
        <p:spPr bwMode="auto">
          <a:xfrm>
            <a:off x="1082848" y="5202522"/>
            <a:ext cx="7353362" cy="312157"/>
          </a:xfrm>
          <a:prstGeom prst="rect">
            <a:avLst/>
          </a:prstGeom>
          <a:noFill/>
          <a:ln w="9525">
            <a:noFill/>
            <a:miter lim="800000"/>
            <a:headEnd/>
            <a:tailEnd/>
          </a:ln>
        </p:spPr>
        <p:txBody>
          <a:bodyPr lIns="95770" tIns="47887" rIns="95770" bIns="47887">
            <a:spAutoFit/>
          </a:bodyPr>
          <a:lstStyle/>
          <a:p>
            <a:pPr fontAlgn="base">
              <a:spcBef>
                <a:spcPct val="0"/>
              </a:spcBef>
              <a:spcAft>
                <a:spcPct val="0"/>
              </a:spcAft>
            </a:pPr>
            <a:r>
              <a:rPr lang="en-US" sz="1400" dirty="0" smtClean="0">
                <a:solidFill>
                  <a:srgbClr val="000000"/>
                </a:solidFill>
                <a:cs typeface="Arial" charset="0"/>
              </a:rPr>
              <a:t>Can we do something of the error term?</a:t>
            </a:r>
          </a:p>
        </p:txBody>
      </p:sp>
    </p:spTree>
    <p:extLst>
      <p:ext uri="{BB962C8B-B14F-4D97-AF65-F5344CB8AC3E}">
        <p14:creationId xmlns:p14="http://schemas.microsoft.com/office/powerpoint/2010/main" val="2785015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t>4.b.The error term (residual)</a:t>
            </a:r>
            <a:endParaRPr/>
          </a:p>
        </p:txBody>
      </p:sp>
      <p:sp>
        <p:nvSpPr>
          <p:cNvPr id="11" name="Content Placeholder 10"/>
          <p:cNvSpPr>
            <a:spLocks noGrp="1"/>
          </p:cNvSpPr>
          <p:nvPr>
            <p:ph idx="1"/>
          </p:nvPr>
        </p:nvSpPr>
        <p:spPr/>
        <p:txBody>
          <a:bodyPr/>
          <a:lstStyle/>
          <a:p>
            <a:pPr lvl="1"/>
            <a:r>
              <a:rPr lang="en-US" dirty="0" smtClean="0"/>
              <a:t>Represents the influence of all the variable which we have not accounted for in the equation</a:t>
            </a:r>
          </a:p>
          <a:p>
            <a:pPr lvl="1"/>
            <a:r>
              <a:rPr lang="en-US" dirty="0" smtClean="0"/>
              <a:t>It represents the difference between the actual "y" values as compared the predicted y values from the Sample Regression Line</a:t>
            </a:r>
          </a:p>
          <a:p>
            <a:pPr lvl="1"/>
            <a:r>
              <a:rPr lang="en-US" dirty="0" smtClean="0"/>
              <a:t>Wouldn't it be good if we were able to reduce this error term?</a:t>
            </a:r>
          </a:p>
          <a:p>
            <a:pPr lvl="1"/>
            <a:r>
              <a:rPr lang="en-US" dirty="0" smtClean="0"/>
              <a:t>What are we trying to achieve by  Sample Regression?</a:t>
            </a:r>
          </a:p>
          <a:p>
            <a:endParaRPr lang="en-US" dirty="0"/>
          </a:p>
        </p:txBody>
      </p:sp>
      <p:sp>
        <p:nvSpPr>
          <p:cNvPr id="72708" name="Slide Number Placeholder 5"/>
          <p:cNvSpPr>
            <a:spLocks noGrp="1"/>
          </p:cNvSpPr>
          <p:nvPr>
            <p:ph type="sldNum" sz="quarter" idx="12"/>
          </p:nvPr>
        </p:nvSpPr>
        <p:spPr>
          <a:noFill/>
        </p:spPr>
        <p:txBody>
          <a:bodyPr/>
          <a:lstStyle/>
          <a:p>
            <a:pPr defTabSz="838371">
              <a:tabLst>
                <a:tab pos="2471368" algn="l"/>
              </a:tabLst>
            </a:pPr>
            <a:fld id="{776CB426-57CA-490C-879D-AE079FC13C82}" type="slidenum">
              <a:rPr lang="zh-SG" altLang="en-US" smtClean="0">
                <a:cs typeface="Arial" charset="0"/>
              </a:rPr>
              <a:pPr defTabSz="838371">
                <a:tabLst>
                  <a:tab pos="2471368" algn="l"/>
                </a:tabLst>
              </a:pPr>
              <a:t>10</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Tree>
    <p:extLst>
      <p:ext uri="{BB962C8B-B14F-4D97-AF65-F5344CB8AC3E}">
        <p14:creationId xmlns:p14="http://schemas.microsoft.com/office/powerpoint/2010/main" val="353278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2796867" y="4643977"/>
          <a:ext cx="4312266" cy="991848"/>
        </p:xfrm>
        <a:graphic>
          <a:graphicData uri="http://schemas.openxmlformats.org/presentationml/2006/ole">
            <mc:AlternateContent xmlns:mc="http://schemas.openxmlformats.org/markup-compatibility/2006">
              <mc:Choice xmlns:v="urn:schemas-microsoft-com:vml" Requires="v">
                <p:oleObj spid="_x0000_s8204" name="Equation" r:id="rId4" imgW="812447" imgH="228501" progId="Equation.3">
                  <p:embed/>
                </p:oleObj>
              </mc:Choice>
              <mc:Fallback>
                <p:oleObj name="Equation" r:id="rId4" imgW="812447"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67" y="4643977"/>
                        <a:ext cx="4312266" cy="99184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2244409" y="1500008"/>
          <a:ext cx="5417183" cy="1060946"/>
        </p:xfrm>
        <a:graphic>
          <a:graphicData uri="http://schemas.openxmlformats.org/presentationml/2006/ole">
            <mc:AlternateContent xmlns:mc="http://schemas.openxmlformats.org/markup-compatibility/2006">
              <mc:Choice xmlns:v="urn:schemas-microsoft-com:vml" Requires="v">
                <p:oleObj spid="_x0000_s8205" name="Equation" r:id="rId6" imgW="1079500" imgH="228600" progId="Equation.3">
                  <p:embed/>
                </p:oleObj>
              </mc:Choice>
              <mc:Fallback>
                <p:oleObj name="Equation" r:id="rId6" imgW="10795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4409" y="1500008"/>
                        <a:ext cx="5417183" cy="1060946"/>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0">
                            <a:solidFill>
                              <a:schemeClr val="tx1"/>
                            </a:solidFill>
                            <a:miter lim="800000"/>
                            <a:headEnd/>
                            <a:tailEnd/>
                          </a14:hiddenLine>
                        </a:ext>
                      </a:extLst>
                    </p:spPr>
                  </p:pic>
                </p:oleObj>
              </mc:Fallback>
            </mc:AlternateContent>
          </a:graphicData>
        </a:graphic>
      </p:graphicFrame>
      <p:sp>
        <p:nvSpPr>
          <p:cNvPr id="7" name="Up Arrow 6"/>
          <p:cNvSpPr/>
          <p:nvPr/>
        </p:nvSpPr>
        <p:spPr>
          <a:xfrm>
            <a:off x="2864546" y="2695551"/>
            <a:ext cx="4176909" cy="1813829"/>
          </a:xfrm>
          <a:prstGeom prst="up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770" tIns="47887" rIns="95770" bIns="47887" anchor="ctr"/>
          <a:lstStyle/>
          <a:p>
            <a:pPr algn="ctr" fontAlgn="base">
              <a:spcBef>
                <a:spcPct val="0"/>
              </a:spcBef>
              <a:spcAft>
                <a:spcPct val="0"/>
              </a:spcAft>
              <a:defRPr/>
            </a:pPr>
            <a:r>
              <a:rPr lang="en-US" sz="1400" b="1" dirty="0">
                <a:solidFill>
                  <a:schemeClr val="tx1"/>
                </a:solidFill>
              </a:rPr>
              <a:t>To Predict PRL from SRL</a:t>
            </a:r>
          </a:p>
        </p:txBody>
      </p:sp>
      <p:sp>
        <p:nvSpPr>
          <p:cNvPr id="8" name="Title 7"/>
          <p:cNvSpPr>
            <a:spLocks noGrp="1"/>
          </p:cNvSpPr>
          <p:nvPr>
            <p:ph type="title"/>
          </p:nvPr>
        </p:nvSpPr>
        <p:spPr/>
        <p:txBody>
          <a:bodyPr/>
          <a:lstStyle/>
          <a:p>
            <a:r>
              <a:rPr smtClean="0"/>
              <a:t>4.b.Our Objective</a:t>
            </a:r>
            <a:endParaRPr lang="en-US" dirty="0"/>
          </a:p>
        </p:txBody>
      </p:sp>
      <p:sp>
        <p:nvSpPr>
          <p:cNvPr id="10246" name="Slide Number Placeholder 5"/>
          <p:cNvSpPr>
            <a:spLocks noGrp="1"/>
          </p:cNvSpPr>
          <p:nvPr>
            <p:ph type="sldNum" sz="quarter" idx="12"/>
          </p:nvPr>
        </p:nvSpPr>
        <p:spPr>
          <a:noFill/>
        </p:spPr>
        <p:txBody>
          <a:bodyPr/>
          <a:lstStyle/>
          <a:p>
            <a:pPr defTabSz="838371">
              <a:tabLst>
                <a:tab pos="2471368" algn="l"/>
              </a:tabLst>
            </a:pPr>
            <a:fld id="{148C4B85-767D-46B3-9257-E21DE36D290F}" type="slidenum">
              <a:rPr lang="zh-SG" altLang="en-US" smtClean="0">
                <a:cs typeface="Arial" charset="0"/>
              </a:rPr>
              <a:pPr defTabSz="838371">
                <a:tabLst>
                  <a:tab pos="2471368" algn="l"/>
                </a:tabLst>
              </a:pPr>
              <a:t>11</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Tree>
    <p:extLst>
      <p:ext uri="{BB962C8B-B14F-4D97-AF65-F5344CB8AC3E}">
        <p14:creationId xmlns:p14="http://schemas.microsoft.com/office/powerpoint/2010/main" val="3949687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defTabSz="955013"/>
            <a:r>
              <a:rPr lang="en-US" dirty="0" smtClean="0"/>
              <a:t>4.b.One method to find b</a:t>
            </a:r>
            <a:r>
              <a:rPr lang="en-US" baseline="-25000" dirty="0" smtClean="0"/>
              <a:t>0</a:t>
            </a:r>
            <a:r>
              <a:rPr lang="en-US" dirty="0" smtClean="0"/>
              <a:t> and b</a:t>
            </a:r>
            <a:r>
              <a:rPr lang="en-US" baseline="-25000" dirty="0" smtClean="0"/>
              <a:t>1</a:t>
            </a:r>
          </a:p>
        </p:txBody>
      </p:sp>
      <p:sp>
        <p:nvSpPr>
          <p:cNvPr id="11268" name="Rectangle 3"/>
          <p:cNvSpPr>
            <a:spLocks noGrp="1" noChangeArrowheads="1"/>
          </p:cNvSpPr>
          <p:nvPr>
            <p:ph idx="1"/>
          </p:nvPr>
        </p:nvSpPr>
        <p:spPr/>
        <p:txBody>
          <a:bodyPr lIns="45720" tIns="47887" rIns="0" bIns="47887"/>
          <a:lstStyle/>
          <a:p>
            <a:pPr marL="223838" lvl="1" indent="-223838" defTabSz="890859"/>
            <a:r>
              <a:rPr lang="en-US" dirty="0" smtClean="0"/>
              <a:t>Method of Ordinary Least Squares (OLS)</a:t>
            </a:r>
          </a:p>
          <a:p>
            <a:pPr marL="223838" lvl="1" indent="-223838" defTabSz="890859"/>
            <a:r>
              <a:rPr lang="en-US" dirty="0" smtClean="0"/>
              <a:t>b</a:t>
            </a:r>
            <a:r>
              <a:rPr lang="en-US" baseline="-25000" dirty="0" smtClean="0"/>
              <a:t>0</a:t>
            </a:r>
            <a:r>
              <a:rPr lang="en-US" dirty="0" smtClean="0"/>
              <a:t>  and  b</a:t>
            </a:r>
            <a:r>
              <a:rPr lang="en-US" baseline="-25000" dirty="0" smtClean="0"/>
              <a:t>1</a:t>
            </a:r>
            <a:r>
              <a:rPr lang="en-US" dirty="0" smtClean="0"/>
              <a:t>  are obtained by finding the values of  b</a:t>
            </a:r>
            <a:r>
              <a:rPr lang="en-US" baseline="-25000" dirty="0" smtClean="0"/>
              <a:t>0</a:t>
            </a:r>
            <a:r>
              <a:rPr lang="en-US" dirty="0" smtClean="0"/>
              <a:t>  and  b</a:t>
            </a:r>
            <a:r>
              <a:rPr lang="en-US" baseline="-25000" dirty="0" smtClean="0"/>
              <a:t>1</a:t>
            </a:r>
            <a:r>
              <a:rPr lang="en-US" dirty="0" smtClean="0"/>
              <a:t>  that </a:t>
            </a:r>
            <a:r>
              <a:rPr lang="en-US" dirty="0" smtClean="0">
                <a:solidFill>
                  <a:schemeClr val="tx1"/>
                </a:solidFill>
              </a:rPr>
              <a:t>minimize the sum of the squared residuals</a:t>
            </a:r>
          </a:p>
          <a:p>
            <a:pPr marL="223838" lvl="1" indent="-223838" defTabSz="890859"/>
            <a:endParaRPr lang="en-US" dirty="0" smtClean="0"/>
          </a:p>
          <a:p>
            <a:pPr marL="223838" lvl="1" indent="-223838" defTabSz="890859"/>
            <a:endParaRPr lang="en-US" dirty="0" smtClean="0">
              <a:solidFill>
                <a:schemeClr val="tx1"/>
              </a:solidFill>
            </a:endParaRPr>
          </a:p>
          <a:p>
            <a:pPr marL="223838" lvl="1" indent="-223838" defTabSz="890859"/>
            <a:endParaRPr lang="en-US" dirty="0" smtClean="0"/>
          </a:p>
          <a:p>
            <a:pPr marL="223838" lvl="1" indent="-223838" defTabSz="890859"/>
            <a:endParaRPr lang="en-US" dirty="0" smtClean="0">
              <a:solidFill>
                <a:schemeClr val="tx1"/>
              </a:solidFill>
            </a:endParaRPr>
          </a:p>
          <a:p>
            <a:pPr marL="223838" lvl="1" indent="-223838" fontAlgn="base">
              <a:buSzPct val="100000"/>
              <a:defRPr/>
            </a:pPr>
            <a:endParaRPr lang="en-US" dirty="0" smtClean="0"/>
          </a:p>
          <a:p>
            <a:pPr marL="223838" lvl="1" indent="-223838" fontAlgn="base">
              <a:buSzPct val="100000"/>
              <a:defRPr/>
            </a:pPr>
            <a:r>
              <a:rPr lang="en-US" dirty="0" smtClean="0"/>
              <a:t>Are there any advantages of minimizing the squared errors?</a:t>
            </a:r>
          </a:p>
          <a:p>
            <a:pPr marL="223838" lvl="1" indent="-223838" fontAlgn="base">
              <a:buSzPct val="100000"/>
              <a:defRPr/>
            </a:pPr>
            <a:r>
              <a:rPr lang="en-US" dirty="0" smtClean="0"/>
              <a:t>Why don't we take the sum?</a:t>
            </a:r>
          </a:p>
          <a:p>
            <a:pPr marL="223838" lvl="1" indent="-223838" fontAlgn="base">
              <a:buSzPct val="100000"/>
              <a:defRPr/>
            </a:pPr>
            <a:r>
              <a:rPr lang="en-US" dirty="0" smtClean="0"/>
              <a:t>Why don't we take absolute values instead?</a:t>
            </a:r>
          </a:p>
        </p:txBody>
      </p:sp>
      <p:sp>
        <p:nvSpPr>
          <p:cNvPr id="11270" name="Slide Number Placeholder 5"/>
          <p:cNvSpPr>
            <a:spLocks noGrp="1"/>
          </p:cNvSpPr>
          <p:nvPr>
            <p:ph type="sldNum" sz="quarter" idx="12"/>
          </p:nvPr>
        </p:nvSpPr>
        <p:spPr>
          <a:noFill/>
        </p:spPr>
        <p:txBody>
          <a:bodyPr/>
          <a:lstStyle/>
          <a:p>
            <a:pPr defTabSz="838371">
              <a:tabLst>
                <a:tab pos="2471368" algn="l"/>
              </a:tabLst>
            </a:pPr>
            <a:fld id="{58D9F2DA-6DA4-468C-AF4A-6858B10A6DF6}" type="slidenum">
              <a:rPr lang="zh-SG" altLang="en-US" smtClean="0">
                <a:cs typeface="Arial" charset="0"/>
              </a:rPr>
              <a:pPr defTabSz="838371">
                <a:tabLst>
                  <a:tab pos="2471368" algn="l"/>
                </a:tabLst>
              </a:pPr>
              <a:t>12</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11266" name="Object 2"/>
          <p:cNvGraphicFramePr>
            <a:graphicFrameLocks noChangeAspect="1"/>
          </p:cNvGraphicFramePr>
          <p:nvPr/>
        </p:nvGraphicFramePr>
        <p:xfrm>
          <a:off x="1625744" y="2143485"/>
          <a:ext cx="5540768" cy="1571985"/>
        </p:xfrm>
        <a:graphic>
          <a:graphicData uri="http://schemas.openxmlformats.org/presentationml/2006/ole">
            <mc:AlternateContent xmlns:mc="http://schemas.openxmlformats.org/markup-compatibility/2006">
              <mc:Choice xmlns:v="urn:schemas-microsoft-com:vml" Requires="v">
                <p:oleObj spid="_x0000_s9223" name="Equation" r:id="rId4" imgW="1726451" imgH="533169" progId="Equation.3">
                  <p:embed/>
                </p:oleObj>
              </mc:Choice>
              <mc:Fallback>
                <p:oleObj name="Equation" r:id="rId4" imgW="1726451"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744" y="2143485"/>
                        <a:ext cx="5540768" cy="157198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0545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defTabSz="955013"/>
            <a:r>
              <a:rPr lang="en-US" dirty="0" smtClean="0"/>
              <a:t>4.b.OLS Regression Properties</a:t>
            </a:r>
          </a:p>
        </p:txBody>
      </p:sp>
      <p:sp>
        <p:nvSpPr>
          <p:cNvPr id="12293" name="Rectangle 3"/>
          <p:cNvSpPr>
            <a:spLocks noGrp="1" noChangeArrowheads="1"/>
          </p:cNvSpPr>
          <p:nvPr>
            <p:ph idx="1"/>
          </p:nvPr>
        </p:nvSpPr>
        <p:spPr/>
        <p:txBody>
          <a:bodyPr lIns="45720" tIns="47887" rIns="95770" bIns="47887"/>
          <a:lstStyle/>
          <a:p>
            <a:pPr marL="342900" lvl="1" indent="-333375" defTabSz="890859">
              <a:lnSpc>
                <a:spcPct val="140000"/>
              </a:lnSpc>
            </a:pPr>
            <a:r>
              <a:rPr lang="en-US" dirty="0" smtClean="0"/>
              <a:t>The sum of the residuals from the least squares regression line is 0.</a:t>
            </a:r>
          </a:p>
          <a:p>
            <a:pPr marL="342900" lvl="1" indent="-333375" defTabSz="890859">
              <a:lnSpc>
                <a:spcPct val="140000"/>
              </a:lnSpc>
              <a:buNone/>
            </a:pPr>
            <a:endParaRPr lang="en-US" dirty="0" smtClean="0"/>
          </a:p>
          <a:p>
            <a:pPr marL="342900" lvl="1" indent="-333375" defTabSz="890859">
              <a:lnSpc>
                <a:spcPct val="140000"/>
              </a:lnSpc>
            </a:pPr>
            <a:r>
              <a:rPr lang="en-US" dirty="0" smtClean="0"/>
              <a:t>The sum of the squared residuals is a minimum.</a:t>
            </a:r>
          </a:p>
          <a:p>
            <a:pPr marL="342900" lvl="3" indent="-333375" defTabSz="890859">
              <a:lnSpc>
                <a:spcPct val="140000"/>
              </a:lnSpc>
              <a:buNone/>
            </a:pPr>
            <a:r>
              <a:rPr lang="en-US" sz="1600" dirty="0" smtClean="0"/>
              <a:t>	Minimize(                           )</a:t>
            </a:r>
          </a:p>
          <a:p>
            <a:pPr marL="342900" lvl="1" indent="-333375" defTabSz="890859">
              <a:lnSpc>
                <a:spcPct val="140000"/>
              </a:lnSpc>
            </a:pPr>
            <a:r>
              <a:rPr lang="en-US" dirty="0" smtClean="0"/>
              <a:t>The simple regression line always passes through the mean of the y variable and the mean of the x variable</a:t>
            </a:r>
          </a:p>
          <a:p>
            <a:pPr marL="342900" lvl="1" indent="-333375" defTabSz="890859">
              <a:lnSpc>
                <a:spcPct val="140000"/>
              </a:lnSpc>
            </a:pPr>
            <a:r>
              <a:rPr lang="en-US" dirty="0" smtClean="0"/>
              <a:t>The least squares coefficients are unbiased estimates of  </a:t>
            </a:r>
            <a:r>
              <a:rPr lang="el-GR" dirty="0" smtClean="0">
                <a:cs typeface="Arial" charset="0"/>
                <a:sym typeface="Symbol" pitchFamily="18" charset="2"/>
              </a:rPr>
              <a:t>β</a:t>
            </a:r>
            <a:r>
              <a:rPr lang="en-US" baseline="-25000" dirty="0" smtClean="0">
                <a:sym typeface="Symbol" pitchFamily="18" charset="2"/>
              </a:rPr>
              <a:t>0</a:t>
            </a:r>
            <a:r>
              <a:rPr lang="en-US" dirty="0" smtClean="0">
                <a:sym typeface="Symbol" pitchFamily="18" charset="2"/>
              </a:rPr>
              <a:t>  and  </a:t>
            </a:r>
            <a:r>
              <a:rPr lang="el-GR" dirty="0" smtClean="0">
                <a:cs typeface="Arial" charset="0"/>
                <a:sym typeface="Symbol" pitchFamily="18" charset="2"/>
              </a:rPr>
              <a:t>β</a:t>
            </a:r>
            <a:r>
              <a:rPr lang="en-US" baseline="-25000" dirty="0" smtClean="0">
                <a:sym typeface="Symbol" pitchFamily="18" charset="2"/>
              </a:rPr>
              <a:t>1</a:t>
            </a:r>
            <a:r>
              <a:rPr lang="en-US" dirty="0" smtClean="0">
                <a:sym typeface="Symbol" pitchFamily="18" charset="2"/>
              </a:rPr>
              <a:t> </a:t>
            </a:r>
            <a:endParaRPr lang="en-US" dirty="0" smtClean="0"/>
          </a:p>
        </p:txBody>
      </p:sp>
      <p:sp>
        <p:nvSpPr>
          <p:cNvPr id="12294" name="Slide Number Placeholder 5"/>
          <p:cNvSpPr>
            <a:spLocks noGrp="1"/>
          </p:cNvSpPr>
          <p:nvPr>
            <p:ph type="sldNum" sz="quarter" idx="12"/>
          </p:nvPr>
        </p:nvSpPr>
        <p:spPr>
          <a:noFill/>
        </p:spPr>
        <p:txBody>
          <a:bodyPr/>
          <a:lstStyle/>
          <a:p>
            <a:pPr defTabSz="838371">
              <a:tabLst>
                <a:tab pos="2471368" algn="l"/>
              </a:tabLst>
            </a:pPr>
            <a:fld id="{8CDECF7E-316E-4480-AA78-DC452CA936E3}" type="slidenum">
              <a:rPr lang="zh-SG" altLang="en-US" smtClean="0">
                <a:cs typeface="Arial" charset="0"/>
              </a:rPr>
              <a:pPr defTabSz="838371">
                <a:tabLst>
                  <a:tab pos="2471368" algn="l"/>
                </a:tabLst>
              </a:pPr>
              <a:t>13</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12290" name="Object 2"/>
          <p:cNvGraphicFramePr>
            <a:graphicFrameLocks noChangeAspect="1"/>
          </p:cNvGraphicFramePr>
          <p:nvPr/>
        </p:nvGraphicFramePr>
        <p:xfrm>
          <a:off x="2286000" y="1371600"/>
          <a:ext cx="1483031" cy="413149"/>
        </p:xfrm>
        <a:graphic>
          <a:graphicData uri="http://schemas.openxmlformats.org/presentationml/2006/ole">
            <mc:AlternateContent xmlns:mc="http://schemas.openxmlformats.org/markup-compatibility/2006">
              <mc:Choice xmlns:v="urn:schemas-microsoft-com:vml" Requires="v">
                <p:oleObj spid="_x0000_s10252" name="Equation" r:id="rId4" imgW="837836" imgH="253890" progId="Equation.3">
                  <p:embed/>
                </p:oleObj>
              </mc:Choice>
              <mc:Fallback>
                <p:oleObj name="Equation" r:id="rId4" imgW="837836"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371600"/>
                        <a:ext cx="1483031" cy="413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nvGraphicFramePr>
        <p:xfrm>
          <a:off x="1790700" y="2374900"/>
          <a:ext cx="1187307" cy="417469"/>
        </p:xfrm>
        <a:graphic>
          <a:graphicData uri="http://schemas.openxmlformats.org/presentationml/2006/ole">
            <mc:AlternateContent xmlns:mc="http://schemas.openxmlformats.org/markup-compatibility/2006">
              <mc:Choice xmlns:v="urn:schemas-microsoft-com:vml" Requires="v">
                <p:oleObj spid="_x0000_s10253" name="Equation" r:id="rId6" imgW="660113" imgH="253890" progId="Equation.3">
                  <p:embed/>
                </p:oleObj>
              </mc:Choice>
              <mc:Fallback>
                <p:oleObj name="Equation" r:id="rId6" imgW="660113"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2374900"/>
                        <a:ext cx="1187307" cy="417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72964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p:txBody>
          <a:bodyPr/>
          <a:lstStyle/>
          <a:p>
            <a:pPr defTabSz="955013"/>
            <a:r>
              <a:rPr lang="en-US" dirty="0" smtClean="0"/>
              <a:t>4.b.Interpretation of the Slope and the Intercept</a:t>
            </a:r>
          </a:p>
        </p:txBody>
      </p:sp>
      <p:sp>
        <p:nvSpPr>
          <p:cNvPr id="13315" name="Rectangle 2"/>
          <p:cNvSpPr>
            <a:spLocks noGrp="1" noChangeArrowheads="1"/>
          </p:cNvSpPr>
          <p:nvPr>
            <p:ph idx="1"/>
          </p:nvPr>
        </p:nvSpPr>
        <p:spPr/>
        <p:txBody>
          <a:bodyPr lIns="45720" tIns="47887" rIns="95770" bIns="47887"/>
          <a:lstStyle/>
          <a:p>
            <a:pPr marL="333375" lvl="1" indent="-333375" defTabSz="890859"/>
            <a:r>
              <a:rPr lang="en-US" dirty="0" smtClean="0"/>
              <a:t>b</a:t>
            </a:r>
            <a:r>
              <a:rPr lang="en-US" baseline="-25000" dirty="0" smtClean="0"/>
              <a:t>0</a:t>
            </a:r>
            <a:r>
              <a:rPr lang="en-US" dirty="0" smtClean="0"/>
              <a:t> is the estimated average value of y when the value of x is zero. More often than not it does not have a physical interpretation</a:t>
            </a:r>
          </a:p>
          <a:p>
            <a:pPr marL="333375" lvl="1" indent="-333375" defTabSz="890859"/>
            <a:r>
              <a:rPr lang="en-US" dirty="0" smtClean="0"/>
              <a:t>b</a:t>
            </a:r>
            <a:r>
              <a:rPr lang="en-US" baseline="-25000" dirty="0" smtClean="0"/>
              <a:t>1</a:t>
            </a:r>
            <a:r>
              <a:rPr lang="en-US" dirty="0" smtClean="0"/>
              <a:t> is the estimated change in the average value of y as a result of a one-unit change in x</a:t>
            </a:r>
          </a:p>
        </p:txBody>
      </p:sp>
      <p:sp>
        <p:nvSpPr>
          <p:cNvPr id="13318" name="Slide Number Placeholder 5"/>
          <p:cNvSpPr>
            <a:spLocks noGrp="1"/>
          </p:cNvSpPr>
          <p:nvPr>
            <p:ph type="sldNum" sz="quarter" idx="12"/>
          </p:nvPr>
        </p:nvSpPr>
        <p:spPr>
          <a:noFill/>
        </p:spPr>
        <p:txBody>
          <a:bodyPr/>
          <a:lstStyle/>
          <a:p>
            <a:pPr defTabSz="838371">
              <a:tabLst>
                <a:tab pos="2471368" algn="l"/>
              </a:tabLst>
            </a:pPr>
            <a:fld id="{44ADE4A9-9C55-4AE8-8CC8-292576363D38}" type="slidenum">
              <a:rPr lang="zh-SG" altLang="en-US" smtClean="0">
                <a:cs typeface="Arial" charset="0"/>
              </a:rPr>
              <a:pPr defTabSz="838371">
                <a:tabLst>
                  <a:tab pos="2471368" algn="l"/>
                </a:tabLst>
              </a:pPr>
              <a:t>14</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pSp>
        <p:nvGrpSpPr>
          <p:cNvPr id="2" name="Group 16"/>
          <p:cNvGrpSpPr>
            <a:grpSpLocks/>
          </p:cNvGrpSpPr>
          <p:nvPr/>
        </p:nvGrpSpPr>
        <p:grpSpPr bwMode="auto">
          <a:xfrm>
            <a:off x="1363248" y="2440765"/>
            <a:ext cx="6458670" cy="3502836"/>
            <a:chOff x="1816100" y="2768600"/>
            <a:chExt cx="4846855" cy="2848234"/>
          </a:xfrm>
        </p:grpSpPr>
        <p:grpSp>
          <p:nvGrpSpPr>
            <p:cNvPr id="3" name="Group 45"/>
            <p:cNvGrpSpPr>
              <a:grpSpLocks/>
            </p:cNvGrpSpPr>
            <p:nvPr/>
          </p:nvGrpSpPr>
          <p:grpSpPr bwMode="auto">
            <a:xfrm>
              <a:off x="2270125" y="2768600"/>
              <a:ext cx="3718577" cy="2848234"/>
              <a:chOff x="2174" y="2848"/>
              <a:chExt cx="1852" cy="1083"/>
            </a:xfrm>
          </p:grpSpPr>
          <p:sp>
            <p:nvSpPr>
              <p:cNvPr id="13325" name="Line 3"/>
              <p:cNvSpPr>
                <a:spLocks noChangeShapeType="1"/>
              </p:cNvSpPr>
              <p:nvPr/>
            </p:nvSpPr>
            <p:spPr bwMode="auto">
              <a:xfrm>
                <a:off x="2340" y="2928"/>
                <a:ext cx="0" cy="912"/>
              </a:xfrm>
              <a:prstGeom prst="line">
                <a:avLst/>
              </a:prstGeom>
              <a:noFill/>
              <a:ln w="25400">
                <a:solidFill>
                  <a:schemeClr val="tx1"/>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13326" name="Text Box 17"/>
              <p:cNvSpPr txBox="1">
                <a:spLocks noChangeArrowheads="1"/>
              </p:cNvSpPr>
              <p:nvPr/>
            </p:nvSpPr>
            <p:spPr bwMode="auto">
              <a:xfrm>
                <a:off x="2174" y="2848"/>
                <a:ext cx="144" cy="158"/>
              </a:xfrm>
              <a:prstGeom prst="rect">
                <a:avLst/>
              </a:prstGeom>
              <a:noFill/>
              <a:ln w="12700">
                <a:noFill/>
                <a:miter lim="800000"/>
                <a:headEnd/>
                <a:tailEnd/>
              </a:ln>
            </p:spPr>
            <p:txBody>
              <a:bodyPr wrap="none">
                <a:spAutoFit/>
              </a:bodyPr>
              <a:lstStyle/>
              <a:p>
                <a:pPr fontAlgn="base">
                  <a:spcBef>
                    <a:spcPct val="0"/>
                  </a:spcBef>
                  <a:spcAft>
                    <a:spcPct val="0"/>
                  </a:spcAft>
                </a:pPr>
                <a:r>
                  <a:rPr lang="en-US" sz="2100" b="1" dirty="0" smtClean="0">
                    <a:solidFill>
                      <a:srgbClr val="000000"/>
                    </a:solidFill>
                    <a:latin typeface="Calibri" pitchFamily="34" charset="0"/>
                    <a:cs typeface="Arial" charset="0"/>
                  </a:rPr>
                  <a:t>y</a:t>
                </a:r>
              </a:p>
            </p:txBody>
          </p:sp>
          <p:sp>
            <p:nvSpPr>
              <p:cNvPr id="13327" name="Line 18"/>
              <p:cNvSpPr>
                <a:spLocks noChangeShapeType="1"/>
              </p:cNvSpPr>
              <p:nvPr/>
            </p:nvSpPr>
            <p:spPr bwMode="auto">
              <a:xfrm>
                <a:off x="2340" y="3840"/>
                <a:ext cx="1560" cy="0"/>
              </a:xfrm>
              <a:prstGeom prst="line">
                <a:avLst/>
              </a:prstGeom>
              <a:noFill/>
              <a:ln w="25400">
                <a:solidFill>
                  <a:schemeClr val="tx1"/>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13328" name="Text Box 19"/>
              <p:cNvSpPr txBox="1">
                <a:spLocks noChangeArrowheads="1"/>
              </p:cNvSpPr>
              <p:nvPr/>
            </p:nvSpPr>
            <p:spPr bwMode="auto">
              <a:xfrm>
                <a:off x="3884" y="3773"/>
                <a:ext cx="142" cy="158"/>
              </a:xfrm>
              <a:prstGeom prst="rect">
                <a:avLst/>
              </a:prstGeom>
              <a:noFill/>
              <a:ln w="12700">
                <a:noFill/>
                <a:miter lim="800000"/>
                <a:headEnd/>
                <a:tailEnd/>
              </a:ln>
            </p:spPr>
            <p:txBody>
              <a:bodyPr wrap="none">
                <a:spAutoFit/>
              </a:bodyPr>
              <a:lstStyle/>
              <a:p>
                <a:pPr fontAlgn="base">
                  <a:spcBef>
                    <a:spcPct val="0"/>
                  </a:spcBef>
                  <a:spcAft>
                    <a:spcPct val="0"/>
                  </a:spcAft>
                </a:pPr>
                <a:r>
                  <a:rPr lang="en-US" sz="2100" b="1" dirty="0" smtClean="0">
                    <a:solidFill>
                      <a:srgbClr val="000000"/>
                    </a:solidFill>
                    <a:latin typeface="Calibri" pitchFamily="34" charset="0"/>
                    <a:cs typeface="Arial" charset="0"/>
                  </a:rPr>
                  <a:t>x</a:t>
                </a:r>
              </a:p>
            </p:txBody>
          </p:sp>
        </p:grpSp>
        <p:cxnSp>
          <p:nvCxnSpPr>
            <p:cNvPr id="25" name="Straight Connector 24"/>
            <p:cNvCxnSpPr/>
            <p:nvPr/>
          </p:nvCxnSpPr>
          <p:spPr>
            <a:xfrm flipV="1">
              <a:off x="2571160" y="3000396"/>
              <a:ext cx="2214934" cy="171472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2143383" y="4715119"/>
              <a:ext cx="427777" cy="642121"/>
            </a:xfrm>
            <a:prstGeom prst="leftBrace">
              <a:avLst>
                <a:gd name="adj1" fmla="val 20953"/>
                <a:gd name="adj2" fmla="val 4819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sz="1400" dirty="0">
                <a:solidFill>
                  <a:srgbClr val="000000"/>
                </a:solidFill>
              </a:endParaRPr>
            </a:p>
          </p:txBody>
        </p:sp>
        <p:sp>
          <p:nvSpPr>
            <p:cNvPr id="13322" name="TextBox 27"/>
            <p:cNvSpPr txBox="1">
              <a:spLocks noChangeArrowheads="1"/>
            </p:cNvSpPr>
            <p:nvPr/>
          </p:nvSpPr>
          <p:spPr bwMode="auto">
            <a:xfrm>
              <a:off x="1816100" y="4845050"/>
              <a:ext cx="327293" cy="307817"/>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smtClean="0">
                  <a:solidFill>
                    <a:srgbClr val="000000"/>
                  </a:solidFill>
                  <a:cs typeface="Arial" charset="0"/>
                </a:rPr>
                <a:t>b</a:t>
              </a:r>
              <a:r>
                <a:rPr lang="en-US" sz="1400" baseline="-25000" dirty="0" smtClean="0">
                  <a:solidFill>
                    <a:srgbClr val="000000"/>
                  </a:solidFill>
                  <a:cs typeface="Arial" charset="0"/>
                </a:rPr>
                <a:t>0</a:t>
              </a:r>
            </a:p>
          </p:txBody>
        </p:sp>
        <p:graphicFrame>
          <p:nvGraphicFramePr>
            <p:cNvPr id="13314" name="Object 6"/>
            <p:cNvGraphicFramePr>
              <a:graphicFrameLocks noChangeAspect="1"/>
            </p:cNvGraphicFramePr>
            <p:nvPr/>
          </p:nvGraphicFramePr>
          <p:xfrm>
            <a:off x="4525963" y="3168215"/>
            <a:ext cx="2093912" cy="512762"/>
          </p:xfrm>
          <a:graphic>
            <a:graphicData uri="http://schemas.openxmlformats.org/presentationml/2006/ole">
              <mc:AlternateContent xmlns:mc="http://schemas.openxmlformats.org/markup-compatibility/2006">
                <mc:Choice xmlns:v="urn:schemas-microsoft-com:vml" Requires="v">
                  <p:oleObj spid="_x0000_s11271" name="Equation" r:id="rId4" imgW="850531" imgH="317362" progId="Equation.3">
                    <p:embed/>
                  </p:oleObj>
                </mc:Choice>
                <mc:Fallback>
                  <p:oleObj name="Equation" r:id="rId4" imgW="850531" imgH="31736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963" y="3168215"/>
                          <a:ext cx="2093912" cy="51276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cxnSp>
          <p:nvCxnSpPr>
            <p:cNvPr id="41" name="Straight Arrow Connector 40"/>
            <p:cNvCxnSpPr/>
            <p:nvPr/>
          </p:nvCxnSpPr>
          <p:spPr>
            <a:xfrm flipV="1">
              <a:off x="3500047" y="3643957"/>
              <a:ext cx="2429501" cy="35705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24" name="TextBox 47"/>
            <p:cNvSpPr txBox="1">
              <a:spLocks noChangeArrowheads="1"/>
            </p:cNvSpPr>
            <p:nvPr/>
          </p:nvSpPr>
          <p:spPr bwMode="auto">
            <a:xfrm>
              <a:off x="5072063" y="3714750"/>
              <a:ext cx="1590892" cy="307817"/>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smtClean="0">
                  <a:solidFill>
                    <a:srgbClr val="000000"/>
                  </a:solidFill>
                  <a:cs typeface="Arial" charset="0"/>
                </a:rPr>
                <a:t>slope of the line(b</a:t>
              </a:r>
              <a:r>
                <a:rPr lang="en-US" sz="1400" baseline="-25000" dirty="0" smtClean="0">
                  <a:solidFill>
                    <a:srgbClr val="000000"/>
                  </a:solidFill>
                  <a:cs typeface="Arial" charset="0"/>
                </a:rPr>
                <a:t>1</a:t>
              </a:r>
              <a:r>
                <a:rPr lang="en-US" sz="1400" dirty="0" smtClean="0">
                  <a:solidFill>
                    <a:srgbClr val="000000"/>
                  </a:solidFill>
                  <a:cs typeface="Arial" charset="0"/>
                </a:rPr>
                <a:t>)</a:t>
              </a:r>
              <a:endParaRPr lang="en-US" sz="1400" baseline="-25000" dirty="0" smtClean="0">
                <a:solidFill>
                  <a:srgbClr val="000000"/>
                </a:solidFill>
                <a:cs typeface="Arial" charset="0"/>
              </a:endParaRPr>
            </a:p>
          </p:txBody>
        </p:sp>
      </p:grpSp>
    </p:spTree>
    <p:extLst>
      <p:ext uri="{BB962C8B-B14F-4D97-AF65-F5344CB8AC3E}">
        <p14:creationId xmlns:p14="http://schemas.microsoft.com/office/powerpoint/2010/main" val="2531016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t>4.b.Limitations of Regression Analysis</a:t>
            </a:r>
          </a:p>
        </p:txBody>
      </p:sp>
      <p:sp>
        <p:nvSpPr>
          <p:cNvPr id="80899" name="Content Placeholder 2"/>
          <p:cNvSpPr>
            <a:spLocks noGrp="1"/>
          </p:cNvSpPr>
          <p:nvPr>
            <p:ph idx="1"/>
          </p:nvPr>
        </p:nvSpPr>
        <p:spPr/>
        <p:txBody>
          <a:bodyPr>
            <a:noAutofit/>
          </a:bodyPr>
          <a:lstStyle/>
          <a:p>
            <a:pPr lvl="1"/>
            <a:r>
              <a:rPr lang="en-US" dirty="0" smtClean="0"/>
              <a:t>Parameter Instability -  This happens in situations where correlations change over a period of time. This is very common in financial markets where economic, tax, regulatory, and political factors change frequently.</a:t>
            </a:r>
          </a:p>
          <a:p>
            <a:pPr lvl="1"/>
            <a:r>
              <a:rPr lang="en-US" dirty="0" smtClean="0"/>
              <a:t>Public knowledge of a specific regression relation may cause a large number of people to react in a similar fashion towards the variables, negating its future usefulness.</a:t>
            </a:r>
          </a:p>
          <a:p>
            <a:pPr lvl="1"/>
            <a:r>
              <a:rPr lang="en-US" dirty="0" smtClean="0"/>
              <a:t>If any regression assumptions are violated, predicted dependent variables and hypothesis tests will not hold valid. </a:t>
            </a:r>
          </a:p>
        </p:txBody>
      </p:sp>
      <p:sp>
        <p:nvSpPr>
          <p:cNvPr id="80900" name="Slide Number Placeholder 3"/>
          <p:cNvSpPr>
            <a:spLocks noGrp="1"/>
          </p:cNvSpPr>
          <p:nvPr>
            <p:ph type="sldNum" sz="quarter" idx="12"/>
          </p:nvPr>
        </p:nvSpPr>
        <p:spPr>
          <a:noFill/>
        </p:spPr>
        <p:txBody>
          <a:bodyPr/>
          <a:lstStyle/>
          <a:p>
            <a:fld id="{D741CAF3-6B02-44B6-A45A-2166D157C2E0}" type="slidenum">
              <a:rPr lang="zh-SG" altLang="en-US" smtClean="0">
                <a:cs typeface="Arial" charset="0"/>
              </a:rPr>
              <a:pPr/>
              <a:t>15</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Tree>
    <p:extLst>
      <p:ext uri="{BB962C8B-B14F-4D97-AF65-F5344CB8AC3E}">
        <p14:creationId xmlns:p14="http://schemas.microsoft.com/office/powerpoint/2010/main" val="2811211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dirty="0" smtClean="0"/>
              <a:t>4.b.General Multiple Linear Regression Model</a:t>
            </a:r>
          </a:p>
        </p:txBody>
      </p:sp>
      <p:sp>
        <p:nvSpPr>
          <p:cNvPr id="22532" name="Content Placeholder 2"/>
          <p:cNvSpPr>
            <a:spLocks noGrp="1"/>
          </p:cNvSpPr>
          <p:nvPr>
            <p:ph idx="1"/>
          </p:nvPr>
        </p:nvSpPr>
        <p:spPr/>
        <p:txBody>
          <a:bodyPr>
            <a:normAutofit lnSpcReduction="10000"/>
          </a:bodyPr>
          <a:lstStyle/>
          <a:p>
            <a:pPr lvl="1">
              <a:spcBef>
                <a:spcPts val="600"/>
              </a:spcBef>
              <a:spcAft>
                <a:spcPts val="200"/>
              </a:spcAft>
            </a:pPr>
            <a:r>
              <a:rPr lang="en-US" dirty="0" smtClean="0"/>
              <a:t>In simple linear regression, the dependent variable was assumed to be dependent on only one variable (independent variable)</a:t>
            </a:r>
          </a:p>
          <a:p>
            <a:pPr lvl="1">
              <a:spcBef>
                <a:spcPts val="600"/>
              </a:spcBef>
              <a:spcAft>
                <a:spcPts val="200"/>
              </a:spcAft>
            </a:pPr>
            <a:r>
              <a:rPr lang="en-US" dirty="0" smtClean="0"/>
              <a:t>In General Multiple Linear Regression model, the dependent variable derive sits value from two or more than two variable.</a:t>
            </a:r>
          </a:p>
          <a:p>
            <a:pPr lvl="1">
              <a:spcBef>
                <a:spcPts val="600"/>
              </a:spcBef>
              <a:spcAft>
                <a:spcPts val="200"/>
              </a:spcAft>
            </a:pPr>
            <a:r>
              <a:rPr lang="en-US" dirty="0" smtClean="0"/>
              <a:t>General Multiple Linear Regression model take the following form: </a:t>
            </a:r>
          </a:p>
          <a:p>
            <a:pPr>
              <a:spcBef>
                <a:spcPts val="600"/>
              </a:spcBef>
              <a:spcAft>
                <a:spcPts val="200"/>
              </a:spcAft>
            </a:pPr>
            <a:endParaRPr lang="en-US" dirty="0" smtClean="0"/>
          </a:p>
          <a:p>
            <a:pPr>
              <a:spcBef>
                <a:spcPts val="600"/>
              </a:spcBef>
              <a:spcAft>
                <a:spcPts val="200"/>
              </a:spcAft>
            </a:pPr>
            <a:endParaRPr lang="en-US" dirty="0" smtClean="0"/>
          </a:p>
          <a:p>
            <a:pPr marL="228600">
              <a:spcBef>
                <a:spcPts val="600"/>
              </a:spcBef>
              <a:spcAft>
                <a:spcPts val="200"/>
              </a:spcAft>
              <a:buFont typeface="Arial" charset="0"/>
              <a:buNone/>
            </a:pPr>
            <a:r>
              <a:rPr lang="en-US" dirty="0" smtClean="0">
                <a:latin typeface="+mj-lt"/>
              </a:rPr>
              <a:t>where:</a:t>
            </a:r>
          </a:p>
          <a:p>
            <a:pPr marL="228600">
              <a:spcBef>
                <a:spcPts val="600"/>
              </a:spcBef>
              <a:spcAft>
                <a:spcPts val="200"/>
              </a:spcAft>
              <a:buFont typeface="Arial" charset="0"/>
              <a:buNone/>
            </a:pPr>
            <a:r>
              <a:rPr lang="en-US" dirty="0" smtClean="0">
                <a:latin typeface="+mj-lt"/>
              </a:rPr>
              <a:t>Y</a:t>
            </a:r>
            <a:r>
              <a:rPr lang="en-US" baseline="-25000" dirty="0" smtClean="0">
                <a:latin typeface="+mj-lt"/>
              </a:rPr>
              <a:t>i</a:t>
            </a:r>
            <a:r>
              <a:rPr lang="en-US" dirty="0" smtClean="0">
                <a:latin typeface="+mj-lt"/>
              </a:rPr>
              <a:t> = i</a:t>
            </a:r>
            <a:r>
              <a:rPr lang="en-US" baseline="30000" dirty="0" smtClean="0">
                <a:latin typeface="+mj-lt"/>
              </a:rPr>
              <a:t>th</a:t>
            </a:r>
            <a:r>
              <a:rPr lang="en-US" dirty="0" smtClean="0">
                <a:latin typeface="+mj-lt"/>
              </a:rPr>
              <a:t> observation of dependent variable Y</a:t>
            </a:r>
          </a:p>
          <a:p>
            <a:pPr marL="228600">
              <a:spcBef>
                <a:spcPts val="600"/>
              </a:spcBef>
              <a:spcAft>
                <a:spcPts val="200"/>
              </a:spcAft>
              <a:buFont typeface="Arial" charset="0"/>
              <a:buNone/>
            </a:pPr>
            <a:r>
              <a:rPr lang="en-US" dirty="0" smtClean="0">
                <a:latin typeface="+mj-lt"/>
              </a:rPr>
              <a:t>X</a:t>
            </a:r>
            <a:r>
              <a:rPr lang="en-US" baseline="-25000" dirty="0" smtClean="0">
                <a:latin typeface="+mj-lt"/>
              </a:rPr>
              <a:t>ki</a:t>
            </a:r>
            <a:r>
              <a:rPr lang="en-US" dirty="0" smtClean="0">
                <a:latin typeface="+mj-lt"/>
              </a:rPr>
              <a:t> = i</a:t>
            </a:r>
            <a:r>
              <a:rPr lang="en-US" baseline="30000" dirty="0" smtClean="0">
                <a:latin typeface="+mj-lt"/>
              </a:rPr>
              <a:t>th</a:t>
            </a:r>
            <a:r>
              <a:rPr lang="en-US" dirty="0" smtClean="0">
                <a:latin typeface="+mj-lt"/>
              </a:rPr>
              <a:t> observation of k</a:t>
            </a:r>
            <a:r>
              <a:rPr lang="en-US" baseline="30000" dirty="0" smtClean="0">
                <a:latin typeface="+mj-lt"/>
              </a:rPr>
              <a:t>th</a:t>
            </a:r>
            <a:r>
              <a:rPr lang="en-US" dirty="0" smtClean="0">
                <a:latin typeface="+mj-lt"/>
              </a:rPr>
              <a:t> independent variable X</a:t>
            </a:r>
          </a:p>
          <a:p>
            <a:pPr marL="228600">
              <a:spcBef>
                <a:spcPts val="600"/>
              </a:spcBef>
              <a:spcAft>
                <a:spcPts val="200"/>
              </a:spcAft>
              <a:buFont typeface="Arial" charset="0"/>
              <a:buNone/>
            </a:pPr>
            <a:r>
              <a:rPr lang="en-US" dirty="0" smtClean="0">
                <a:latin typeface="+mj-lt"/>
              </a:rPr>
              <a:t>b</a:t>
            </a:r>
            <a:r>
              <a:rPr lang="en-US" baseline="-25000" dirty="0" smtClean="0">
                <a:latin typeface="+mj-lt"/>
              </a:rPr>
              <a:t>0</a:t>
            </a:r>
            <a:r>
              <a:rPr lang="en-US" dirty="0" smtClean="0">
                <a:latin typeface="+mj-lt"/>
              </a:rPr>
              <a:t> = intercept term</a:t>
            </a:r>
          </a:p>
          <a:p>
            <a:pPr marL="228600">
              <a:spcBef>
                <a:spcPts val="600"/>
              </a:spcBef>
              <a:spcAft>
                <a:spcPts val="200"/>
              </a:spcAft>
              <a:buFont typeface="Arial" charset="0"/>
              <a:buNone/>
            </a:pPr>
            <a:r>
              <a:rPr lang="en-US" dirty="0" smtClean="0">
                <a:latin typeface="+mj-lt"/>
              </a:rPr>
              <a:t>b</a:t>
            </a:r>
            <a:r>
              <a:rPr lang="en-US" baseline="-25000" dirty="0" smtClean="0">
                <a:latin typeface="+mj-lt"/>
              </a:rPr>
              <a:t>k</a:t>
            </a:r>
            <a:r>
              <a:rPr lang="en-US" dirty="0" smtClean="0">
                <a:latin typeface="+mj-lt"/>
              </a:rPr>
              <a:t> = slope coefficient of k</a:t>
            </a:r>
            <a:r>
              <a:rPr lang="en-US" baseline="30000" dirty="0" smtClean="0">
                <a:latin typeface="+mj-lt"/>
              </a:rPr>
              <a:t>th</a:t>
            </a:r>
            <a:r>
              <a:rPr lang="en-US" dirty="0" smtClean="0">
                <a:latin typeface="+mj-lt"/>
              </a:rPr>
              <a:t> independent variable </a:t>
            </a:r>
          </a:p>
          <a:p>
            <a:pPr marL="228600">
              <a:spcBef>
                <a:spcPts val="600"/>
              </a:spcBef>
              <a:spcAft>
                <a:spcPts val="200"/>
              </a:spcAft>
              <a:buFont typeface="Arial" charset="0"/>
              <a:buNone/>
            </a:pPr>
            <a:r>
              <a:rPr lang="el-GR" dirty="0" smtClean="0">
                <a:latin typeface="+mj-lt"/>
              </a:rPr>
              <a:t>ε</a:t>
            </a:r>
            <a:r>
              <a:rPr lang="en-US" baseline="-25000" dirty="0" smtClean="0">
                <a:latin typeface="+mj-lt"/>
              </a:rPr>
              <a:t>i</a:t>
            </a:r>
            <a:r>
              <a:rPr lang="en-US" dirty="0" smtClean="0">
                <a:latin typeface="+mj-lt"/>
              </a:rPr>
              <a:t> = error term of i</a:t>
            </a:r>
            <a:r>
              <a:rPr lang="en-US" baseline="30000" dirty="0" smtClean="0">
                <a:latin typeface="+mj-lt"/>
              </a:rPr>
              <a:t>th</a:t>
            </a:r>
            <a:r>
              <a:rPr lang="en-US" dirty="0" smtClean="0">
                <a:latin typeface="+mj-lt"/>
              </a:rPr>
              <a:t> observation</a:t>
            </a:r>
          </a:p>
          <a:p>
            <a:pPr marL="228600">
              <a:spcBef>
                <a:spcPts val="600"/>
              </a:spcBef>
              <a:spcAft>
                <a:spcPts val="200"/>
              </a:spcAft>
              <a:buFont typeface="Arial" charset="0"/>
              <a:buNone/>
            </a:pPr>
            <a:r>
              <a:rPr lang="en-US" dirty="0" smtClean="0">
                <a:latin typeface="+mj-lt"/>
              </a:rPr>
              <a:t>n = number of observations</a:t>
            </a:r>
          </a:p>
          <a:p>
            <a:pPr marL="228600">
              <a:spcBef>
                <a:spcPts val="600"/>
              </a:spcBef>
              <a:spcAft>
                <a:spcPts val="200"/>
              </a:spcAft>
              <a:buFont typeface="Arial" charset="0"/>
              <a:buNone/>
            </a:pPr>
            <a:r>
              <a:rPr lang="en-US" dirty="0" smtClean="0">
                <a:latin typeface="+mj-lt"/>
              </a:rPr>
              <a:t>k = total number of independent variables</a:t>
            </a:r>
          </a:p>
          <a:p>
            <a:pPr>
              <a:buFont typeface="Arial" charset="0"/>
              <a:buNone/>
            </a:pPr>
            <a:endParaRPr lang="en-US" dirty="0" smtClean="0"/>
          </a:p>
        </p:txBody>
      </p:sp>
      <p:sp>
        <p:nvSpPr>
          <p:cNvPr id="22533" name="Slide Number Placeholder 5"/>
          <p:cNvSpPr>
            <a:spLocks noGrp="1"/>
          </p:cNvSpPr>
          <p:nvPr>
            <p:ph type="sldNum" sz="quarter" idx="12"/>
          </p:nvPr>
        </p:nvSpPr>
        <p:spPr>
          <a:noFill/>
        </p:spPr>
        <p:txBody>
          <a:bodyPr/>
          <a:lstStyle/>
          <a:p>
            <a:pPr defTabSz="838371">
              <a:tabLst>
                <a:tab pos="2471368" algn="l"/>
              </a:tabLst>
            </a:pPr>
            <a:fld id="{12FC1F72-DD96-40AC-853D-DD1BFE3BF7B8}" type="slidenum">
              <a:rPr lang="zh-SG" altLang="en-US" smtClean="0">
                <a:cs typeface="Arial" charset="0"/>
              </a:rPr>
              <a:pPr defTabSz="838371">
                <a:tabLst>
                  <a:tab pos="2471368" algn="l"/>
                </a:tabLst>
              </a:pPr>
              <a:t>16</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22530" name="Object 6"/>
          <p:cNvGraphicFramePr>
            <a:graphicFrameLocks noChangeAspect="1"/>
          </p:cNvGraphicFramePr>
          <p:nvPr/>
        </p:nvGraphicFramePr>
        <p:xfrm>
          <a:off x="2167170" y="2529284"/>
          <a:ext cx="4766885" cy="400194"/>
        </p:xfrm>
        <a:graphic>
          <a:graphicData uri="http://schemas.openxmlformats.org/presentationml/2006/ole">
            <mc:AlternateContent xmlns:mc="http://schemas.openxmlformats.org/markup-compatibility/2006">
              <mc:Choice xmlns:v="urn:schemas-microsoft-com:vml" Requires="v">
                <p:oleObj spid="_x0000_s20487" name="Equation" r:id="rId4" imgW="2514600" imgH="228600" progId="Equation.3">
                  <p:embed/>
                </p:oleObj>
              </mc:Choice>
              <mc:Fallback>
                <p:oleObj name="Equation" r:id="rId4" imgW="2514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7170" y="2529284"/>
                        <a:ext cx="4766885" cy="400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9294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itle 1"/>
          <p:cNvSpPr>
            <a:spLocks noGrp="1"/>
          </p:cNvSpPr>
          <p:nvPr>
            <p:ph type="title"/>
          </p:nvPr>
        </p:nvSpPr>
        <p:spPr/>
        <p:txBody>
          <a:bodyPr/>
          <a:lstStyle/>
          <a:p>
            <a:r>
              <a:rPr lang="en-US" dirty="0" smtClean="0"/>
              <a:t>4.b.Estimated Regression Equation</a:t>
            </a:r>
          </a:p>
        </p:txBody>
      </p:sp>
      <p:sp>
        <p:nvSpPr>
          <p:cNvPr id="23558" name="Content Placeholder 2"/>
          <p:cNvSpPr>
            <a:spLocks noGrp="1"/>
          </p:cNvSpPr>
          <p:nvPr>
            <p:ph idx="1"/>
          </p:nvPr>
        </p:nvSpPr>
        <p:spPr/>
        <p:txBody>
          <a:bodyPr>
            <a:normAutofit/>
          </a:bodyPr>
          <a:lstStyle/>
          <a:p>
            <a:pPr lvl="1"/>
            <a:r>
              <a:rPr lang="en-US" dirty="0" smtClean="0"/>
              <a:t>As we calculated the intercept and the slope coefficient in case of simple linear regression by minimizing the sum of squared errors, similarly we estimate the intercept and slope coefficient in multiple linear regression.</a:t>
            </a:r>
          </a:p>
          <a:p>
            <a:pPr lvl="2">
              <a:spcAft>
                <a:spcPts val="0"/>
              </a:spcAft>
            </a:pPr>
            <a:endParaRPr lang="en-US" sz="1700" dirty="0" smtClean="0"/>
          </a:p>
          <a:p>
            <a:pPr lvl="2">
              <a:spcBef>
                <a:spcPts val="0"/>
              </a:spcBef>
            </a:pPr>
            <a:r>
              <a:rPr lang="en-US" sz="1700" dirty="0" smtClean="0"/>
              <a:t>Sum of Squared Errors                  is  minimized and the slope coefficient is estimated.</a:t>
            </a:r>
          </a:p>
          <a:p>
            <a:pPr lvl="2">
              <a:buFont typeface="Arial" charset="0"/>
              <a:buNone/>
            </a:pPr>
            <a:endParaRPr lang="en-US" sz="1700" dirty="0" smtClean="0"/>
          </a:p>
          <a:p>
            <a:pPr lvl="1"/>
            <a:r>
              <a:rPr lang="en-US" dirty="0" smtClean="0"/>
              <a:t>The resultant estimated equation becomes:</a:t>
            </a:r>
          </a:p>
          <a:p>
            <a:pPr lvl="1"/>
            <a:endParaRPr lang="en-US" dirty="0" smtClean="0"/>
          </a:p>
          <a:p>
            <a:pPr lvl="1"/>
            <a:endParaRPr lang="en-US" dirty="0" smtClean="0"/>
          </a:p>
          <a:p>
            <a:pPr lvl="1"/>
            <a:r>
              <a:rPr lang="en-US" dirty="0" smtClean="0"/>
              <a:t>Now the error in the i</a:t>
            </a:r>
            <a:r>
              <a:rPr lang="en-US" baseline="30000" dirty="0" smtClean="0"/>
              <a:t>th</a:t>
            </a:r>
            <a:r>
              <a:rPr lang="en-US" dirty="0" smtClean="0"/>
              <a:t> observation can be written as:</a:t>
            </a:r>
          </a:p>
          <a:p>
            <a:pPr lvl="1"/>
            <a:endParaRPr lang="en-US" dirty="0" smtClean="0"/>
          </a:p>
          <a:p>
            <a:pPr lvl="2">
              <a:buFont typeface="Arial" charset="0"/>
              <a:buNone/>
            </a:pPr>
            <a:r>
              <a:rPr lang="en-US" sz="1700" dirty="0" smtClean="0"/>
              <a:t> </a:t>
            </a:r>
          </a:p>
          <a:p>
            <a:pPr lvl="1">
              <a:buFont typeface="Arial" charset="0"/>
              <a:buNone/>
            </a:pPr>
            <a:endParaRPr lang="en-US" dirty="0" smtClean="0"/>
          </a:p>
        </p:txBody>
      </p:sp>
      <p:sp>
        <p:nvSpPr>
          <p:cNvPr id="23559" name="Slide Number Placeholder 5"/>
          <p:cNvSpPr>
            <a:spLocks noGrp="1"/>
          </p:cNvSpPr>
          <p:nvPr>
            <p:ph type="sldNum" sz="quarter" idx="12"/>
          </p:nvPr>
        </p:nvSpPr>
        <p:spPr>
          <a:noFill/>
        </p:spPr>
        <p:txBody>
          <a:bodyPr/>
          <a:lstStyle/>
          <a:p>
            <a:pPr defTabSz="838371">
              <a:tabLst>
                <a:tab pos="2471368" algn="l"/>
              </a:tabLst>
            </a:pPr>
            <a:fld id="{0F6503F2-DAA6-4333-890F-378E8A1E607A}" type="slidenum">
              <a:rPr lang="zh-SG" altLang="en-US" smtClean="0">
                <a:cs typeface="Arial" charset="0"/>
              </a:rPr>
              <a:pPr defTabSz="838371">
                <a:tabLst>
                  <a:tab pos="2471368" algn="l"/>
                </a:tabLst>
              </a:pPr>
              <a:t>17</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23554" name="Object 2"/>
          <p:cNvGraphicFramePr>
            <a:graphicFrameLocks noChangeAspect="1"/>
          </p:cNvGraphicFramePr>
          <p:nvPr/>
        </p:nvGraphicFramePr>
        <p:xfrm>
          <a:off x="3054658" y="1876785"/>
          <a:ext cx="747401" cy="781674"/>
        </p:xfrm>
        <a:graphic>
          <a:graphicData uri="http://schemas.openxmlformats.org/presentationml/2006/ole">
            <mc:AlternateContent xmlns:mc="http://schemas.openxmlformats.org/markup-compatibility/2006">
              <mc:Choice xmlns:v="urn:schemas-microsoft-com:vml" Requires="v">
                <p:oleObj spid="_x0000_s21521" name="Equation" r:id="rId4" imgW="380835" imgH="431613" progId="Equation.3">
                  <p:embed/>
                </p:oleObj>
              </mc:Choice>
              <mc:Fallback>
                <p:oleObj name="Equation" r:id="rId4" imgW="380835"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658" y="1876785"/>
                        <a:ext cx="747401" cy="781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4"/>
          <p:cNvGraphicFramePr>
            <a:graphicFrameLocks noChangeAspect="1"/>
          </p:cNvGraphicFramePr>
          <p:nvPr/>
        </p:nvGraphicFramePr>
        <p:xfrm>
          <a:off x="781323" y="3019788"/>
          <a:ext cx="5005230" cy="631961"/>
        </p:xfrm>
        <a:graphic>
          <a:graphicData uri="http://schemas.openxmlformats.org/presentationml/2006/ole">
            <mc:AlternateContent xmlns:mc="http://schemas.openxmlformats.org/markup-compatibility/2006">
              <mc:Choice xmlns:v="urn:schemas-microsoft-com:vml" Requires="v">
                <p:oleObj spid="_x0000_s21522" name="Equation" r:id="rId6" imgW="2323092" imgH="317362" progId="Equation.3">
                  <p:embed/>
                </p:oleObj>
              </mc:Choice>
              <mc:Fallback>
                <p:oleObj name="Equation" r:id="rId6" imgW="2323092" imgH="31736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323" y="3019788"/>
                        <a:ext cx="5005230" cy="631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5"/>
          <p:cNvGraphicFramePr>
            <a:graphicFrameLocks noChangeAspect="1"/>
          </p:cNvGraphicFramePr>
          <p:nvPr/>
        </p:nvGraphicFramePr>
        <p:xfrm>
          <a:off x="781323" y="4129324"/>
          <a:ext cx="7291569" cy="908353"/>
        </p:xfrm>
        <a:graphic>
          <a:graphicData uri="http://schemas.openxmlformats.org/presentationml/2006/ole">
            <mc:AlternateContent xmlns:mc="http://schemas.openxmlformats.org/markup-compatibility/2006">
              <mc:Choice xmlns:v="urn:schemas-microsoft-com:vml" Requires="v">
                <p:oleObj spid="_x0000_s21523" name="Equation" r:id="rId8" imgW="3200400" imgH="431800" progId="Equation.3">
                  <p:embed/>
                </p:oleObj>
              </mc:Choice>
              <mc:Fallback>
                <p:oleObj name="Equation" r:id="rId8" imgW="32004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1323" y="4129324"/>
                        <a:ext cx="7291569" cy="908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0792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t>4.b.Interpreting the Estimated Regression Equation</a:t>
            </a:r>
          </a:p>
        </p:txBody>
      </p:sp>
      <p:sp>
        <p:nvSpPr>
          <p:cNvPr id="24580" name="Content Placeholder 2"/>
          <p:cNvSpPr>
            <a:spLocks noGrp="1"/>
          </p:cNvSpPr>
          <p:nvPr>
            <p:ph idx="1"/>
          </p:nvPr>
        </p:nvSpPr>
        <p:spPr/>
        <p:txBody>
          <a:bodyPr/>
          <a:lstStyle/>
          <a:p>
            <a:pPr lvl="1">
              <a:spcBef>
                <a:spcPts val="800"/>
              </a:spcBef>
              <a:spcAft>
                <a:spcPts val="500"/>
              </a:spcAft>
            </a:pPr>
            <a:r>
              <a:rPr lang="en-US" dirty="0" smtClean="0"/>
              <a:t>Intercept Term (b</a:t>
            </a:r>
            <a:r>
              <a:rPr lang="en-US" baseline="-25000" dirty="0" smtClean="0"/>
              <a:t>0</a:t>
            </a:r>
            <a:r>
              <a:rPr lang="en-US" dirty="0" smtClean="0"/>
              <a:t>): It's the value of dependent variable when the value of all independent variables become zero.</a:t>
            </a:r>
          </a:p>
          <a:p>
            <a:pPr lvl="1">
              <a:spcBef>
                <a:spcPts val="800"/>
              </a:spcBef>
              <a:spcAft>
                <a:spcPts val="500"/>
              </a:spcAft>
            </a:pPr>
            <a:endParaRPr lang="en-US" dirty="0" smtClean="0"/>
          </a:p>
          <a:p>
            <a:pPr lvl="1">
              <a:spcBef>
                <a:spcPts val="800"/>
              </a:spcBef>
              <a:spcAft>
                <a:spcPts val="500"/>
              </a:spcAft>
            </a:pPr>
            <a:endParaRPr lang="en-US" dirty="0" smtClean="0"/>
          </a:p>
          <a:p>
            <a:pPr lvl="1">
              <a:spcBef>
                <a:spcPts val="800"/>
              </a:spcBef>
              <a:spcAft>
                <a:spcPts val="500"/>
              </a:spcAft>
            </a:pPr>
            <a:r>
              <a:rPr lang="en-US" dirty="0" smtClean="0"/>
              <a:t>Slope coefficient (b</a:t>
            </a:r>
            <a:r>
              <a:rPr lang="en-US" baseline="-25000" dirty="0" smtClean="0"/>
              <a:t>k</a:t>
            </a:r>
            <a:r>
              <a:rPr lang="en-US" dirty="0" smtClean="0"/>
              <a:t>): It's the change in the dependent variable from a unit change in the corresponding independent (X</a:t>
            </a:r>
            <a:r>
              <a:rPr lang="en-US" baseline="-25000" dirty="0" smtClean="0"/>
              <a:t>k</a:t>
            </a:r>
            <a:r>
              <a:rPr lang="en-US" dirty="0" smtClean="0"/>
              <a:t>) variable keeping all other independent variables constant.</a:t>
            </a:r>
          </a:p>
          <a:p>
            <a:pPr lvl="2">
              <a:spcBef>
                <a:spcPts val="800"/>
              </a:spcBef>
              <a:spcAft>
                <a:spcPts val="500"/>
              </a:spcAft>
            </a:pPr>
            <a:r>
              <a:rPr lang="en-US" sz="1700" dirty="0" smtClean="0"/>
              <a:t>In reality when the value of the independent variable changes by one unit, the change in the dependent variable is not equal to the slope coefficient but depends on the correlation among the independent variables as well.</a:t>
            </a:r>
          </a:p>
          <a:p>
            <a:pPr lvl="2">
              <a:spcBef>
                <a:spcPts val="800"/>
              </a:spcBef>
              <a:spcAft>
                <a:spcPts val="500"/>
              </a:spcAft>
            </a:pPr>
            <a:r>
              <a:rPr lang="en-US" sz="1700" dirty="0" smtClean="0"/>
              <a:t>Therefore, the slope coefficient are called partial slope coefficients as well</a:t>
            </a:r>
          </a:p>
          <a:p>
            <a:endParaRPr lang="en-US" dirty="0" smtClean="0"/>
          </a:p>
        </p:txBody>
      </p:sp>
      <p:sp>
        <p:nvSpPr>
          <p:cNvPr id="24581" name="Slide Number Placeholder 5"/>
          <p:cNvSpPr>
            <a:spLocks noGrp="1"/>
          </p:cNvSpPr>
          <p:nvPr>
            <p:ph type="sldNum" sz="quarter" idx="12"/>
          </p:nvPr>
        </p:nvSpPr>
        <p:spPr>
          <a:noFill/>
        </p:spPr>
        <p:txBody>
          <a:bodyPr/>
          <a:lstStyle/>
          <a:p>
            <a:pPr defTabSz="838371">
              <a:tabLst>
                <a:tab pos="2471368" algn="l"/>
              </a:tabLst>
            </a:pPr>
            <a:fld id="{C121D546-C080-4180-ACE6-91E1D6382EBD}" type="slidenum">
              <a:rPr lang="zh-SG" altLang="en-US" smtClean="0">
                <a:cs typeface="Arial" charset="0"/>
              </a:rPr>
              <a:pPr defTabSz="838371">
                <a:tabLst>
                  <a:tab pos="2471368" algn="l"/>
                </a:tabLst>
              </a:pPr>
              <a:t>18</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24578" name="Object 2"/>
          <p:cNvGraphicFramePr>
            <a:graphicFrameLocks noChangeAspect="1"/>
          </p:cNvGraphicFramePr>
          <p:nvPr/>
        </p:nvGraphicFramePr>
        <p:xfrm>
          <a:off x="1676400" y="1549400"/>
          <a:ext cx="3251487" cy="800388"/>
        </p:xfrm>
        <a:graphic>
          <a:graphicData uri="http://schemas.openxmlformats.org/presentationml/2006/ole">
            <mc:AlternateContent xmlns:mc="http://schemas.openxmlformats.org/markup-compatibility/2006">
              <mc:Choice xmlns:v="urn:schemas-microsoft-com:vml" Requires="v">
                <p:oleObj spid="_x0000_s22535" name="Equation" r:id="rId4" imgW="1714500" imgH="457200" progId="Equation.3">
                  <p:embed/>
                </p:oleObj>
              </mc:Choice>
              <mc:Fallback>
                <p:oleObj name="Equation" r:id="rId4" imgW="17145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49400"/>
                        <a:ext cx="3251487" cy="80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368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Regression</a:t>
            </a:r>
            <a:endParaRPr lang="en-US" dirty="0"/>
          </a:p>
        </p:txBody>
      </p:sp>
      <p:sp>
        <p:nvSpPr>
          <p:cNvPr id="3" name="Text Placeholder 2"/>
          <p:cNvSpPr>
            <a:spLocks noGrp="1"/>
          </p:cNvSpPr>
          <p:nvPr>
            <p:ph type="body" sz="half" idx="2"/>
          </p:nvPr>
        </p:nvSpPr>
        <p:spPr/>
        <p:txBody>
          <a:bodyPr/>
          <a:lstStyle/>
          <a:p>
            <a:pPr lvl="1"/>
            <a:r>
              <a:rPr lang="en-US" dirty="0" smtClean="0">
                <a:solidFill>
                  <a:schemeClr val="tx1"/>
                </a:solidFill>
              </a:rPr>
              <a:t>Regression</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spTree>
    <p:extLst>
      <p:ext uri="{BB962C8B-B14F-4D97-AF65-F5344CB8AC3E}">
        <p14:creationId xmlns:p14="http://schemas.microsoft.com/office/powerpoint/2010/main" val="1407409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t>4.b.Assumptions of Multiple Regression Model</a:t>
            </a:r>
          </a:p>
        </p:txBody>
      </p:sp>
      <p:sp>
        <p:nvSpPr>
          <p:cNvPr id="82947" name="Content Placeholder 2"/>
          <p:cNvSpPr>
            <a:spLocks noGrp="1"/>
          </p:cNvSpPr>
          <p:nvPr>
            <p:ph idx="1"/>
          </p:nvPr>
        </p:nvSpPr>
        <p:spPr/>
        <p:txBody>
          <a:bodyPr/>
          <a:lstStyle/>
          <a:p>
            <a:pPr lvl="1">
              <a:spcBef>
                <a:spcPts val="800"/>
              </a:spcBef>
              <a:spcAft>
                <a:spcPts val="900"/>
              </a:spcAft>
            </a:pPr>
            <a:r>
              <a:rPr lang="en-US" dirty="0" smtClean="0"/>
              <a:t>There exists a linear relationship between the dependent and independent variables.</a:t>
            </a:r>
          </a:p>
          <a:p>
            <a:pPr lvl="1">
              <a:spcBef>
                <a:spcPts val="800"/>
              </a:spcBef>
              <a:spcAft>
                <a:spcPts val="900"/>
              </a:spcAft>
            </a:pPr>
            <a:r>
              <a:rPr lang="en-US" dirty="0" smtClean="0"/>
              <a:t>The expected value of the error term, conditional on the independent variables is zero.</a:t>
            </a:r>
          </a:p>
          <a:p>
            <a:pPr lvl="1">
              <a:spcBef>
                <a:spcPts val="800"/>
              </a:spcBef>
              <a:spcAft>
                <a:spcPts val="900"/>
              </a:spcAft>
            </a:pPr>
            <a:r>
              <a:rPr lang="en-US" dirty="0" smtClean="0"/>
              <a:t>The error terms are homoskedastic, i.e. the variance of the error terms is constant for all the observations.</a:t>
            </a:r>
          </a:p>
          <a:p>
            <a:pPr lvl="1">
              <a:spcBef>
                <a:spcPts val="800"/>
              </a:spcBef>
              <a:spcAft>
                <a:spcPts val="900"/>
              </a:spcAft>
            </a:pPr>
            <a:r>
              <a:rPr lang="en-US" dirty="0" smtClean="0"/>
              <a:t>The expected value of the product of error terms is always zero, which implies that the error terms are uncorrelated with each other.</a:t>
            </a:r>
          </a:p>
          <a:p>
            <a:pPr lvl="1">
              <a:spcBef>
                <a:spcPts val="800"/>
              </a:spcBef>
              <a:spcAft>
                <a:spcPts val="900"/>
              </a:spcAft>
            </a:pPr>
            <a:r>
              <a:rPr lang="en-US" dirty="0" smtClean="0"/>
              <a:t>The error term is normally distributed.</a:t>
            </a:r>
          </a:p>
          <a:p>
            <a:pPr lvl="1">
              <a:spcBef>
                <a:spcPts val="800"/>
              </a:spcBef>
              <a:spcAft>
                <a:spcPts val="900"/>
              </a:spcAft>
            </a:pPr>
            <a:r>
              <a:rPr lang="en-US" dirty="0" smtClean="0"/>
              <a:t>The independent variables doesn't have any linear relationships between each other.</a:t>
            </a:r>
          </a:p>
        </p:txBody>
      </p:sp>
      <p:sp>
        <p:nvSpPr>
          <p:cNvPr id="82948" name="Slide Number Placeholder 5"/>
          <p:cNvSpPr>
            <a:spLocks noGrp="1"/>
          </p:cNvSpPr>
          <p:nvPr>
            <p:ph type="sldNum" sz="quarter" idx="12"/>
          </p:nvPr>
        </p:nvSpPr>
        <p:spPr>
          <a:noFill/>
        </p:spPr>
        <p:txBody>
          <a:bodyPr/>
          <a:lstStyle/>
          <a:p>
            <a:pPr defTabSz="838371">
              <a:tabLst>
                <a:tab pos="2471368" algn="l"/>
              </a:tabLst>
            </a:pPr>
            <a:fld id="{9F2E0556-3872-404B-820A-25ADA1B68C25}" type="slidenum">
              <a:rPr lang="zh-SG" altLang="en-US" smtClean="0">
                <a:cs typeface="Arial" charset="0"/>
              </a:rPr>
              <a:pPr defTabSz="838371">
                <a:tabLst>
                  <a:tab pos="2471368" algn="l"/>
                </a:tabLst>
              </a:pPr>
              <a:t>19</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Tree>
    <p:extLst>
      <p:ext uri="{BB962C8B-B14F-4D97-AF65-F5344CB8AC3E}">
        <p14:creationId xmlns:p14="http://schemas.microsoft.com/office/powerpoint/2010/main" val="2716921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itle 5"/>
          <p:cNvSpPr>
            <a:spLocks noGrp="1"/>
          </p:cNvSpPr>
          <p:nvPr>
            <p:ph type="title"/>
          </p:nvPr>
        </p:nvSpPr>
        <p:spPr/>
        <p:txBody>
          <a:bodyPr/>
          <a:lstStyle/>
          <a:p>
            <a:r>
              <a:rPr lang="en-US" dirty="0" smtClean="0"/>
              <a:t>4.b.Introduction to Regression Analysis</a:t>
            </a:r>
          </a:p>
        </p:txBody>
      </p:sp>
      <p:sp>
        <p:nvSpPr>
          <p:cNvPr id="68611" name="Rectangle 3"/>
          <p:cNvSpPr>
            <a:spLocks noGrp="1" noChangeArrowheads="1"/>
          </p:cNvSpPr>
          <p:nvPr>
            <p:ph idx="1"/>
          </p:nvPr>
        </p:nvSpPr>
        <p:spPr/>
        <p:txBody>
          <a:bodyPr lIns="95770" tIns="47887" rIns="95770" bIns="47887"/>
          <a:lstStyle/>
          <a:p>
            <a:r>
              <a:rPr lang="en-US" b="1" dirty="0" smtClean="0"/>
              <a:t>Regression analysis</a:t>
            </a:r>
            <a:r>
              <a:rPr lang="en-US" dirty="0" smtClean="0"/>
              <a:t> is used to:</a:t>
            </a:r>
          </a:p>
          <a:p>
            <a:pPr lvl="1"/>
            <a:r>
              <a:rPr lang="en-US" dirty="0" smtClean="0"/>
              <a:t>Predict the value of a dependent variable based on the value of at least one independent variable</a:t>
            </a:r>
          </a:p>
          <a:p>
            <a:pPr lvl="1"/>
            <a:r>
              <a:rPr lang="en-US" dirty="0" smtClean="0"/>
              <a:t>Explain the impact of changes in an independent variable on the dependent variable</a:t>
            </a:r>
          </a:p>
          <a:p>
            <a:r>
              <a:rPr lang="en-US" b="1" dirty="0" smtClean="0"/>
              <a:t>Dependent variable:</a:t>
            </a:r>
            <a:r>
              <a:rPr lang="en-US" dirty="0" smtClean="0"/>
              <a:t>  the variable we wish to explain usually denoted by </a:t>
            </a:r>
            <a:r>
              <a:rPr lang="en-US" b="1" dirty="0" smtClean="0"/>
              <a:t>Y</a:t>
            </a:r>
          </a:p>
          <a:p>
            <a:r>
              <a:rPr lang="en-US" b="1" dirty="0" smtClean="0"/>
              <a:t>Independent variable:</a:t>
            </a:r>
            <a:r>
              <a:rPr lang="en-US" dirty="0" smtClean="0"/>
              <a:t>  the variable used to explain the dependent variable. Denoted by </a:t>
            </a:r>
            <a:r>
              <a:rPr lang="en-US" b="1" dirty="0" smtClean="0"/>
              <a:t>X</a:t>
            </a:r>
          </a:p>
        </p:txBody>
      </p:sp>
      <p:sp>
        <p:nvSpPr>
          <p:cNvPr id="68612" name="Slide Number Placeholder 5"/>
          <p:cNvSpPr>
            <a:spLocks noGrp="1"/>
          </p:cNvSpPr>
          <p:nvPr>
            <p:ph type="sldNum" sz="quarter" idx="12"/>
          </p:nvPr>
        </p:nvSpPr>
        <p:spPr>
          <a:noFill/>
        </p:spPr>
        <p:txBody>
          <a:bodyPr/>
          <a:lstStyle/>
          <a:p>
            <a:pPr defTabSz="838371">
              <a:tabLst>
                <a:tab pos="2471368" algn="l"/>
              </a:tabLst>
            </a:pPr>
            <a:fld id="{0D8409CF-0807-4E58-9EC6-71CA7E93F737}" type="slidenum">
              <a:rPr lang="zh-SG" altLang="en-US" smtClean="0">
                <a:cs typeface="Arial" charset="0"/>
              </a:rPr>
              <a:pPr defTabSz="838371">
                <a:tabLst>
                  <a:tab pos="2471368" algn="l"/>
                </a:tabLst>
              </a:pPr>
              <a:t>2</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Tree>
    <p:extLst>
      <p:ext uri="{BB962C8B-B14F-4D97-AF65-F5344CB8AC3E}">
        <p14:creationId xmlns:p14="http://schemas.microsoft.com/office/powerpoint/2010/main" val="146956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defTabSz="955013"/>
            <a:r>
              <a:rPr lang="en-US" dirty="0" smtClean="0"/>
              <a:t>4.b.Simple Linear Regression Model</a:t>
            </a:r>
          </a:p>
        </p:txBody>
      </p:sp>
      <p:sp>
        <p:nvSpPr>
          <p:cNvPr id="69635" name="Rectangle 3"/>
          <p:cNvSpPr>
            <a:spLocks noGrp="1" noChangeArrowheads="1"/>
          </p:cNvSpPr>
          <p:nvPr>
            <p:ph idx="1"/>
          </p:nvPr>
        </p:nvSpPr>
        <p:spPr/>
        <p:txBody>
          <a:bodyPr lIns="95770" tIns="47887" rIns="95770" bIns="47887"/>
          <a:lstStyle/>
          <a:p>
            <a:pPr lvl="1"/>
            <a:r>
              <a:rPr lang="en-US" dirty="0" smtClean="0"/>
              <a:t>Only one independent variable, x</a:t>
            </a:r>
          </a:p>
          <a:p>
            <a:pPr lvl="1"/>
            <a:r>
              <a:rPr lang="en-US" dirty="0" smtClean="0"/>
              <a:t>Relationship between x and y  is described by a linear function</a:t>
            </a:r>
          </a:p>
          <a:p>
            <a:pPr lvl="1"/>
            <a:r>
              <a:rPr lang="en-US" dirty="0" smtClean="0"/>
              <a:t>Changes in y are </a:t>
            </a:r>
            <a:r>
              <a:rPr lang="en-US" b="1" dirty="0" smtClean="0"/>
              <a:t>assumed</a:t>
            </a:r>
            <a:r>
              <a:rPr lang="en-US" dirty="0" smtClean="0"/>
              <a:t> to be caused by changes in  x</a:t>
            </a:r>
          </a:p>
          <a:p>
            <a:endParaRPr lang="en-US" dirty="0" smtClean="0"/>
          </a:p>
        </p:txBody>
      </p:sp>
      <p:sp>
        <p:nvSpPr>
          <p:cNvPr id="69636" name="Slide Number Placeholder 5"/>
          <p:cNvSpPr>
            <a:spLocks noGrp="1"/>
          </p:cNvSpPr>
          <p:nvPr>
            <p:ph type="sldNum" sz="quarter" idx="12"/>
          </p:nvPr>
        </p:nvSpPr>
        <p:spPr>
          <a:noFill/>
        </p:spPr>
        <p:txBody>
          <a:bodyPr/>
          <a:lstStyle/>
          <a:p>
            <a:pPr defTabSz="838371">
              <a:tabLst>
                <a:tab pos="2471368" algn="l"/>
              </a:tabLst>
            </a:pPr>
            <a:fld id="{7455C973-8F7C-4A9A-8262-525851B2C8DC}" type="slidenum">
              <a:rPr lang="zh-SG" altLang="en-US" smtClean="0">
                <a:cs typeface="Arial" charset="0"/>
              </a:rPr>
              <a:pPr defTabSz="838371">
                <a:tabLst>
                  <a:tab pos="2471368" algn="l"/>
                </a:tabLst>
              </a:pPr>
              <a:t>3</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Tree>
    <p:extLst>
      <p:ext uri="{BB962C8B-B14F-4D97-AF65-F5344CB8AC3E}">
        <p14:creationId xmlns:p14="http://schemas.microsoft.com/office/powerpoint/2010/main" val="932179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2"/>
          <p:cNvSpPr>
            <a:spLocks noGrp="1"/>
          </p:cNvSpPr>
          <p:nvPr>
            <p:ph type="title"/>
          </p:nvPr>
        </p:nvSpPr>
        <p:spPr/>
        <p:txBody>
          <a:bodyPr/>
          <a:lstStyle/>
          <a:p>
            <a:r>
              <a:rPr lang="en-US" dirty="0" smtClean="0"/>
              <a:t>4.b.Assumptions</a:t>
            </a:r>
          </a:p>
        </p:txBody>
      </p:sp>
      <p:sp>
        <p:nvSpPr>
          <p:cNvPr id="5126" name="Content Placeholder 3"/>
          <p:cNvSpPr>
            <a:spLocks noGrp="1"/>
          </p:cNvSpPr>
          <p:nvPr>
            <p:ph idx="1"/>
          </p:nvPr>
        </p:nvSpPr>
        <p:spPr/>
        <p:txBody>
          <a:bodyPr/>
          <a:lstStyle/>
          <a:p>
            <a:pPr marL="314935" indent="-314935">
              <a:buFont typeface="Arial" charset="0"/>
              <a:buAutoNum type="arabicPeriod"/>
            </a:pPr>
            <a:r>
              <a:rPr lang="en-US" dirty="0" smtClean="0"/>
              <a:t>A linear relationship exists between the dependent and the independent variable.</a:t>
            </a:r>
          </a:p>
          <a:p>
            <a:pPr marL="314935" indent="-314935">
              <a:buFont typeface="Arial" charset="0"/>
              <a:buAutoNum type="arabicPeriod"/>
            </a:pPr>
            <a:r>
              <a:rPr lang="en-US" dirty="0" smtClean="0"/>
              <a:t>The independent variable is uncorrelated with the residuals.</a:t>
            </a:r>
          </a:p>
          <a:p>
            <a:pPr marL="314935" indent="-314935">
              <a:buFont typeface="Arial" charset="0"/>
              <a:buAutoNum type="arabicPeriod"/>
            </a:pPr>
            <a:r>
              <a:rPr lang="en-US" dirty="0" smtClean="0"/>
              <a:t>The expected value of the residual term is zero </a:t>
            </a:r>
          </a:p>
          <a:p>
            <a:pPr marL="314935" indent="-314935">
              <a:buFont typeface="Arial" charset="0"/>
              <a:buAutoNum type="arabicPeriod"/>
            </a:pPr>
            <a:endParaRPr lang="en-US" dirty="0" smtClean="0"/>
          </a:p>
          <a:p>
            <a:pPr marL="314935" indent="-314935">
              <a:buFont typeface="Arial" charset="0"/>
              <a:buAutoNum type="arabicPeriod"/>
            </a:pPr>
            <a:r>
              <a:rPr lang="en-US" dirty="0" smtClean="0"/>
              <a:t>The variance of the residual term is constant for all observations (Homoskedasticity)</a:t>
            </a:r>
          </a:p>
          <a:p>
            <a:pPr marL="314935" indent="-314935">
              <a:buFont typeface="Arial" charset="0"/>
              <a:buAutoNum type="arabicPeriod"/>
            </a:pPr>
            <a:endParaRPr lang="en-US" dirty="0" smtClean="0"/>
          </a:p>
          <a:p>
            <a:pPr marL="314935" indent="-314935">
              <a:buFont typeface="Arial" charset="0"/>
              <a:buAutoNum type="arabicPeriod"/>
            </a:pPr>
            <a:r>
              <a:rPr lang="en-US" dirty="0" smtClean="0"/>
              <a:t>The residual term is independently distributed; that is, the residual for one observation is not correlated with that of another observation  </a:t>
            </a:r>
          </a:p>
          <a:p>
            <a:pPr marL="314935" indent="-314935">
              <a:buFont typeface="Arial" charset="0"/>
              <a:buAutoNum type="arabicPeriod"/>
            </a:pPr>
            <a:endParaRPr lang="en-US" dirty="0" smtClean="0"/>
          </a:p>
          <a:p>
            <a:pPr marL="314935" indent="-314935">
              <a:buFont typeface="Arial" charset="0"/>
              <a:buAutoNum type="arabicPeriod"/>
            </a:pPr>
            <a:r>
              <a:rPr lang="en-US" dirty="0" smtClean="0"/>
              <a:t>The residual term is normally distributed.</a:t>
            </a:r>
          </a:p>
          <a:p>
            <a:pPr marL="314935" indent="-314935">
              <a:buFont typeface="Arial" charset="0"/>
              <a:buAutoNum type="arabicPeriod"/>
            </a:pPr>
            <a:endParaRPr lang="en-US" dirty="0" smtClean="0"/>
          </a:p>
        </p:txBody>
      </p:sp>
      <p:sp>
        <p:nvSpPr>
          <p:cNvPr id="5127" name="Slide Number Placeholder 1"/>
          <p:cNvSpPr>
            <a:spLocks noGrp="1"/>
          </p:cNvSpPr>
          <p:nvPr>
            <p:ph type="sldNum" sz="quarter" idx="12"/>
          </p:nvPr>
        </p:nvSpPr>
        <p:spPr>
          <a:noFill/>
        </p:spPr>
        <p:txBody>
          <a:bodyPr/>
          <a:lstStyle/>
          <a:p>
            <a:fld id="{D6718C36-BB58-45BE-8C95-1B4CDECCC7CC}" type="slidenum">
              <a:rPr lang="zh-SG" altLang="en-US" smtClean="0">
                <a:cs typeface="Arial" charset="0"/>
              </a:rPr>
              <a:pPr/>
              <a:t>4</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graphicFrame>
        <p:nvGraphicFramePr>
          <p:cNvPr id="5122" name="Object 8"/>
          <p:cNvGraphicFramePr>
            <a:graphicFrameLocks noChangeAspect="1"/>
          </p:cNvGraphicFramePr>
          <p:nvPr/>
        </p:nvGraphicFramePr>
        <p:xfrm>
          <a:off x="1534526" y="2205222"/>
          <a:ext cx="1318250" cy="428985"/>
        </p:xfrm>
        <a:graphic>
          <a:graphicData uri="http://schemas.openxmlformats.org/presentationml/2006/ole">
            <mc:AlternateContent xmlns:mc="http://schemas.openxmlformats.org/markup-compatibility/2006">
              <mc:Choice xmlns:v="urn:schemas-microsoft-com:vml" Requires="v">
                <p:oleObj spid="_x0000_s3089" name="Equation" r:id="rId3" imgW="647419" imgH="215806" progId="Equation.3">
                  <p:embed/>
                </p:oleObj>
              </mc:Choice>
              <mc:Fallback>
                <p:oleObj name="Equation" r:id="rId3" imgW="64741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526" y="2205222"/>
                        <a:ext cx="1318250" cy="428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9"/>
          <p:cNvGraphicFramePr>
            <a:graphicFrameLocks noChangeAspect="1"/>
          </p:cNvGraphicFramePr>
          <p:nvPr/>
        </p:nvGraphicFramePr>
        <p:xfrm>
          <a:off x="1534526" y="3266000"/>
          <a:ext cx="1668410" cy="509599"/>
        </p:xfrm>
        <a:graphic>
          <a:graphicData uri="http://schemas.openxmlformats.org/presentationml/2006/ole">
            <mc:AlternateContent xmlns:mc="http://schemas.openxmlformats.org/markup-compatibility/2006">
              <mc:Choice xmlns:v="urn:schemas-microsoft-com:vml" Requires="v">
                <p:oleObj spid="_x0000_s3090" name="Equation" r:id="rId5" imgW="774364" imgH="241195" progId="Equation.3">
                  <p:embed/>
                </p:oleObj>
              </mc:Choice>
              <mc:Fallback>
                <p:oleObj name="Equation" r:id="rId5" imgW="774364"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4526" y="3266000"/>
                        <a:ext cx="1668410" cy="509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1"/>
          <p:cNvGraphicFramePr>
            <a:graphicFrameLocks noChangeAspect="1"/>
          </p:cNvGraphicFramePr>
          <p:nvPr/>
        </p:nvGraphicFramePr>
        <p:xfrm>
          <a:off x="1534526" y="4488784"/>
          <a:ext cx="2231902" cy="500962"/>
        </p:xfrm>
        <a:graphic>
          <a:graphicData uri="http://schemas.openxmlformats.org/presentationml/2006/ole">
            <mc:AlternateContent xmlns:mc="http://schemas.openxmlformats.org/markup-compatibility/2006">
              <mc:Choice xmlns:v="urn:schemas-microsoft-com:vml" Requires="v">
                <p:oleObj spid="_x0000_s3091" name="Equation" r:id="rId7" imgW="1079032" imgH="241195" progId="Equation.3">
                  <p:embed/>
                </p:oleObj>
              </mc:Choice>
              <mc:Fallback>
                <p:oleObj name="Equation" r:id="rId7" imgW="1079032"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526" y="4488784"/>
                        <a:ext cx="2231902" cy="500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421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955013"/>
            <a:r>
              <a:rPr lang="en-US" dirty="0" smtClean="0"/>
              <a:t>4.b.Types of Regression Models</a:t>
            </a:r>
          </a:p>
        </p:txBody>
      </p:sp>
      <p:sp>
        <p:nvSpPr>
          <p:cNvPr id="70671" name="Slide Number Placeholder 5"/>
          <p:cNvSpPr>
            <a:spLocks noGrp="1"/>
          </p:cNvSpPr>
          <p:nvPr>
            <p:ph type="sldNum" sz="quarter" idx="12"/>
          </p:nvPr>
        </p:nvSpPr>
        <p:spPr>
          <a:noFill/>
        </p:spPr>
        <p:txBody>
          <a:bodyPr/>
          <a:lstStyle/>
          <a:p>
            <a:pPr defTabSz="838371">
              <a:tabLst>
                <a:tab pos="2471368" algn="l"/>
              </a:tabLst>
            </a:pPr>
            <a:fld id="{4DB1CED2-C1B9-4A66-9348-9C6B874B0FDA}" type="slidenum">
              <a:rPr lang="zh-SG" altLang="en-US" smtClean="0">
                <a:cs typeface="Arial" charset="0"/>
              </a:rPr>
              <a:pPr defTabSz="838371">
                <a:tabLst>
                  <a:tab pos="2471368" algn="l"/>
                </a:tabLst>
              </a:pPr>
              <a:t>5</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
        <p:nvSpPr>
          <p:cNvPr id="70664" name="Rectangle 12"/>
          <p:cNvSpPr>
            <a:spLocks noChangeArrowheads="1"/>
          </p:cNvSpPr>
          <p:nvPr/>
        </p:nvSpPr>
        <p:spPr bwMode="auto">
          <a:xfrm>
            <a:off x="1186481" y="3935226"/>
            <a:ext cx="3328241" cy="332138"/>
          </a:xfrm>
          <a:prstGeom prst="rect">
            <a:avLst/>
          </a:prstGeom>
          <a:solidFill>
            <a:schemeClr val="bg1"/>
          </a:solidFill>
          <a:ln w="12700">
            <a:noFill/>
            <a:miter lim="800000"/>
            <a:headEnd/>
            <a:tailEnd/>
          </a:ln>
        </p:spPr>
        <p:txBody>
          <a:bodyPr lIns="94774" tIns="46555" rIns="94774" bIns="46555">
            <a:spAutoFit/>
          </a:bodyPr>
          <a:lstStyle/>
          <a:p>
            <a:pPr algn="ctr" fontAlgn="base">
              <a:spcBef>
                <a:spcPct val="50000"/>
              </a:spcBef>
              <a:spcAft>
                <a:spcPct val="0"/>
              </a:spcAft>
            </a:pPr>
            <a:r>
              <a:rPr lang="en-US" sz="1400" b="1" dirty="0" smtClean="0">
                <a:solidFill>
                  <a:srgbClr val="000000"/>
                </a:solidFill>
                <a:cs typeface="Arial" charset="0"/>
              </a:rPr>
              <a:t>Positive Linear Relationship</a:t>
            </a:r>
          </a:p>
        </p:txBody>
      </p:sp>
      <p:cxnSp>
        <p:nvCxnSpPr>
          <p:cNvPr id="58" name="Straight Connector 57"/>
          <p:cNvCxnSpPr/>
          <p:nvPr/>
        </p:nvCxnSpPr>
        <p:spPr bwMode="auto">
          <a:xfrm rot="5400000" flipH="1" flipV="1">
            <a:off x="1652669" y="4614757"/>
            <a:ext cx="1456939" cy="1501216"/>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bwMode="auto">
          <a:xfrm rot="5400000" flipH="1" flipV="1">
            <a:off x="401421" y="5517428"/>
            <a:ext cx="1917351" cy="178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bwMode="auto">
          <a:xfrm>
            <a:off x="1348494" y="6475452"/>
            <a:ext cx="3004217" cy="154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1735846" y="601658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32" name="Oval 31"/>
          <p:cNvSpPr/>
          <p:nvPr/>
        </p:nvSpPr>
        <p:spPr bwMode="auto">
          <a:xfrm>
            <a:off x="1937555" y="578637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33" name="Oval 32"/>
          <p:cNvSpPr/>
          <p:nvPr/>
        </p:nvSpPr>
        <p:spPr bwMode="auto">
          <a:xfrm>
            <a:off x="2137480" y="555617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34" name="Oval 33"/>
          <p:cNvSpPr/>
          <p:nvPr/>
        </p:nvSpPr>
        <p:spPr bwMode="auto">
          <a:xfrm>
            <a:off x="2337406" y="5325966"/>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35" name="Oval 34"/>
          <p:cNvSpPr/>
          <p:nvPr/>
        </p:nvSpPr>
        <p:spPr bwMode="auto">
          <a:xfrm>
            <a:off x="2537329" y="509575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36" name="Oval 35"/>
          <p:cNvSpPr/>
          <p:nvPr/>
        </p:nvSpPr>
        <p:spPr bwMode="auto">
          <a:xfrm>
            <a:off x="2737256" y="4867111"/>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37" name="Oval 36"/>
          <p:cNvSpPr/>
          <p:nvPr/>
        </p:nvSpPr>
        <p:spPr bwMode="auto">
          <a:xfrm>
            <a:off x="2938981" y="4789860"/>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0663" name="Rectangle 11"/>
          <p:cNvSpPr>
            <a:spLocks noChangeArrowheads="1"/>
          </p:cNvSpPr>
          <p:nvPr/>
        </p:nvSpPr>
        <p:spPr bwMode="auto">
          <a:xfrm>
            <a:off x="1186481" y="1071024"/>
            <a:ext cx="3328241" cy="332138"/>
          </a:xfrm>
          <a:prstGeom prst="rect">
            <a:avLst/>
          </a:prstGeom>
          <a:solidFill>
            <a:schemeClr val="bg1"/>
          </a:solidFill>
          <a:ln w="12700">
            <a:noFill/>
            <a:miter lim="800000"/>
            <a:headEnd/>
            <a:tailEnd/>
          </a:ln>
        </p:spPr>
        <p:txBody>
          <a:bodyPr lIns="94774" tIns="46555" rIns="94774" bIns="46555">
            <a:spAutoFit/>
          </a:bodyPr>
          <a:lstStyle/>
          <a:p>
            <a:pPr algn="ctr" fontAlgn="base">
              <a:spcBef>
                <a:spcPct val="50000"/>
              </a:spcBef>
              <a:spcAft>
                <a:spcPct val="0"/>
              </a:spcAft>
            </a:pPr>
            <a:r>
              <a:rPr lang="en-US" sz="1400" b="1" dirty="0" smtClean="0">
                <a:solidFill>
                  <a:srgbClr val="000000"/>
                </a:solidFill>
                <a:cs typeface="Arial" charset="0"/>
              </a:rPr>
              <a:t>Negative Linear Relationship</a:t>
            </a:r>
          </a:p>
        </p:txBody>
      </p:sp>
      <p:cxnSp>
        <p:nvCxnSpPr>
          <p:cNvPr id="57" name="Straight Connector 56"/>
          <p:cNvCxnSpPr/>
          <p:nvPr/>
        </p:nvCxnSpPr>
        <p:spPr bwMode="auto">
          <a:xfrm rot="16200000" flipH="1">
            <a:off x="1692185" y="1865120"/>
            <a:ext cx="1379689" cy="1503000"/>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bwMode="auto">
          <a:xfrm rot="5400000" flipH="1" flipV="1">
            <a:off x="388925" y="2577102"/>
            <a:ext cx="1917352" cy="17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bwMode="auto">
          <a:xfrm>
            <a:off x="1348493" y="3535126"/>
            <a:ext cx="3006001" cy="154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1725134" y="207972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22" name="Oval 21"/>
          <p:cNvSpPr/>
          <p:nvPr/>
        </p:nvSpPr>
        <p:spPr bwMode="auto">
          <a:xfrm>
            <a:off x="1925062" y="224349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23" name="Oval 22"/>
          <p:cNvSpPr/>
          <p:nvPr/>
        </p:nvSpPr>
        <p:spPr bwMode="auto">
          <a:xfrm>
            <a:off x="2124983" y="240726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24" name="Oval 23"/>
          <p:cNvSpPr/>
          <p:nvPr/>
        </p:nvSpPr>
        <p:spPr bwMode="auto">
          <a:xfrm>
            <a:off x="2324909" y="246288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25" name="Oval 24"/>
          <p:cNvSpPr/>
          <p:nvPr/>
        </p:nvSpPr>
        <p:spPr bwMode="auto">
          <a:xfrm>
            <a:off x="2526617" y="273326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26" name="Oval 25"/>
          <p:cNvSpPr/>
          <p:nvPr/>
        </p:nvSpPr>
        <p:spPr bwMode="auto">
          <a:xfrm>
            <a:off x="2726544" y="2897032"/>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27" name="Oval 26"/>
          <p:cNvSpPr/>
          <p:nvPr/>
        </p:nvSpPr>
        <p:spPr bwMode="auto">
          <a:xfrm>
            <a:off x="2926453" y="315348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0666" name="Rectangle 14"/>
          <p:cNvSpPr>
            <a:spLocks noChangeArrowheads="1"/>
          </p:cNvSpPr>
          <p:nvPr/>
        </p:nvSpPr>
        <p:spPr bwMode="auto">
          <a:xfrm>
            <a:off x="5391278" y="3935226"/>
            <a:ext cx="3328241" cy="332138"/>
          </a:xfrm>
          <a:prstGeom prst="rect">
            <a:avLst/>
          </a:prstGeom>
          <a:solidFill>
            <a:schemeClr val="bg1"/>
          </a:solidFill>
          <a:ln w="12700">
            <a:noFill/>
            <a:miter lim="800000"/>
            <a:headEnd/>
            <a:tailEnd/>
          </a:ln>
        </p:spPr>
        <p:txBody>
          <a:bodyPr lIns="94774" tIns="46555" rIns="94774" bIns="46555">
            <a:spAutoFit/>
          </a:bodyPr>
          <a:lstStyle/>
          <a:p>
            <a:pPr algn="ctr" fontAlgn="base">
              <a:spcBef>
                <a:spcPct val="50000"/>
              </a:spcBef>
              <a:spcAft>
                <a:spcPct val="0"/>
              </a:spcAft>
            </a:pPr>
            <a:r>
              <a:rPr lang="en-US" sz="1400" b="1" dirty="0" smtClean="0">
                <a:solidFill>
                  <a:srgbClr val="000000"/>
                </a:solidFill>
                <a:cs typeface="Arial" charset="0"/>
              </a:rPr>
              <a:t>No Relationship</a:t>
            </a:r>
          </a:p>
        </p:txBody>
      </p:sp>
      <p:cxnSp>
        <p:nvCxnSpPr>
          <p:cNvPr id="62" name="Straight Connector 61"/>
          <p:cNvCxnSpPr/>
          <p:nvPr/>
        </p:nvCxnSpPr>
        <p:spPr bwMode="auto">
          <a:xfrm>
            <a:off x="5740721" y="5324423"/>
            <a:ext cx="2347324" cy="1546"/>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bwMode="auto">
          <a:xfrm rot="5400000" flipH="1" flipV="1">
            <a:off x="4595510" y="5517429"/>
            <a:ext cx="1917351" cy="178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bwMode="auto">
          <a:xfrm>
            <a:off x="5553292" y="6475454"/>
            <a:ext cx="3004214" cy="154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5928149" y="525026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41" name="Oval 40"/>
          <p:cNvSpPr/>
          <p:nvPr/>
        </p:nvSpPr>
        <p:spPr bwMode="auto">
          <a:xfrm>
            <a:off x="6129862" y="517300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42" name="Oval 41"/>
          <p:cNvSpPr/>
          <p:nvPr/>
        </p:nvSpPr>
        <p:spPr bwMode="auto">
          <a:xfrm>
            <a:off x="7149117" y="532596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43" name="Oval 42"/>
          <p:cNvSpPr/>
          <p:nvPr/>
        </p:nvSpPr>
        <p:spPr bwMode="auto">
          <a:xfrm>
            <a:off x="6529708" y="532596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44" name="Oval 43"/>
          <p:cNvSpPr/>
          <p:nvPr/>
        </p:nvSpPr>
        <p:spPr bwMode="auto">
          <a:xfrm>
            <a:off x="6729627" y="525025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45" name="Oval 44"/>
          <p:cNvSpPr/>
          <p:nvPr/>
        </p:nvSpPr>
        <p:spPr bwMode="auto">
          <a:xfrm>
            <a:off x="7431138" y="532594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46" name="Oval 45"/>
          <p:cNvSpPr/>
          <p:nvPr/>
        </p:nvSpPr>
        <p:spPr bwMode="auto">
          <a:xfrm>
            <a:off x="7713182" y="5250275"/>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0665" name="Rectangle 13"/>
          <p:cNvSpPr>
            <a:spLocks noChangeArrowheads="1"/>
          </p:cNvSpPr>
          <p:nvPr/>
        </p:nvSpPr>
        <p:spPr bwMode="auto">
          <a:xfrm>
            <a:off x="5391278" y="1071024"/>
            <a:ext cx="3328241" cy="332138"/>
          </a:xfrm>
          <a:prstGeom prst="rect">
            <a:avLst/>
          </a:prstGeom>
          <a:noFill/>
          <a:ln w="12700">
            <a:noFill/>
            <a:miter lim="800000"/>
            <a:headEnd/>
            <a:tailEnd/>
          </a:ln>
        </p:spPr>
        <p:txBody>
          <a:bodyPr lIns="94774" tIns="46555" rIns="94774" bIns="46555">
            <a:spAutoFit/>
          </a:bodyPr>
          <a:lstStyle/>
          <a:p>
            <a:pPr algn="ctr" fontAlgn="base">
              <a:spcBef>
                <a:spcPct val="50000"/>
              </a:spcBef>
              <a:spcAft>
                <a:spcPct val="0"/>
              </a:spcAft>
            </a:pPr>
            <a:r>
              <a:rPr lang="en-US" sz="1400" b="1" dirty="0" smtClean="0">
                <a:solidFill>
                  <a:srgbClr val="000000"/>
                </a:solidFill>
                <a:cs typeface="Arial" charset="0"/>
              </a:rPr>
              <a:t>Relationship NOT Linear</a:t>
            </a:r>
          </a:p>
        </p:txBody>
      </p:sp>
      <p:sp>
        <p:nvSpPr>
          <p:cNvPr id="66" name="Arc 65"/>
          <p:cNvSpPr/>
          <p:nvPr/>
        </p:nvSpPr>
        <p:spPr bwMode="auto">
          <a:xfrm rot="15887452">
            <a:off x="6595825" y="1408187"/>
            <a:ext cx="1563545" cy="2634715"/>
          </a:xfrm>
          <a:prstGeom prst="arc">
            <a:avLst>
              <a:gd name="adj1" fmla="val 14366238"/>
              <a:gd name="adj2" fmla="val 3429421"/>
            </a:avLst>
          </a:prstGeom>
          <a:ln w="34925">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sz="1400" dirty="0">
              <a:solidFill>
                <a:srgbClr val="000000"/>
              </a:solidFill>
            </a:endParaRPr>
          </a:p>
        </p:txBody>
      </p:sp>
      <p:cxnSp>
        <p:nvCxnSpPr>
          <p:cNvPr id="47" name="Straight Arrow Connector 46"/>
          <p:cNvCxnSpPr/>
          <p:nvPr/>
        </p:nvCxnSpPr>
        <p:spPr bwMode="auto">
          <a:xfrm rot="5400000" flipH="1" flipV="1">
            <a:off x="4458832" y="2577876"/>
            <a:ext cx="1915806" cy="178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bwMode="auto">
          <a:xfrm>
            <a:off x="5415842" y="3535128"/>
            <a:ext cx="3004215" cy="154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bwMode="auto">
          <a:xfrm>
            <a:off x="6167342" y="3076258"/>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0" name="Oval 49"/>
          <p:cNvSpPr/>
          <p:nvPr/>
        </p:nvSpPr>
        <p:spPr bwMode="auto">
          <a:xfrm>
            <a:off x="5979914" y="277034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1" name="Oval 50"/>
          <p:cNvSpPr/>
          <p:nvPr/>
        </p:nvSpPr>
        <p:spPr bwMode="auto">
          <a:xfrm>
            <a:off x="6917057" y="1926774"/>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2" name="Oval 51"/>
          <p:cNvSpPr/>
          <p:nvPr/>
        </p:nvSpPr>
        <p:spPr bwMode="auto">
          <a:xfrm>
            <a:off x="6167344" y="2540140"/>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3" name="Oval 52"/>
          <p:cNvSpPr/>
          <p:nvPr/>
        </p:nvSpPr>
        <p:spPr bwMode="auto">
          <a:xfrm>
            <a:off x="6447590" y="2234227"/>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4" name="Oval 53"/>
          <p:cNvSpPr/>
          <p:nvPr/>
        </p:nvSpPr>
        <p:spPr bwMode="auto">
          <a:xfrm>
            <a:off x="7293689" y="2004021"/>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5" name="Oval 54"/>
          <p:cNvSpPr/>
          <p:nvPr/>
        </p:nvSpPr>
        <p:spPr bwMode="auto">
          <a:xfrm>
            <a:off x="7668577" y="1926779"/>
            <a:ext cx="109728" cy="10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Tree>
    <p:extLst>
      <p:ext uri="{BB962C8B-B14F-4D97-AF65-F5344CB8AC3E}">
        <p14:creationId xmlns:p14="http://schemas.microsoft.com/office/powerpoint/2010/main" val="1111870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defTabSz="955013"/>
            <a:r>
              <a:rPr lang="en-US" dirty="0" smtClean="0"/>
              <a:t>4.b.Population Linear Regression</a:t>
            </a:r>
          </a:p>
        </p:txBody>
      </p:sp>
      <p:sp>
        <p:nvSpPr>
          <p:cNvPr id="6149" name="Slide Number Placeholder 5"/>
          <p:cNvSpPr>
            <a:spLocks noGrp="1"/>
          </p:cNvSpPr>
          <p:nvPr>
            <p:ph type="sldNum" sz="quarter" idx="12"/>
          </p:nvPr>
        </p:nvSpPr>
        <p:spPr/>
        <p:txBody>
          <a:bodyPr/>
          <a:lstStyle/>
          <a:p>
            <a:fld id="{2EE82931-382E-41F5-A051-1A86A88D5272}" type="slidenum">
              <a:rPr lang="zh-SG" altLang="en-US" smtClean="0"/>
              <a:pPr/>
              <a:t>6</a:t>
            </a:fld>
            <a:r>
              <a:rPr lang="en-US" altLang="zh-SG" dirty="0" smtClean="0"/>
              <a:t/>
            </a:r>
            <a:br>
              <a:rPr lang="en-US" altLang="zh-SG" dirty="0" smtClean="0"/>
            </a:br>
            <a:endParaRPr lang="en-US" altLang="zh-SG" dirty="0" smtClean="0"/>
          </a:p>
        </p:txBody>
      </p:sp>
      <p:sp>
        <p:nvSpPr>
          <p:cNvPr id="6155" name="Rectangle 41"/>
          <p:cNvSpPr>
            <a:spLocks noChangeArrowheads="1"/>
          </p:cNvSpPr>
          <p:nvPr/>
        </p:nvSpPr>
        <p:spPr bwMode="auto">
          <a:xfrm>
            <a:off x="604083" y="3813457"/>
            <a:ext cx="1561856" cy="520655"/>
          </a:xfrm>
          <a:prstGeom prst="rect">
            <a:avLst/>
          </a:prstGeom>
          <a:noFill/>
          <a:ln w="12700">
            <a:noFill/>
            <a:miter lim="800000"/>
            <a:headEnd/>
            <a:tailEnd/>
          </a:ln>
        </p:spPr>
        <p:txBody>
          <a:bodyPr wrap="square" lIns="90488" tIns="44450" rIns="90488" bIns="44450">
            <a:spAutoFit/>
          </a:bodyPr>
          <a:lstStyle/>
          <a:p>
            <a:pPr algn="r" fontAlgn="base">
              <a:spcBef>
                <a:spcPct val="50000"/>
              </a:spcBef>
              <a:spcAft>
                <a:spcPct val="0"/>
              </a:spcAft>
            </a:pPr>
            <a:r>
              <a:rPr lang="en-US" sz="1400" b="1" dirty="0" smtClean="0">
                <a:solidFill>
                  <a:srgbClr val="000000"/>
                </a:solidFill>
                <a:cs typeface="Arial" charset="0"/>
              </a:rPr>
              <a:t>Predicted Value</a:t>
            </a:r>
            <a:br>
              <a:rPr lang="en-US" sz="1400" b="1" dirty="0" smtClean="0">
                <a:solidFill>
                  <a:srgbClr val="000000"/>
                </a:solidFill>
                <a:cs typeface="Arial" charset="0"/>
              </a:rPr>
            </a:br>
            <a:r>
              <a:rPr lang="en-US" sz="1400" b="1" dirty="0" smtClean="0">
                <a:solidFill>
                  <a:srgbClr val="000000"/>
                </a:solidFill>
                <a:cs typeface="Arial" charset="0"/>
              </a:rPr>
              <a:t>of Y for X</a:t>
            </a:r>
            <a:r>
              <a:rPr lang="en-US" sz="1400" b="1" baseline="-25000" dirty="0" smtClean="0">
                <a:solidFill>
                  <a:srgbClr val="000000"/>
                </a:solidFill>
                <a:cs typeface="Arial" charset="0"/>
              </a:rPr>
              <a:t>i</a:t>
            </a:r>
            <a:r>
              <a:rPr lang="en-US" sz="1400" b="1" dirty="0" smtClean="0">
                <a:solidFill>
                  <a:srgbClr val="000000"/>
                </a:solidFill>
                <a:cs typeface="Arial" charset="0"/>
              </a:rPr>
              <a:t> </a:t>
            </a:r>
          </a:p>
        </p:txBody>
      </p:sp>
      <p:sp>
        <p:nvSpPr>
          <p:cNvPr id="6156" name="Rectangle 48"/>
          <p:cNvSpPr>
            <a:spLocks noChangeArrowheads="1"/>
          </p:cNvSpPr>
          <p:nvPr/>
        </p:nvSpPr>
        <p:spPr bwMode="auto">
          <a:xfrm>
            <a:off x="604083" y="4972422"/>
            <a:ext cx="1384046" cy="305212"/>
          </a:xfrm>
          <a:prstGeom prst="rect">
            <a:avLst/>
          </a:prstGeom>
          <a:noFill/>
          <a:ln w="12700">
            <a:noFill/>
            <a:miter lim="800000"/>
            <a:headEnd/>
            <a:tailEnd/>
          </a:ln>
        </p:spPr>
        <p:txBody>
          <a:bodyPr wrap="square" lIns="90488" tIns="44450" rIns="90488" bIns="44450">
            <a:spAutoFit/>
          </a:bodyPr>
          <a:lstStyle/>
          <a:p>
            <a:pPr algn="r" fontAlgn="base">
              <a:spcBef>
                <a:spcPct val="50000"/>
              </a:spcBef>
              <a:spcAft>
                <a:spcPct val="0"/>
              </a:spcAft>
            </a:pPr>
            <a:r>
              <a:rPr lang="en-US" sz="1400" b="1" dirty="0" smtClean="0">
                <a:solidFill>
                  <a:srgbClr val="000000"/>
                </a:solidFill>
                <a:cs typeface="Arial" charset="0"/>
              </a:rPr>
              <a:t>Intercept = </a:t>
            </a:r>
            <a:r>
              <a:rPr lang="el-GR" sz="1400" b="1" dirty="0" smtClean="0">
                <a:solidFill>
                  <a:srgbClr val="000000"/>
                </a:solidFill>
                <a:cs typeface="Arial" charset="0"/>
              </a:rPr>
              <a:t>β</a:t>
            </a:r>
            <a:r>
              <a:rPr lang="en-US" sz="1400" b="1" baseline="-25000" dirty="0" smtClean="0">
                <a:solidFill>
                  <a:srgbClr val="000000"/>
                </a:solidFill>
                <a:cs typeface="Arial" charset="0"/>
              </a:rPr>
              <a:t>0</a:t>
            </a:r>
            <a:r>
              <a:rPr lang="en-US" sz="1400" b="1" dirty="0" smtClean="0">
                <a:solidFill>
                  <a:srgbClr val="000000"/>
                </a:solidFill>
                <a:cs typeface="Arial" charset="0"/>
              </a:rPr>
              <a:t>  </a:t>
            </a:r>
          </a:p>
        </p:txBody>
      </p:sp>
      <p:sp>
        <p:nvSpPr>
          <p:cNvPr id="6158" name="Line 2"/>
          <p:cNvSpPr>
            <a:spLocks noChangeShapeType="1"/>
          </p:cNvSpPr>
          <p:nvPr/>
        </p:nvSpPr>
        <p:spPr bwMode="auto">
          <a:xfrm flipH="1" flipV="1">
            <a:off x="2340442" y="4038521"/>
            <a:ext cx="1898712" cy="0"/>
          </a:xfrm>
          <a:prstGeom prst="line">
            <a:avLst/>
          </a:prstGeom>
          <a:noFill/>
          <a:ln w="19050">
            <a:solidFill>
              <a:schemeClr val="tx1"/>
            </a:solidFill>
            <a:miter lim="800000"/>
            <a:headEnd/>
            <a:tailEnd type="triangle" w="lg"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159" name="Text Box 5"/>
          <p:cNvSpPr txBox="1">
            <a:spLocks noChangeArrowheads="1"/>
          </p:cNvSpPr>
          <p:nvPr/>
        </p:nvSpPr>
        <p:spPr bwMode="auto">
          <a:xfrm>
            <a:off x="7871473" y="1219296"/>
            <a:ext cx="1527982" cy="415498"/>
          </a:xfrm>
          <a:prstGeom prst="rect">
            <a:avLst/>
          </a:prstGeom>
          <a:noFill/>
          <a:ln w="9525">
            <a:noFill/>
            <a:miter lim="800000"/>
            <a:headEnd/>
            <a:tailEnd/>
          </a:ln>
        </p:spPr>
        <p:txBody>
          <a:bodyPr wrap="none">
            <a:spAutoFit/>
          </a:bodyPr>
          <a:lstStyle/>
          <a:p>
            <a:pPr fontAlgn="base">
              <a:spcBef>
                <a:spcPct val="0"/>
              </a:spcBef>
              <a:spcAft>
                <a:spcPct val="0"/>
              </a:spcAft>
            </a:pPr>
            <a:r>
              <a:rPr lang="en-US" sz="2100" i="1" dirty="0" smtClean="0">
                <a:solidFill>
                  <a:srgbClr val="FFFFFF"/>
                </a:solidFill>
                <a:cs typeface="Arial" charset="0"/>
              </a:rPr>
              <a:t>(continued)</a:t>
            </a:r>
          </a:p>
        </p:txBody>
      </p:sp>
      <p:sp>
        <p:nvSpPr>
          <p:cNvPr id="6160" name="Line 6"/>
          <p:cNvSpPr>
            <a:spLocks noChangeShapeType="1"/>
          </p:cNvSpPr>
          <p:nvPr/>
        </p:nvSpPr>
        <p:spPr bwMode="auto">
          <a:xfrm flipH="1">
            <a:off x="4220236" y="2865432"/>
            <a:ext cx="6879" cy="2792239"/>
          </a:xfrm>
          <a:prstGeom prst="line">
            <a:avLst/>
          </a:prstGeom>
          <a:noFill/>
          <a:ln w="19050">
            <a:solidFill>
              <a:schemeClr val="tx1"/>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61" name="Line 7"/>
          <p:cNvSpPr>
            <a:spLocks noChangeShapeType="1"/>
          </p:cNvSpPr>
          <p:nvPr/>
        </p:nvSpPr>
        <p:spPr bwMode="auto">
          <a:xfrm flipV="1">
            <a:off x="2163298" y="2762250"/>
            <a:ext cx="7010100" cy="1830275"/>
          </a:xfrm>
          <a:prstGeom prst="line">
            <a:avLst/>
          </a:prstGeom>
          <a:noFill/>
          <a:ln w="50800">
            <a:solidFill>
              <a:srgbClr val="FF0000"/>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63" name="Rectangle 10"/>
          <p:cNvSpPr>
            <a:spLocks noChangeArrowheads="1"/>
          </p:cNvSpPr>
          <p:nvPr/>
        </p:nvSpPr>
        <p:spPr bwMode="auto">
          <a:xfrm>
            <a:off x="5229786" y="3733740"/>
            <a:ext cx="2641686" cy="520655"/>
          </a:xfrm>
          <a:prstGeom prst="rect">
            <a:avLst/>
          </a:prstGeom>
          <a:noFill/>
          <a:ln w="12700">
            <a:noFill/>
            <a:miter lim="800000"/>
            <a:headEnd/>
            <a:tailEnd/>
          </a:ln>
        </p:spPr>
        <p:txBody>
          <a:bodyPr lIns="90488" tIns="44450" rIns="90488" bIns="44450">
            <a:spAutoFit/>
          </a:bodyPr>
          <a:lstStyle/>
          <a:p>
            <a:pPr fontAlgn="base">
              <a:spcBef>
                <a:spcPct val="0"/>
              </a:spcBef>
              <a:spcAft>
                <a:spcPct val="0"/>
              </a:spcAft>
            </a:pPr>
            <a:r>
              <a:rPr lang="en-US" sz="1400" b="1" dirty="0" smtClean="0">
                <a:solidFill>
                  <a:srgbClr val="000000"/>
                </a:solidFill>
                <a:cs typeface="Arial" charset="0"/>
              </a:rPr>
              <a:t>Random Error for this x value</a:t>
            </a:r>
            <a:endParaRPr lang="en-US" sz="1400" b="1" baseline="-25000" dirty="0" smtClean="0">
              <a:solidFill>
                <a:srgbClr val="000000"/>
              </a:solidFill>
              <a:cs typeface="Arial" charset="0"/>
            </a:endParaRPr>
          </a:p>
        </p:txBody>
      </p:sp>
      <p:sp>
        <p:nvSpPr>
          <p:cNvPr id="6164" name="Rectangle 11"/>
          <p:cNvSpPr>
            <a:spLocks noChangeArrowheads="1"/>
          </p:cNvSpPr>
          <p:nvPr/>
        </p:nvSpPr>
        <p:spPr bwMode="auto">
          <a:xfrm>
            <a:off x="1826208" y="1695516"/>
            <a:ext cx="508153" cy="674544"/>
          </a:xfrm>
          <a:prstGeom prst="rect">
            <a:avLst/>
          </a:prstGeom>
          <a:noFill/>
          <a:ln w="12700">
            <a:noFill/>
            <a:miter lim="800000"/>
            <a:headEnd/>
            <a:tailEnd/>
          </a:ln>
        </p:spPr>
        <p:txBody>
          <a:bodyPr wrap="none" lIns="90488" tIns="44450" rIns="90488" bIns="44450">
            <a:spAutoFit/>
          </a:bodyPr>
          <a:lstStyle/>
          <a:p>
            <a:pPr fontAlgn="base">
              <a:spcBef>
                <a:spcPct val="0"/>
              </a:spcBef>
              <a:spcAft>
                <a:spcPct val="0"/>
              </a:spcAft>
            </a:pPr>
            <a:r>
              <a:rPr lang="en-US" sz="3800" dirty="0" smtClean="0">
                <a:solidFill>
                  <a:srgbClr val="000000"/>
                </a:solidFill>
                <a:cs typeface="Arial" charset="0"/>
              </a:rPr>
              <a:t>Y</a:t>
            </a:r>
          </a:p>
        </p:txBody>
      </p:sp>
      <p:sp>
        <p:nvSpPr>
          <p:cNvPr id="6165" name="Rectangle 12"/>
          <p:cNvSpPr>
            <a:spLocks noChangeArrowheads="1"/>
          </p:cNvSpPr>
          <p:nvPr/>
        </p:nvSpPr>
        <p:spPr bwMode="auto">
          <a:xfrm>
            <a:off x="8760634" y="5562427"/>
            <a:ext cx="508153" cy="674544"/>
          </a:xfrm>
          <a:prstGeom prst="rect">
            <a:avLst/>
          </a:prstGeom>
          <a:noFill/>
          <a:ln w="12700">
            <a:noFill/>
            <a:miter lim="800000"/>
            <a:headEnd/>
            <a:tailEnd/>
          </a:ln>
        </p:spPr>
        <p:txBody>
          <a:bodyPr wrap="none" lIns="90488" tIns="44450" rIns="90488" bIns="44450">
            <a:spAutoFit/>
          </a:bodyPr>
          <a:lstStyle/>
          <a:p>
            <a:pPr fontAlgn="base">
              <a:spcBef>
                <a:spcPct val="0"/>
              </a:spcBef>
              <a:spcAft>
                <a:spcPct val="0"/>
              </a:spcAft>
            </a:pPr>
            <a:r>
              <a:rPr lang="en-US" sz="3800" dirty="0" smtClean="0">
                <a:solidFill>
                  <a:srgbClr val="000000"/>
                </a:solidFill>
                <a:cs typeface="Arial" charset="0"/>
              </a:rPr>
              <a:t>X</a:t>
            </a:r>
          </a:p>
        </p:txBody>
      </p:sp>
      <p:sp>
        <p:nvSpPr>
          <p:cNvPr id="6169" name="Rectangle 20"/>
          <p:cNvSpPr>
            <a:spLocks noChangeArrowheads="1"/>
          </p:cNvSpPr>
          <p:nvPr/>
        </p:nvSpPr>
        <p:spPr bwMode="auto">
          <a:xfrm>
            <a:off x="4127364" y="2825746"/>
            <a:ext cx="199502" cy="92069"/>
          </a:xfrm>
          <a:prstGeom prst="rect">
            <a:avLst/>
          </a:prstGeom>
          <a:solidFill>
            <a:schemeClr val="accent6">
              <a:lumMod val="75000"/>
            </a:schemeClr>
          </a:solidFill>
          <a:ln w="12700">
            <a:noFill/>
            <a:miter lim="800000"/>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6171" name="Line 23"/>
          <p:cNvSpPr>
            <a:spLocks noChangeShapeType="1"/>
          </p:cNvSpPr>
          <p:nvPr/>
        </p:nvSpPr>
        <p:spPr bwMode="auto">
          <a:xfrm>
            <a:off x="2334021" y="2287618"/>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2" name="Line 24"/>
          <p:cNvSpPr>
            <a:spLocks noChangeShapeType="1"/>
          </p:cNvSpPr>
          <p:nvPr/>
        </p:nvSpPr>
        <p:spPr bwMode="auto">
          <a:xfrm>
            <a:off x="2334021" y="2847970"/>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3" name="Line 25"/>
          <p:cNvSpPr>
            <a:spLocks noChangeShapeType="1"/>
          </p:cNvSpPr>
          <p:nvPr/>
        </p:nvSpPr>
        <p:spPr bwMode="auto">
          <a:xfrm>
            <a:off x="2334021" y="3162276"/>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4" name="Line 26"/>
          <p:cNvSpPr>
            <a:spLocks noChangeShapeType="1"/>
          </p:cNvSpPr>
          <p:nvPr/>
        </p:nvSpPr>
        <p:spPr bwMode="auto">
          <a:xfrm>
            <a:off x="2334021" y="3470231"/>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5" name="Line 27"/>
          <p:cNvSpPr>
            <a:spLocks noChangeShapeType="1"/>
          </p:cNvSpPr>
          <p:nvPr/>
        </p:nvSpPr>
        <p:spPr bwMode="auto">
          <a:xfrm>
            <a:off x="2334021" y="3786125"/>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6" name="Line 28"/>
          <p:cNvSpPr>
            <a:spLocks noChangeShapeType="1"/>
          </p:cNvSpPr>
          <p:nvPr/>
        </p:nvSpPr>
        <p:spPr bwMode="auto">
          <a:xfrm>
            <a:off x="2334021" y="4100430"/>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7" name="Line 29"/>
          <p:cNvSpPr>
            <a:spLocks noChangeShapeType="1"/>
          </p:cNvSpPr>
          <p:nvPr/>
        </p:nvSpPr>
        <p:spPr bwMode="auto">
          <a:xfrm>
            <a:off x="2334021" y="4408386"/>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8" name="Line 30"/>
          <p:cNvSpPr>
            <a:spLocks noChangeShapeType="1"/>
          </p:cNvSpPr>
          <p:nvPr/>
        </p:nvSpPr>
        <p:spPr bwMode="auto">
          <a:xfrm>
            <a:off x="2334021" y="4722692"/>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9" name="Line 31"/>
          <p:cNvSpPr>
            <a:spLocks noChangeShapeType="1"/>
          </p:cNvSpPr>
          <p:nvPr/>
        </p:nvSpPr>
        <p:spPr bwMode="auto">
          <a:xfrm>
            <a:off x="2334021" y="5030648"/>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0" name="Line 32"/>
          <p:cNvSpPr>
            <a:spLocks noChangeShapeType="1"/>
          </p:cNvSpPr>
          <p:nvPr/>
        </p:nvSpPr>
        <p:spPr bwMode="auto">
          <a:xfrm>
            <a:off x="2334021" y="5346540"/>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3" name="AutoShape 36"/>
          <p:cNvSpPr>
            <a:spLocks/>
          </p:cNvSpPr>
          <p:nvPr/>
        </p:nvSpPr>
        <p:spPr bwMode="auto">
          <a:xfrm>
            <a:off x="1991313" y="4667132"/>
            <a:ext cx="165105" cy="914343"/>
          </a:xfrm>
          <a:prstGeom prst="leftBrace">
            <a:avLst>
              <a:gd name="adj1" fmla="val 46167"/>
              <a:gd name="adj2" fmla="val 50000"/>
            </a:avLst>
          </a:prstGeom>
          <a:noFill/>
          <a:ln w="28575">
            <a:solidFill>
              <a:schemeClr val="accent1"/>
            </a:solidFill>
            <a:round/>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6184" name="Line 37"/>
          <p:cNvSpPr>
            <a:spLocks noChangeShapeType="1"/>
          </p:cNvSpPr>
          <p:nvPr/>
        </p:nvSpPr>
        <p:spPr bwMode="auto">
          <a:xfrm>
            <a:off x="7128498" y="3276568"/>
            <a:ext cx="1816159" cy="1588"/>
          </a:xfrm>
          <a:prstGeom prst="line">
            <a:avLst/>
          </a:prstGeom>
          <a:noFill/>
          <a:ln w="38100">
            <a:solidFill>
              <a:schemeClr val="hlink"/>
            </a:solidFill>
            <a:prstDash val="sysDot"/>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5" name="Line 38"/>
          <p:cNvSpPr>
            <a:spLocks noChangeShapeType="1"/>
          </p:cNvSpPr>
          <p:nvPr/>
        </p:nvSpPr>
        <p:spPr bwMode="auto">
          <a:xfrm>
            <a:off x="8944658" y="2819397"/>
            <a:ext cx="1720" cy="457172"/>
          </a:xfrm>
          <a:prstGeom prst="line">
            <a:avLst/>
          </a:prstGeom>
          <a:noFill/>
          <a:ln w="38100">
            <a:solidFill>
              <a:schemeClr val="hlink"/>
            </a:solidFill>
            <a:prstDash val="sysDot"/>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6" name="AutoShape 39"/>
          <p:cNvSpPr>
            <a:spLocks/>
          </p:cNvSpPr>
          <p:nvPr/>
        </p:nvSpPr>
        <p:spPr bwMode="auto">
          <a:xfrm flipH="1">
            <a:off x="4302789" y="2990836"/>
            <a:ext cx="165105" cy="990539"/>
          </a:xfrm>
          <a:prstGeom prst="leftBrace">
            <a:avLst>
              <a:gd name="adj1" fmla="val 50014"/>
              <a:gd name="adj2" fmla="val 48958"/>
            </a:avLst>
          </a:prstGeom>
          <a:noFill/>
          <a:ln w="28575">
            <a:solidFill>
              <a:srgbClr val="FF9900"/>
            </a:solidFill>
            <a:round/>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6187" name="Freeform 40"/>
          <p:cNvSpPr>
            <a:spLocks/>
          </p:cNvSpPr>
          <p:nvPr/>
        </p:nvSpPr>
        <p:spPr bwMode="auto">
          <a:xfrm>
            <a:off x="4137683" y="3981375"/>
            <a:ext cx="165105" cy="152391"/>
          </a:xfrm>
          <a:custGeom>
            <a:avLst/>
            <a:gdLst>
              <a:gd name="T0" fmla="*/ 0 w 286"/>
              <a:gd name="T1" fmla="*/ 2147483647 h 286"/>
              <a:gd name="T2" fmla="*/ 2147483647 w 286"/>
              <a:gd name="T3" fmla="*/ 2147483647 h 286"/>
              <a:gd name="T4" fmla="*/ 2147483647 w 286"/>
              <a:gd name="T5" fmla="*/ 2147483647 h 286"/>
              <a:gd name="T6" fmla="*/ 2147483647 w 286"/>
              <a:gd name="T7" fmla="*/ 2147483647 h 286"/>
              <a:gd name="T8" fmla="*/ 2147483647 w 286"/>
              <a:gd name="T9" fmla="*/ 2147483647 h 286"/>
              <a:gd name="T10" fmla="*/ 2147483647 w 286"/>
              <a:gd name="T11" fmla="*/ 0 h 286"/>
              <a:gd name="T12" fmla="*/ 2147483647 w 286"/>
              <a:gd name="T13" fmla="*/ 2147483647 h 286"/>
              <a:gd name="T14" fmla="*/ 2147483647 w 286"/>
              <a:gd name="T15" fmla="*/ 2147483647 h 286"/>
              <a:gd name="T16" fmla="*/ 2147483647 w 286"/>
              <a:gd name="T17" fmla="*/ 2147483647 h 286"/>
              <a:gd name="T18" fmla="*/ 2147483647 w 286"/>
              <a:gd name="T19" fmla="*/ 2147483647 h 286"/>
              <a:gd name="T20" fmla="*/ 2147483647 w 286"/>
              <a:gd name="T21" fmla="*/ 2147483647 h 286"/>
              <a:gd name="T22" fmla="*/ 2147483647 w 286"/>
              <a:gd name="T23" fmla="*/ 2147483647 h 286"/>
              <a:gd name="T24" fmla="*/ 2147483647 w 286"/>
              <a:gd name="T25" fmla="*/ 2147483647 h 286"/>
              <a:gd name="T26" fmla="*/ 2147483647 w 286"/>
              <a:gd name="T27" fmla="*/ 2147483647 h 286"/>
              <a:gd name="T28" fmla="*/ 2147483647 w 286"/>
              <a:gd name="T29" fmla="*/ 2147483647 h 286"/>
              <a:gd name="T30" fmla="*/ 2147483647 w 286"/>
              <a:gd name="T31" fmla="*/ 2147483647 h 286"/>
              <a:gd name="T32" fmla="*/ 2147483647 w 286"/>
              <a:gd name="T33" fmla="*/ 2147483647 h 286"/>
              <a:gd name="T34" fmla="*/ 2147483647 w 286"/>
              <a:gd name="T35" fmla="*/ 2147483647 h 286"/>
              <a:gd name="T36" fmla="*/ 2147483647 w 286"/>
              <a:gd name="T37" fmla="*/ 2147483647 h 286"/>
              <a:gd name="T38" fmla="*/ 2147483647 w 286"/>
              <a:gd name="T39" fmla="*/ 2147483647 h 286"/>
              <a:gd name="T40" fmla="*/ 0 w 286"/>
              <a:gd name="T41" fmla="*/ 2147483647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accent2"/>
          </a:solidFill>
          <a:ln w="12700" cap="rnd">
            <a:noFill/>
            <a:round/>
            <a:headEnd/>
            <a:tailEnd/>
          </a:ln>
        </p:spPr>
        <p:txBody>
          <a:bodyPr/>
          <a:lstStyle/>
          <a:p>
            <a:pPr fontAlgn="base">
              <a:spcBef>
                <a:spcPct val="0"/>
              </a:spcBef>
              <a:spcAft>
                <a:spcPct val="0"/>
              </a:spcAft>
            </a:pPr>
            <a:endParaRPr lang="en-US" sz="1400" dirty="0" smtClean="0">
              <a:solidFill>
                <a:schemeClr val="accent2"/>
              </a:solidFill>
              <a:cs typeface="Arial" charset="0"/>
            </a:endParaRPr>
          </a:p>
        </p:txBody>
      </p:sp>
      <p:graphicFrame>
        <p:nvGraphicFramePr>
          <p:cNvPr id="6146" name="Object 2"/>
          <p:cNvGraphicFramePr>
            <a:graphicFrameLocks noChangeAspect="1"/>
          </p:cNvGraphicFramePr>
          <p:nvPr/>
        </p:nvGraphicFramePr>
        <p:xfrm>
          <a:off x="3755877" y="1484393"/>
          <a:ext cx="3967689" cy="776239"/>
        </p:xfrm>
        <a:graphic>
          <a:graphicData uri="http://schemas.openxmlformats.org/presentationml/2006/ole">
            <mc:AlternateContent xmlns:mc="http://schemas.openxmlformats.org/markup-compatibility/2006">
              <mc:Choice xmlns:v="urn:schemas-microsoft-com:vml" Requires="v">
                <p:oleObj spid="_x0000_s4103" name="Equation" r:id="rId4" imgW="1079500" imgH="228600" progId="Equation.3">
                  <p:embed/>
                </p:oleObj>
              </mc:Choice>
              <mc:Fallback>
                <p:oleObj name="Equation" r:id="rId4" imgW="1079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877" y="1484393"/>
                        <a:ext cx="3967689" cy="776239"/>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0">
                            <a:solidFill>
                              <a:schemeClr val="tx1"/>
                            </a:solidFill>
                            <a:miter lim="800000"/>
                            <a:headEnd/>
                            <a:tailEnd/>
                          </a14:hiddenLine>
                        </a:ext>
                      </a:extLst>
                    </p:spPr>
                  </p:pic>
                </p:oleObj>
              </mc:Fallback>
            </mc:AlternateContent>
          </a:graphicData>
        </a:graphic>
      </p:graphicFrame>
      <p:sp>
        <p:nvSpPr>
          <p:cNvPr id="6188" name="Text Box 43"/>
          <p:cNvSpPr txBox="1">
            <a:spLocks noChangeArrowheads="1"/>
          </p:cNvSpPr>
          <p:nvPr/>
        </p:nvSpPr>
        <p:spPr bwMode="auto">
          <a:xfrm>
            <a:off x="4055130" y="5581475"/>
            <a:ext cx="396262" cy="477054"/>
          </a:xfrm>
          <a:prstGeom prst="rect">
            <a:avLst/>
          </a:prstGeom>
          <a:noFill/>
          <a:ln w="12700">
            <a:noFill/>
            <a:miter lim="800000"/>
            <a:headEnd/>
            <a:tailEnd/>
          </a:ln>
        </p:spPr>
        <p:txBody>
          <a:bodyPr wrap="none">
            <a:spAutoFit/>
          </a:bodyPr>
          <a:lstStyle/>
          <a:p>
            <a:pPr fontAlgn="base">
              <a:spcBef>
                <a:spcPct val="0"/>
              </a:spcBef>
              <a:spcAft>
                <a:spcPct val="0"/>
              </a:spcAft>
            </a:pPr>
            <a:r>
              <a:rPr lang="en-US" sz="2500" dirty="0" smtClean="0">
                <a:solidFill>
                  <a:srgbClr val="000000"/>
                </a:solidFill>
                <a:cs typeface="Arial" charset="0"/>
              </a:rPr>
              <a:t>x</a:t>
            </a:r>
            <a:r>
              <a:rPr lang="en-US" sz="2500" baseline="-25000" dirty="0" smtClean="0">
                <a:solidFill>
                  <a:srgbClr val="000000"/>
                </a:solidFill>
                <a:cs typeface="Arial" charset="0"/>
              </a:rPr>
              <a:t>i</a:t>
            </a:r>
          </a:p>
        </p:txBody>
      </p:sp>
      <p:sp>
        <p:nvSpPr>
          <p:cNvPr id="6189" name="Line 45"/>
          <p:cNvSpPr>
            <a:spLocks noChangeShapeType="1"/>
          </p:cNvSpPr>
          <p:nvPr/>
        </p:nvSpPr>
        <p:spPr bwMode="auto">
          <a:xfrm flipH="1" flipV="1">
            <a:off x="4982128" y="3657545"/>
            <a:ext cx="330211" cy="228586"/>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190" name="Line 46"/>
          <p:cNvSpPr>
            <a:spLocks noChangeShapeType="1"/>
          </p:cNvSpPr>
          <p:nvPr/>
        </p:nvSpPr>
        <p:spPr bwMode="auto">
          <a:xfrm>
            <a:off x="6963393" y="2286030"/>
            <a:ext cx="908080" cy="76195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191" name="Rectangle 47"/>
          <p:cNvSpPr>
            <a:spLocks noChangeArrowheads="1"/>
          </p:cNvSpPr>
          <p:nvPr/>
        </p:nvSpPr>
        <p:spPr bwMode="auto">
          <a:xfrm>
            <a:off x="7052306" y="3232123"/>
            <a:ext cx="1816159" cy="305212"/>
          </a:xfrm>
          <a:prstGeom prst="rect">
            <a:avLst/>
          </a:prstGeom>
          <a:noFill/>
          <a:ln w="12700">
            <a:noFill/>
            <a:miter lim="800000"/>
            <a:headEnd/>
            <a:tailEnd/>
          </a:ln>
        </p:spPr>
        <p:txBody>
          <a:bodyPr lIns="90488" tIns="44450" rIns="90488" bIns="44450">
            <a:spAutoFit/>
          </a:bodyPr>
          <a:lstStyle/>
          <a:p>
            <a:pPr fontAlgn="base">
              <a:spcBef>
                <a:spcPct val="0"/>
              </a:spcBef>
              <a:spcAft>
                <a:spcPct val="0"/>
              </a:spcAft>
            </a:pPr>
            <a:r>
              <a:rPr lang="en-US" sz="1400" b="1" dirty="0" smtClean="0">
                <a:solidFill>
                  <a:srgbClr val="000000"/>
                </a:solidFill>
                <a:cs typeface="Arial" charset="0"/>
              </a:rPr>
              <a:t>Slope = </a:t>
            </a:r>
            <a:r>
              <a:rPr lang="el-GR" sz="1400" b="1" dirty="0" smtClean="0">
                <a:solidFill>
                  <a:srgbClr val="000000"/>
                </a:solidFill>
                <a:cs typeface="Arial" charset="0"/>
              </a:rPr>
              <a:t>β</a:t>
            </a:r>
            <a:r>
              <a:rPr lang="en-US" sz="1400" b="1" baseline="-25000" dirty="0" smtClean="0">
                <a:solidFill>
                  <a:srgbClr val="000000"/>
                </a:solidFill>
                <a:cs typeface="Arial" charset="0"/>
              </a:rPr>
              <a:t>1</a:t>
            </a:r>
            <a:endParaRPr lang="el-GR" sz="1400" b="1" baseline="-25000" dirty="0" smtClean="0">
              <a:solidFill>
                <a:srgbClr val="000000"/>
              </a:solidFill>
              <a:cs typeface="Arial" charset="0"/>
            </a:endParaRPr>
          </a:p>
        </p:txBody>
      </p:sp>
      <p:sp>
        <p:nvSpPr>
          <p:cNvPr id="6192" name="Text Box 49"/>
          <p:cNvSpPr txBox="1">
            <a:spLocks noChangeArrowheads="1"/>
          </p:cNvSpPr>
          <p:nvPr/>
        </p:nvSpPr>
        <p:spPr bwMode="auto">
          <a:xfrm>
            <a:off x="4404259" y="3124178"/>
            <a:ext cx="577869" cy="600164"/>
          </a:xfrm>
          <a:prstGeom prst="rect">
            <a:avLst/>
          </a:prstGeom>
          <a:noFill/>
          <a:ln w="19050" algn="ctr">
            <a:noFill/>
            <a:miter lim="800000"/>
            <a:headEnd/>
            <a:tailEnd/>
          </a:ln>
        </p:spPr>
        <p:txBody>
          <a:bodyPr>
            <a:spAutoFit/>
          </a:bodyPr>
          <a:lstStyle/>
          <a:p>
            <a:pPr fontAlgn="base">
              <a:spcBef>
                <a:spcPct val="50000"/>
              </a:spcBef>
              <a:spcAft>
                <a:spcPct val="0"/>
              </a:spcAft>
            </a:pPr>
            <a:r>
              <a:rPr lang="en-US" sz="3300" dirty="0" smtClean="0">
                <a:solidFill>
                  <a:srgbClr val="000000"/>
                </a:solidFill>
                <a:cs typeface="Arial" charset="0"/>
              </a:rPr>
              <a:t>u</a:t>
            </a:r>
            <a:r>
              <a:rPr lang="en-US" sz="3300" baseline="-25000" dirty="0" smtClean="0">
                <a:solidFill>
                  <a:srgbClr val="000000"/>
                </a:solidFill>
                <a:cs typeface="Arial" charset="0"/>
              </a:rPr>
              <a:t>i</a:t>
            </a:r>
            <a:endParaRPr lang="el-GR" sz="3300" baseline="-25000" dirty="0" smtClean="0">
              <a:solidFill>
                <a:srgbClr val="000000"/>
              </a:solidFill>
              <a:cs typeface="Arial" charset="0"/>
            </a:endParaRPr>
          </a:p>
        </p:txBody>
      </p:sp>
      <p:cxnSp>
        <p:nvCxnSpPr>
          <p:cNvPr id="62" name="Straight Connector 61"/>
          <p:cNvCxnSpPr/>
          <p:nvPr/>
        </p:nvCxnSpPr>
        <p:spPr bwMode="auto">
          <a:xfrm rot="5400000">
            <a:off x="85728" y="3679482"/>
            <a:ext cx="45000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2025305" y="5641584"/>
            <a:ext cx="7275385" cy="1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bwMode="auto">
          <a:xfrm>
            <a:off x="7752924" y="3530599"/>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68" name="Oval 67"/>
          <p:cNvSpPr/>
          <p:nvPr/>
        </p:nvSpPr>
        <p:spPr bwMode="auto">
          <a:xfrm>
            <a:off x="2799189" y="4214991"/>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69" name="Oval 68"/>
          <p:cNvSpPr/>
          <p:nvPr/>
        </p:nvSpPr>
        <p:spPr bwMode="auto">
          <a:xfrm>
            <a:off x="2799189" y="3500977"/>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0" name="Oval 69"/>
          <p:cNvSpPr/>
          <p:nvPr/>
        </p:nvSpPr>
        <p:spPr bwMode="auto">
          <a:xfrm>
            <a:off x="2799189" y="5000984"/>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1" name="Oval 70"/>
          <p:cNvSpPr/>
          <p:nvPr/>
        </p:nvSpPr>
        <p:spPr bwMode="auto">
          <a:xfrm>
            <a:off x="2799189" y="3714029"/>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2" name="Oval 71"/>
          <p:cNvSpPr/>
          <p:nvPr/>
        </p:nvSpPr>
        <p:spPr bwMode="auto">
          <a:xfrm>
            <a:off x="2799189" y="4000501"/>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3" name="Oval 72"/>
          <p:cNvSpPr/>
          <p:nvPr/>
        </p:nvSpPr>
        <p:spPr bwMode="auto">
          <a:xfrm>
            <a:off x="2799189" y="4474109"/>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74" name="Oval 73"/>
          <p:cNvSpPr/>
          <p:nvPr/>
        </p:nvSpPr>
        <p:spPr bwMode="auto">
          <a:xfrm>
            <a:off x="2799189" y="4734669"/>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6203" name="TextBox 76"/>
          <p:cNvSpPr txBox="1">
            <a:spLocks noChangeArrowheads="1"/>
          </p:cNvSpPr>
          <p:nvPr/>
        </p:nvSpPr>
        <p:spPr bwMode="auto">
          <a:xfrm>
            <a:off x="8142155" y="5029060"/>
            <a:ext cx="1393077" cy="492443"/>
          </a:xfrm>
          <a:prstGeom prst="rect">
            <a:avLst/>
          </a:prstGeom>
          <a:noFill/>
          <a:ln w="9525">
            <a:noFill/>
            <a:miter lim="800000"/>
            <a:headEnd/>
            <a:tailEnd/>
          </a:ln>
        </p:spPr>
        <p:txBody>
          <a:bodyPr>
            <a:spAutoFit/>
          </a:bodyPr>
          <a:lstStyle/>
          <a:p>
            <a:pPr fontAlgn="base">
              <a:spcBef>
                <a:spcPct val="0"/>
              </a:spcBef>
              <a:spcAft>
                <a:spcPct val="0"/>
              </a:spcAft>
            </a:pPr>
            <a:r>
              <a:rPr lang="en-US" sz="1300" dirty="0" smtClean="0">
                <a:solidFill>
                  <a:srgbClr val="000000"/>
                </a:solidFill>
                <a:cs typeface="Arial" charset="0"/>
              </a:rPr>
              <a:t>Individual person's marks</a:t>
            </a:r>
          </a:p>
        </p:txBody>
      </p:sp>
      <p:sp>
        <p:nvSpPr>
          <p:cNvPr id="65" name="Oval 64"/>
          <p:cNvSpPr/>
          <p:nvPr/>
        </p:nvSpPr>
        <p:spPr bwMode="auto">
          <a:xfrm>
            <a:off x="4067415" y="2579667"/>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66" name="Oval 65"/>
          <p:cNvSpPr/>
          <p:nvPr/>
        </p:nvSpPr>
        <p:spPr bwMode="auto">
          <a:xfrm>
            <a:off x="5703460" y="4390616"/>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83984" tIns="41992" rIns="83984" bIns="41992" anchor="ctr"/>
          <a:lstStyle/>
          <a:p>
            <a:pPr algn="ctr" fontAlgn="base">
              <a:spcBef>
                <a:spcPct val="0"/>
              </a:spcBef>
              <a:spcAft>
                <a:spcPct val="0"/>
              </a:spcAft>
              <a:defRPr/>
            </a:pPr>
            <a:endParaRPr lang="en-US" sz="1400" dirty="0">
              <a:solidFill>
                <a:srgbClr val="FFFFFF"/>
              </a:solidFill>
            </a:endParaRPr>
          </a:p>
        </p:txBody>
      </p:sp>
      <p:sp>
        <p:nvSpPr>
          <p:cNvPr id="76" name="Oval 75"/>
          <p:cNvSpPr/>
          <p:nvPr/>
        </p:nvSpPr>
        <p:spPr bwMode="auto">
          <a:xfrm>
            <a:off x="6402309" y="2579666"/>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83984" tIns="41992" rIns="83984" bIns="41992" anchor="ctr"/>
          <a:lstStyle/>
          <a:p>
            <a:pPr algn="ctr" fontAlgn="base">
              <a:spcBef>
                <a:spcPct val="0"/>
              </a:spcBef>
              <a:spcAft>
                <a:spcPct val="0"/>
              </a:spcAft>
              <a:defRPr/>
            </a:pPr>
            <a:endParaRPr lang="en-US" sz="1400" dirty="0">
              <a:solidFill>
                <a:srgbClr val="FFFFFF"/>
              </a:solidFill>
            </a:endParaRPr>
          </a:p>
        </p:txBody>
      </p:sp>
      <p:sp>
        <p:nvSpPr>
          <p:cNvPr id="77" name="Oval 76"/>
          <p:cNvSpPr/>
          <p:nvPr/>
        </p:nvSpPr>
        <p:spPr bwMode="auto">
          <a:xfrm>
            <a:off x="4835416" y="3102222"/>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83984" tIns="41992" rIns="83984" bIns="41992" anchor="ctr"/>
          <a:lstStyle/>
          <a:p>
            <a:pPr algn="ctr" fontAlgn="base">
              <a:spcBef>
                <a:spcPct val="0"/>
              </a:spcBef>
              <a:spcAft>
                <a:spcPct val="0"/>
              </a:spcAft>
              <a:defRPr/>
            </a:pPr>
            <a:endParaRPr lang="en-US" sz="1400" dirty="0">
              <a:solidFill>
                <a:srgbClr val="FFFFFF"/>
              </a:solidFill>
            </a:endParaRPr>
          </a:p>
        </p:txBody>
      </p:sp>
      <p:sp>
        <p:nvSpPr>
          <p:cNvPr id="78" name="Oval 77"/>
          <p:cNvSpPr/>
          <p:nvPr/>
        </p:nvSpPr>
        <p:spPr bwMode="auto">
          <a:xfrm>
            <a:off x="8106029" y="2254331"/>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83984" tIns="41992" rIns="83984" bIns="41992" anchor="ctr"/>
          <a:lstStyle/>
          <a:p>
            <a:pPr algn="ctr" fontAlgn="base">
              <a:spcBef>
                <a:spcPct val="0"/>
              </a:spcBef>
              <a:spcAft>
                <a:spcPct val="0"/>
              </a:spcAft>
              <a:defRPr/>
            </a:pPr>
            <a:endParaRPr lang="en-US" sz="1400" dirty="0">
              <a:solidFill>
                <a:srgbClr val="FFFFFF"/>
              </a:solidFill>
            </a:endParaRPr>
          </a:p>
        </p:txBody>
      </p:sp>
      <p:sp>
        <p:nvSpPr>
          <p:cNvPr id="79" name="Oval 78"/>
          <p:cNvSpPr/>
          <p:nvPr/>
        </p:nvSpPr>
        <p:spPr bwMode="auto">
          <a:xfrm>
            <a:off x="6503826" y="3493781"/>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83984" tIns="41992" rIns="83984" bIns="41992" anchor="ctr"/>
          <a:lstStyle/>
          <a:p>
            <a:pPr algn="ctr" fontAlgn="base">
              <a:spcBef>
                <a:spcPct val="0"/>
              </a:spcBef>
              <a:spcAft>
                <a:spcPct val="0"/>
              </a:spcAft>
              <a:defRPr/>
            </a:pPr>
            <a:endParaRPr lang="en-US" sz="1400" dirty="0">
              <a:solidFill>
                <a:srgbClr val="FFFFFF"/>
              </a:solidFill>
            </a:endParaRPr>
          </a:p>
        </p:txBody>
      </p:sp>
    </p:spTree>
    <p:extLst>
      <p:ext uri="{BB962C8B-B14F-4D97-AF65-F5344CB8AC3E}">
        <p14:creationId xmlns:p14="http://schemas.microsoft.com/office/powerpoint/2010/main" val="3766001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defTabSz="955013"/>
            <a:r>
              <a:rPr lang="en-US" dirty="0" smtClean="0"/>
              <a:t>4.b.Population Regression Function</a:t>
            </a:r>
          </a:p>
        </p:txBody>
      </p:sp>
      <p:sp>
        <p:nvSpPr>
          <p:cNvPr id="7174" name="Slide Number Placeholder 5"/>
          <p:cNvSpPr>
            <a:spLocks noGrp="1"/>
          </p:cNvSpPr>
          <p:nvPr>
            <p:ph type="sldNum" sz="quarter" idx="12"/>
          </p:nvPr>
        </p:nvSpPr>
        <p:spPr>
          <a:noFill/>
        </p:spPr>
        <p:txBody>
          <a:bodyPr/>
          <a:lstStyle/>
          <a:p>
            <a:pPr defTabSz="838371">
              <a:tabLst>
                <a:tab pos="2471368" algn="l"/>
              </a:tabLst>
            </a:pPr>
            <a:fld id="{7F067FA3-E6D7-48A6-BA7A-3EC82C7124EF}" type="slidenum">
              <a:rPr lang="zh-SG" altLang="en-US" smtClean="0">
                <a:cs typeface="Arial" charset="0"/>
              </a:rPr>
              <a:pPr defTabSz="838371">
                <a:tabLst>
                  <a:tab pos="2471368" algn="l"/>
                </a:tabLst>
              </a:pPr>
              <a:t>7</a:t>
            </a:fld>
            <a:r>
              <a:rPr lang="en-US" altLang="zh-SG" dirty="0" smtClean="0">
                <a:cs typeface="Arial" charset="0"/>
              </a:rPr>
              <a:t/>
            </a:r>
            <a:br>
              <a:rPr lang="en-US" altLang="zh-SG" dirty="0" smtClean="0">
                <a:cs typeface="Arial" charset="0"/>
              </a:rPr>
            </a:br>
            <a:endParaRPr lang="en-US" altLang="zh-SG" sz="800" dirty="0" smtClean="0">
              <a:cs typeface="Arial" charset="0"/>
            </a:endParaRPr>
          </a:p>
        </p:txBody>
      </p:sp>
      <p:sp>
        <p:nvSpPr>
          <p:cNvPr id="7175" name="Text Box 3"/>
          <p:cNvSpPr txBox="1">
            <a:spLocks noChangeArrowheads="1"/>
          </p:cNvSpPr>
          <p:nvPr/>
        </p:nvSpPr>
        <p:spPr bwMode="auto">
          <a:xfrm>
            <a:off x="4450830" y="4301144"/>
            <a:ext cx="1535036" cy="307777"/>
          </a:xfrm>
          <a:prstGeom prst="rect">
            <a:avLst/>
          </a:prstGeom>
          <a:noFill/>
          <a:ln w="12700">
            <a:noFill/>
            <a:miter lim="800000"/>
            <a:headEnd/>
            <a:tailEnd/>
          </a:ln>
        </p:spPr>
        <p:txBody>
          <a:bodyPr wrap="none">
            <a:spAutoFit/>
          </a:bodyPr>
          <a:lstStyle/>
          <a:p>
            <a:pPr algn="ctr" fontAlgn="base">
              <a:spcBef>
                <a:spcPct val="0"/>
              </a:spcBef>
              <a:spcAft>
                <a:spcPct val="0"/>
              </a:spcAft>
            </a:pPr>
            <a:r>
              <a:rPr lang="en-US" sz="1400" b="1" dirty="0" smtClean="0">
                <a:solidFill>
                  <a:srgbClr val="000000"/>
                </a:solidFill>
                <a:cs typeface="Arial" charset="0"/>
              </a:rPr>
              <a:t>Linear component</a:t>
            </a:r>
          </a:p>
        </p:txBody>
      </p:sp>
      <p:sp>
        <p:nvSpPr>
          <p:cNvPr id="7176" name="Rectangle 6"/>
          <p:cNvSpPr>
            <a:spLocks noChangeArrowheads="1"/>
          </p:cNvSpPr>
          <p:nvPr/>
        </p:nvSpPr>
        <p:spPr bwMode="auto">
          <a:xfrm>
            <a:off x="2628467" y="2122997"/>
            <a:ext cx="1651079" cy="520655"/>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Population y  intercept </a:t>
            </a:r>
          </a:p>
        </p:txBody>
      </p:sp>
      <p:sp>
        <p:nvSpPr>
          <p:cNvPr id="7177" name="Rectangle 7"/>
          <p:cNvSpPr>
            <a:spLocks noChangeArrowheads="1"/>
          </p:cNvSpPr>
          <p:nvPr/>
        </p:nvSpPr>
        <p:spPr bwMode="auto">
          <a:xfrm>
            <a:off x="4366792" y="2122997"/>
            <a:ext cx="1568525" cy="520655"/>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Population Slope</a:t>
            </a:r>
            <a:br>
              <a:rPr lang="en-US" sz="1400" b="1" dirty="0" smtClean="0">
                <a:solidFill>
                  <a:srgbClr val="000000"/>
                </a:solidFill>
                <a:cs typeface="Arial" charset="0"/>
              </a:rPr>
            </a:br>
            <a:r>
              <a:rPr lang="en-US" sz="1400" b="1" dirty="0" smtClean="0">
                <a:solidFill>
                  <a:srgbClr val="000000"/>
                </a:solidFill>
                <a:cs typeface="Arial" charset="0"/>
              </a:rPr>
              <a:t>Coefficient </a:t>
            </a:r>
          </a:p>
        </p:txBody>
      </p:sp>
      <p:sp>
        <p:nvSpPr>
          <p:cNvPr id="7178" name="Rectangle 8"/>
          <p:cNvSpPr>
            <a:spLocks noChangeArrowheads="1"/>
          </p:cNvSpPr>
          <p:nvPr/>
        </p:nvSpPr>
        <p:spPr bwMode="auto">
          <a:xfrm>
            <a:off x="7848600" y="1907553"/>
            <a:ext cx="1243470" cy="736099"/>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Random Error term, or residual</a:t>
            </a:r>
          </a:p>
        </p:txBody>
      </p:sp>
      <p:sp>
        <p:nvSpPr>
          <p:cNvPr id="7179" name="Rectangle 9"/>
          <p:cNvSpPr>
            <a:spLocks noChangeArrowheads="1"/>
          </p:cNvSpPr>
          <p:nvPr/>
        </p:nvSpPr>
        <p:spPr bwMode="auto">
          <a:xfrm>
            <a:off x="990600" y="2122997"/>
            <a:ext cx="1109628" cy="520655"/>
          </a:xfrm>
          <a:prstGeom prst="rect">
            <a:avLst/>
          </a:prstGeom>
          <a:noFill/>
          <a:ln w="12700">
            <a:noFill/>
            <a:miter lim="800000"/>
            <a:headEnd/>
            <a:tailEnd/>
          </a:ln>
        </p:spPr>
        <p:txBody>
          <a:bodyPr wrap="square"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Dependent</a:t>
            </a:r>
            <a:br>
              <a:rPr lang="en-US" sz="1400" b="1" dirty="0" smtClean="0">
                <a:solidFill>
                  <a:srgbClr val="000000"/>
                </a:solidFill>
                <a:cs typeface="Arial" charset="0"/>
              </a:rPr>
            </a:br>
            <a:r>
              <a:rPr lang="en-US" sz="1400" b="1" dirty="0" smtClean="0">
                <a:solidFill>
                  <a:srgbClr val="000000"/>
                </a:solidFill>
                <a:cs typeface="Arial" charset="0"/>
              </a:rPr>
              <a:t> Variable</a:t>
            </a:r>
          </a:p>
        </p:txBody>
      </p:sp>
      <p:sp>
        <p:nvSpPr>
          <p:cNvPr id="7180" name="Line 10"/>
          <p:cNvSpPr>
            <a:spLocks noChangeShapeType="1"/>
          </p:cNvSpPr>
          <p:nvPr/>
        </p:nvSpPr>
        <p:spPr bwMode="auto">
          <a:xfrm>
            <a:off x="3429000" y="2667000"/>
            <a:ext cx="434948" cy="338374"/>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7181" name="Line 11"/>
          <p:cNvSpPr>
            <a:spLocks noChangeShapeType="1"/>
          </p:cNvSpPr>
          <p:nvPr/>
        </p:nvSpPr>
        <p:spPr bwMode="auto">
          <a:xfrm>
            <a:off x="1676400" y="2667001"/>
            <a:ext cx="778970" cy="433650"/>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7182" name="Line 12"/>
          <p:cNvSpPr>
            <a:spLocks noChangeShapeType="1"/>
          </p:cNvSpPr>
          <p:nvPr/>
        </p:nvSpPr>
        <p:spPr bwMode="auto">
          <a:xfrm flipH="1">
            <a:off x="6412810" y="2590799"/>
            <a:ext cx="521390" cy="433631"/>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7183" name="Line 13"/>
          <p:cNvSpPr>
            <a:spLocks noChangeShapeType="1"/>
          </p:cNvSpPr>
          <p:nvPr/>
        </p:nvSpPr>
        <p:spPr bwMode="auto">
          <a:xfrm rot="20940815" flipH="1">
            <a:off x="7740789" y="2659793"/>
            <a:ext cx="764401" cy="419633"/>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7184" name="Rectangle 14"/>
          <p:cNvSpPr>
            <a:spLocks noChangeArrowheads="1"/>
          </p:cNvSpPr>
          <p:nvPr/>
        </p:nvSpPr>
        <p:spPr bwMode="auto">
          <a:xfrm>
            <a:off x="6022562" y="2122997"/>
            <a:ext cx="1738793" cy="520655"/>
          </a:xfrm>
          <a:prstGeom prst="rect">
            <a:avLst/>
          </a:prstGeom>
          <a:noFill/>
          <a:ln w="12700">
            <a:noFill/>
            <a:miter lim="800000"/>
            <a:headEnd/>
            <a:tailEnd/>
          </a:ln>
        </p:spPr>
        <p:txBody>
          <a:bodyPr lIns="90488" tIns="44450" rIns="90488" bIns="44450">
            <a:spAutoFit/>
          </a:bodyPr>
          <a:lstStyle/>
          <a:p>
            <a:pPr algn="ctr" fontAlgn="base">
              <a:spcBef>
                <a:spcPct val="50000"/>
              </a:spcBef>
              <a:spcAft>
                <a:spcPct val="0"/>
              </a:spcAft>
            </a:pPr>
            <a:r>
              <a:rPr lang="en-US" sz="1400" b="1" dirty="0" smtClean="0">
                <a:solidFill>
                  <a:srgbClr val="000000"/>
                </a:solidFill>
                <a:cs typeface="Arial" charset="0"/>
              </a:rPr>
              <a:t>Independent Variable</a:t>
            </a:r>
          </a:p>
        </p:txBody>
      </p:sp>
      <p:sp>
        <p:nvSpPr>
          <p:cNvPr id="7185" name="AutoShape 15"/>
          <p:cNvSpPr>
            <a:spLocks/>
          </p:cNvSpPr>
          <p:nvPr/>
        </p:nvSpPr>
        <p:spPr bwMode="auto">
          <a:xfrm rot="16200000" flipV="1">
            <a:off x="5104017" y="2760577"/>
            <a:ext cx="228663" cy="2884230"/>
          </a:xfrm>
          <a:prstGeom prst="leftBrace">
            <a:avLst>
              <a:gd name="adj1" fmla="val 105136"/>
              <a:gd name="adj2" fmla="val 50000"/>
            </a:avLst>
          </a:prstGeom>
          <a:noFill/>
          <a:ln w="38100">
            <a:solidFill>
              <a:schemeClr val="tx1">
                <a:lumMod val="50000"/>
                <a:lumOff val="50000"/>
              </a:schemeClr>
            </a:solidFill>
            <a:round/>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7186" name="Line 16"/>
          <p:cNvSpPr>
            <a:spLocks noChangeShapeType="1"/>
          </p:cNvSpPr>
          <p:nvPr/>
        </p:nvSpPr>
        <p:spPr bwMode="auto">
          <a:xfrm rot="20940815">
            <a:off x="5135815" y="2585628"/>
            <a:ext cx="245941" cy="396985"/>
          </a:xfrm>
          <a:prstGeom prst="line">
            <a:avLst/>
          </a:prstGeom>
          <a:noFill/>
          <a:ln w="12700">
            <a:solidFill>
              <a:schemeClr val="tx1"/>
            </a:solidFill>
            <a:round/>
            <a:headEnd/>
            <a:tailEnd type="triangle" w="med" len="me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7187" name="AutoShape 17"/>
          <p:cNvSpPr>
            <a:spLocks/>
          </p:cNvSpPr>
          <p:nvPr/>
        </p:nvSpPr>
        <p:spPr bwMode="auto">
          <a:xfrm rot="16200000" flipV="1">
            <a:off x="7535819" y="3780162"/>
            <a:ext cx="142923" cy="727560"/>
          </a:xfrm>
          <a:prstGeom prst="leftBrace">
            <a:avLst>
              <a:gd name="adj1" fmla="val 36121"/>
              <a:gd name="adj2" fmla="val 50000"/>
            </a:avLst>
          </a:prstGeom>
          <a:noFill/>
          <a:ln w="38100">
            <a:solidFill>
              <a:schemeClr val="tx1">
                <a:lumMod val="50000"/>
                <a:lumOff val="50000"/>
              </a:schemeClr>
            </a:solidFill>
            <a:round/>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7188" name="Text Box 18"/>
          <p:cNvSpPr txBox="1">
            <a:spLocks noChangeArrowheads="1"/>
          </p:cNvSpPr>
          <p:nvPr/>
        </p:nvSpPr>
        <p:spPr bwMode="auto">
          <a:xfrm>
            <a:off x="6913284" y="4301144"/>
            <a:ext cx="1222834" cy="523220"/>
          </a:xfrm>
          <a:prstGeom prst="rect">
            <a:avLst/>
          </a:prstGeom>
          <a:noFill/>
          <a:ln w="12700">
            <a:noFill/>
            <a:miter lim="800000"/>
            <a:headEnd/>
            <a:tailEnd/>
          </a:ln>
        </p:spPr>
        <p:txBody>
          <a:bodyPr wrap="none">
            <a:spAutoFit/>
          </a:bodyPr>
          <a:lstStyle/>
          <a:p>
            <a:pPr algn="ctr" fontAlgn="base">
              <a:spcBef>
                <a:spcPct val="0"/>
              </a:spcBef>
              <a:spcAft>
                <a:spcPct val="0"/>
              </a:spcAft>
            </a:pPr>
            <a:r>
              <a:rPr lang="en-US" sz="1400" b="1" dirty="0" smtClean="0">
                <a:solidFill>
                  <a:srgbClr val="000000"/>
                </a:solidFill>
                <a:cs typeface="Arial" charset="0"/>
              </a:rPr>
              <a:t>Random Error</a:t>
            </a:r>
          </a:p>
          <a:p>
            <a:pPr algn="ctr" fontAlgn="base">
              <a:spcBef>
                <a:spcPct val="0"/>
              </a:spcBef>
              <a:spcAft>
                <a:spcPct val="0"/>
              </a:spcAft>
            </a:pPr>
            <a:r>
              <a:rPr lang="en-US" sz="1400" b="1" dirty="0" smtClean="0">
                <a:solidFill>
                  <a:srgbClr val="000000"/>
                </a:solidFill>
                <a:cs typeface="Arial" charset="0"/>
              </a:rPr>
              <a:t> component</a:t>
            </a:r>
          </a:p>
        </p:txBody>
      </p:sp>
      <p:graphicFrame>
        <p:nvGraphicFramePr>
          <p:cNvPr id="7170" name="Object 2"/>
          <p:cNvGraphicFramePr>
            <a:graphicFrameLocks noChangeAspect="1"/>
          </p:cNvGraphicFramePr>
          <p:nvPr/>
        </p:nvGraphicFramePr>
        <p:xfrm>
          <a:off x="2465671" y="3000613"/>
          <a:ext cx="5417642" cy="1060250"/>
        </p:xfrm>
        <a:graphic>
          <a:graphicData uri="http://schemas.openxmlformats.org/presentationml/2006/ole">
            <mc:AlternateContent xmlns:mc="http://schemas.openxmlformats.org/markup-compatibility/2006">
              <mc:Choice xmlns:v="urn:schemas-microsoft-com:vml" Requires="v">
                <p:oleObj spid="_x0000_s5127" name="Equation" r:id="rId4" imgW="1079500" imgH="228600" progId="Equation.3">
                  <p:embed/>
                </p:oleObj>
              </mc:Choice>
              <mc:Fallback>
                <p:oleObj name="Equation" r:id="rId4" imgW="1079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671" y="3000613"/>
                        <a:ext cx="5417642" cy="10602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0">
                            <a:solidFill>
                              <a:schemeClr val="tx1"/>
                            </a:solidFill>
                            <a:miter lim="800000"/>
                            <a:headEnd/>
                            <a:tailEnd/>
                          </a14:hiddenLine>
                        </a:ext>
                      </a:extLst>
                    </p:spPr>
                  </p:pic>
                </p:oleObj>
              </mc:Fallback>
            </mc:AlternateContent>
          </a:graphicData>
        </a:graphic>
      </p:graphicFrame>
      <p:sp>
        <p:nvSpPr>
          <p:cNvPr id="7173" name="TextBox 22"/>
          <p:cNvSpPr txBox="1">
            <a:spLocks noChangeArrowheads="1"/>
          </p:cNvSpPr>
          <p:nvPr/>
        </p:nvSpPr>
        <p:spPr bwMode="auto">
          <a:xfrm>
            <a:off x="1780225" y="5000987"/>
            <a:ext cx="4721277" cy="542985"/>
          </a:xfrm>
          <a:prstGeom prst="rect">
            <a:avLst/>
          </a:prstGeom>
          <a:noFill/>
          <a:ln w="9525">
            <a:noFill/>
            <a:miter lim="800000"/>
            <a:headEnd/>
            <a:tailEnd/>
          </a:ln>
        </p:spPr>
        <p:txBody>
          <a:bodyPr lIns="95770" tIns="47887" rIns="95770" bIns="47887">
            <a:spAutoFit/>
          </a:bodyPr>
          <a:lstStyle/>
          <a:p>
            <a:pPr fontAlgn="base">
              <a:spcBef>
                <a:spcPct val="0"/>
              </a:spcBef>
              <a:spcAft>
                <a:spcPct val="0"/>
              </a:spcAft>
            </a:pPr>
            <a:r>
              <a:rPr lang="en-US" sz="1400" dirty="0" smtClean="0">
                <a:solidFill>
                  <a:srgbClr val="000000"/>
                </a:solidFill>
                <a:cs typeface="Arial" charset="0"/>
              </a:rPr>
              <a:t>But can we actually get this equation? </a:t>
            </a:r>
          </a:p>
          <a:p>
            <a:pPr fontAlgn="base">
              <a:spcBef>
                <a:spcPct val="0"/>
              </a:spcBef>
              <a:spcAft>
                <a:spcPct val="0"/>
              </a:spcAft>
            </a:pPr>
            <a:r>
              <a:rPr lang="en-US" sz="1400" dirty="0" smtClean="0">
                <a:solidFill>
                  <a:srgbClr val="000000"/>
                </a:solidFill>
                <a:cs typeface="Arial" charset="0"/>
              </a:rPr>
              <a:t>If yes what all information we will need?</a:t>
            </a:r>
          </a:p>
        </p:txBody>
      </p:sp>
    </p:spTree>
    <p:extLst>
      <p:ext uri="{BB962C8B-B14F-4D97-AF65-F5344CB8AC3E}">
        <p14:creationId xmlns:p14="http://schemas.microsoft.com/office/powerpoint/2010/main" val="1738494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defTabSz="955013"/>
            <a:r>
              <a:rPr smtClean="0"/>
              <a:t>4.b.Sample Regression Function</a:t>
            </a:r>
            <a:endParaRPr lang="en-US" dirty="0" smtClean="0"/>
          </a:p>
        </p:txBody>
      </p:sp>
      <p:sp>
        <p:nvSpPr>
          <p:cNvPr id="6149" name="Slide Number Placeholder 5"/>
          <p:cNvSpPr>
            <a:spLocks noGrp="1"/>
          </p:cNvSpPr>
          <p:nvPr>
            <p:ph type="sldNum" sz="quarter" idx="12"/>
          </p:nvPr>
        </p:nvSpPr>
        <p:spPr/>
        <p:txBody>
          <a:bodyPr/>
          <a:lstStyle/>
          <a:p>
            <a:fld id="{2EE82931-382E-41F5-A051-1A86A88D5272}" type="slidenum">
              <a:rPr lang="zh-SG" altLang="en-US" smtClean="0"/>
              <a:pPr/>
              <a:t>8</a:t>
            </a:fld>
            <a:r>
              <a:rPr lang="en-US" altLang="zh-SG" dirty="0" smtClean="0"/>
              <a:t/>
            </a:r>
            <a:br>
              <a:rPr lang="en-US" altLang="zh-SG" dirty="0" smtClean="0"/>
            </a:br>
            <a:endParaRPr lang="en-US" altLang="zh-SG" dirty="0" smtClean="0"/>
          </a:p>
        </p:txBody>
      </p:sp>
      <p:sp>
        <p:nvSpPr>
          <p:cNvPr id="6155" name="Rectangle 41"/>
          <p:cNvSpPr>
            <a:spLocks noChangeArrowheads="1"/>
          </p:cNvSpPr>
          <p:nvPr/>
        </p:nvSpPr>
        <p:spPr bwMode="auto">
          <a:xfrm>
            <a:off x="604083" y="3813457"/>
            <a:ext cx="1561856" cy="520655"/>
          </a:xfrm>
          <a:prstGeom prst="rect">
            <a:avLst/>
          </a:prstGeom>
          <a:noFill/>
          <a:ln w="12700">
            <a:noFill/>
            <a:miter lim="800000"/>
            <a:headEnd/>
            <a:tailEnd/>
          </a:ln>
        </p:spPr>
        <p:txBody>
          <a:bodyPr wrap="square" lIns="90488" tIns="44450" rIns="90488" bIns="44450">
            <a:spAutoFit/>
          </a:bodyPr>
          <a:lstStyle/>
          <a:p>
            <a:pPr algn="r" fontAlgn="base">
              <a:spcBef>
                <a:spcPct val="50000"/>
              </a:spcBef>
              <a:spcAft>
                <a:spcPct val="0"/>
              </a:spcAft>
            </a:pPr>
            <a:r>
              <a:rPr lang="en-US" sz="1400" b="1" dirty="0" smtClean="0">
                <a:solidFill>
                  <a:srgbClr val="000000"/>
                </a:solidFill>
                <a:cs typeface="Arial" charset="0"/>
              </a:rPr>
              <a:t>Predicted Value</a:t>
            </a:r>
            <a:br>
              <a:rPr lang="en-US" sz="1400" b="1" dirty="0" smtClean="0">
                <a:solidFill>
                  <a:srgbClr val="000000"/>
                </a:solidFill>
                <a:cs typeface="Arial" charset="0"/>
              </a:rPr>
            </a:br>
            <a:r>
              <a:rPr lang="en-US" sz="1400" b="1" dirty="0" smtClean="0">
                <a:solidFill>
                  <a:srgbClr val="000000"/>
                </a:solidFill>
                <a:cs typeface="Arial" charset="0"/>
              </a:rPr>
              <a:t>of Y for X</a:t>
            </a:r>
            <a:r>
              <a:rPr lang="en-US" sz="1400" b="1" baseline="-25000" dirty="0" smtClean="0">
                <a:solidFill>
                  <a:srgbClr val="000000"/>
                </a:solidFill>
                <a:cs typeface="Arial" charset="0"/>
              </a:rPr>
              <a:t>i</a:t>
            </a:r>
            <a:r>
              <a:rPr lang="en-US" sz="1400" b="1" dirty="0" smtClean="0">
                <a:solidFill>
                  <a:srgbClr val="000000"/>
                </a:solidFill>
                <a:cs typeface="Arial" charset="0"/>
              </a:rPr>
              <a:t> </a:t>
            </a:r>
          </a:p>
        </p:txBody>
      </p:sp>
      <p:sp>
        <p:nvSpPr>
          <p:cNvPr id="6156" name="Rectangle 48"/>
          <p:cNvSpPr>
            <a:spLocks noChangeArrowheads="1"/>
          </p:cNvSpPr>
          <p:nvPr/>
        </p:nvSpPr>
        <p:spPr bwMode="auto">
          <a:xfrm>
            <a:off x="604083" y="4972422"/>
            <a:ext cx="1384046" cy="305212"/>
          </a:xfrm>
          <a:prstGeom prst="rect">
            <a:avLst/>
          </a:prstGeom>
          <a:noFill/>
          <a:ln w="12700">
            <a:noFill/>
            <a:miter lim="800000"/>
            <a:headEnd/>
            <a:tailEnd/>
          </a:ln>
        </p:spPr>
        <p:txBody>
          <a:bodyPr wrap="square" lIns="90488" tIns="44450" rIns="90488" bIns="44450">
            <a:spAutoFit/>
          </a:bodyPr>
          <a:lstStyle/>
          <a:p>
            <a:pPr algn="r" fontAlgn="base">
              <a:spcBef>
                <a:spcPct val="50000"/>
              </a:spcBef>
              <a:spcAft>
                <a:spcPct val="0"/>
              </a:spcAft>
            </a:pPr>
            <a:r>
              <a:rPr lang="en-US" sz="1400" b="1" dirty="0" smtClean="0">
                <a:solidFill>
                  <a:srgbClr val="000000"/>
                </a:solidFill>
                <a:cs typeface="Arial" charset="0"/>
              </a:rPr>
              <a:t>Intercept = </a:t>
            </a:r>
            <a:r>
              <a:rPr lang="el-GR" sz="1400" b="1" dirty="0" smtClean="0">
                <a:solidFill>
                  <a:srgbClr val="000000"/>
                </a:solidFill>
                <a:cs typeface="Arial" charset="0"/>
              </a:rPr>
              <a:t>β</a:t>
            </a:r>
            <a:r>
              <a:rPr lang="en-US" sz="1400" b="1" baseline="-25000" dirty="0" smtClean="0">
                <a:solidFill>
                  <a:srgbClr val="000000"/>
                </a:solidFill>
                <a:cs typeface="Arial" charset="0"/>
              </a:rPr>
              <a:t>0</a:t>
            </a:r>
            <a:r>
              <a:rPr lang="en-US" sz="1400" b="1" dirty="0" smtClean="0">
                <a:solidFill>
                  <a:srgbClr val="000000"/>
                </a:solidFill>
                <a:cs typeface="Arial" charset="0"/>
              </a:rPr>
              <a:t>  </a:t>
            </a:r>
          </a:p>
        </p:txBody>
      </p:sp>
      <p:sp>
        <p:nvSpPr>
          <p:cNvPr id="6158" name="Line 2"/>
          <p:cNvSpPr>
            <a:spLocks noChangeShapeType="1"/>
          </p:cNvSpPr>
          <p:nvPr/>
        </p:nvSpPr>
        <p:spPr bwMode="auto">
          <a:xfrm flipH="1" flipV="1">
            <a:off x="2340442" y="4038521"/>
            <a:ext cx="1898712" cy="0"/>
          </a:xfrm>
          <a:prstGeom prst="line">
            <a:avLst/>
          </a:prstGeom>
          <a:noFill/>
          <a:ln w="19050">
            <a:solidFill>
              <a:schemeClr val="tx1"/>
            </a:solidFill>
            <a:miter lim="800000"/>
            <a:headEnd/>
            <a:tailEnd type="triangle" w="lg"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159" name="Text Box 5"/>
          <p:cNvSpPr txBox="1">
            <a:spLocks noChangeArrowheads="1"/>
          </p:cNvSpPr>
          <p:nvPr/>
        </p:nvSpPr>
        <p:spPr bwMode="auto">
          <a:xfrm>
            <a:off x="7871473" y="1219296"/>
            <a:ext cx="1527982" cy="415498"/>
          </a:xfrm>
          <a:prstGeom prst="rect">
            <a:avLst/>
          </a:prstGeom>
          <a:noFill/>
          <a:ln w="9525">
            <a:noFill/>
            <a:miter lim="800000"/>
            <a:headEnd/>
            <a:tailEnd/>
          </a:ln>
        </p:spPr>
        <p:txBody>
          <a:bodyPr wrap="none">
            <a:spAutoFit/>
          </a:bodyPr>
          <a:lstStyle/>
          <a:p>
            <a:pPr fontAlgn="base">
              <a:spcBef>
                <a:spcPct val="0"/>
              </a:spcBef>
              <a:spcAft>
                <a:spcPct val="0"/>
              </a:spcAft>
            </a:pPr>
            <a:r>
              <a:rPr lang="en-US" sz="2100" i="1" dirty="0" smtClean="0">
                <a:solidFill>
                  <a:srgbClr val="FFFFFF"/>
                </a:solidFill>
                <a:cs typeface="Arial" charset="0"/>
              </a:rPr>
              <a:t>(continued)</a:t>
            </a:r>
          </a:p>
        </p:txBody>
      </p:sp>
      <p:sp>
        <p:nvSpPr>
          <p:cNvPr id="6160" name="Line 6"/>
          <p:cNvSpPr>
            <a:spLocks noChangeShapeType="1"/>
          </p:cNvSpPr>
          <p:nvPr/>
        </p:nvSpPr>
        <p:spPr bwMode="auto">
          <a:xfrm flipH="1">
            <a:off x="4220236" y="2865432"/>
            <a:ext cx="6879" cy="2792239"/>
          </a:xfrm>
          <a:prstGeom prst="line">
            <a:avLst/>
          </a:prstGeom>
          <a:noFill/>
          <a:ln w="19050">
            <a:solidFill>
              <a:schemeClr val="tx1"/>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61" name="Line 7"/>
          <p:cNvSpPr>
            <a:spLocks noChangeShapeType="1"/>
          </p:cNvSpPr>
          <p:nvPr/>
        </p:nvSpPr>
        <p:spPr bwMode="auto">
          <a:xfrm flipV="1">
            <a:off x="2163298" y="2762250"/>
            <a:ext cx="7010100" cy="1830275"/>
          </a:xfrm>
          <a:prstGeom prst="line">
            <a:avLst/>
          </a:prstGeom>
          <a:noFill/>
          <a:ln w="50800">
            <a:solidFill>
              <a:srgbClr val="FF0000"/>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63" name="Rectangle 10"/>
          <p:cNvSpPr>
            <a:spLocks noChangeArrowheads="1"/>
          </p:cNvSpPr>
          <p:nvPr/>
        </p:nvSpPr>
        <p:spPr bwMode="auto">
          <a:xfrm>
            <a:off x="5229786" y="3733740"/>
            <a:ext cx="2641686" cy="520655"/>
          </a:xfrm>
          <a:prstGeom prst="rect">
            <a:avLst/>
          </a:prstGeom>
          <a:noFill/>
          <a:ln w="12700">
            <a:noFill/>
            <a:miter lim="800000"/>
            <a:headEnd/>
            <a:tailEnd/>
          </a:ln>
        </p:spPr>
        <p:txBody>
          <a:bodyPr lIns="90488" tIns="44450" rIns="90488" bIns="44450">
            <a:spAutoFit/>
          </a:bodyPr>
          <a:lstStyle/>
          <a:p>
            <a:pPr fontAlgn="base">
              <a:spcBef>
                <a:spcPct val="0"/>
              </a:spcBef>
              <a:spcAft>
                <a:spcPct val="0"/>
              </a:spcAft>
            </a:pPr>
            <a:r>
              <a:rPr lang="en-US" sz="1400" b="1" dirty="0" smtClean="0">
                <a:solidFill>
                  <a:srgbClr val="000000"/>
                </a:solidFill>
                <a:cs typeface="Arial" charset="0"/>
              </a:rPr>
              <a:t>Random Error for this x value</a:t>
            </a:r>
            <a:endParaRPr lang="en-US" sz="1400" b="1" baseline="-25000" dirty="0" smtClean="0">
              <a:solidFill>
                <a:srgbClr val="000000"/>
              </a:solidFill>
              <a:cs typeface="Arial" charset="0"/>
            </a:endParaRPr>
          </a:p>
        </p:txBody>
      </p:sp>
      <p:sp>
        <p:nvSpPr>
          <p:cNvPr id="6164" name="Rectangle 11"/>
          <p:cNvSpPr>
            <a:spLocks noChangeArrowheads="1"/>
          </p:cNvSpPr>
          <p:nvPr/>
        </p:nvSpPr>
        <p:spPr bwMode="auto">
          <a:xfrm>
            <a:off x="1826208" y="1695516"/>
            <a:ext cx="508153" cy="674544"/>
          </a:xfrm>
          <a:prstGeom prst="rect">
            <a:avLst/>
          </a:prstGeom>
          <a:noFill/>
          <a:ln w="12700">
            <a:noFill/>
            <a:miter lim="800000"/>
            <a:headEnd/>
            <a:tailEnd/>
          </a:ln>
        </p:spPr>
        <p:txBody>
          <a:bodyPr wrap="none" lIns="90488" tIns="44450" rIns="90488" bIns="44450">
            <a:spAutoFit/>
          </a:bodyPr>
          <a:lstStyle/>
          <a:p>
            <a:pPr fontAlgn="base">
              <a:spcBef>
                <a:spcPct val="0"/>
              </a:spcBef>
              <a:spcAft>
                <a:spcPct val="0"/>
              </a:spcAft>
            </a:pPr>
            <a:r>
              <a:rPr lang="en-US" sz="3800" dirty="0" smtClean="0">
                <a:solidFill>
                  <a:srgbClr val="000000"/>
                </a:solidFill>
                <a:cs typeface="Arial" charset="0"/>
              </a:rPr>
              <a:t>Y</a:t>
            </a:r>
          </a:p>
        </p:txBody>
      </p:sp>
      <p:sp>
        <p:nvSpPr>
          <p:cNvPr id="6165" name="Rectangle 12"/>
          <p:cNvSpPr>
            <a:spLocks noChangeArrowheads="1"/>
          </p:cNvSpPr>
          <p:nvPr/>
        </p:nvSpPr>
        <p:spPr bwMode="auto">
          <a:xfrm>
            <a:off x="8760634" y="5562427"/>
            <a:ext cx="508153" cy="674544"/>
          </a:xfrm>
          <a:prstGeom prst="rect">
            <a:avLst/>
          </a:prstGeom>
          <a:noFill/>
          <a:ln w="12700">
            <a:noFill/>
            <a:miter lim="800000"/>
            <a:headEnd/>
            <a:tailEnd/>
          </a:ln>
        </p:spPr>
        <p:txBody>
          <a:bodyPr wrap="none" lIns="90488" tIns="44450" rIns="90488" bIns="44450">
            <a:spAutoFit/>
          </a:bodyPr>
          <a:lstStyle/>
          <a:p>
            <a:pPr fontAlgn="base">
              <a:spcBef>
                <a:spcPct val="0"/>
              </a:spcBef>
              <a:spcAft>
                <a:spcPct val="0"/>
              </a:spcAft>
            </a:pPr>
            <a:r>
              <a:rPr lang="en-US" sz="3800" dirty="0" smtClean="0">
                <a:solidFill>
                  <a:srgbClr val="000000"/>
                </a:solidFill>
                <a:cs typeface="Arial" charset="0"/>
              </a:rPr>
              <a:t>X</a:t>
            </a:r>
          </a:p>
        </p:txBody>
      </p:sp>
      <p:sp>
        <p:nvSpPr>
          <p:cNvPr id="6169" name="Rectangle 20"/>
          <p:cNvSpPr>
            <a:spLocks noChangeArrowheads="1"/>
          </p:cNvSpPr>
          <p:nvPr/>
        </p:nvSpPr>
        <p:spPr bwMode="auto">
          <a:xfrm>
            <a:off x="4127364" y="2825746"/>
            <a:ext cx="199502" cy="92069"/>
          </a:xfrm>
          <a:prstGeom prst="rect">
            <a:avLst/>
          </a:prstGeom>
          <a:solidFill>
            <a:schemeClr val="accent6">
              <a:lumMod val="75000"/>
            </a:schemeClr>
          </a:solidFill>
          <a:ln w="12700">
            <a:noFill/>
            <a:miter lim="800000"/>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6171" name="Line 23"/>
          <p:cNvSpPr>
            <a:spLocks noChangeShapeType="1"/>
          </p:cNvSpPr>
          <p:nvPr/>
        </p:nvSpPr>
        <p:spPr bwMode="auto">
          <a:xfrm>
            <a:off x="2334021" y="2287618"/>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2" name="Line 24"/>
          <p:cNvSpPr>
            <a:spLocks noChangeShapeType="1"/>
          </p:cNvSpPr>
          <p:nvPr/>
        </p:nvSpPr>
        <p:spPr bwMode="auto">
          <a:xfrm>
            <a:off x="2334021" y="2847970"/>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3" name="Line 25"/>
          <p:cNvSpPr>
            <a:spLocks noChangeShapeType="1"/>
          </p:cNvSpPr>
          <p:nvPr/>
        </p:nvSpPr>
        <p:spPr bwMode="auto">
          <a:xfrm>
            <a:off x="2334021" y="3162276"/>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4" name="Line 26"/>
          <p:cNvSpPr>
            <a:spLocks noChangeShapeType="1"/>
          </p:cNvSpPr>
          <p:nvPr/>
        </p:nvSpPr>
        <p:spPr bwMode="auto">
          <a:xfrm>
            <a:off x="2334021" y="3470231"/>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5" name="Line 27"/>
          <p:cNvSpPr>
            <a:spLocks noChangeShapeType="1"/>
          </p:cNvSpPr>
          <p:nvPr/>
        </p:nvSpPr>
        <p:spPr bwMode="auto">
          <a:xfrm>
            <a:off x="2334021" y="3786125"/>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6" name="Line 28"/>
          <p:cNvSpPr>
            <a:spLocks noChangeShapeType="1"/>
          </p:cNvSpPr>
          <p:nvPr/>
        </p:nvSpPr>
        <p:spPr bwMode="auto">
          <a:xfrm>
            <a:off x="2334021" y="4100430"/>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7" name="Line 29"/>
          <p:cNvSpPr>
            <a:spLocks noChangeShapeType="1"/>
          </p:cNvSpPr>
          <p:nvPr/>
        </p:nvSpPr>
        <p:spPr bwMode="auto">
          <a:xfrm>
            <a:off x="2334021" y="4408386"/>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8" name="Line 30"/>
          <p:cNvSpPr>
            <a:spLocks noChangeShapeType="1"/>
          </p:cNvSpPr>
          <p:nvPr/>
        </p:nvSpPr>
        <p:spPr bwMode="auto">
          <a:xfrm>
            <a:off x="2334021" y="4722692"/>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79" name="Line 31"/>
          <p:cNvSpPr>
            <a:spLocks noChangeShapeType="1"/>
          </p:cNvSpPr>
          <p:nvPr/>
        </p:nvSpPr>
        <p:spPr bwMode="auto">
          <a:xfrm>
            <a:off x="2334021" y="5030648"/>
            <a:ext cx="1719" cy="1587"/>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0" name="Line 32"/>
          <p:cNvSpPr>
            <a:spLocks noChangeShapeType="1"/>
          </p:cNvSpPr>
          <p:nvPr/>
        </p:nvSpPr>
        <p:spPr bwMode="auto">
          <a:xfrm>
            <a:off x="2334021" y="5346540"/>
            <a:ext cx="1719" cy="1588"/>
          </a:xfrm>
          <a:prstGeom prst="line">
            <a:avLst/>
          </a:prstGeom>
          <a:noFill/>
          <a:ln w="76200">
            <a:solidFill>
              <a:srgbClr val="CDCDCD"/>
            </a:solidFill>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3" name="AutoShape 36"/>
          <p:cNvSpPr>
            <a:spLocks/>
          </p:cNvSpPr>
          <p:nvPr/>
        </p:nvSpPr>
        <p:spPr bwMode="auto">
          <a:xfrm>
            <a:off x="1991313" y="4667132"/>
            <a:ext cx="165105" cy="914343"/>
          </a:xfrm>
          <a:prstGeom prst="leftBrace">
            <a:avLst>
              <a:gd name="adj1" fmla="val 46167"/>
              <a:gd name="adj2" fmla="val 50000"/>
            </a:avLst>
          </a:prstGeom>
          <a:noFill/>
          <a:ln w="28575">
            <a:solidFill>
              <a:schemeClr val="accent1"/>
            </a:solidFill>
            <a:round/>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6184" name="Line 37"/>
          <p:cNvSpPr>
            <a:spLocks noChangeShapeType="1"/>
          </p:cNvSpPr>
          <p:nvPr/>
        </p:nvSpPr>
        <p:spPr bwMode="auto">
          <a:xfrm>
            <a:off x="7128498" y="3276568"/>
            <a:ext cx="1816159" cy="1588"/>
          </a:xfrm>
          <a:prstGeom prst="line">
            <a:avLst/>
          </a:prstGeom>
          <a:noFill/>
          <a:ln w="38100">
            <a:solidFill>
              <a:schemeClr val="hlink"/>
            </a:solidFill>
            <a:prstDash val="sysDot"/>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5" name="Line 38"/>
          <p:cNvSpPr>
            <a:spLocks noChangeShapeType="1"/>
          </p:cNvSpPr>
          <p:nvPr/>
        </p:nvSpPr>
        <p:spPr bwMode="auto">
          <a:xfrm>
            <a:off x="8944658" y="2819397"/>
            <a:ext cx="1720" cy="457172"/>
          </a:xfrm>
          <a:prstGeom prst="line">
            <a:avLst/>
          </a:prstGeom>
          <a:noFill/>
          <a:ln w="38100">
            <a:solidFill>
              <a:schemeClr val="hlink"/>
            </a:solidFill>
            <a:prstDash val="sysDot"/>
            <a:round/>
            <a:headEnd/>
            <a:tailEnd/>
          </a:ln>
        </p:spPr>
        <p:txBody>
          <a:bodyPr wrap="none" anchor="ctr"/>
          <a:lstStyle/>
          <a:p>
            <a:pPr fontAlgn="base">
              <a:spcBef>
                <a:spcPct val="0"/>
              </a:spcBef>
              <a:spcAft>
                <a:spcPct val="0"/>
              </a:spcAft>
            </a:pPr>
            <a:endParaRPr lang="en-US" sz="1400" dirty="0" smtClean="0">
              <a:solidFill>
                <a:srgbClr val="000000"/>
              </a:solidFill>
              <a:cs typeface="Arial" charset="0"/>
            </a:endParaRPr>
          </a:p>
        </p:txBody>
      </p:sp>
      <p:sp>
        <p:nvSpPr>
          <p:cNvPr id="6186" name="AutoShape 39"/>
          <p:cNvSpPr>
            <a:spLocks/>
          </p:cNvSpPr>
          <p:nvPr/>
        </p:nvSpPr>
        <p:spPr bwMode="auto">
          <a:xfrm flipH="1">
            <a:off x="4302789" y="2990836"/>
            <a:ext cx="165105" cy="990539"/>
          </a:xfrm>
          <a:prstGeom prst="leftBrace">
            <a:avLst>
              <a:gd name="adj1" fmla="val 50014"/>
              <a:gd name="adj2" fmla="val 48958"/>
            </a:avLst>
          </a:prstGeom>
          <a:noFill/>
          <a:ln w="28575">
            <a:solidFill>
              <a:srgbClr val="FF9900"/>
            </a:solidFill>
            <a:round/>
            <a:headEnd/>
            <a:tailEnd/>
          </a:ln>
        </p:spPr>
        <p:txBody>
          <a:bodyPr wrap="none" anchor="ctr"/>
          <a:lstStyle/>
          <a:p>
            <a:pPr fontAlgn="base">
              <a:spcBef>
                <a:spcPct val="0"/>
              </a:spcBef>
              <a:spcAft>
                <a:spcPct val="0"/>
              </a:spcAft>
            </a:pPr>
            <a:endParaRPr lang="en-IN" sz="1400" dirty="0" smtClean="0">
              <a:solidFill>
                <a:srgbClr val="000000"/>
              </a:solidFill>
              <a:cs typeface="Arial" charset="0"/>
            </a:endParaRPr>
          </a:p>
        </p:txBody>
      </p:sp>
      <p:sp>
        <p:nvSpPr>
          <p:cNvPr id="6187" name="Freeform 40"/>
          <p:cNvSpPr>
            <a:spLocks/>
          </p:cNvSpPr>
          <p:nvPr/>
        </p:nvSpPr>
        <p:spPr bwMode="auto">
          <a:xfrm>
            <a:off x="4137683" y="3981375"/>
            <a:ext cx="165105" cy="152391"/>
          </a:xfrm>
          <a:custGeom>
            <a:avLst/>
            <a:gdLst>
              <a:gd name="T0" fmla="*/ 0 w 286"/>
              <a:gd name="T1" fmla="*/ 2147483647 h 286"/>
              <a:gd name="T2" fmla="*/ 2147483647 w 286"/>
              <a:gd name="T3" fmla="*/ 2147483647 h 286"/>
              <a:gd name="T4" fmla="*/ 2147483647 w 286"/>
              <a:gd name="T5" fmla="*/ 2147483647 h 286"/>
              <a:gd name="T6" fmla="*/ 2147483647 w 286"/>
              <a:gd name="T7" fmla="*/ 2147483647 h 286"/>
              <a:gd name="T8" fmla="*/ 2147483647 w 286"/>
              <a:gd name="T9" fmla="*/ 2147483647 h 286"/>
              <a:gd name="T10" fmla="*/ 2147483647 w 286"/>
              <a:gd name="T11" fmla="*/ 0 h 286"/>
              <a:gd name="T12" fmla="*/ 2147483647 w 286"/>
              <a:gd name="T13" fmla="*/ 2147483647 h 286"/>
              <a:gd name="T14" fmla="*/ 2147483647 w 286"/>
              <a:gd name="T15" fmla="*/ 2147483647 h 286"/>
              <a:gd name="T16" fmla="*/ 2147483647 w 286"/>
              <a:gd name="T17" fmla="*/ 2147483647 h 286"/>
              <a:gd name="T18" fmla="*/ 2147483647 w 286"/>
              <a:gd name="T19" fmla="*/ 2147483647 h 286"/>
              <a:gd name="T20" fmla="*/ 2147483647 w 286"/>
              <a:gd name="T21" fmla="*/ 2147483647 h 286"/>
              <a:gd name="T22" fmla="*/ 2147483647 w 286"/>
              <a:gd name="T23" fmla="*/ 2147483647 h 286"/>
              <a:gd name="T24" fmla="*/ 2147483647 w 286"/>
              <a:gd name="T25" fmla="*/ 2147483647 h 286"/>
              <a:gd name="T26" fmla="*/ 2147483647 w 286"/>
              <a:gd name="T27" fmla="*/ 2147483647 h 286"/>
              <a:gd name="T28" fmla="*/ 2147483647 w 286"/>
              <a:gd name="T29" fmla="*/ 2147483647 h 286"/>
              <a:gd name="T30" fmla="*/ 2147483647 w 286"/>
              <a:gd name="T31" fmla="*/ 2147483647 h 286"/>
              <a:gd name="T32" fmla="*/ 2147483647 w 286"/>
              <a:gd name="T33" fmla="*/ 2147483647 h 286"/>
              <a:gd name="T34" fmla="*/ 2147483647 w 286"/>
              <a:gd name="T35" fmla="*/ 2147483647 h 286"/>
              <a:gd name="T36" fmla="*/ 2147483647 w 286"/>
              <a:gd name="T37" fmla="*/ 2147483647 h 286"/>
              <a:gd name="T38" fmla="*/ 2147483647 w 286"/>
              <a:gd name="T39" fmla="*/ 2147483647 h 286"/>
              <a:gd name="T40" fmla="*/ 0 w 286"/>
              <a:gd name="T41" fmla="*/ 2147483647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accent2"/>
          </a:solidFill>
          <a:ln w="12700" cap="rnd">
            <a:noFill/>
            <a:round/>
            <a:headEnd/>
            <a:tailEnd/>
          </a:ln>
        </p:spPr>
        <p:txBody>
          <a:bodyPr/>
          <a:lstStyle/>
          <a:p>
            <a:pPr fontAlgn="base">
              <a:spcBef>
                <a:spcPct val="0"/>
              </a:spcBef>
              <a:spcAft>
                <a:spcPct val="0"/>
              </a:spcAft>
            </a:pPr>
            <a:endParaRPr lang="en-US" sz="1400" dirty="0" smtClean="0">
              <a:solidFill>
                <a:schemeClr val="accent2"/>
              </a:solidFill>
              <a:cs typeface="Arial" charset="0"/>
            </a:endParaRPr>
          </a:p>
        </p:txBody>
      </p:sp>
      <p:sp>
        <p:nvSpPr>
          <p:cNvPr id="6188" name="Text Box 43"/>
          <p:cNvSpPr txBox="1">
            <a:spLocks noChangeArrowheads="1"/>
          </p:cNvSpPr>
          <p:nvPr/>
        </p:nvSpPr>
        <p:spPr bwMode="auto">
          <a:xfrm>
            <a:off x="4055130" y="5581475"/>
            <a:ext cx="396262" cy="477054"/>
          </a:xfrm>
          <a:prstGeom prst="rect">
            <a:avLst/>
          </a:prstGeom>
          <a:noFill/>
          <a:ln w="12700">
            <a:noFill/>
            <a:miter lim="800000"/>
            <a:headEnd/>
            <a:tailEnd/>
          </a:ln>
        </p:spPr>
        <p:txBody>
          <a:bodyPr wrap="none">
            <a:spAutoFit/>
          </a:bodyPr>
          <a:lstStyle/>
          <a:p>
            <a:pPr fontAlgn="base">
              <a:spcBef>
                <a:spcPct val="0"/>
              </a:spcBef>
              <a:spcAft>
                <a:spcPct val="0"/>
              </a:spcAft>
            </a:pPr>
            <a:r>
              <a:rPr lang="en-US" sz="2500" dirty="0" smtClean="0">
                <a:solidFill>
                  <a:srgbClr val="000000"/>
                </a:solidFill>
                <a:cs typeface="Arial" charset="0"/>
              </a:rPr>
              <a:t>x</a:t>
            </a:r>
            <a:r>
              <a:rPr lang="en-US" sz="2500" baseline="-25000" dirty="0" smtClean="0">
                <a:solidFill>
                  <a:srgbClr val="000000"/>
                </a:solidFill>
                <a:cs typeface="Arial" charset="0"/>
              </a:rPr>
              <a:t>i</a:t>
            </a:r>
          </a:p>
        </p:txBody>
      </p:sp>
      <p:sp>
        <p:nvSpPr>
          <p:cNvPr id="6189" name="Line 45"/>
          <p:cNvSpPr>
            <a:spLocks noChangeShapeType="1"/>
          </p:cNvSpPr>
          <p:nvPr/>
        </p:nvSpPr>
        <p:spPr bwMode="auto">
          <a:xfrm flipH="1" flipV="1">
            <a:off x="4982128" y="3657545"/>
            <a:ext cx="330211" cy="228586"/>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190" name="Line 46"/>
          <p:cNvSpPr>
            <a:spLocks noChangeShapeType="1"/>
          </p:cNvSpPr>
          <p:nvPr/>
        </p:nvSpPr>
        <p:spPr bwMode="auto">
          <a:xfrm>
            <a:off x="6963393" y="2286030"/>
            <a:ext cx="908080" cy="76195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191" name="Rectangle 47"/>
          <p:cNvSpPr>
            <a:spLocks noChangeArrowheads="1"/>
          </p:cNvSpPr>
          <p:nvPr/>
        </p:nvSpPr>
        <p:spPr bwMode="auto">
          <a:xfrm>
            <a:off x="7052306" y="3232123"/>
            <a:ext cx="1816159" cy="305212"/>
          </a:xfrm>
          <a:prstGeom prst="rect">
            <a:avLst/>
          </a:prstGeom>
          <a:noFill/>
          <a:ln w="12700">
            <a:noFill/>
            <a:miter lim="800000"/>
            <a:headEnd/>
            <a:tailEnd/>
          </a:ln>
        </p:spPr>
        <p:txBody>
          <a:bodyPr lIns="90488" tIns="44450" rIns="90488" bIns="44450">
            <a:spAutoFit/>
          </a:bodyPr>
          <a:lstStyle/>
          <a:p>
            <a:pPr fontAlgn="base">
              <a:spcBef>
                <a:spcPct val="0"/>
              </a:spcBef>
              <a:spcAft>
                <a:spcPct val="0"/>
              </a:spcAft>
            </a:pPr>
            <a:r>
              <a:rPr lang="en-US" sz="1400" b="1" dirty="0" smtClean="0">
                <a:solidFill>
                  <a:srgbClr val="000000"/>
                </a:solidFill>
                <a:cs typeface="Arial" charset="0"/>
              </a:rPr>
              <a:t>Slope = </a:t>
            </a:r>
            <a:r>
              <a:rPr lang="el-GR" sz="1400" b="1" dirty="0" smtClean="0">
                <a:solidFill>
                  <a:srgbClr val="000000"/>
                </a:solidFill>
                <a:cs typeface="Arial" charset="0"/>
              </a:rPr>
              <a:t>β</a:t>
            </a:r>
            <a:r>
              <a:rPr lang="en-US" sz="1400" b="1" baseline="-25000" dirty="0" smtClean="0">
                <a:solidFill>
                  <a:srgbClr val="000000"/>
                </a:solidFill>
                <a:cs typeface="Arial" charset="0"/>
              </a:rPr>
              <a:t>1</a:t>
            </a:r>
            <a:endParaRPr lang="el-GR" sz="1400" b="1" baseline="-25000" dirty="0" smtClean="0">
              <a:solidFill>
                <a:srgbClr val="000000"/>
              </a:solidFill>
              <a:cs typeface="Arial" charset="0"/>
            </a:endParaRPr>
          </a:p>
        </p:txBody>
      </p:sp>
      <p:cxnSp>
        <p:nvCxnSpPr>
          <p:cNvPr id="62" name="Straight Connector 61"/>
          <p:cNvCxnSpPr/>
          <p:nvPr/>
        </p:nvCxnSpPr>
        <p:spPr bwMode="auto">
          <a:xfrm rot="5400000">
            <a:off x="85728" y="3679482"/>
            <a:ext cx="45000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2025305" y="5641584"/>
            <a:ext cx="7275385" cy="1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bwMode="auto">
          <a:xfrm>
            <a:off x="2799189" y="4076701"/>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graphicFrame>
        <p:nvGraphicFramePr>
          <p:cNvPr id="52" name="Object 2"/>
          <p:cNvGraphicFramePr>
            <a:graphicFrameLocks noChangeAspect="1"/>
          </p:cNvGraphicFramePr>
          <p:nvPr/>
        </p:nvGraphicFramePr>
        <p:xfrm>
          <a:off x="3951878" y="1522273"/>
          <a:ext cx="3734060" cy="775915"/>
        </p:xfrm>
        <a:graphic>
          <a:graphicData uri="http://schemas.openxmlformats.org/presentationml/2006/ole">
            <mc:AlternateContent xmlns:mc="http://schemas.openxmlformats.org/markup-compatibility/2006">
              <mc:Choice xmlns:v="urn:schemas-microsoft-com:vml" Requires="v">
                <p:oleObj spid="_x0000_s6151" name="Equation" r:id="rId4" imgW="1016000" imgH="228600" progId="Equation.3">
                  <p:embed/>
                </p:oleObj>
              </mc:Choice>
              <mc:Fallback>
                <p:oleObj name="Equation" r:id="rId4" imgW="1016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878" y="1522273"/>
                        <a:ext cx="3734060" cy="77591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0">
                            <a:solidFill>
                              <a:schemeClr val="tx1"/>
                            </a:solidFill>
                            <a:miter lim="800000"/>
                            <a:headEnd/>
                            <a:tailEnd/>
                          </a14:hiddenLine>
                        </a:ext>
                      </a:extLst>
                    </p:spPr>
                  </p:pic>
                </p:oleObj>
              </mc:Fallback>
            </mc:AlternateContent>
          </a:graphicData>
        </a:graphic>
      </p:graphicFrame>
      <p:sp>
        <p:nvSpPr>
          <p:cNvPr id="53" name="Text Box 49"/>
          <p:cNvSpPr txBox="1">
            <a:spLocks noChangeArrowheads="1"/>
          </p:cNvSpPr>
          <p:nvPr/>
        </p:nvSpPr>
        <p:spPr bwMode="auto">
          <a:xfrm>
            <a:off x="4483002" y="3161916"/>
            <a:ext cx="578206" cy="598851"/>
          </a:xfrm>
          <a:prstGeom prst="rect">
            <a:avLst/>
          </a:prstGeom>
          <a:noFill/>
          <a:ln w="19050" algn="ctr">
            <a:noFill/>
            <a:miter lim="800000"/>
            <a:headEnd/>
            <a:tailEnd/>
          </a:ln>
        </p:spPr>
        <p:txBody>
          <a:bodyPr lIns="95770" tIns="47887" rIns="95770" bIns="47887">
            <a:spAutoFit/>
          </a:bodyPr>
          <a:lstStyle/>
          <a:p>
            <a:pPr fontAlgn="base">
              <a:spcBef>
                <a:spcPct val="50000"/>
              </a:spcBef>
              <a:spcAft>
                <a:spcPct val="0"/>
              </a:spcAft>
            </a:pPr>
            <a:r>
              <a:rPr lang="en-US" sz="3300" dirty="0" smtClean="0">
                <a:solidFill>
                  <a:srgbClr val="000000"/>
                </a:solidFill>
                <a:cs typeface="Arial" charset="0"/>
              </a:rPr>
              <a:t>e</a:t>
            </a:r>
            <a:r>
              <a:rPr lang="en-US" sz="3300" baseline="-25000" dirty="0" smtClean="0">
                <a:solidFill>
                  <a:srgbClr val="000000"/>
                </a:solidFill>
                <a:cs typeface="Arial" charset="0"/>
              </a:rPr>
              <a:t>i</a:t>
            </a:r>
            <a:endParaRPr lang="el-GR" sz="3300" baseline="-25000" dirty="0" smtClean="0">
              <a:solidFill>
                <a:srgbClr val="000000"/>
              </a:solidFill>
              <a:cs typeface="Arial" charset="0"/>
            </a:endParaRPr>
          </a:p>
        </p:txBody>
      </p:sp>
      <p:sp>
        <p:nvSpPr>
          <p:cNvPr id="54" name="Line 2"/>
          <p:cNvSpPr>
            <a:spLocks noChangeShapeType="1"/>
          </p:cNvSpPr>
          <p:nvPr/>
        </p:nvSpPr>
        <p:spPr bwMode="auto">
          <a:xfrm flipH="1" flipV="1">
            <a:off x="2340442" y="2743200"/>
            <a:ext cx="1898712" cy="0"/>
          </a:xfrm>
          <a:prstGeom prst="line">
            <a:avLst/>
          </a:prstGeom>
          <a:noFill/>
          <a:ln w="19050">
            <a:solidFill>
              <a:schemeClr val="tx1"/>
            </a:solidFill>
            <a:miter lim="800000"/>
            <a:headEnd/>
            <a:tailEnd type="triangle" w="lg" len="med"/>
          </a:ln>
        </p:spPr>
        <p:txBody>
          <a:bodyPr wrap="none"/>
          <a:lstStyle/>
          <a:p>
            <a:pPr fontAlgn="base">
              <a:spcBef>
                <a:spcPct val="0"/>
              </a:spcBef>
              <a:spcAft>
                <a:spcPct val="0"/>
              </a:spcAft>
            </a:pPr>
            <a:endParaRPr lang="en-US" sz="1400" dirty="0" smtClean="0">
              <a:solidFill>
                <a:srgbClr val="000000"/>
              </a:solidFill>
              <a:cs typeface="Arial" charset="0"/>
            </a:endParaRPr>
          </a:p>
        </p:txBody>
      </p:sp>
      <p:sp>
        <p:nvSpPr>
          <p:cNvPr id="65" name="Oval 64"/>
          <p:cNvSpPr/>
          <p:nvPr/>
        </p:nvSpPr>
        <p:spPr bwMode="auto">
          <a:xfrm>
            <a:off x="4067415" y="2579667"/>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5" name="Rectangle 41"/>
          <p:cNvSpPr>
            <a:spLocks noChangeArrowheads="1"/>
          </p:cNvSpPr>
          <p:nvPr/>
        </p:nvSpPr>
        <p:spPr bwMode="auto">
          <a:xfrm>
            <a:off x="604083" y="2438400"/>
            <a:ext cx="1561856" cy="520655"/>
          </a:xfrm>
          <a:prstGeom prst="rect">
            <a:avLst/>
          </a:prstGeom>
          <a:noFill/>
          <a:ln w="12700">
            <a:noFill/>
            <a:miter lim="800000"/>
            <a:headEnd/>
            <a:tailEnd/>
          </a:ln>
        </p:spPr>
        <p:txBody>
          <a:bodyPr wrap="square" lIns="90488" tIns="44450" rIns="90488" bIns="44450">
            <a:spAutoFit/>
          </a:bodyPr>
          <a:lstStyle/>
          <a:p>
            <a:pPr algn="r" fontAlgn="base">
              <a:spcBef>
                <a:spcPct val="50000"/>
              </a:spcBef>
              <a:spcAft>
                <a:spcPct val="0"/>
              </a:spcAft>
            </a:pPr>
            <a:r>
              <a:rPr lang="en-US" sz="1400" b="1" dirty="0" smtClean="0">
                <a:solidFill>
                  <a:srgbClr val="000000"/>
                </a:solidFill>
                <a:cs typeface="Arial" charset="0"/>
              </a:rPr>
              <a:t>Observed Value</a:t>
            </a:r>
            <a:br>
              <a:rPr lang="en-US" sz="1400" b="1" dirty="0" smtClean="0">
                <a:solidFill>
                  <a:srgbClr val="000000"/>
                </a:solidFill>
                <a:cs typeface="Arial" charset="0"/>
              </a:rPr>
            </a:br>
            <a:r>
              <a:rPr lang="en-US" sz="1400" b="1" dirty="0" smtClean="0">
                <a:solidFill>
                  <a:srgbClr val="000000"/>
                </a:solidFill>
                <a:cs typeface="Arial" charset="0"/>
              </a:rPr>
              <a:t>of y for xi</a:t>
            </a:r>
          </a:p>
        </p:txBody>
      </p:sp>
      <p:sp>
        <p:nvSpPr>
          <p:cNvPr id="56" name="Oval 55"/>
          <p:cNvSpPr/>
          <p:nvPr/>
        </p:nvSpPr>
        <p:spPr>
          <a:xfrm>
            <a:off x="7924353" y="2980279"/>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7" name="Oval 56"/>
          <p:cNvSpPr/>
          <p:nvPr/>
        </p:nvSpPr>
        <p:spPr>
          <a:xfrm>
            <a:off x="6995986" y="4123279"/>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8" name="Oval 57"/>
          <p:cNvSpPr/>
          <p:nvPr/>
        </p:nvSpPr>
        <p:spPr>
          <a:xfrm>
            <a:off x="5524727" y="3337288"/>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
        <p:nvSpPr>
          <p:cNvPr id="59" name="Oval 58"/>
          <p:cNvSpPr/>
          <p:nvPr/>
        </p:nvSpPr>
        <p:spPr>
          <a:xfrm>
            <a:off x="8774742" y="2408776"/>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FFFFFF"/>
              </a:solidFill>
            </a:endParaRPr>
          </a:p>
        </p:txBody>
      </p:sp>
    </p:spTree>
    <p:extLst>
      <p:ext uri="{BB962C8B-B14F-4D97-AF65-F5344CB8AC3E}">
        <p14:creationId xmlns:p14="http://schemas.microsoft.com/office/powerpoint/2010/main" val="297743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_Standarddesign">
  <a:themeElements>
    <a:clrScheme name="">
      <a:dk1>
        <a:srgbClr val="000000"/>
      </a:dk1>
      <a:lt1>
        <a:srgbClr val="FFFFFF"/>
      </a:lt1>
      <a:dk2>
        <a:srgbClr val="FFFFFF"/>
      </a:dk2>
      <a:lt2>
        <a:srgbClr val="FFFFFF"/>
      </a:lt2>
      <a:accent1>
        <a:srgbClr val="83C2E5"/>
      </a:accent1>
      <a:accent2>
        <a:srgbClr val="D6EBF6"/>
      </a:accent2>
      <a:accent3>
        <a:srgbClr val="FFFFFF"/>
      </a:accent3>
      <a:accent4>
        <a:srgbClr val="000000"/>
      </a:accent4>
      <a:accent5>
        <a:srgbClr val="C1DDF0"/>
      </a:accent5>
      <a:accent6>
        <a:srgbClr val="C2D5DF"/>
      </a:accent6>
      <a:hlink>
        <a:srgbClr val="288FC8"/>
      </a:hlink>
      <a:folHlink>
        <a:srgbClr val="006699"/>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1_Standarddesign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1_Standarddesign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1_Standarddesign 10">
        <a:dk1>
          <a:srgbClr val="000000"/>
        </a:dk1>
        <a:lt1>
          <a:srgbClr val="FFFFFF"/>
        </a:lt1>
        <a:dk2>
          <a:srgbClr val="FFFFFF"/>
        </a:dk2>
        <a:lt2>
          <a:srgbClr val="FFFFFF"/>
        </a:lt2>
        <a:accent1>
          <a:srgbClr val="72BAE2"/>
        </a:accent1>
        <a:accent2>
          <a:srgbClr val="6694FF"/>
        </a:accent2>
        <a:accent3>
          <a:srgbClr val="FFFFFF"/>
        </a:accent3>
        <a:accent4>
          <a:srgbClr val="000000"/>
        </a:accent4>
        <a:accent5>
          <a:srgbClr val="BCD9EE"/>
        </a:accent5>
        <a:accent6>
          <a:srgbClr val="5C86E7"/>
        </a:accent6>
        <a:hlink>
          <a:srgbClr val="0043D8"/>
        </a:hlink>
        <a:folHlink>
          <a:srgbClr val="3D70B3"/>
        </a:folHlink>
      </a:clrScheme>
      <a:clrMap bg1="lt1" tx1="dk1" bg2="lt2" tx2="dk2" accent1="accent1" accent2="accent2" accent3="accent3" accent4="accent4" accent5="accent5" accent6="accent6" hlink="hlink" folHlink="folHlink"/>
    </a:extraClrScheme>
    <a:extraClrScheme>
      <a:clrScheme name="1_Standarddesign 11">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4A8BEA"/>
        </a:hlink>
        <a:folHlink>
          <a:srgbClr val="006699"/>
        </a:folHlink>
      </a:clrScheme>
      <a:clrMap bg1="lt1" tx1="dk1" bg2="lt2" tx2="dk2" accent1="accent1" accent2="accent2" accent3="accent3" accent4="accent4" accent5="accent5" accent6="accent6" hlink="hlink" folHlink="folHlink"/>
    </a:extraClrScheme>
    <a:extraClrScheme>
      <a:clrScheme name="1_Standarddesign 12">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2674E6"/>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10825</TotalTime>
  <Words>1059</Words>
  <Application>Microsoft Office PowerPoint</Application>
  <PresentationFormat>A4 Paper (210x297 mm)</PresentationFormat>
  <Paragraphs>179</Paragraphs>
  <Slides>21</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Office Theme</vt:lpstr>
      <vt:lpstr>20_Standarddesign</vt:lpstr>
      <vt:lpstr>Equation</vt:lpstr>
      <vt:lpstr>Business Analytics Linear Regression </vt:lpstr>
      <vt:lpstr>4. Regression</vt:lpstr>
      <vt:lpstr>4.b.Introduction to Regression Analysis</vt:lpstr>
      <vt:lpstr>4.b.Simple Linear Regression Model</vt:lpstr>
      <vt:lpstr>4.b.Assumptions</vt:lpstr>
      <vt:lpstr>4.b.Types of Regression Models</vt:lpstr>
      <vt:lpstr>4.b.Population Linear Regression</vt:lpstr>
      <vt:lpstr>4.b.Population Regression Function</vt:lpstr>
      <vt:lpstr>4.b.Sample Regression Function</vt:lpstr>
      <vt:lpstr>4.b.Sample Regression Function</vt:lpstr>
      <vt:lpstr>4.b.The error term (residual)</vt:lpstr>
      <vt:lpstr>4.b.Our Objective</vt:lpstr>
      <vt:lpstr>4.b.One method to find b0 and b1</vt:lpstr>
      <vt:lpstr>4.b.OLS Regression Properties</vt:lpstr>
      <vt:lpstr>4.b.Interpretation of the Slope and the Intercept</vt:lpstr>
      <vt:lpstr>4.b.Limitations of Regression Analysis</vt:lpstr>
      <vt:lpstr>4.b.General Multiple Linear Regression Model</vt:lpstr>
      <vt:lpstr>4.b.Estimated Regression Equation</vt:lpstr>
      <vt:lpstr>4.b.Interpreting the Estimated Regression Equation</vt:lpstr>
      <vt:lpstr>4.b.Assumptions of Multiple Regression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neevpankaj</cp:lastModifiedBy>
  <cp:revision>1077</cp:revision>
  <dcterms:created xsi:type="dcterms:W3CDTF">2012-03-13T16:05:56Z</dcterms:created>
  <dcterms:modified xsi:type="dcterms:W3CDTF">2013-08-14T12:33:05Z</dcterms:modified>
</cp:coreProperties>
</file>