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5" r:id="rId2"/>
  </p:sldMasterIdLst>
  <p:notesMasterIdLst>
    <p:notesMasterId r:id="rId15"/>
  </p:notesMasterIdLst>
  <p:sldIdLst>
    <p:sldId id="287" r:id="rId3"/>
    <p:sldId id="535" r:id="rId4"/>
    <p:sldId id="567" r:id="rId5"/>
    <p:sldId id="568" r:id="rId6"/>
    <p:sldId id="569" r:id="rId7"/>
    <p:sldId id="570" r:id="rId8"/>
    <p:sldId id="606" r:id="rId9"/>
    <p:sldId id="607" r:id="rId10"/>
    <p:sldId id="610" r:id="rId11"/>
    <p:sldId id="614" r:id="rId12"/>
    <p:sldId id="615" r:id="rId13"/>
    <p:sldId id="617" r:id="rId14"/>
  </p:sldIdLst>
  <p:sldSz cx="9906000" cy="6858000" type="A4"/>
  <p:notesSz cx="6858000" cy="9144000"/>
  <p:defaultTextStyle>
    <a:defPPr>
      <a:defRPr lang="en-US"/>
    </a:defPPr>
    <a:lvl1pPr marL="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0BE5"/>
    <a:srgbClr val="376092"/>
    <a:srgbClr val="C25830"/>
    <a:srgbClr val="A6A6A6"/>
    <a:srgbClr val="BFBFBF"/>
    <a:srgbClr val="E9EDF4"/>
    <a:srgbClr val="595959"/>
    <a:srgbClr val="1F497D"/>
    <a:srgbClr val="4F81BD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89065" autoAdjust="0"/>
  </p:normalViewPr>
  <p:slideViewPr>
    <p:cSldViewPr showGuides="1">
      <p:cViewPr>
        <p:scale>
          <a:sx n="70" d="100"/>
          <a:sy n="70" d="100"/>
        </p:scale>
        <p:origin x="-1254" y="-102"/>
      </p:cViewPr>
      <p:guideLst>
        <p:guide orient="horz" pos="4080"/>
        <p:guide orient="horz" pos="672"/>
        <p:guide orient="horz" pos="508"/>
        <p:guide pos="336"/>
        <p:guide pos="594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4B7-BB65-4CD5-AF2E-65720B007E4F}" type="datetimeFigureOut">
              <a:rPr lang="en-US" smtClean="0"/>
              <a:pPr/>
              <a:t>8/22/2013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4F797-D0C9-4CC8-A782-47AF8FE25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049157" y="3505201"/>
            <a:ext cx="5386944" cy="1524000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049157" y="3813048"/>
            <a:ext cx="5386944" cy="76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81001" y="6453537"/>
            <a:ext cx="3352800" cy="391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/>
            <a:endParaRPr lang="en-US" dirty="0"/>
          </a:p>
        </p:txBody>
      </p:sp>
      <p:sp>
        <p:nvSpPr>
          <p:cNvPr id="15" name="TextBox 4"/>
          <p:cNvSpPr txBox="1">
            <a:spLocks/>
          </p:cNvSpPr>
          <p:nvPr userDrawn="1"/>
        </p:nvSpPr>
        <p:spPr bwMode="gray">
          <a:xfrm>
            <a:off x="4006952" y="6396336"/>
            <a:ext cx="3136900" cy="276995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Pristine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www.edupristine.com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875" y="1069754"/>
            <a:ext cx="3347256" cy="2094242"/>
          </a:xfrm>
          <a:prstGeom prst="rect">
            <a:avLst/>
          </a:prstGeom>
          <a:noFill/>
        </p:spPr>
      </p:pic>
      <p:grpSp>
        <p:nvGrpSpPr>
          <p:cNvPr id="14" name="Group 4"/>
          <p:cNvGrpSpPr/>
          <p:nvPr userDrawn="1"/>
        </p:nvGrpSpPr>
        <p:grpSpPr bwMode="gray">
          <a:xfrm>
            <a:off x="4105428" y="3048000"/>
            <a:ext cx="5334000" cy="108268"/>
            <a:chOff x="-76200" y="3048000"/>
            <a:chExt cx="4267200" cy="108268"/>
          </a:xfrm>
        </p:grpSpPr>
        <p:cxnSp>
          <p:nvCxnSpPr>
            <p:cNvPr id="16" name="Straight Connector 15"/>
            <p:cNvCxnSpPr/>
            <p:nvPr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93776" y="64008"/>
            <a:ext cx="7516368" cy="704088"/>
          </a:xfrm>
        </p:spPr>
        <p:txBody>
          <a:bodyPr>
            <a:normAutofit/>
          </a:bodyPr>
          <a:lstStyle>
            <a:lvl1pPr algn="l" defTabSz="914373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6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7"/>
          <p:cNvGrpSpPr/>
          <p:nvPr userDrawn="1"/>
        </p:nvGrpSpPr>
        <p:grpSpPr bwMode="gray">
          <a:xfrm>
            <a:off x="0" y="762001"/>
            <a:ext cx="9906000" cy="60960"/>
            <a:chOff x="0" y="762000"/>
            <a:chExt cx="9906000" cy="60960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95301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6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7"/>
          <p:cNvGrpSpPr/>
          <p:nvPr userDrawn="1"/>
        </p:nvGrpSpPr>
        <p:grpSpPr bwMode="gray">
          <a:xfrm>
            <a:off x="0" y="762001"/>
            <a:ext cx="9906000" cy="60960"/>
            <a:chOff x="0" y="762000"/>
            <a:chExt cx="9906000" cy="60960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472" y="3424682"/>
            <a:ext cx="9907472" cy="3433318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38083" eaLnBrk="0" hangingPunct="0">
              <a:defRPr/>
            </a:pPr>
            <a:endParaRPr lang="zh-SG" altLang="en-GB" sz="1900" dirty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</p:txBody>
      </p:sp>
      <p:sp>
        <p:nvSpPr>
          <p:cNvPr id="5" name="AC Half Banner"/>
          <p:cNvSpPr>
            <a:spLocks noChangeArrowheads="1"/>
          </p:cNvSpPr>
          <p:nvPr/>
        </p:nvSpPr>
        <p:spPr bwMode="auto">
          <a:xfrm>
            <a:off x="0" y="0"/>
            <a:ext cx="9908943" cy="3429000"/>
          </a:xfrm>
          <a:prstGeom prst="rect">
            <a:avLst/>
          </a:prstGeom>
          <a:solidFill>
            <a:srgbClr val="5F6D84"/>
          </a:solidFill>
          <a:ln w="6350">
            <a:noFill/>
            <a:miter lim="800000"/>
            <a:headEnd/>
            <a:tailEnd/>
          </a:ln>
        </p:spPr>
        <p:txBody>
          <a:bodyPr wrap="none" lIns="91393" tIns="45698" rIns="91393" bIns="45698" anchor="ctr"/>
          <a:lstStyle/>
          <a:p>
            <a:pPr algn="ctr" defTabSz="838083" eaLnBrk="0" hangingPunct="0">
              <a:defRPr/>
            </a:pPr>
            <a:endParaRPr lang="zh-SG" altLang="en-GB" sz="1900" dirty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-1472" y="3429000"/>
            <a:ext cx="9906000" cy="0"/>
          </a:xfrm>
          <a:prstGeom prst="line">
            <a:avLst/>
          </a:prstGeom>
          <a:noFill/>
          <a:ln w="19050">
            <a:solidFill>
              <a:srgbClr val="5F6D84"/>
            </a:solidFill>
            <a:round/>
            <a:headEnd/>
            <a:tailEnd/>
          </a:ln>
        </p:spPr>
        <p:txBody>
          <a:bodyPr wrap="none" lIns="99524" tIns="49762" rIns="99524" bIns="49762" anchor="ctr"/>
          <a:lstStyle/>
          <a:p>
            <a:pPr defTabSz="957732">
              <a:defRPr/>
            </a:pPr>
            <a:endParaRPr lang="en-US" sz="19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7501961" y="2948192"/>
            <a:ext cx="2417281" cy="37616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71963" tIns="71963" rIns="71963" bIns="71963">
            <a:spAutoFit/>
          </a:bodyPr>
          <a:lstStyle/>
          <a:p>
            <a:pPr defTabSz="838083" eaLnBrk="0" hangingPunct="0">
              <a:spcBef>
                <a:spcPct val="50000"/>
              </a:spcBef>
              <a:defRPr/>
            </a:pPr>
            <a:r>
              <a:rPr lang="en-US" sz="1500" b="1" dirty="0">
                <a:solidFill>
                  <a:srgbClr val="FFFFFF"/>
                </a:solidFill>
                <a:latin typeface="Lucida Sans" pitchFamily="34" charset="0"/>
                <a:cs typeface="Arial" charset="0"/>
              </a:rPr>
              <a:t>www.edupristine.com</a:t>
            </a:r>
          </a:p>
        </p:txBody>
      </p:sp>
      <p:pic>
        <p:nvPicPr>
          <p:cNvPr id="8" name="Picture 3" descr="C:\Documents and Settings\ABC\My Documents\Downloads\Logo_Pristine_Low_Re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149" y="3473627"/>
            <a:ext cx="4225461" cy="53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99557" y="6294058"/>
            <a:ext cx="7320866" cy="738623"/>
          </a:xfrm>
          <a:ln w="12700"/>
        </p:spPr>
        <p:txBody>
          <a:bodyPr tIns="0" bIns="0"/>
          <a:lstStyle>
            <a:lvl1pPr marL="0" indent="0">
              <a:buFont typeface="Arial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altLang="zh-SG"/>
              <a:t>Click to insert p</a:t>
            </a:r>
            <a:r>
              <a:rPr lang="en-US"/>
              <a:t>resenter’s name</a:t>
            </a:r>
          </a:p>
          <a:p>
            <a:r>
              <a:rPr lang="en-US"/>
              <a:t>Second line here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78995" y="5040848"/>
            <a:ext cx="7320866" cy="903151"/>
          </a:xfrm>
        </p:spPr>
        <p:txBody>
          <a:bodyPr tIns="48379" bIns="48379" anchor="t"/>
          <a:lstStyle>
            <a:lvl1pPr>
              <a:defRPr sz="3000"/>
            </a:lvl1pPr>
          </a:lstStyle>
          <a:p>
            <a:r>
              <a:rPr lang="en-US" altLang="zh-SG"/>
              <a:t>Click to insert presentation title</a:t>
            </a:r>
            <a:br>
              <a:rPr lang="en-US" altLang="zh-SG"/>
            </a:br>
            <a:r>
              <a:rPr lang="en-US"/>
              <a:t>Second line here</a:t>
            </a:r>
            <a:endParaRPr lang="en-US" altLang="zh-SG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08492" y="6509630"/>
            <a:ext cx="4197508" cy="332536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393" tIns="45698" rIns="91393" bIns="45698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9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SG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0" y="6509630"/>
            <a:ext cx="4184266" cy="332536"/>
          </a:xfrm>
          <a:prstGeom prst="rect">
            <a:avLst/>
          </a:prstGeom>
          <a:ln w="12700">
            <a:miter lim="800000"/>
            <a:headEnd/>
            <a:tailEnd/>
          </a:ln>
        </p:spPr>
        <p:txBody>
          <a:bodyPr vert="horz" wrap="square" lIns="91393" tIns="45698" rIns="91393" bIns="4569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SG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97509" y="6515388"/>
            <a:ext cx="1510984" cy="326778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46BCE3B-75BC-42DE-845D-FAD14DF624B4}" type="slidenum">
              <a:rPr lang="zh-SG" altLang="en-US"/>
              <a:pPr>
                <a:defRPr/>
              </a:pPr>
              <a:t>‹#›</a:t>
            </a:fld>
            <a:r>
              <a:rPr lang="en-US" altLang="zh-SG" dirty="0"/>
              <a:t/>
            </a:r>
            <a:br>
              <a:rPr lang="en-US" altLang="zh-SG" dirty="0"/>
            </a:br>
            <a:endParaRPr lang="en-US" altLang="zh-SG" sz="8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72FC1D5-E7D6-4498-B8A8-4309259AEB2E}" type="slidenum">
              <a:rPr lang="zh-SG" altLang="en-US"/>
              <a:pPr>
                <a:defRPr/>
              </a:pPr>
              <a:t>‹#›</a:t>
            </a:fld>
            <a:r>
              <a:rPr lang="en-US" altLang="zh-SG" dirty="0"/>
              <a:t/>
            </a:r>
            <a:br>
              <a:rPr lang="en-US" altLang="zh-SG" dirty="0"/>
            </a:br>
            <a:endParaRPr lang="en-US" altLang="zh-SG" sz="8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472" y="3424682"/>
            <a:ext cx="9907472" cy="3433318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38083" eaLnBrk="0" hangingPunct="0">
              <a:defRPr/>
            </a:pPr>
            <a:endParaRPr lang="zh-SG" altLang="en-GB" sz="1900" dirty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</p:txBody>
      </p:sp>
      <p:sp>
        <p:nvSpPr>
          <p:cNvPr id="4" name="AC Half Banner"/>
          <p:cNvSpPr>
            <a:spLocks noChangeArrowheads="1"/>
          </p:cNvSpPr>
          <p:nvPr/>
        </p:nvSpPr>
        <p:spPr bwMode="auto">
          <a:xfrm>
            <a:off x="0" y="0"/>
            <a:ext cx="9908943" cy="3429000"/>
          </a:xfrm>
          <a:prstGeom prst="rect">
            <a:avLst/>
          </a:prstGeom>
          <a:solidFill>
            <a:srgbClr val="5F6D84"/>
          </a:solidFill>
          <a:ln w="6350">
            <a:noFill/>
            <a:miter lim="800000"/>
            <a:headEnd/>
            <a:tailEnd/>
          </a:ln>
        </p:spPr>
        <p:txBody>
          <a:bodyPr wrap="none" lIns="91394" tIns="45698" rIns="91394" bIns="45698" anchor="ctr"/>
          <a:lstStyle/>
          <a:p>
            <a:pPr algn="ctr" defTabSz="838083" eaLnBrk="0" hangingPunct="0">
              <a:defRPr/>
            </a:pPr>
            <a:endParaRPr lang="zh-SG" altLang="en-GB" sz="1900" dirty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 userDrawn="1"/>
        </p:nvSpPr>
        <p:spPr bwMode="auto">
          <a:xfrm>
            <a:off x="7403386" y="2910764"/>
            <a:ext cx="2283397" cy="376172"/>
          </a:xfrm>
          <a:prstGeom prst="rect">
            <a:avLst/>
          </a:prstGeom>
          <a:noFill/>
          <a:ln>
            <a:noFill/>
          </a:ln>
          <a:extLst/>
        </p:spPr>
        <p:txBody>
          <a:bodyPr lIns="71964" tIns="71964" rIns="71964" bIns="71964">
            <a:spAutoFit/>
          </a:bodyPr>
          <a:lstStyle>
            <a:lvl1pPr defTabSz="912813" eaLnBrk="0" hangingPunct="0"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FFFF"/>
                </a:solidFill>
                <a:latin typeface="Lucida Sans" pitchFamily="34" charset="0"/>
              </a:rPr>
              <a:t>www.edupristine.com</a:t>
            </a:r>
          </a:p>
        </p:txBody>
      </p:sp>
      <p:pic>
        <p:nvPicPr>
          <p:cNvPr id="6" name="Picture 3" descr="C:\Documents and Settings\ABC\My Documents\Downloads\Logo_Pristine_Low_Re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149" y="3473627"/>
            <a:ext cx="4225461" cy="53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349286" y="5040847"/>
            <a:ext cx="7320866" cy="903151"/>
          </a:xfrm>
        </p:spPr>
        <p:txBody>
          <a:bodyPr tIns="48380" bIns="48380" anchor="t"/>
          <a:lstStyle>
            <a:lvl1pPr algn="ctr">
              <a:defRPr sz="3000"/>
            </a:lvl1pPr>
          </a:lstStyle>
          <a:p>
            <a:r>
              <a:rPr lang="en-US" altLang="zh-SG" dirty="0"/>
              <a:t>Click to insert presentation title</a:t>
            </a:r>
            <a:br>
              <a:rPr lang="en-US" altLang="zh-SG" dirty="0"/>
            </a:br>
            <a:r>
              <a:rPr lang="en-US" dirty="0"/>
              <a:t>Second line here</a:t>
            </a:r>
            <a:endParaRPr lang="en-US" altLang="zh-SG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E2BFEB4-445D-4D77-8E53-2E9522447DAF}" type="slidenum">
              <a:rPr lang="zh-SG" altLang="en-US"/>
              <a:pPr>
                <a:defRPr/>
              </a:pPr>
              <a:t>‹#›</a:t>
            </a:fld>
            <a:r>
              <a:rPr lang="en-US" altLang="zh-SG" dirty="0"/>
              <a:t/>
            </a:r>
            <a:br>
              <a:rPr lang="en-US" altLang="zh-SG" dirty="0"/>
            </a:br>
            <a:endParaRPr lang="en-US" altLang="zh-SG" sz="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93776" y="64008"/>
            <a:ext cx="7516368" cy="704088"/>
          </a:xfrm>
        </p:spPr>
        <p:txBody>
          <a:bodyPr>
            <a:normAutofit/>
          </a:bodyPr>
          <a:lstStyle>
            <a:lvl1pPr algn="l" defTabSz="914373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6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>
            <a:off x="0" y="762001"/>
            <a:ext cx="9906000" cy="1588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 bwMode="gray">
          <a:xfrm>
            <a:off x="0" y="821373"/>
            <a:ext cx="9906000" cy="158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Tab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/>
          <p:cNvGrpSpPr/>
          <p:nvPr userDrawn="1"/>
        </p:nvGrpSpPr>
        <p:grpSpPr bwMode="gray">
          <a:xfrm>
            <a:off x="0" y="762001"/>
            <a:ext cx="9906000" cy="60960"/>
            <a:chOff x="0" y="762000"/>
            <a:chExt cx="9906000" cy="60960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493777" y="962026"/>
            <a:ext cx="8933688" cy="5172075"/>
          </a:xfrm>
        </p:spPr>
        <p:txBody>
          <a:bodyPr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493776" y="64008"/>
            <a:ext cx="7516368" cy="704088"/>
          </a:xfrm>
        </p:spPr>
        <p:txBody>
          <a:bodyPr>
            <a:normAutofit/>
          </a:bodyPr>
          <a:lstStyle>
            <a:lvl1pPr algn="l" defTabSz="914373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93776" y="64008"/>
            <a:ext cx="7516368" cy="704088"/>
          </a:xfrm>
        </p:spPr>
        <p:txBody>
          <a:bodyPr>
            <a:normAutofit/>
          </a:bodyPr>
          <a:lstStyle>
            <a:lvl1pPr algn="l" defTabSz="914373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95301" y="960120"/>
            <a:ext cx="4375150" cy="517398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35550" y="960120"/>
            <a:ext cx="4375150" cy="517398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6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7"/>
          <p:cNvGrpSpPr/>
          <p:nvPr userDrawn="1"/>
        </p:nvGrpSpPr>
        <p:grpSpPr bwMode="gray">
          <a:xfrm>
            <a:off x="0" y="762001"/>
            <a:ext cx="9906000" cy="60960"/>
            <a:chOff x="0" y="762000"/>
            <a:chExt cx="9906000" cy="609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93776" y="64008"/>
            <a:ext cx="7516368" cy="704088"/>
          </a:xfrm>
        </p:spPr>
        <p:txBody>
          <a:bodyPr>
            <a:normAutofit/>
          </a:bodyPr>
          <a:lstStyle>
            <a:lvl1pPr algn="l" defTabSz="914373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95300" y="960120"/>
            <a:ext cx="5753100" cy="517398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400801" y="960120"/>
            <a:ext cx="3009900" cy="517398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6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7"/>
          <p:cNvGrpSpPr/>
          <p:nvPr userDrawn="1"/>
        </p:nvGrpSpPr>
        <p:grpSpPr bwMode="gray">
          <a:xfrm>
            <a:off x="0" y="762001"/>
            <a:ext cx="9906000" cy="60960"/>
            <a:chOff x="0" y="762000"/>
            <a:chExt cx="9906000" cy="60960"/>
          </a:xfrm>
        </p:grpSpPr>
        <p:cxnSp>
          <p:nvCxnSpPr>
            <p:cNvPr id="15" name="Straight Connector 14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93776" y="64008"/>
            <a:ext cx="7516368" cy="704088"/>
          </a:xfrm>
        </p:spPr>
        <p:txBody>
          <a:bodyPr>
            <a:normAutofit/>
          </a:bodyPr>
          <a:lstStyle>
            <a:lvl1pPr algn="l" defTabSz="914373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6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7"/>
          <p:cNvGrpSpPr/>
          <p:nvPr userDrawn="1"/>
        </p:nvGrpSpPr>
        <p:grpSpPr bwMode="gray">
          <a:xfrm>
            <a:off x="0" y="762001"/>
            <a:ext cx="9906000" cy="60960"/>
            <a:chOff x="0" y="762000"/>
            <a:chExt cx="9906000" cy="60960"/>
          </a:xfrm>
        </p:grpSpPr>
        <p:cxnSp>
          <p:nvCxnSpPr>
            <p:cNvPr id="10" name="Straight Connector 9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6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0" y="762001"/>
            <a:ext cx="9906000" cy="60960"/>
            <a:chOff x="0" y="762000"/>
            <a:chExt cx="9906000" cy="609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 bwMode="gray">
          <a:xfrm>
            <a:off x="493776" y="64008"/>
            <a:ext cx="7516368" cy="704088"/>
          </a:xfrm>
        </p:spPr>
        <p:txBody>
          <a:bodyPr anchor="b">
            <a:normAutofit/>
          </a:bodyPr>
          <a:lstStyle>
            <a:lvl1pPr algn="l" defTabSz="914373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3"/>
          </p:nvPr>
        </p:nvSpPr>
        <p:spPr bwMode="gray">
          <a:xfrm>
            <a:off x="493776" y="962026"/>
            <a:ext cx="8929687" cy="5172075"/>
          </a:xfrm>
        </p:spPr>
        <p:txBody>
          <a:bodyPr/>
          <a:lstStyle>
            <a:lvl2pPr>
              <a:spcAft>
                <a:spcPts val="400"/>
              </a:spcAft>
              <a:buClr>
                <a:srgbClr val="376092"/>
              </a:buClr>
              <a:defRPr lang="en-U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300"/>
              </a:spcBef>
              <a:defRPr lang="en-US" sz="1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spcBef>
                <a:spcPts val="200"/>
              </a:spcBef>
              <a:spcAft>
                <a:spcPts val="200"/>
              </a:spcAft>
              <a:defRPr lang="en-US" sz="1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200"/>
              </a:spcBef>
              <a:spcAft>
                <a:spcPts val="200"/>
              </a:spcAft>
              <a:defRPr lang="en-US" sz="13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5418" lvl="1" indent="-225418" algn="l" defTabSz="914373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463537" lvl="2" indent="-238118" algn="l" defTabSz="914373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Calibri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688955" lvl="3" indent="-225418" algn="l" defTabSz="914373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Font typeface="Arial" pitchFamily="34" charset="0"/>
              <a:buChar char="–"/>
            </a:pPr>
            <a:r>
              <a:rPr lang="en-US" dirty="0" smtClean="0"/>
              <a:t>Third level</a:t>
            </a:r>
          </a:p>
          <a:p>
            <a:pPr marL="901674" lvl="4" indent="-212719" algn="l" defTabSz="914373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</p:txBody>
      </p:sp>
      <p:pic>
        <p:nvPicPr>
          <p:cNvPr id="12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concep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93776" y="64008"/>
            <a:ext cx="7516368" cy="704088"/>
          </a:xfrm>
        </p:spPr>
        <p:txBody>
          <a:bodyPr anchor="b">
            <a:normAutofit/>
          </a:bodyPr>
          <a:lstStyle>
            <a:lvl1pPr algn="l" defTabSz="914373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495301" y="962026"/>
            <a:ext cx="8933688" cy="5172075"/>
          </a:xfrm>
        </p:spPr>
        <p:txBody>
          <a:bodyPr>
            <a:normAutofit/>
          </a:bodyPr>
          <a:lstStyle>
            <a:lvl1pPr marL="0" marR="0" indent="0" algn="l" defTabSz="9143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38" marR="0" indent="-400038" algn="l" defTabSz="91437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900"/>
              </a:spcAft>
              <a:buClr>
                <a:srgbClr val="376092"/>
              </a:buClr>
              <a:buSzTx/>
              <a:buFont typeface="+mj-lt"/>
              <a:buAutoNum type="romanUcPeriod"/>
              <a:tabLst/>
              <a:defRPr lang="en-U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3" indent="0">
              <a:buNone/>
              <a:defRPr sz="1000"/>
            </a:lvl3pPr>
            <a:lvl4pPr marL="1371560" indent="0">
              <a:buNone/>
              <a:defRPr sz="900"/>
            </a:lvl4pPr>
            <a:lvl5pPr marL="1828747" indent="0">
              <a:buNone/>
              <a:defRPr sz="900"/>
            </a:lvl5pPr>
            <a:lvl6pPr marL="2285933" indent="0">
              <a:buNone/>
              <a:defRPr sz="900"/>
            </a:lvl6pPr>
            <a:lvl7pPr marL="2743120" indent="0">
              <a:buNone/>
              <a:defRPr sz="900"/>
            </a:lvl7pPr>
            <a:lvl8pPr marL="3200307" indent="0">
              <a:buNone/>
              <a:defRPr sz="900"/>
            </a:lvl8pPr>
            <a:lvl9pPr marL="3657494" indent="0">
              <a:buNone/>
              <a:defRPr sz="900"/>
            </a:lvl9pPr>
          </a:lstStyle>
          <a:p>
            <a:pPr marL="225418" marR="0" lvl="1" indent="-225418" algn="l" defTabSz="9143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6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7"/>
          <p:cNvGrpSpPr/>
          <p:nvPr userDrawn="1"/>
        </p:nvGrpSpPr>
        <p:grpSpPr bwMode="gray">
          <a:xfrm>
            <a:off x="0" y="762001"/>
            <a:ext cx="9906000" cy="60960"/>
            <a:chOff x="0" y="762000"/>
            <a:chExt cx="9906000" cy="609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317997" y="3709792"/>
            <a:ext cx="2454278" cy="566738"/>
          </a:xfrm>
        </p:spPr>
        <p:txBody>
          <a:bodyPr lIns="0" anchor="t">
            <a:normAutofit/>
          </a:bodyPr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1" y="3048000"/>
            <a:ext cx="4190999" cy="108268"/>
            <a:chOff x="-76200" y="3048000"/>
            <a:chExt cx="4267200" cy="108268"/>
          </a:xfrm>
        </p:grpSpPr>
        <p:cxnSp>
          <p:nvCxnSpPr>
            <p:cNvPr id="15" name="Straight Connector 14"/>
            <p:cNvCxnSpPr/>
            <p:nvPr userDrawn="1"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 txBox="1">
            <a:spLocks/>
          </p:cNvSpPr>
          <p:nvPr userDrawn="1"/>
        </p:nvSpPr>
        <p:spPr bwMode="gray">
          <a:xfrm>
            <a:off x="4278585" y="2819400"/>
            <a:ext cx="5168900" cy="566738"/>
          </a:xfrm>
          <a:prstGeom prst="rect">
            <a:avLst/>
          </a:prstGeom>
        </p:spPr>
        <p:txBody>
          <a:bodyPr vert="horz" lIns="45718" tIns="45718" rIns="45718" bIns="45718" rtlCol="0" anchor="ctr" anchorCtr="0">
            <a:normAutofit/>
          </a:bodyPr>
          <a:lstStyle>
            <a:lvl1pPr algn="l">
              <a:defRPr sz="2000" b="1"/>
            </a:lvl1pPr>
          </a:lstStyle>
          <a:p>
            <a:pPr marL="0" marR="0" lvl="0" indent="0" algn="l" defTabSz="914373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9" name="Title 1"/>
          <p:cNvSpPr txBox="1">
            <a:spLocks/>
          </p:cNvSpPr>
          <p:nvPr userDrawn="1"/>
        </p:nvSpPr>
        <p:spPr bwMode="gray">
          <a:xfrm>
            <a:off x="4273822" y="3352800"/>
            <a:ext cx="5168900" cy="381000"/>
          </a:xfrm>
          <a:prstGeom prst="rect">
            <a:avLst/>
          </a:prstGeom>
        </p:spPr>
        <p:txBody>
          <a:bodyPr vert="horz" lIns="45718" tIns="45718" rIns="45718" bIns="45718" rtlCol="0" anchor="ctr" anchorCtr="0">
            <a:normAutofit/>
          </a:bodyPr>
          <a:lstStyle>
            <a:lvl1pPr algn="l">
              <a:defRPr sz="2000" b="1"/>
            </a:lvl1pPr>
          </a:lstStyle>
          <a:p>
            <a:pPr marL="0" marR="0" lvl="0" indent="0" algn="l" defTabSz="914373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Contact:</a:t>
            </a: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81001" y="6447534"/>
            <a:ext cx="3124200" cy="39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/>
            <a:endParaRPr lang="en-US" dirty="0"/>
          </a:p>
        </p:txBody>
      </p:sp>
      <p:sp>
        <p:nvSpPr>
          <p:cNvPr id="11" name="TextBox 4"/>
          <p:cNvSpPr txBox="1">
            <a:spLocks/>
          </p:cNvSpPr>
          <p:nvPr userDrawn="1"/>
        </p:nvSpPr>
        <p:spPr bwMode="gray">
          <a:xfrm>
            <a:off x="4208329" y="6396338"/>
            <a:ext cx="3136900" cy="276995"/>
          </a:xfrm>
          <a:prstGeom prst="rect">
            <a:avLst/>
          </a:prstGeom>
          <a:noFill/>
        </p:spPr>
        <p:txBody>
          <a:bodyPr vert="horz" wrap="square" lIns="91438" tIns="45718" rIns="91438" bIns="457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Pristine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www.edupristine.com</a:t>
            </a:r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gray">
          <a:xfrm>
            <a:off x="4317996" y="5029201"/>
            <a:ext cx="5118103" cy="1228725"/>
          </a:xfrm>
          <a:prstGeom prst="rect">
            <a:avLst/>
          </a:prstGeom>
        </p:spPr>
        <p:txBody>
          <a:bodyPr vert="horz" lIns="0" tIns="45718" rIns="45718" bIns="45718" rtlCol="0" anchor="t" anchorCtr="0">
            <a:normAutofit/>
          </a:bodyPr>
          <a:lstStyle>
            <a:lvl1pPr algn="l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373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Pristine</a:t>
            </a:r>
          </a:p>
          <a:p>
            <a:pPr marL="0" marR="0" lvl="0" indent="0" algn="l" defTabSz="914373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702,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Raaj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Chambers, Old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Nagardas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Road,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Andheri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(E), Mumbai-400 069. INDIA</a:t>
            </a:r>
          </a:p>
          <a:p>
            <a:pPr marL="0" marR="0" lvl="0" indent="0" algn="l" defTabSz="914373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www.edupristine.com</a:t>
            </a:r>
          </a:p>
          <a:p>
            <a:pPr marL="0" marR="0" lvl="0" indent="0" algn="l" defTabSz="914373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Ph. +91 22 3215 6191</a:t>
            </a:r>
          </a:p>
        </p:txBody>
      </p:sp>
      <p:pic>
        <p:nvPicPr>
          <p:cNvPr id="13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5300" y="62630"/>
            <a:ext cx="7513638" cy="701458"/>
          </a:xfrm>
          <a:prstGeom prst="rect">
            <a:avLst/>
          </a:prstGeom>
        </p:spPr>
        <p:txBody>
          <a:bodyPr vert="horz" lIns="45718" tIns="45718" rIns="45718" bIns="45718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00" y="962026"/>
            <a:ext cx="8915400" cy="5172075"/>
          </a:xfrm>
          <a:prstGeom prst="rect">
            <a:avLst/>
          </a:prstGeom>
        </p:spPr>
        <p:txBody>
          <a:bodyPr vert="horz" lIns="45718" tIns="45718" rIns="45718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436101" y="6492876"/>
            <a:ext cx="469900" cy="365125"/>
          </a:xfrm>
          <a:prstGeom prst="rect">
            <a:avLst/>
          </a:prstGeom>
        </p:spPr>
        <p:txBody>
          <a:bodyPr vert="horz" lIns="91438" tIns="45718" rIns="91438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gray">
          <a:xfrm>
            <a:off x="506414" y="6493511"/>
            <a:ext cx="1398587" cy="365125"/>
          </a:xfrm>
          <a:prstGeom prst="rect">
            <a:avLst/>
          </a:prstGeom>
        </p:spPr>
        <p:txBody>
          <a:bodyPr vert="horz" lIns="0" tIns="45718" rIns="0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Pristine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 bwMode="gray">
          <a:xfrm flipH="1">
            <a:off x="1213645" y="6492875"/>
            <a:ext cx="1588" cy="365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373" rtl="0" eaLnBrk="1" latinLnBrk="0" hangingPunct="1">
        <a:lnSpc>
          <a:spcPts val="22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3" rtl="0" eaLnBrk="1" latinLnBrk="0" hangingPunct="1">
        <a:spcBef>
          <a:spcPts val="800"/>
        </a:spcBef>
        <a:spcAft>
          <a:spcPts val="900"/>
        </a:spcAft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225418" indent="-225418" algn="l" defTabSz="914373" rtl="0" eaLnBrk="1" latinLnBrk="0" hangingPunct="1">
        <a:spcBef>
          <a:spcPts val="400"/>
        </a:spcBef>
        <a:spcAft>
          <a:spcPts val="400"/>
        </a:spcAft>
        <a:buClr>
          <a:srgbClr val="376092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37" indent="-238118" algn="l" defTabSz="914373" rtl="0" eaLnBrk="1" latinLnBrk="0" hangingPunct="1">
        <a:spcBef>
          <a:spcPts val="300"/>
        </a:spcBef>
        <a:spcAft>
          <a:spcPts val="300"/>
        </a:spcAft>
        <a:buClr>
          <a:schemeClr val="tx1">
            <a:lumMod val="65000"/>
            <a:lumOff val="35000"/>
          </a:schemeClr>
        </a:buClr>
        <a:buFont typeface="Calibri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8955" indent="-225418" algn="l" defTabSz="914373" rtl="0" eaLnBrk="1" latinLnBrk="0" hangingPunct="1">
        <a:spcBef>
          <a:spcPts val="200"/>
        </a:spcBef>
        <a:spcAft>
          <a:spcPts val="200"/>
        </a:spcAft>
        <a:buClr>
          <a:schemeClr val="accent6">
            <a:lumMod val="75000"/>
          </a:schemeClr>
        </a:buClr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1674" indent="-212719" algn="l" defTabSz="914373" rtl="0" eaLnBrk="1" latinLnBrk="0" hangingPunct="1">
        <a:spcBef>
          <a:spcPts val="200"/>
        </a:spcBef>
        <a:spcAft>
          <a:spcPts val="200"/>
        </a:spcAft>
        <a:buClr>
          <a:schemeClr val="accent1"/>
        </a:buClr>
        <a:buSzPct val="10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7" indent="-228594" algn="l" defTabSz="91437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4" indent="-228594" algn="l" defTabSz="91437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0" indent="-228594" algn="l" defTabSz="91437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7" indent="-228594" algn="l" defTabSz="91437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3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0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7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3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0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7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4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1471" y="1322945"/>
            <a:ext cx="9914828" cy="5537935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38186" eaLnBrk="0" hangingPunct="0">
              <a:defRPr/>
            </a:pPr>
            <a:endParaRPr lang="zh-SG" altLang="en-GB" sz="1900" dirty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</p:txBody>
      </p:sp>
      <p:sp>
        <p:nvSpPr>
          <p:cNvPr id="1027" name="AC Banner"/>
          <p:cNvSpPr>
            <a:spLocks noChangeArrowheads="1"/>
          </p:cNvSpPr>
          <p:nvPr/>
        </p:nvSpPr>
        <p:spPr bwMode="auto">
          <a:xfrm>
            <a:off x="0" y="1"/>
            <a:ext cx="9913356" cy="1325823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wrap="none" lIns="91404" tIns="45704" rIns="91404" bIns="45704" anchor="ctr"/>
          <a:lstStyle/>
          <a:p>
            <a:pPr algn="ctr" defTabSz="838186" eaLnBrk="0" hangingPunct="0">
              <a:defRPr/>
            </a:pPr>
            <a:endParaRPr lang="zh-SG" altLang="en-GB" sz="1900" dirty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</p:txBody>
      </p:sp>
      <p:sp>
        <p:nvSpPr>
          <p:cNvPr id="53252" name="AC Banner Title"/>
          <p:cNvSpPr>
            <a:spLocks noGrp="1" noChangeArrowheads="1"/>
          </p:cNvSpPr>
          <p:nvPr>
            <p:ph type="title"/>
          </p:nvPr>
        </p:nvSpPr>
        <p:spPr bwMode="auto">
          <a:xfrm>
            <a:off x="306023" y="214494"/>
            <a:ext cx="8992347" cy="5758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SG" smtClean="0"/>
              <a:t>Click to edit title style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566" y="6384390"/>
            <a:ext cx="2284869" cy="473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04" tIns="45704" rIns="91404" bIns="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70000"/>
              </a:lnSpc>
              <a:defRPr sz="100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944A809-629E-4669-A998-4F6605FA2F09}" type="slidenum">
              <a:rPr lang="zh-SG" altLang="en-US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SG"/>
              <a:t/>
            </a:r>
            <a:br>
              <a:rPr lang="en-US" altLang="zh-SG"/>
            </a:br>
            <a:endParaRPr lang="en-US" altLang="zh-SG" sz="800"/>
          </a:p>
        </p:txBody>
      </p:sp>
      <p:sp>
        <p:nvSpPr>
          <p:cNvPr id="5325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655" y="1125725"/>
            <a:ext cx="9288070" cy="503985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04" rIns="0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text format of master</a:t>
            </a:r>
            <a:endParaRPr lang="en-US" altLang="zh-SG" smtClean="0"/>
          </a:p>
          <a:p>
            <a:pPr lvl="1"/>
            <a:r>
              <a:rPr lang="en-US" smtClean="0"/>
              <a:t>Second level</a:t>
            </a:r>
            <a:endParaRPr lang="en-US" altLang="zh-SG" smtClean="0"/>
          </a:p>
          <a:p>
            <a:pPr lvl="2"/>
            <a:r>
              <a:rPr lang="en-US" smtClean="0"/>
              <a:t>Third level</a:t>
            </a:r>
            <a:endParaRPr lang="en-US" altLang="zh-SG" smtClean="0"/>
          </a:p>
        </p:txBody>
      </p:sp>
      <p:sp>
        <p:nvSpPr>
          <p:cNvPr id="1031" name="Line 11"/>
          <p:cNvSpPr>
            <a:spLocks noChangeShapeType="1"/>
          </p:cNvSpPr>
          <p:nvPr userDrawn="1"/>
        </p:nvSpPr>
        <p:spPr bwMode="auto">
          <a:xfrm>
            <a:off x="-16183" y="6367117"/>
            <a:ext cx="9936897" cy="1439"/>
          </a:xfrm>
          <a:prstGeom prst="line">
            <a:avLst/>
          </a:prstGeom>
          <a:noFill/>
          <a:ln w="38100">
            <a:solidFill>
              <a:srgbClr val="5F6D84"/>
            </a:solidFill>
            <a:round/>
            <a:headEnd/>
            <a:tailEnd/>
          </a:ln>
        </p:spPr>
        <p:txBody>
          <a:bodyPr wrap="none" lIns="99536" tIns="49769" rIns="99536" bIns="49769" anchor="ctr"/>
          <a:lstStyle/>
          <a:p>
            <a:pPr defTabSz="957732">
              <a:defRPr/>
            </a:pPr>
            <a:endParaRPr lang="en-US" sz="19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2" name="Line 14"/>
          <p:cNvSpPr>
            <a:spLocks noChangeShapeType="1"/>
          </p:cNvSpPr>
          <p:nvPr userDrawn="1"/>
        </p:nvSpPr>
        <p:spPr bwMode="auto">
          <a:xfrm>
            <a:off x="0" y="895398"/>
            <a:ext cx="9906000" cy="0"/>
          </a:xfrm>
          <a:prstGeom prst="line">
            <a:avLst/>
          </a:prstGeom>
          <a:noFill/>
          <a:ln w="28575">
            <a:solidFill>
              <a:srgbClr val="C15D3B"/>
            </a:solidFill>
            <a:round/>
            <a:headEnd/>
            <a:tailEnd/>
          </a:ln>
        </p:spPr>
        <p:txBody>
          <a:bodyPr wrap="none" lIns="78375" tIns="78375" rIns="78375" bIns="78375" anchor="ctr"/>
          <a:lstStyle/>
          <a:p>
            <a:pPr defTabSz="957732">
              <a:defRPr/>
            </a:pPr>
            <a:endParaRPr lang="en-US" sz="19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Rectangle 6"/>
          <p:cNvSpPr txBox="1">
            <a:spLocks noChangeArrowheads="1"/>
          </p:cNvSpPr>
          <p:nvPr userDrawn="1"/>
        </p:nvSpPr>
        <p:spPr bwMode="auto">
          <a:xfrm>
            <a:off x="6071894" y="6393027"/>
            <a:ext cx="3810566" cy="4563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04" tIns="45704" rIns="91404" bIns="45704" anchor="b"/>
          <a:lstStyle/>
          <a:p>
            <a:pPr algn="r" defTabSz="838186" eaLnBrk="0" hangingPunct="0">
              <a:defRPr/>
            </a:pPr>
            <a:r>
              <a:rPr lang="en-US" altLang="zh-SG" sz="1000" b="1" dirty="0">
                <a:solidFill>
                  <a:srgbClr val="5F6D84"/>
                </a:solidFill>
                <a:latin typeface="Lucida Sans" pitchFamily="34" charset="0"/>
                <a:ea typeface="SimSun" pitchFamily="2" charset="-122"/>
                <a:cs typeface="Arial" charset="0"/>
              </a:rPr>
              <a:t>www.edupristine.com</a:t>
            </a:r>
          </a:p>
        </p:txBody>
      </p:sp>
      <p:sp>
        <p:nvSpPr>
          <p:cNvPr id="1034" name="Footer Placeholder 4"/>
          <p:cNvSpPr txBox="1">
            <a:spLocks noGrp="1"/>
          </p:cNvSpPr>
          <p:nvPr userDrawn="1"/>
        </p:nvSpPr>
        <p:spPr bwMode="auto">
          <a:xfrm>
            <a:off x="0" y="6400225"/>
            <a:ext cx="3810566" cy="457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04" tIns="45704" rIns="91404" bIns="45704" anchor="b"/>
          <a:lstStyle/>
          <a:p>
            <a:pPr defTabSz="838186" eaLnBrk="0" hangingPunct="0">
              <a:defRPr/>
            </a:pPr>
            <a:r>
              <a:rPr lang="en-US" altLang="zh-SG" sz="1000" b="1" dirty="0">
                <a:solidFill>
                  <a:srgbClr val="5F6D84"/>
                </a:solidFill>
                <a:latin typeface="Lucida Sans" pitchFamily="34" charset="0"/>
                <a:ea typeface="SimSun" pitchFamily="2" charset="-122"/>
                <a:cs typeface="Arial" charset="0"/>
              </a:rPr>
              <a:t>© </a:t>
            </a:r>
            <a:r>
              <a:rPr lang="en-US" altLang="zh-SG" sz="1000" b="1" dirty="0" err="1">
                <a:solidFill>
                  <a:srgbClr val="5F6D84"/>
                </a:solidFill>
                <a:latin typeface="Lucida Sans" pitchFamily="34" charset="0"/>
                <a:ea typeface="SimSun" pitchFamily="2" charset="-122"/>
                <a:cs typeface="Arial" charset="0"/>
              </a:rPr>
              <a:t>Neev</a:t>
            </a:r>
            <a:r>
              <a:rPr lang="en-US" altLang="zh-SG" sz="1000" b="1" dirty="0">
                <a:solidFill>
                  <a:srgbClr val="5F6D84"/>
                </a:solidFill>
                <a:latin typeface="Lucida Sans" pitchFamily="34" charset="0"/>
                <a:ea typeface="SimSun" pitchFamily="2" charset="-122"/>
                <a:cs typeface="Arial" charset="0"/>
              </a:rPr>
              <a:t> Knowledge Management – Pristine</a:t>
            </a:r>
          </a:p>
        </p:txBody>
      </p:sp>
      <p:pic>
        <p:nvPicPr>
          <p:cNvPr id="53259" name="Picture 7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6397" y="464974"/>
            <a:ext cx="2259857" cy="286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hf hdr="0" dt="0"/>
  <p:txStyles>
    <p:titleStyle>
      <a:lvl1pPr algn="l" defTabSz="836935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5F6D84"/>
          </a:solidFill>
          <a:latin typeface="+mj-lt"/>
          <a:ea typeface="+mj-ea"/>
          <a:cs typeface="+mj-cs"/>
        </a:defRPr>
      </a:lvl1pPr>
      <a:lvl2pPr algn="l" defTabSz="836935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5F6D84"/>
          </a:solidFill>
          <a:latin typeface="Arial" charset="0"/>
        </a:defRPr>
      </a:lvl2pPr>
      <a:lvl3pPr algn="l" defTabSz="836935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5F6D84"/>
          </a:solidFill>
          <a:latin typeface="Arial" charset="0"/>
        </a:defRPr>
      </a:lvl3pPr>
      <a:lvl4pPr algn="l" defTabSz="836935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5F6D84"/>
          </a:solidFill>
          <a:latin typeface="Arial" charset="0"/>
        </a:defRPr>
      </a:lvl4pPr>
      <a:lvl5pPr algn="l" defTabSz="836935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5F6D84"/>
          </a:solidFill>
          <a:latin typeface="Arial" charset="0"/>
        </a:defRPr>
      </a:lvl5pPr>
      <a:lvl6pPr marL="497679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5F6D84"/>
          </a:solidFill>
          <a:latin typeface="Arial" charset="0"/>
        </a:defRPr>
      </a:lvl6pPr>
      <a:lvl7pPr marL="995357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5F6D84"/>
          </a:solidFill>
          <a:latin typeface="Arial" charset="0"/>
        </a:defRPr>
      </a:lvl7pPr>
      <a:lvl8pPr marL="1493037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5F6D84"/>
          </a:solidFill>
          <a:latin typeface="Arial" charset="0"/>
        </a:defRPr>
      </a:lvl8pPr>
      <a:lvl9pPr marL="1990714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5F6D84"/>
          </a:solidFill>
          <a:latin typeface="Arial" charset="0"/>
        </a:defRPr>
      </a:lvl9pPr>
    </p:titleStyle>
    <p:bodyStyle>
      <a:lvl1pPr marL="224544" indent="-224544" algn="l" defTabSz="836935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453462" indent="-223086" algn="l" defTabSz="836935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1500">
          <a:solidFill>
            <a:srgbClr val="000000"/>
          </a:solidFill>
          <a:latin typeface="+mn-lt"/>
        </a:defRPr>
      </a:lvl2pPr>
      <a:lvl3pPr marL="682380" indent="-224544" algn="l" defTabSz="836935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400">
          <a:solidFill>
            <a:srgbClr val="000000"/>
          </a:solidFill>
          <a:latin typeface="+mn-lt"/>
        </a:defRPr>
      </a:lvl3pPr>
      <a:lvl4pPr marL="4267790" indent="-226002" algn="l" defTabSz="83693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4498166" indent="-224544" algn="l" defTabSz="83693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5396703" indent="-248839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6pPr>
      <a:lvl7pPr marL="5894382" indent="-248839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7pPr>
      <a:lvl8pPr marL="6392059" indent="-248839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8pPr>
      <a:lvl9pPr marL="6889739" indent="-248839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9535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679" algn="l" defTabSz="99535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57" algn="l" defTabSz="99535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037" algn="l" defTabSz="99535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0714" algn="l" defTabSz="99535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392" algn="l" defTabSz="99535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070" algn="l" defTabSz="99535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3751" algn="l" defTabSz="99535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1429" algn="l" defTabSz="99535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9489" y="3505201"/>
            <a:ext cx="5396612" cy="1524000"/>
          </a:xfrm>
        </p:spPr>
        <p:txBody>
          <a:bodyPr/>
          <a:lstStyle/>
          <a:p>
            <a:r>
              <a:rPr lang="en-US" dirty="0" smtClean="0"/>
              <a:t>Business Analytics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Scorecard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Need for a scorecard</a:t>
            </a:r>
          </a:p>
          <a:p>
            <a:pPr lvl="1"/>
            <a:r>
              <a:rPr lang="en-US" dirty="0" smtClean="0"/>
              <a:t>Conversion of Logistic Regression Output to a Score</a:t>
            </a:r>
          </a:p>
          <a:p>
            <a:pPr lvl="1"/>
            <a:r>
              <a:rPr lang="en-US" dirty="0" smtClean="0"/>
              <a:t>Performance Measure of Score</a:t>
            </a:r>
            <a:endParaRPr lang="en-US" dirty="0"/>
          </a:p>
          <a:p>
            <a:pPr lvl="1"/>
            <a:endParaRPr lang="en-US" sz="1800" dirty="0" smtClean="0"/>
          </a:p>
          <a:p>
            <a:pPr marL="400050" indent="-400050">
              <a:buFont typeface="+mj-lt"/>
              <a:buAutoNum type="romanUcPeriod"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Scorecard?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US" dirty="0" smtClean="0"/>
              <a:t>Output of logistic regression is probability values in the range of (0,1)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Model results are used by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Risk managers to select/reject customers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Management to take strategic decisions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End customers to assess their credit worthiness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As an input to some other model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Using the raw output will be cumbersome and will pose technical and mathematical challenges to deal with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Conversion of raw probabilities to a more readable format (without compromising on the effectiveness) will solve the above mentioned problems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 transformed probabilities are the scores and the set is the Scorecard</a:t>
            </a:r>
            <a:endParaRPr lang="en-US" sz="1800" dirty="0" smtClean="0"/>
          </a:p>
          <a:p>
            <a:pPr marL="400050" indent="-400050">
              <a:buFont typeface="+mj-lt"/>
              <a:buAutoNum type="romanUcPeriod"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Scorecard Performance Checks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US" dirty="0" smtClean="0"/>
              <a:t>Basic checks are:</a:t>
            </a:r>
          </a:p>
          <a:p>
            <a:pPr marL="1257273" lvl="2" indent="-342900" algn="just">
              <a:buFont typeface="+mj-lt"/>
              <a:buAutoNum type="arabicPeriod"/>
            </a:pPr>
            <a:r>
              <a:rPr lang="en-US" sz="1600" dirty="0" smtClean="0"/>
              <a:t>How well the scorecard rank orders the “Target Variable”</a:t>
            </a:r>
          </a:p>
          <a:p>
            <a:pPr marL="1257273" lvl="2" indent="-342900" algn="just">
              <a:buFont typeface="+mj-lt"/>
              <a:buAutoNum type="arabicPeriod"/>
            </a:pPr>
            <a:r>
              <a:rPr lang="en-US" sz="1600" dirty="0" smtClean="0"/>
              <a:t>Gini coefficient</a:t>
            </a:r>
          </a:p>
          <a:p>
            <a:pPr marL="1257273" lvl="2" indent="-342900" algn="just">
              <a:buFont typeface="+mj-lt"/>
              <a:buAutoNum type="arabicPeriod"/>
            </a:pPr>
            <a:r>
              <a:rPr lang="en-US" sz="1600" dirty="0" smtClean="0"/>
              <a:t>K-S stat</a:t>
            </a:r>
            <a:endParaRPr lang="en-US" sz="1100" dirty="0" smtClean="0"/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Steps involved are:</a:t>
            </a:r>
          </a:p>
          <a:p>
            <a:pPr marL="1257273" lvl="2" indent="-342900" algn="just">
              <a:buClr>
                <a:prstClr val="black">
                  <a:lumMod val="65000"/>
                  <a:lumOff val="35000"/>
                </a:prst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</a:rPr>
              <a:t>Sort the data/records by Score</a:t>
            </a:r>
          </a:p>
          <a:p>
            <a:pPr marL="1257273" lvl="2" indent="-342900" algn="just">
              <a:buClr>
                <a:prstClr val="black">
                  <a:lumMod val="65000"/>
                  <a:lumOff val="35000"/>
                </a:prst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</a:rPr>
              <a:t>Create bins of equal weights (observations in logistic regression)</a:t>
            </a:r>
          </a:p>
          <a:p>
            <a:pPr marL="1257273" lvl="2" indent="-342900" algn="just">
              <a:buClr>
                <a:prstClr val="black">
                  <a:lumMod val="65000"/>
                  <a:lumOff val="35000"/>
                </a:prst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</a:rPr>
              <a:t>Calculate average of “Target Variable” in each bin</a:t>
            </a:r>
          </a:p>
          <a:p>
            <a:pPr marL="1257273" lvl="2" indent="-342900" algn="just">
              <a:buClr>
                <a:prstClr val="black">
                  <a:lumMod val="65000"/>
                  <a:lumOff val="35000"/>
                </a:prst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</a:rPr>
              <a:t>Calculate Gini coefficient (as described in earlier section)</a:t>
            </a:r>
          </a:p>
          <a:p>
            <a:pPr marL="1257273" lvl="2" indent="-342900" algn="just">
              <a:buClr>
                <a:prstClr val="black">
                  <a:lumMod val="65000"/>
                  <a:lumOff val="35000"/>
                </a:prst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</a:rPr>
              <a:t>Calculate K-S (as described in earlier section)</a:t>
            </a:r>
          </a:p>
          <a:p>
            <a:pPr marL="1257273" lvl="2" indent="-342900" algn="just">
              <a:buClr>
                <a:prstClr val="black">
                  <a:lumMod val="65000"/>
                  <a:lumOff val="35000"/>
                </a:prstClr>
              </a:buClr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Logistic </a:t>
            </a:r>
            <a:r>
              <a:rPr lang="en-US" dirty="0" smtClean="0"/>
              <a:t>Regression Theory</a:t>
            </a:r>
          </a:p>
          <a:p>
            <a:pPr lvl="1"/>
            <a:r>
              <a:rPr lang="en-US" dirty="0" smtClean="0"/>
              <a:t>Logistic Regression Case</a:t>
            </a:r>
          </a:p>
          <a:p>
            <a:pPr marL="1314423" lvl="2" indent="-400050">
              <a:buFont typeface="+mj-lt"/>
              <a:buAutoNum type="romanLcPeriod"/>
            </a:pPr>
            <a:r>
              <a:rPr lang="en-US" sz="1800" dirty="0" smtClean="0"/>
              <a:t>Gains </a:t>
            </a:r>
            <a:r>
              <a:rPr lang="en-US" sz="1800" dirty="0" smtClean="0"/>
              <a:t>curve and Gini</a:t>
            </a:r>
          </a:p>
          <a:p>
            <a:pPr marL="1314423" lvl="2" indent="-400050">
              <a:buFont typeface="+mj-lt"/>
              <a:buAutoNum type="romanLcPeriod"/>
            </a:pPr>
            <a:r>
              <a:rPr lang="en-US" sz="1800" dirty="0" smtClean="0"/>
              <a:t>K-S stat</a:t>
            </a:r>
          </a:p>
          <a:p>
            <a:pPr lvl="1"/>
            <a:r>
              <a:rPr lang="en-US" dirty="0" smtClean="0"/>
              <a:t>Score Card Development</a:t>
            </a:r>
            <a:endParaRPr lang="en-US" dirty="0"/>
          </a:p>
          <a:p>
            <a:pPr lvl="1"/>
            <a:endParaRPr lang="en-US" sz="1800" dirty="0" smtClean="0"/>
          </a:p>
          <a:p>
            <a:pPr marL="400050" indent="-400050">
              <a:buFont typeface="+mj-lt"/>
              <a:buAutoNum type="romanUcPeriod"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- Introduction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5300" y="846115"/>
            <a:ext cx="9182100" cy="5783286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Logistic regression is used to analyze relationships between a dichotomous dependent variable and metric or dichotomous independent variables. 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Logistic regression combines the independent variables to estimate the probability that a particular event will occur,  i.e. a subject will be a member of one of the groups defined by the dichotomous dependent variable.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The value produced by logistic regression is a probability value between 0.0 and 1.0.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If the probability for group membership in the modeled category is above some cut point (the default is 0.50), the subject is predicted to be a member of the modeled group.  If the probability is below the cut point, the subject is predicted to be a member of the other group.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For any given case, logistic regression computes the probability that a case with a particular set of values for the independent variable is a member of the modeled category.</a:t>
            </a:r>
            <a:endParaRPr lang="en-US" sz="16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16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lvl="2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– Variable Requirements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5300" y="846115"/>
            <a:ext cx="9182100" cy="5783286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Logistic regression analysis requires that the dependent variable be dichotomous.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Logistic regression analysis requires that the independent variables be numerical or dichotomous.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If an independent variable is nominal level and not dichotomous, we need to dummy code the variable.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Logistic regression does not make any assumptions of normality, linearity, and homogeneity of variance for the independent variables.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The regression equation is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Log(p/(1-p)) = a + b1 x1 + b2 x2 +….. +</a:t>
            </a:r>
            <a:r>
              <a:rPr lang="en-US" sz="1600" dirty="0" err="1" smtClean="0"/>
              <a:t>bn</a:t>
            </a:r>
            <a:r>
              <a:rPr lang="en-US" sz="1600" dirty="0" smtClean="0"/>
              <a:t> </a:t>
            </a:r>
            <a:r>
              <a:rPr lang="en-US" sz="1600" dirty="0" err="1" smtClean="0"/>
              <a:t>xn</a:t>
            </a:r>
            <a:r>
              <a:rPr lang="en-US" sz="1600" dirty="0" smtClean="0"/>
              <a:t> + e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Log(p/(1-p)) = </a:t>
            </a:r>
            <a:r>
              <a:rPr lang="el-GR" sz="1600" dirty="0" smtClean="0"/>
              <a:t>η</a:t>
            </a:r>
            <a:r>
              <a:rPr lang="en-US" sz="1600" dirty="0" smtClean="0"/>
              <a:t> (linear predictor)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16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lvl="2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– Methods for including variables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5300" y="846115"/>
            <a:ext cx="9182100" cy="5783286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There are three methods available for including variables in the regression equation: </a:t>
            </a:r>
          </a:p>
          <a:p>
            <a:pPr marL="568319" lvl="2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 smtClean="0"/>
              <a:t>The simultaneous method in which all independents are included at the same time</a:t>
            </a:r>
          </a:p>
          <a:p>
            <a:pPr marL="568319" lvl="2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 smtClean="0"/>
              <a:t>The hierarchical method in which control variables are entered in the analysis before the predictors whose effects we are primarily concerned with.</a:t>
            </a:r>
          </a:p>
          <a:p>
            <a:pPr marL="568319" lvl="2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 smtClean="0"/>
              <a:t>The stepwise method (in-built functionality in SAS and SPSS) in which variables are selected in the order in which they maximize the statistically significant contribution to the model.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For all methods, the contribution to the model is measures by model Deviance or AIC.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A better model will have a lower Deviance/AIC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Deviance is calculated from Maximum-likelihood estimation (MLE)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MLE is an interactive procedure that successively tries works to get closer and closer to the correct answer. 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A perfect model will have  MLE = 0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Deviance = 2 (log Likelihood of perfect model – log Likelihood of current model)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AIC  = Deviance + # parameters in model</a:t>
            </a:r>
            <a:endParaRPr lang="en-US" sz="16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lvl="2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– Overall Test of Relationship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5300" y="846115"/>
            <a:ext cx="9182100" cy="5783286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The overall test of relationship among the independent variables and groups defined by the dependent is based on the reduction in the likelihood values for a model which does not contain any independent variables and the model that contains the independent variables.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18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This difference in likelihood follows a chi-square distribution, and is referred to as the model chi-square. 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18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The significance test for the model chi-square is our statistical evidence of the presence of a relationship between the dependent variable and the combination of the independent variables.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16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lvl="2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lvl="2">
              <a:spcBef>
                <a:spcPts val="800"/>
              </a:spcBef>
              <a:spcAft>
                <a:spcPts val="9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– Gains curve and Gini (Validation)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066800"/>
          <a:ext cx="6502400" cy="2476500"/>
        </p:xfrm>
        <a:graphic>
          <a:graphicData uri="http://schemas.openxmlformats.org/drawingml/2006/table">
            <a:tbl>
              <a:tblPr/>
              <a:tblGrid>
                <a:gridCol w="317500"/>
                <a:gridCol w="952500"/>
                <a:gridCol w="914400"/>
                <a:gridCol w="800100"/>
                <a:gridCol w="762000"/>
                <a:gridCol w="546100"/>
                <a:gridCol w="609600"/>
                <a:gridCol w="800100"/>
                <a:gridCol w="800100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Bins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 Observations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Actual Default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Predicted Default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Cumulative Actual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Lift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Random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Area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Gini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45.77%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1284.957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25.64%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970.2386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48.65%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765.3812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62.82%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574.6954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75.78%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425.5729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84.16%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308.8064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89.97%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216.289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94.09%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149.3579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98.04%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82.53703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99.69%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34.83957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0.0998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2387" y="3724275"/>
            <a:ext cx="4621213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266" y="3733800"/>
            <a:ext cx="4723934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– KS Stat (Validation)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" y="914400"/>
          <a:ext cx="7086600" cy="2590797"/>
        </p:xfrm>
        <a:graphic>
          <a:graphicData uri="http://schemas.openxmlformats.org/drawingml/2006/table">
            <a:tbl>
              <a:tblPr/>
              <a:tblGrid>
                <a:gridCol w="257882"/>
                <a:gridCol w="773646"/>
                <a:gridCol w="742700"/>
                <a:gridCol w="649863"/>
                <a:gridCol w="618917"/>
                <a:gridCol w="618917"/>
                <a:gridCol w="639547"/>
                <a:gridCol w="649863"/>
                <a:gridCol w="649863"/>
                <a:gridCol w="495134"/>
                <a:gridCol w="495134"/>
                <a:gridCol w="495134"/>
              </a:tblGrid>
              <a:tr h="3985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Bins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 Observations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Actual Default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Actual Non Default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Predicted Default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Cumulative Default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Cumulative Non Default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Lift- Default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Lift- Non Default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Random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Area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Gini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9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45.77%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25.64%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48.65%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7.84%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62.82%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16.07%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75.78%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24.81%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84.16%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89.97%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47.28%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94.09%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59.78%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98.04%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72.34%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99.69%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85.88%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0.0998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62800" y="914400"/>
          <a:ext cx="1536700" cy="2590797"/>
        </p:xfrm>
        <a:graphic>
          <a:graphicData uri="http://schemas.openxmlformats.org/drawingml/2006/table">
            <a:tbl>
              <a:tblPr/>
              <a:tblGrid>
                <a:gridCol w="1536700"/>
              </a:tblGrid>
              <a:tr h="3985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Difference: Cumulative Default &amp; Non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Defaullt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9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22.28%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40.81%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50.97%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48.66%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42.69%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34.31%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D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657600"/>
            <a:ext cx="5730875" cy="293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172200" y="3657600"/>
            <a:ext cx="3352800" cy="2895600"/>
          </a:xfrm>
        </p:spPr>
        <p:txBody>
          <a:bodyPr>
            <a:normAutofit lnSpcReduction="10000"/>
          </a:bodyPr>
          <a:lstStyle/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/>
              <a:t>The difference between %Cumulative Default (Bad) and Non Default (Good) is 50.97% which is occurring at 4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</a:t>
            </a:r>
            <a:r>
              <a:rPr lang="en-US" sz="1600" dirty="0" err="1" smtClean="0"/>
              <a:t>decile</a:t>
            </a:r>
            <a:endParaRPr lang="en-US" sz="1600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/>
              <a:t>At 4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</a:t>
            </a:r>
            <a:r>
              <a:rPr lang="en-US" sz="1600" dirty="0" err="1" smtClean="0"/>
              <a:t>decile</a:t>
            </a:r>
            <a:r>
              <a:rPr lang="en-US" sz="1600" dirty="0" smtClean="0"/>
              <a:t>, model is able to capture 75.78% of total </a:t>
            </a:r>
            <a:r>
              <a:rPr lang="en-US" sz="1600" dirty="0" err="1" smtClean="0"/>
              <a:t>bads</a:t>
            </a:r>
            <a:endParaRPr lang="en-US" sz="1600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/>
              <a:t>i.e. if we follow the model, in 40% of records we can capture 75.78% of total </a:t>
            </a:r>
            <a:r>
              <a:rPr lang="en-US" sz="1600" dirty="0" err="1" smtClean="0"/>
              <a:t>bads</a:t>
            </a:r>
            <a:endParaRPr lang="en-US" sz="1600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1600" dirty="0" smtClean="0"/>
              <a:t>The K-S of the model is 50.97% at 4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</a:t>
            </a:r>
            <a:r>
              <a:rPr lang="en-US" sz="1600" dirty="0" err="1" smtClean="0"/>
              <a:t>decile</a:t>
            </a:r>
            <a:endParaRPr lang="en-US" sz="1800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Scorecard Performance Checks- Comparison with Model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95301" y="962027"/>
            <a:ext cx="8933688" cy="561974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Comparing the performance of model on Training and Testing records</a:t>
            </a:r>
            <a:endParaRPr lang="en-US" sz="1800" dirty="0" smtClean="0">
              <a:solidFill>
                <a:prstClr val="black"/>
              </a:solidFill>
            </a:endParaRPr>
          </a:p>
          <a:p>
            <a:pPr marL="1257273" lvl="2" indent="-342900" algn="just">
              <a:buClr>
                <a:prstClr val="black">
                  <a:lumMod val="65000"/>
                  <a:lumOff val="35000"/>
                </a:prstClr>
              </a:buClr>
              <a:buFont typeface="+mj-lt"/>
              <a:buAutoNum type="arabicPeriod"/>
            </a:pPr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1524000"/>
          <a:ext cx="3429001" cy="1736725"/>
        </p:xfrm>
        <a:graphic>
          <a:graphicData uri="http://schemas.openxmlformats.org/drawingml/2006/table">
            <a:tbl>
              <a:tblPr/>
              <a:tblGrid>
                <a:gridCol w="1251201"/>
                <a:gridCol w="902990"/>
                <a:gridCol w="1274810"/>
              </a:tblGrid>
              <a:tr h="55880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Training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Testing/ Validation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Gini Coeff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45.53%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45.77%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51.23%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50.97%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 bwMode="gray">
          <a:xfrm>
            <a:off x="501464" y="3352800"/>
            <a:ext cx="8933688" cy="914400"/>
          </a:xfrm>
          <a:prstGeom prst="rect">
            <a:avLst/>
          </a:prstGeom>
        </p:spPr>
        <p:txBody>
          <a:bodyPr vert="horz" lIns="45718" tIns="45718" rIns="45718" bIns="45718" rtlCol="0">
            <a:normAutofit/>
          </a:bodyPr>
          <a:lstStyle/>
          <a:p>
            <a:pPr marL="400038" marR="0" lvl="1" indent="-400038" algn="l" defTabSz="91437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900"/>
              </a:spcAft>
              <a:buClr>
                <a:srgbClr val="37609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numbers are comparable</a:t>
            </a:r>
          </a:p>
          <a:p>
            <a:pPr marL="400038" marR="0" lvl="1" indent="-400038" algn="l" defTabSz="91437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900"/>
              </a:spcAft>
              <a:buClr>
                <a:srgbClr val="37609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Hence, we can conclude that model is getting validated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_Standarddesign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12711</TotalTime>
  <Words>1210</Words>
  <Application>Microsoft Office PowerPoint</Application>
  <PresentationFormat>A4 Paper (210x297 mm)</PresentationFormat>
  <Paragraphs>351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20_Standarddesign</vt:lpstr>
      <vt:lpstr>Business Analytics</vt:lpstr>
      <vt:lpstr>Logistic Regression</vt:lpstr>
      <vt:lpstr>Logistic Regression - Introduction</vt:lpstr>
      <vt:lpstr>Logistic Regression – Variable Requirements</vt:lpstr>
      <vt:lpstr>Logistic Regression – Methods for including variables</vt:lpstr>
      <vt:lpstr>Logistic Regression – Overall Test of Relationship</vt:lpstr>
      <vt:lpstr>Logistic Regression – Gains curve and Gini (Validation)</vt:lpstr>
      <vt:lpstr>Logistic Regression – KS Stat (Validation)</vt:lpstr>
      <vt:lpstr>Scorecard Performance Checks- Comparison with Model results</vt:lpstr>
      <vt:lpstr>Scorecard Development</vt:lpstr>
      <vt:lpstr>Why Scorecard?</vt:lpstr>
      <vt:lpstr>Scorecard Performance Checks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neevpankaj</cp:lastModifiedBy>
  <cp:revision>1188</cp:revision>
  <dcterms:created xsi:type="dcterms:W3CDTF">2012-03-13T16:05:56Z</dcterms:created>
  <dcterms:modified xsi:type="dcterms:W3CDTF">2013-08-22T13:08:34Z</dcterms:modified>
</cp:coreProperties>
</file>