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9"/>
  </p:notesMasterIdLst>
  <p:sldIdLst>
    <p:sldId id="287" r:id="rId2"/>
    <p:sldId id="271" r:id="rId3"/>
    <p:sldId id="306" r:id="rId4"/>
    <p:sldId id="312" r:id="rId5"/>
    <p:sldId id="307" r:id="rId6"/>
    <p:sldId id="319" r:id="rId7"/>
    <p:sldId id="308" r:id="rId8"/>
    <p:sldId id="320" r:id="rId9"/>
    <p:sldId id="309" r:id="rId10"/>
    <p:sldId id="321" r:id="rId11"/>
    <p:sldId id="310" r:id="rId12"/>
    <p:sldId id="322" r:id="rId13"/>
    <p:sldId id="323" r:id="rId14"/>
    <p:sldId id="324" r:id="rId15"/>
    <p:sldId id="325" r:id="rId16"/>
    <p:sldId id="326" r:id="rId17"/>
    <p:sldId id="284" r:id="rId1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95959"/>
    <a:srgbClr val="376092"/>
    <a:srgbClr val="1F497D"/>
    <a:srgbClr val="4F81BD"/>
    <a:srgbClr val="BFBFBF"/>
    <a:srgbClr val="7F7F7F"/>
    <a:srgbClr val="E9EDF4"/>
    <a:srgbClr val="A6A6A6"/>
    <a:srgbClr val="C25830"/>
    <a:srgbClr val="E46C0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9332" autoAdjust="0"/>
  </p:normalViewPr>
  <p:slideViewPr>
    <p:cSldViewPr showGuides="1">
      <p:cViewPr varScale="1">
        <p:scale>
          <a:sx n="73" d="100"/>
          <a:sy n="73" d="100"/>
        </p:scale>
        <p:origin x="-1032" y="-102"/>
      </p:cViewPr>
      <p:guideLst>
        <p:guide orient="horz" pos="4319"/>
        <p:guide pos="6239"/>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1/24/2016</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 xmlns:p14="http://schemas.microsoft.com/office/powerpoint/2010/main" val="25749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bwMode="gray"/>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gray">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bwMode="gray">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3776" y="962025"/>
            <a:ext cx="8933688" cy="5172075"/>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495300"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35550"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495300" y="960120"/>
            <a:ext cx="57531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960120"/>
            <a:ext cx="30099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3776" y="64008"/>
            <a:ext cx="7516368"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493776" y="962025"/>
            <a:ext cx="8929687" cy="5172075"/>
          </a:xfrm>
        </p:spPr>
        <p:txBody>
          <a:bodyPr/>
          <a:lstStyle>
            <a:lvl2pPr>
              <a:spcAft>
                <a:spcPts val="400"/>
              </a:spcAft>
              <a:buClr>
                <a:srgbClr val="376092"/>
              </a:buClr>
              <a:defRPr lang="en-US" sz="1700" kern="1200" dirty="0" smtClean="0">
                <a:solidFill>
                  <a:schemeClr val="tx1">
                    <a:lumMod val="50000"/>
                    <a:lumOff val="50000"/>
                  </a:schemeClr>
                </a:solidFill>
                <a:latin typeface="+mn-lt"/>
                <a:ea typeface="+mn-ea"/>
                <a:cs typeface="+mn-cs"/>
              </a:defRPr>
            </a:lvl2pPr>
            <a:lvl3pPr>
              <a:spcBef>
                <a:spcPts val="300"/>
              </a:spcBef>
              <a:defRPr lang="en-US" sz="1500" kern="1200" dirty="0" smtClean="0">
                <a:solidFill>
                  <a:schemeClr val="tx1">
                    <a:lumMod val="50000"/>
                    <a:lumOff val="50000"/>
                  </a:schemeClr>
                </a:solidFill>
                <a:latin typeface="+mn-lt"/>
                <a:ea typeface="+mn-ea"/>
                <a:cs typeface="+mn-cs"/>
              </a:defRPr>
            </a:lvl3pPr>
            <a:lvl4pPr>
              <a:spcBef>
                <a:spcPts val="200"/>
              </a:spcBef>
              <a:spcAft>
                <a:spcPts val="200"/>
              </a:spcAft>
              <a:defRPr lang="en-US" sz="1500" kern="1200" dirty="0" smtClean="0">
                <a:solidFill>
                  <a:schemeClr val="tx1">
                    <a:lumMod val="50000"/>
                    <a:lumOff val="50000"/>
                  </a:schemeClr>
                </a:solidFill>
                <a:latin typeface="+mn-lt"/>
                <a:ea typeface="+mn-ea"/>
                <a:cs typeface="+mn-cs"/>
              </a:defRPr>
            </a:lvl4pPr>
            <a:lvl5pPr>
              <a:spcBef>
                <a:spcPts val="200"/>
              </a:spcBef>
              <a:spcAft>
                <a:spcPts val="200"/>
              </a:spcAft>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75" lvl="3" indent="-225425" algn="l" defTabSz="914400" rtl="0" eaLnBrk="1" latinLnBrk="0" hangingPunct="1">
              <a:spcBef>
                <a:spcPts val="600"/>
              </a:spcBef>
              <a:spcAft>
                <a:spcPts val="300"/>
              </a:spcAft>
              <a:buClr>
                <a:schemeClr val="accent6">
                  <a:lumMod val="75000"/>
                </a:schemeClr>
              </a:buClr>
              <a:buFont typeface="Arial" pitchFamily="34" charset="0"/>
              <a:buChar char="–"/>
            </a:pPr>
            <a:r>
              <a:rPr lang="en-US" dirty="0" smtClean="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495300" y="962025"/>
            <a:ext cx="8933688" cy="5172075"/>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Thank you!</a:t>
            </a:r>
          </a:p>
        </p:txBody>
      </p:sp>
      <p:sp>
        <p:nvSpPr>
          <p:cNvPr id="21" name="Rectangle 20"/>
          <p:cNvSpPr/>
          <p:nvPr userDrawn="1"/>
        </p:nvSpPr>
        <p:spPr bwMode="gray">
          <a:xfrm>
            <a:off x="381001" y="6447534"/>
            <a:ext cx="312420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sp>
        <p:nvSpPr>
          <p:cNvPr id="23" name="Title 1"/>
          <p:cNvSpPr txBox="1">
            <a:spLocks/>
          </p:cNvSpPr>
          <p:nvPr userDrawn="1"/>
        </p:nvSpPr>
        <p:spPr bwMode="gray">
          <a:xfrm>
            <a:off x="4317996" y="4898575"/>
            <a:ext cx="5118103" cy="1228725"/>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Pristine</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702, Raaj Chambers, Old Nagardas Road, Andheri (E), Mumbai-400 069. INDIA</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rgbClr val="376092"/>
                </a:solidFill>
                <a:effectLst/>
                <a:uLnTx/>
                <a:uFillTx/>
                <a:latin typeface="+mj-lt"/>
                <a:ea typeface="+mj-ea"/>
                <a:cs typeface="+mj-cs"/>
              </a:rPr>
              <a:t>www.edupristine.com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Ph. +91 22 3215 6191</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5300" y="62630"/>
            <a:ext cx="7513638" cy="701458"/>
          </a:xfrm>
          <a:prstGeom prst="rect">
            <a:avLst/>
          </a:prstGeom>
        </p:spPr>
        <p:txBody>
          <a:bodyPr vert="horz" lIns="45720" tIns="45720" rIns="4572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95300" y="962025"/>
            <a:ext cx="8915400" cy="5172075"/>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2136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2954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95959"/>
                </a:solidFill>
                <a:effectLst/>
                <a:uLnTx/>
                <a:uFillTx/>
                <a:latin typeface="+mn-lt"/>
                <a:ea typeface="+mn-ea"/>
                <a:cs typeface="+mn-cs"/>
              </a:rPr>
              <a:t>For [Insert Text Here] (Confidential)</a:t>
            </a:r>
            <a:endParaRPr kumimoji="0" lang="en-US" sz="1200" b="0" i="0" u="none" strike="noStrike" kern="1200" cap="none" spc="0" normalizeH="0" baseline="0" noProof="0" dirty="0">
              <a:ln>
                <a:noFill/>
              </a:ln>
              <a:solidFill>
                <a:srgbClr val="59595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376092"/>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chemeClr val="tx1">
            <a:lumMod val="65000"/>
            <a:lumOff val="35000"/>
          </a:schemeClr>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lumMod val="75000"/>
          </a:schemeClr>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chemeClr val="accent1"/>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9488" y="3505200"/>
            <a:ext cx="5396612" cy="1524000"/>
          </a:xfrm>
        </p:spPr>
        <p:txBody>
          <a:bodyPr/>
          <a:lstStyle/>
          <a:p>
            <a:r>
              <a:rPr lang="en-US" dirty="0" smtClean="0"/>
              <a:t>Forecasting using Time Series Techniques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76200"/>
            <a:ext cx="7516368" cy="704088"/>
          </a:xfrm>
        </p:spPr>
        <p:txBody>
          <a:bodyPr/>
          <a:lstStyle/>
          <a:p>
            <a:r>
              <a:rPr lang="en-US" dirty="0"/>
              <a:t>Cont.</a:t>
            </a:r>
          </a:p>
        </p:txBody>
      </p:sp>
      <p:sp>
        <p:nvSpPr>
          <p:cNvPr id="3" name="Slide Number Placeholder 2"/>
          <p:cNvSpPr>
            <a:spLocks noGrp="1"/>
          </p:cNvSpPr>
          <p:nvPr>
            <p:ph type="sldNum" sz="quarter" idx="12"/>
          </p:nvPr>
        </p:nvSpPr>
        <p:spPr/>
        <p:txBody>
          <a:bodyPr/>
          <a:lstStyle/>
          <a:p>
            <a:fld id="{5A0614AE-7DA6-4443-9A06-FA7BD7CD666D}" type="slidenum">
              <a:rPr lang="en-US" smtClean="0"/>
              <a:pPr/>
              <a:t>9</a:t>
            </a:fld>
            <a:endParaRPr lang="en-US" dirty="0"/>
          </a:p>
        </p:txBody>
      </p:sp>
      <p:sp>
        <p:nvSpPr>
          <p:cNvPr id="4" name="TextBox 3"/>
          <p:cNvSpPr txBox="1"/>
          <p:nvPr/>
        </p:nvSpPr>
        <p:spPr>
          <a:xfrm>
            <a:off x="8671560" y="6541377"/>
            <a:ext cx="1219200" cy="276999"/>
          </a:xfrm>
          <a:prstGeom prst="rect">
            <a:avLst/>
          </a:prstGeom>
          <a:noFill/>
        </p:spPr>
        <p:txBody>
          <a:bodyPr wrap="square" rtlCol="0">
            <a:spAutoFit/>
          </a:bodyPr>
          <a:lstStyle/>
          <a:p>
            <a:r>
              <a:rPr lang="en-US" sz="1200" b="1" dirty="0" smtClean="0"/>
              <a:t>Continued…</a:t>
            </a:r>
            <a:endParaRPr lang="en-US" sz="1200" b="1" dirty="0"/>
          </a:p>
        </p:txBody>
      </p:sp>
      <p:sp>
        <p:nvSpPr>
          <p:cNvPr id="7" name="TextBox 6"/>
          <p:cNvSpPr txBox="1"/>
          <p:nvPr/>
        </p:nvSpPr>
        <p:spPr>
          <a:xfrm>
            <a:off x="457200" y="874723"/>
            <a:ext cx="8991600" cy="5016758"/>
          </a:xfrm>
          <a:prstGeom prst="rect">
            <a:avLst/>
          </a:prstGeom>
          <a:noFill/>
        </p:spPr>
        <p:txBody>
          <a:bodyPr wrap="square" rtlCol="0">
            <a:spAutoFit/>
          </a:bodyPr>
          <a:lstStyle/>
          <a:p>
            <a:r>
              <a:rPr lang="en-US" sz="1600" b="1" dirty="0" smtClean="0"/>
              <a:t>Quantitative Method to determine better </a:t>
            </a:r>
            <a:r>
              <a:rPr lang="el-GR" sz="1600" b="1" dirty="0" smtClean="0"/>
              <a:t>α</a:t>
            </a:r>
            <a:r>
              <a:rPr lang="en-US" sz="1600" b="1" dirty="0" smtClean="0"/>
              <a:t> and </a:t>
            </a:r>
            <a:r>
              <a:rPr lang="el-GR" sz="1600" b="1" dirty="0" smtClean="0"/>
              <a:t>β</a:t>
            </a:r>
            <a:r>
              <a:rPr lang="en-US" sz="1600" b="1" dirty="0" smtClean="0"/>
              <a:t> combination</a:t>
            </a:r>
            <a:r>
              <a:rPr lang="el-GR" sz="1600" dirty="0" smtClean="0"/>
              <a:t> </a:t>
            </a:r>
            <a:r>
              <a:rPr lang="en-US" sz="1600" b="1" dirty="0" smtClean="0"/>
              <a:t>:</a:t>
            </a:r>
          </a:p>
          <a:p>
            <a:endParaRPr lang="en-US" sz="1600" b="1" dirty="0" smtClean="0"/>
          </a:p>
          <a:p>
            <a:r>
              <a:rPr lang="en-US" sz="1600" dirty="0" smtClean="0"/>
              <a:t>Quantitatively, There are two methods to compare the output values of Double Exponential Smoothing for different values of </a:t>
            </a:r>
            <a:r>
              <a:rPr lang="el-GR" sz="1600" dirty="0" smtClean="0"/>
              <a:t>α </a:t>
            </a:r>
            <a:r>
              <a:rPr lang="en-US" sz="1600" dirty="0" smtClean="0"/>
              <a:t> and </a:t>
            </a:r>
            <a:r>
              <a:rPr lang="el-GR" sz="1600" dirty="0" smtClean="0"/>
              <a:t>β </a:t>
            </a:r>
            <a:r>
              <a:rPr lang="en-US" sz="1600" dirty="0" smtClean="0"/>
              <a:t>:</a:t>
            </a:r>
          </a:p>
          <a:p>
            <a:r>
              <a:rPr lang="en-US" sz="1600" b="1" dirty="0" smtClean="0"/>
              <a:t>Root Mean Square Error:</a:t>
            </a:r>
            <a:r>
              <a:rPr lang="en-US" sz="1600" dirty="0" smtClean="0"/>
              <a:t> The formula for calculating RMSE is given by</a:t>
            </a:r>
          </a:p>
          <a:p>
            <a:endParaRPr lang="en-US" sz="1600" dirty="0" smtClean="0"/>
          </a:p>
          <a:p>
            <a:r>
              <a:rPr lang="en-US" sz="1600" dirty="0" smtClean="0"/>
              <a:t>                                     </a:t>
            </a:r>
            <a:r>
              <a:rPr lang="en-US" sz="1600" b="1" dirty="0" smtClean="0"/>
              <a:t>RMSE= √{[(y</a:t>
            </a:r>
            <a:r>
              <a:rPr lang="en-US" sz="1100" b="1" dirty="0" smtClean="0"/>
              <a:t>1</a:t>
            </a:r>
            <a:r>
              <a:rPr lang="en-US" sz="1600" b="1" dirty="0" smtClean="0"/>
              <a:t>-f</a:t>
            </a:r>
            <a:r>
              <a:rPr lang="en-US" sz="1100" b="1" dirty="0" smtClean="0"/>
              <a:t>1</a:t>
            </a:r>
            <a:r>
              <a:rPr lang="en-US" sz="1600" b="1" dirty="0" smtClean="0"/>
              <a:t>)^2+(y</a:t>
            </a:r>
            <a:r>
              <a:rPr lang="en-US" sz="1100" b="1" dirty="0" smtClean="0"/>
              <a:t>2</a:t>
            </a:r>
            <a:r>
              <a:rPr lang="en-US" sz="1600" b="1" dirty="0" smtClean="0"/>
              <a:t>-f</a:t>
            </a:r>
            <a:r>
              <a:rPr lang="en-US" sz="1400" b="1" dirty="0" smtClean="0"/>
              <a:t>2</a:t>
            </a:r>
            <a:r>
              <a:rPr lang="en-US" sz="1600" b="1" dirty="0" smtClean="0"/>
              <a:t>)^2+…..(y</a:t>
            </a:r>
            <a:r>
              <a:rPr lang="en-US" sz="1400" b="1" dirty="0" smtClean="0"/>
              <a:t>k</a:t>
            </a:r>
            <a:r>
              <a:rPr lang="en-US" sz="1600" b="1" dirty="0" smtClean="0"/>
              <a:t>-</a:t>
            </a:r>
            <a:r>
              <a:rPr lang="en-US" sz="1600" b="1" dirty="0" err="1" smtClean="0"/>
              <a:t>f</a:t>
            </a:r>
            <a:r>
              <a:rPr lang="en-US" sz="1400" b="1" dirty="0" err="1" smtClean="0"/>
              <a:t>k</a:t>
            </a:r>
            <a:r>
              <a:rPr lang="en-US" sz="1600" b="1" dirty="0" smtClean="0"/>
              <a:t>)^2]/K}</a:t>
            </a:r>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endParaRPr lang="en-US" sz="1600" b="1" dirty="0" smtClean="0"/>
          </a:p>
          <a:p>
            <a:r>
              <a:rPr lang="en-US" sz="1600" dirty="0" smtClean="0"/>
              <a:t>Smaller the value of RMSE, better is the forecasting model</a:t>
            </a:r>
            <a:r>
              <a:rPr lang="en-US" sz="1400" dirty="0" smtClean="0"/>
              <a:t>. </a:t>
            </a:r>
          </a:p>
          <a:p>
            <a:endParaRPr lang="en-US" sz="1600" dirty="0" smtClean="0"/>
          </a:p>
          <a:p>
            <a:r>
              <a:rPr lang="en-US" sz="1600" b="1" dirty="0" smtClean="0"/>
              <a:t>Mean Absolute Percentage Error:</a:t>
            </a:r>
            <a:r>
              <a:rPr lang="en-US" sz="1600" dirty="0" smtClean="0"/>
              <a:t> The formula for calculating MAPE is given by</a:t>
            </a:r>
          </a:p>
          <a:p>
            <a:r>
              <a:rPr lang="en-US" sz="1600" dirty="0" smtClean="0"/>
              <a:t>                                       </a:t>
            </a:r>
          </a:p>
          <a:p>
            <a:r>
              <a:rPr lang="en-US" sz="1600" dirty="0" smtClean="0"/>
              <a:t>                                     </a:t>
            </a:r>
            <a:r>
              <a:rPr lang="en-US" sz="1600" b="1" dirty="0" smtClean="0"/>
              <a:t>MAPE=[abs(y</a:t>
            </a:r>
            <a:r>
              <a:rPr lang="en-US" sz="1100" b="1" dirty="0" smtClean="0"/>
              <a:t>1</a:t>
            </a:r>
            <a:r>
              <a:rPr lang="en-US" sz="1600" b="1" dirty="0" smtClean="0"/>
              <a:t>-f</a:t>
            </a:r>
            <a:r>
              <a:rPr lang="en-US" sz="1100" b="1" dirty="0" smtClean="0"/>
              <a:t>1</a:t>
            </a:r>
            <a:r>
              <a:rPr lang="en-US" sz="1600" b="1" dirty="0" smtClean="0"/>
              <a:t>)/y</a:t>
            </a:r>
            <a:r>
              <a:rPr lang="en-US" sz="1100" b="1" dirty="0" smtClean="0"/>
              <a:t>1</a:t>
            </a:r>
            <a:r>
              <a:rPr lang="en-US" sz="1600" b="1" dirty="0" smtClean="0"/>
              <a:t>+abs(y</a:t>
            </a:r>
            <a:r>
              <a:rPr lang="en-US" sz="1100" b="1" dirty="0" smtClean="0"/>
              <a:t>2</a:t>
            </a:r>
            <a:r>
              <a:rPr lang="en-US" sz="1600" b="1" dirty="0" smtClean="0"/>
              <a:t>-f</a:t>
            </a:r>
            <a:r>
              <a:rPr lang="en-US" sz="1100" b="1" dirty="0" smtClean="0"/>
              <a:t>2</a:t>
            </a:r>
            <a:r>
              <a:rPr lang="en-US" sz="1600" b="1" dirty="0" smtClean="0"/>
              <a:t>)/y</a:t>
            </a:r>
            <a:r>
              <a:rPr lang="en-US" sz="1100" b="1" dirty="0" smtClean="0"/>
              <a:t>2</a:t>
            </a:r>
            <a:r>
              <a:rPr lang="en-US" sz="1600" b="1" dirty="0" smtClean="0"/>
              <a:t>+………..abs(y</a:t>
            </a:r>
            <a:r>
              <a:rPr lang="en-US" sz="1100" b="1" dirty="0" smtClean="0"/>
              <a:t>k</a:t>
            </a:r>
            <a:r>
              <a:rPr lang="en-US" sz="1600" b="1" dirty="0" smtClean="0"/>
              <a:t>-f</a:t>
            </a:r>
            <a:r>
              <a:rPr lang="en-US" sz="1100" b="1" dirty="0" smtClean="0"/>
              <a:t>K</a:t>
            </a:r>
            <a:r>
              <a:rPr lang="en-US" sz="1600" b="1" dirty="0" smtClean="0"/>
              <a:t>)/y</a:t>
            </a:r>
            <a:r>
              <a:rPr lang="en-US" sz="1100" b="1" dirty="0" smtClean="0"/>
              <a:t>n</a:t>
            </a:r>
            <a:r>
              <a:rPr lang="en-US" sz="1600" b="1" dirty="0" smtClean="0"/>
              <a:t>]/K</a:t>
            </a:r>
            <a:endParaRPr lang="en-US" sz="1100" b="1" dirty="0" smtClean="0"/>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p>
          <a:p>
            <a:endParaRPr lang="en-US" sz="1600" dirty="0" smtClean="0"/>
          </a:p>
          <a:p>
            <a:r>
              <a:rPr lang="en-US" sz="1600" dirty="0" smtClean="0"/>
              <a:t>Smaller the value of MAPE, better is the forecasting model</a:t>
            </a:r>
            <a:r>
              <a:rPr lang="en-US" sz="1400" dirty="0" smtClean="0"/>
              <a:t>. </a:t>
            </a: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Triple Exponential Smoothing Method</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10</a:t>
            </a:fld>
            <a:endParaRPr lang="en-US" dirty="0"/>
          </a:p>
        </p:txBody>
      </p:sp>
      <p:sp>
        <p:nvSpPr>
          <p:cNvPr id="4" name="TextBox 3"/>
          <p:cNvSpPr txBox="1"/>
          <p:nvPr/>
        </p:nvSpPr>
        <p:spPr>
          <a:xfrm>
            <a:off x="381000" y="914400"/>
            <a:ext cx="9144000" cy="5016758"/>
          </a:xfrm>
          <a:prstGeom prst="rect">
            <a:avLst/>
          </a:prstGeom>
          <a:noFill/>
        </p:spPr>
        <p:txBody>
          <a:bodyPr wrap="square" rtlCol="0">
            <a:spAutoFit/>
          </a:bodyPr>
          <a:lstStyle/>
          <a:p>
            <a:r>
              <a:rPr lang="en-US" sz="1600" b="1" dirty="0" smtClean="0"/>
              <a:t>What is Triple Exponential Smoothing ?</a:t>
            </a:r>
          </a:p>
          <a:p>
            <a:endParaRPr lang="en-US" sz="1600" b="1" dirty="0" smtClean="0"/>
          </a:p>
          <a:p>
            <a:r>
              <a:rPr lang="en-US" sz="1600" dirty="0" smtClean="0"/>
              <a:t>Double exponential smoothing (DES) does not do well when there is a trend and seasonality both in the data. In such situations, several methods were devised under the name “triple exponential smoothing“ . </a:t>
            </a:r>
          </a:p>
          <a:p>
            <a:endParaRPr lang="en-US" sz="1600" dirty="0" smtClean="0"/>
          </a:p>
          <a:p>
            <a:r>
              <a:rPr lang="en-US" sz="1600" dirty="0" smtClean="0"/>
              <a:t>Triple exponential smoothing is given by the formulas:</a:t>
            </a:r>
          </a:p>
          <a:p>
            <a:r>
              <a:rPr lang="en-US" sz="1600" dirty="0" smtClean="0"/>
              <a:t>			</a:t>
            </a:r>
          </a:p>
          <a:p>
            <a:r>
              <a:rPr lang="en-US" sz="1600" dirty="0" smtClean="0"/>
              <a:t>			S</a:t>
            </a:r>
            <a:r>
              <a:rPr lang="en-US" sz="1100" dirty="0" smtClean="0"/>
              <a:t>t</a:t>
            </a:r>
            <a:r>
              <a:rPr lang="en-US" sz="1600" dirty="0" smtClean="0"/>
              <a:t>=</a:t>
            </a:r>
            <a:r>
              <a:rPr lang="el-GR" sz="1600" dirty="0" smtClean="0"/>
              <a:t>α</a:t>
            </a:r>
            <a:r>
              <a:rPr lang="en-US" sz="1600" dirty="0" smtClean="0"/>
              <a:t>(</a:t>
            </a:r>
            <a:r>
              <a:rPr lang="en-US" sz="1600" dirty="0" err="1" smtClean="0"/>
              <a:t>X</a:t>
            </a:r>
            <a:r>
              <a:rPr lang="en-US" sz="1100" dirty="0" err="1" smtClean="0"/>
              <a:t>t</a:t>
            </a:r>
            <a:r>
              <a:rPr lang="en-US" sz="1600" dirty="0" smtClean="0"/>
              <a:t>/C</a:t>
            </a:r>
            <a:r>
              <a:rPr lang="en-US" sz="1100" dirty="0" smtClean="0"/>
              <a:t>t-L</a:t>
            </a:r>
            <a:r>
              <a:rPr lang="en-US" sz="1600" dirty="0" smtClean="0"/>
              <a:t>+(1-</a:t>
            </a:r>
            <a:r>
              <a:rPr lang="el-GR" sz="1600" dirty="0" smtClean="0"/>
              <a:t>α</a:t>
            </a:r>
            <a:r>
              <a:rPr lang="en-US" sz="1600" dirty="0" smtClean="0"/>
              <a:t>)(S</a:t>
            </a:r>
            <a:r>
              <a:rPr lang="en-US" sz="1100" dirty="0" smtClean="0"/>
              <a:t>t-1</a:t>
            </a:r>
            <a:r>
              <a:rPr lang="en-US" sz="1600" dirty="0" smtClean="0"/>
              <a:t>+b</a:t>
            </a:r>
            <a:r>
              <a:rPr lang="en-US" sz="1100" dirty="0" smtClean="0"/>
              <a:t>t-1</a:t>
            </a:r>
            <a:r>
              <a:rPr lang="en-US" sz="1600" dirty="0" smtClean="0"/>
              <a:t>),    </a:t>
            </a:r>
          </a:p>
          <a:p>
            <a:r>
              <a:rPr lang="en-US" sz="1600" dirty="0" smtClean="0"/>
              <a:t>			</a:t>
            </a:r>
            <a:r>
              <a:rPr lang="en-US" sz="1600" dirty="0" err="1" smtClean="0"/>
              <a:t>b</a:t>
            </a:r>
            <a:r>
              <a:rPr lang="en-US" sz="1100" dirty="0" err="1" smtClean="0"/>
              <a:t>t</a:t>
            </a:r>
            <a:r>
              <a:rPr lang="en-US" sz="1600" dirty="0" smtClean="0"/>
              <a:t>=</a:t>
            </a:r>
            <a:r>
              <a:rPr lang="el-GR" sz="1600" dirty="0" smtClean="0"/>
              <a:t>β</a:t>
            </a:r>
            <a:r>
              <a:rPr lang="en-US" sz="1600" dirty="0" smtClean="0"/>
              <a:t>(S</a:t>
            </a:r>
            <a:r>
              <a:rPr lang="en-US" sz="1100" dirty="0" smtClean="0"/>
              <a:t>t</a:t>
            </a:r>
            <a:r>
              <a:rPr lang="en-US" sz="1600" dirty="0" smtClean="0"/>
              <a:t>-S</a:t>
            </a:r>
            <a:r>
              <a:rPr lang="en-US" sz="1100" dirty="0" smtClean="0"/>
              <a:t>t-1</a:t>
            </a:r>
            <a:r>
              <a:rPr lang="en-US" sz="1600" dirty="0" smtClean="0"/>
              <a:t>)+(1-</a:t>
            </a:r>
            <a:r>
              <a:rPr lang="el-GR" sz="1600" dirty="0" smtClean="0"/>
              <a:t>β</a:t>
            </a:r>
            <a:r>
              <a:rPr lang="en-US" sz="1600" dirty="0" smtClean="0"/>
              <a:t>)*b</a:t>
            </a:r>
            <a:r>
              <a:rPr lang="en-US" sz="1100" dirty="0" smtClean="0"/>
              <a:t>t-1</a:t>
            </a:r>
            <a:endParaRPr lang="en-US" sz="1600" dirty="0" smtClean="0"/>
          </a:p>
          <a:p>
            <a:r>
              <a:rPr lang="en-US" sz="1600" dirty="0" smtClean="0"/>
              <a:t>			C</a:t>
            </a:r>
            <a:r>
              <a:rPr lang="en-US" sz="1100" dirty="0" smtClean="0"/>
              <a:t>t</a:t>
            </a:r>
            <a:r>
              <a:rPr lang="en-US" sz="1600" dirty="0" smtClean="0"/>
              <a:t>=</a:t>
            </a:r>
            <a:r>
              <a:rPr lang="el-GR" sz="1600" dirty="0" smtClean="0"/>
              <a:t>ϒ</a:t>
            </a:r>
            <a:r>
              <a:rPr lang="en-US" sz="1600" dirty="0" smtClean="0"/>
              <a:t>(</a:t>
            </a:r>
            <a:r>
              <a:rPr lang="en-US" sz="1600" dirty="0" err="1" smtClean="0"/>
              <a:t>X</a:t>
            </a:r>
            <a:r>
              <a:rPr lang="en-US" sz="1100" dirty="0" err="1" smtClean="0"/>
              <a:t>t</a:t>
            </a:r>
            <a:r>
              <a:rPr lang="en-US" sz="1600" dirty="0" smtClean="0"/>
              <a:t>/S</a:t>
            </a:r>
            <a:r>
              <a:rPr lang="en-US" sz="1100" dirty="0" smtClean="0"/>
              <a:t>t</a:t>
            </a:r>
            <a:r>
              <a:rPr lang="en-US" sz="1600" dirty="0" smtClean="0"/>
              <a:t>)+(1-</a:t>
            </a:r>
            <a:r>
              <a:rPr lang="el-GR" sz="1600" dirty="0" smtClean="0"/>
              <a:t>ϒ</a:t>
            </a:r>
            <a:r>
              <a:rPr lang="en-US" sz="1600" dirty="0" smtClean="0"/>
              <a:t>)*C</a:t>
            </a:r>
            <a:r>
              <a:rPr lang="en-US" sz="1100" dirty="0" smtClean="0"/>
              <a:t>t-L</a:t>
            </a:r>
            <a:endParaRPr lang="en-US" sz="1600" dirty="0" smtClean="0"/>
          </a:p>
          <a:p>
            <a:r>
              <a:rPr lang="en-US" sz="1600" dirty="0" smtClean="0"/>
              <a:t>			F</a:t>
            </a:r>
            <a:r>
              <a:rPr lang="en-US" sz="1100" dirty="0" smtClean="0"/>
              <a:t>t+1</a:t>
            </a:r>
            <a:r>
              <a:rPr lang="en-US" sz="1600" dirty="0" smtClean="0"/>
              <a:t>=(</a:t>
            </a:r>
            <a:r>
              <a:rPr lang="en-US" sz="1600" dirty="0" err="1" smtClean="0"/>
              <a:t>S</a:t>
            </a:r>
            <a:r>
              <a:rPr lang="en-US" sz="1100" dirty="0" err="1" smtClean="0"/>
              <a:t>t</a:t>
            </a:r>
            <a:r>
              <a:rPr lang="en-US" sz="1600" dirty="0" err="1" smtClean="0"/>
              <a:t>+b</a:t>
            </a:r>
            <a:r>
              <a:rPr lang="en-US" sz="1100" dirty="0" err="1" smtClean="0"/>
              <a:t>t</a:t>
            </a:r>
            <a:r>
              <a:rPr lang="en-US" sz="1600" dirty="0" smtClean="0"/>
              <a:t>)*C</a:t>
            </a:r>
            <a:r>
              <a:rPr lang="en-US" sz="1100" dirty="0" smtClean="0"/>
              <a:t>t-L</a:t>
            </a:r>
            <a:endParaRPr lang="en-US" sz="1600" dirty="0" smtClean="0"/>
          </a:p>
          <a:p>
            <a:endParaRPr lang="en-US" sz="1600" b="1" dirty="0" smtClean="0"/>
          </a:p>
          <a:p>
            <a:r>
              <a:rPr lang="en-US" sz="1600" dirty="0" smtClean="0"/>
              <a:t>			S</a:t>
            </a:r>
            <a:r>
              <a:rPr lang="en-US" sz="1100" dirty="0" smtClean="0"/>
              <a:t>t</a:t>
            </a:r>
            <a:r>
              <a:rPr lang="en-US" sz="1200" dirty="0" smtClean="0"/>
              <a:t>- </a:t>
            </a:r>
            <a:r>
              <a:rPr lang="en-US" sz="1600" dirty="0" smtClean="0"/>
              <a:t>Data Smoothing Component of Forecasted Value</a:t>
            </a:r>
          </a:p>
          <a:p>
            <a:r>
              <a:rPr lang="en-US" sz="1600" dirty="0" smtClean="0"/>
              <a:t>			</a:t>
            </a:r>
            <a:r>
              <a:rPr lang="en-US" sz="1600" dirty="0" err="1" smtClean="0"/>
              <a:t>b</a:t>
            </a:r>
            <a:r>
              <a:rPr lang="en-US" sz="1100" dirty="0" err="1" smtClean="0"/>
              <a:t>t</a:t>
            </a:r>
            <a:r>
              <a:rPr lang="en-US" sz="1600" dirty="0" smtClean="0"/>
              <a:t>- Trend Smoothing Component of Forecasted Value	</a:t>
            </a:r>
          </a:p>
          <a:p>
            <a:r>
              <a:rPr lang="en-US" sz="1600" dirty="0" smtClean="0"/>
              <a:t>			C</a:t>
            </a:r>
            <a:r>
              <a:rPr lang="en-US" sz="1100" dirty="0" smtClean="0"/>
              <a:t>t</a:t>
            </a:r>
            <a:r>
              <a:rPr lang="en-US" sz="1600" dirty="0" smtClean="0"/>
              <a:t>- Season Smoothing Component of Forecasted Value</a:t>
            </a:r>
          </a:p>
          <a:p>
            <a:r>
              <a:rPr lang="en-US" sz="1600" dirty="0" smtClean="0"/>
              <a:t>			</a:t>
            </a:r>
            <a:r>
              <a:rPr lang="el-GR" sz="1600" dirty="0" smtClean="0"/>
              <a:t>α</a:t>
            </a:r>
            <a:r>
              <a:rPr lang="en-US" sz="1600" dirty="0" smtClean="0"/>
              <a:t>- Data Smoothing Factor (0&lt; </a:t>
            </a:r>
            <a:r>
              <a:rPr lang="el-GR" sz="1600" dirty="0" smtClean="0"/>
              <a:t>α </a:t>
            </a:r>
            <a:r>
              <a:rPr lang="en-US" sz="1600" dirty="0" smtClean="0"/>
              <a:t>&lt;1)</a:t>
            </a:r>
          </a:p>
          <a:p>
            <a:r>
              <a:rPr lang="en-US" sz="1600" dirty="0" smtClean="0"/>
              <a:t>			</a:t>
            </a:r>
            <a:r>
              <a:rPr lang="el-GR" sz="1600" dirty="0" smtClean="0"/>
              <a:t>β</a:t>
            </a:r>
            <a:r>
              <a:rPr lang="en-US" sz="1600" dirty="0" smtClean="0"/>
              <a:t>- Trend Smoothing Factor (0&lt; </a:t>
            </a:r>
            <a:r>
              <a:rPr lang="el-GR" sz="1600" dirty="0" smtClean="0"/>
              <a:t>β </a:t>
            </a:r>
            <a:r>
              <a:rPr lang="en-US" sz="1600" dirty="0" smtClean="0"/>
              <a:t>&lt;1)</a:t>
            </a:r>
          </a:p>
          <a:p>
            <a:r>
              <a:rPr lang="en-US" sz="1600" dirty="0" smtClean="0"/>
              <a:t>			</a:t>
            </a:r>
            <a:r>
              <a:rPr lang="el-GR" sz="1600" dirty="0" smtClean="0"/>
              <a:t>ϒ</a:t>
            </a:r>
            <a:r>
              <a:rPr lang="en-US" sz="1600" dirty="0" smtClean="0"/>
              <a:t>- Season Smoothing Factor (0&lt; </a:t>
            </a:r>
            <a:r>
              <a:rPr lang="el-GR" sz="1600" dirty="0" smtClean="0"/>
              <a:t>ϒ </a:t>
            </a:r>
            <a:r>
              <a:rPr lang="en-US" sz="1600" dirty="0" smtClean="0"/>
              <a:t>&lt;1) 			</a:t>
            </a:r>
          </a:p>
          <a:p>
            <a:endParaRPr lang="en-US" sz="1600" dirty="0" smtClean="0"/>
          </a:p>
          <a:p>
            <a:endParaRPr lang="en-US" sz="1600" dirty="0" smtClean="0"/>
          </a:p>
        </p:txBody>
      </p:sp>
      <p:sp>
        <p:nvSpPr>
          <p:cNvPr id="5" name="TextBox 4"/>
          <p:cNvSpPr txBox="1"/>
          <p:nvPr/>
        </p:nvSpPr>
        <p:spPr>
          <a:xfrm>
            <a:off x="8671560" y="6541377"/>
            <a:ext cx="1219200" cy="276999"/>
          </a:xfrm>
          <a:prstGeom prst="rect">
            <a:avLst/>
          </a:prstGeom>
          <a:noFill/>
        </p:spPr>
        <p:txBody>
          <a:bodyPr wrap="square" rtlCol="0">
            <a:spAutoFit/>
          </a:bodyPr>
          <a:lstStyle/>
          <a:p>
            <a:r>
              <a:rPr lang="en-US" sz="1200" b="1" dirty="0" smtClean="0"/>
              <a:t>Continued…</a:t>
            </a:r>
            <a:endParaRPr lang="en-US" sz="1200" b="1" dirty="0"/>
          </a:p>
        </p:txBody>
      </p:sp>
      <p:sp>
        <p:nvSpPr>
          <p:cNvPr id="6" name="TextBox 5"/>
          <p:cNvSpPr txBox="1"/>
          <p:nvPr/>
        </p:nvSpPr>
        <p:spPr>
          <a:xfrm>
            <a:off x="307848" y="5435025"/>
            <a:ext cx="9217152" cy="584775"/>
          </a:xfrm>
          <a:prstGeom prst="rect">
            <a:avLst/>
          </a:prstGeom>
          <a:noFill/>
        </p:spPr>
        <p:txBody>
          <a:bodyPr wrap="square" rtlCol="0">
            <a:spAutoFit/>
          </a:bodyPr>
          <a:lstStyle/>
          <a:p>
            <a:r>
              <a:rPr lang="en-US" sz="1600" b="1" dirty="0" smtClean="0"/>
              <a:t>How to decide better combination of data smoothing  factor, trend smoothing factor and season smoothing factor in the Triple Exponential Smoothing formula?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5A0614AE-7DA6-4443-9A06-FA7BD7CD666D}" type="slidenum">
              <a:rPr lang="en-US" smtClean="0"/>
              <a:pPr/>
              <a:t>11</a:t>
            </a:fld>
            <a:endParaRPr lang="en-US" dirty="0"/>
          </a:p>
        </p:txBody>
      </p:sp>
      <p:sp>
        <p:nvSpPr>
          <p:cNvPr id="6" name="TextBox 5"/>
          <p:cNvSpPr txBox="1"/>
          <p:nvPr/>
        </p:nvSpPr>
        <p:spPr>
          <a:xfrm>
            <a:off x="457200" y="967800"/>
            <a:ext cx="8991600" cy="5509200"/>
          </a:xfrm>
          <a:prstGeom prst="rect">
            <a:avLst/>
          </a:prstGeom>
          <a:noFill/>
        </p:spPr>
        <p:txBody>
          <a:bodyPr wrap="square" rtlCol="0">
            <a:spAutoFit/>
          </a:bodyPr>
          <a:lstStyle/>
          <a:p>
            <a:r>
              <a:rPr lang="en-US" sz="1600" b="1" dirty="0" smtClean="0"/>
              <a:t>Quantitative Method to determine better </a:t>
            </a:r>
            <a:r>
              <a:rPr lang="el-GR" sz="1600" b="1" dirty="0" smtClean="0"/>
              <a:t>α</a:t>
            </a:r>
            <a:r>
              <a:rPr lang="en-US" sz="1600" b="1" dirty="0" smtClean="0"/>
              <a:t>, </a:t>
            </a:r>
            <a:r>
              <a:rPr lang="el-GR" sz="1600" b="1" dirty="0" smtClean="0"/>
              <a:t>β</a:t>
            </a:r>
            <a:r>
              <a:rPr lang="en-US" sz="1600" b="1" dirty="0" smtClean="0"/>
              <a:t> and </a:t>
            </a:r>
            <a:r>
              <a:rPr lang="el-GR" sz="1600" b="1" dirty="0" smtClean="0"/>
              <a:t>ϒ</a:t>
            </a:r>
            <a:r>
              <a:rPr lang="en-US" sz="1600" b="1" dirty="0" smtClean="0"/>
              <a:t>combination</a:t>
            </a:r>
            <a:r>
              <a:rPr lang="el-GR" sz="1600" dirty="0" smtClean="0"/>
              <a:t> </a:t>
            </a:r>
            <a:r>
              <a:rPr lang="en-US" sz="1600" b="1" dirty="0" smtClean="0"/>
              <a:t>:</a:t>
            </a:r>
          </a:p>
          <a:p>
            <a:endParaRPr lang="en-US" sz="1600" dirty="0" smtClean="0"/>
          </a:p>
          <a:p>
            <a:r>
              <a:rPr lang="en-US" sz="1600" b="1" dirty="0" smtClean="0"/>
              <a:t>Root Mean Square Error:</a:t>
            </a:r>
            <a:r>
              <a:rPr lang="en-US" sz="1600" dirty="0" smtClean="0"/>
              <a:t> The formula for calculating RMSE is given by</a:t>
            </a:r>
          </a:p>
          <a:p>
            <a:endParaRPr lang="en-US" sz="1600" dirty="0" smtClean="0"/>
          </a:p>
          <a:p>
            <a:r>
              <a:rPr lang="en-US" sz="1600" dirty="0" smtClean="0"/>
              <a:t> </a:t>
            </a:r>
            <a:r>
              <a:rPr lang="en-US" sz="1600" b="1" dirty="0" smtClean="0"/>
              <a:t>RMSE= √{[(y</a:t>
            </a:r>
            <a:r>
              <a:rPr lang="en-US" sz="1100" b="1" dirty="0" smtClean="0"/>
              <a:t>1</a:t>
            </a:r>
            <a:r>
              <a:rPr lang="en-US" sz="1600" b="1" dirty="0" smtClean="0"/>
              <a:t>-f</a:t>
            </a:r>
            <a:r>
              <a:rPr lang="en-US" sz="1100" b="1" dirty="0" smtClean="0"/>
              <a:t>1</a:t>
            </a:r>
            <a:r>
              <a:rPr lang="en-US" sz="1600" b="1" dirty="0" smtClean="0"/>
              <a:t>)^2+(y</a:t>
            </a:r>
            <a:r>
              <a:rPr lang="en-US" sz="1100" b="1" dirty="0" smtClean="0"/>
              <a:t>2</a:t>
            </a:r>
            <a:r>
              <a:rPr lang="en-US" sz="1600" b="1" dirty="0" smtClean="0"/>
              <a:t>-f</a:t>
            </a:r>
            <a:r>
              <a:rPr lang="en-US" sz="1400" b="1" dirty="0" smtClean="0"/>
              <a:t>2</a:t>
            </a:r>
            <a:r>
              <a:rPr lang="en-US" sz="1600" b="1" dirty="0" smtClean="0"/>
              <a:t>)^2+…..(y</a:t>
            </a:r>
            <a:r>
              <a:rPr lang="en-US" sz="1400" b="1" dirty="0" smtClean="0"/>
              <a:t>k</a:t>
            </a:r>
            <a:r>
              <a:rPr lang="en-US" sz="1600" b="1" dirty="0" smtClean="0"/>
              <a:t>-</a:t>
            </a:r>
            <a:r>
              <a:rPr lang="en-US" sz="1600" b="1" dirty="0" err="1" smtClean="0"/>
              <a:t>f</a:t>
            </a:r>
            <a:r>
              <a:rPr lang="en-US" sz="1400" b="1" dirty="0" err="1" smtClean="0"/>
              <a:t>k</a:t>
            </a:r>
            <a:r>
              <a:rPr lang="en-US" sz="1600" b="1" dirty="0" smtClean="0"/>
              <a:t>)^2]/K}</a:t>
            </a:r>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endParaRPr lang="en-US" sz="1600" b="1" dirty="0" smtClean="0"/>
          </a:p>
          <a:p>
            <a:r>
              <a:rPr lang="en-US" sz="1600" dirty="0" smtClean="0"/>
              <a:t> Smaller the value of RMSE, better is the forecasting model</a:t>
            </a:r>
            <a:r>
              <a:rPr lang="en-US" sz="1400" dirty="0" smtClean="0"/>
              <a:t>. </a:t>
            </a:r>
          </a:p>
          <a:p>
            <a:endParaRPr lang="en-US" sz="1600" dirty="0" smtClean="0"/>
          </a:p>
          <a:p>
            <a:r>
              <a:rPr lang="en-US" sz="1600" b="1" dirty="0" smtClean="0"/>
              <a:t>Mean Absolute Percentage Error:</a:t>
            </a:r>
            <a:r>
              <a:rPr lang="en-US" sz="1600" dirty="0" smtClean="0"/>
              <a:t> The formula for calculating MAPE is given by</a:t>
            </a:r>
          </a:p>
          <a:p>
            <a:r>
              <a:rPr lang="en-US" sz="1600" dirty="0" smtClean="0"/>
              <a:t>                                       </a:t>
            </a:r>
          </a:p>
          <a:p>
            <a:r>
              <a:rPr lang="en-US" sz="1600" dirty="0" smtClean="0"/>
              <a:t> </a:t>
            </a:r>
            <a:r>
              <a:rPr lang="en-US" sz="1600" b="1" dirty="0" smtClean="0"/>
              <a:t>MAPE=[abs(y</a:t>
            </a:r>
            <a:r>
              <a:rPr lang="en-US" sz="1100" b="1" dirty="0" smtClean="0"/>
              <a:t>1</a:t>
            </a:r>
            <a:r>
              <a:rPr lang="en-US" sz="1600" b="1" dirty="0" smtClean="0"/>
              <a:t>-f</a:t>
            </a:r>
            <a:r>
              <a:rPr lang="en-US" sz="1100" b="1" dirty="0" smtClean="0"/>
              <a:t>1</a:t>
            </a:r>
            <a:r>
              <a:rPr lang="en-US" sz="1600" b="1" dirty="0" smtClean="0"/>
              <a:t>)/y</a:t>
            </a:r>
            <a:r>
              <a:rPr lang="en-US" sz="1100" b="1" dirty="0" smtClean="0"/>
              <a:t>1</a:t>
            </a:r>
            <a:r>
              <a:rPr lang="en-US" sz="1600" b="1" dirty="0" smtClean="0"/>
              <a:t>+abs(y</a:t>
            </a:r>
            <a:r>
              <a:rPr lang="en-US" sz="1100" b="1" dirty="0" smtClean="0"/>
              <a:t>2</a:t>
            </a:r>
            <a:r>
              <a:rPr lang="en-US" sz="1600" b="1" dirty="0" smtClean="0"/>
              <a:t>-f</a:t>
            </a:r>
            <a:r>
              <a:rPr lang="en-US" sz="1100" b="1" dirty="0" smtClean="0"/>
              <a:t>2</a:t>
            </a:r>
            <a:r>
              <a:rPr lang="en-US" sz="1600" b="1" dirty="0" smtClean="0"/>
              <a:t>)/y</a:t>
            </a:r>
            <a:r>
              <a:rPr lang="en-US" sz="1100" b="1" dirty="0" smtClean="0"/>
              <a:t>2</a:t>
            </a:r>
            <a:r>
              <a:rPr lang="en-US" sz="1600" b="1" dirty="0" smtClean="0"/>
              <a:t>+………..abs(y</a:t>
            </a:r>
            <a:r>
              <a:rPr lang="en-US" sz="1100" b="1" dirty="0" smtClean="0"/>
              <a:t>k</a:t>
            </a:r>
            <a:r>
              <a:rPr lang="en-US" sz="1600" b="1" dirty="0" smtClean="0"/>
              <a:t>-f</a:t>
            </a:r>
            <a:r>
              <a:rPr lang="en-US" sz="1100" b="1" dirty="0" smtClean="0"/>
              <a:t>K</a:t>
            </a:r>
            <a:r>
              <a:rPr lang="en-US" sz="1600" b="1" dirty="0" smtClean="0"/>
              <a:t>)/y</a:t>
            </a:r>
            <a:r>
              <a:rPr lang="en-US" sz="1100" b="1" dirty="0" smtClean="0"/>
              <a:t>n</a:t>
            </a:r>
            <a:r>
              <a:rPr lang="en-US" sz="1600" b="1" dirty="0" smtClean="0"/>
              <a:t>]/K</a:t>
            </a:r>
            <a:endParaRPr lang="en-US" sz="1100" b="1" dirty="0" smtClean="0"/>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p>
          <a:p>
            <a:endParaRPr lang="en-US" sz="1600" dirty="0" smtClean="0"/>
          </a:p>
          <a:p>
            <a:r>
              <a:rPr lang="en-US" sz="1600" dirty="0" smtClean="0"/>
              <a:t> Smaller the value of MAPE, better is the forecasting model</a:t>
            </a:r>
            <a:r>
              <a:rPr lang="en-US" sz="1400" dirty="0" smtClean="0"/>
              <a:t>. </a:t>
            </a:r>
            <a:endParaRPr lang="en-US" sz="1600" dirty="0" smtClean="0"/>
          </a:p>
          <a:p>
            <a:endParaRPr lang="en-US" sz="1600" dirty="0" smtClean="0"/>
          </a:p>
          <a:p>
            <a:endParaRPr lang="en-US" sz="1600" dirty="0" smtClean="0"/>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 </a:t>
            </a:r>
            <a:r>
              <a:rPr lang="en-US" dirty="0" smtClean="0"/>
              <a:t>Forecast</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12</a:t>
            </a:fld>
            <a:endParaRPr lang="en-US" dirty="0"/>
          </a:p>
        </p:txBody>
      </p:sp>
      <p:sp>
        <p:nvSpPr>
          <p:cNvPr id="4" name="TextBox 3"/>
          <p:cNvSpPr txBox="1"/>
          <p:nvPr/>
        </p:nvSpPr>
        <p:spPr>
          <a:xfrm>
            <a:off x="381000" y="2743200"/>
            <a:ext cx="9144000" cy="1138773"/>
          </a:xfrm>
          <a:prstGeom prst="rect">
            <a:avLst/>
          </a:prstGeom>
          <a:noFill/>
        </p:spPr>
        <p:txBody>
          <a:bodyPr wrap="square" rtlCol="0">
            <a:spAutoFit/>
          </a:bodyPr>
          <a:lstStyle/>
          <a:p>
            <a:pPr algn="ctr"/>
            <a:r>
              <a:rPr lang="en-US" sz="1600" dirty="0" smtClean="0"/>
              <a:t>			</a:t>
            </a:r>
          </a:p>
          <a:p>
            <a:pPr algn="ctr"/>
            <a:endParaRPr lang="en-US" sz="1600" dirty="0" smtClean="0"/>
          </a:p>
          <a:p>
            <a:pPr algn="ctr"/>
            <a:r>
              <a:rPr lang="en-US" sz="3600" dirty="0"/>
              <a:t>Forecasting Procedure of SAS</a:t>
            </a:r>
            <a:endParaRPr lang="en-US" sz="3600" dirty="0" smtClean="0"/>
          </a:p>
        </p:txBody>
      </p:sp>
      <p:sp>
        <p:nvSpPr>
          <p:cNvPr id="5" name="TextBox 4"/>
          <p:cNvSpPr txBox="1"/>
          <p:nvPr/>
        </p:nvSpPr>
        <p:spPr>
          <a:xfrm>
            <a:off x="8671560" y="6541377"/>
            <a:ext cx="1219200" cy="276999"/>
          </a:xfrm>
          <a:prstGeom prst="rect">
            <a:avLst/>
          </a:prstGeom>
          <a:noFill/>
        </p:spPr>
        <p:txBody>
          <a:bodyPr wrap="square" rtlCol="0">
            <a:spAutoFit/>
          </a:bodyPr>
          <a:lstStyle/>
          <a:p>
            <a:r>
              <a:rPr lang="en-US" sz="1200" b="1" dirty="0" smtClean="0"/>
              <a:t>Continued…</a:t>
            </a:r>
            <a:endParaRPr lang="en-US" sz="1200" b="1" dirty="0"/>
          </a:p>
        </p:txBody>
      </p:sp>
    </p:spTree>
    <p:extLst>
      <p:ext uri="{BB962C8B-B14F-4D97-AF65-F5344CB8AC3E}">
        <p14:creationId xmlns="" xmlns:p14="http://schemas.microsoft.com/office/powerpoint/2010/main" val="3531466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 Forecast</a:t>
            </a:r>
          </a:p>
        </p:txBody>
      </p:sp>
      <p:sp>
        <p:nvSpPr>
          <p:cNvPr id="3" name="Slide Number Placeholder 2"/>
          <p:cNvSpPr>
            <a:spLocks noGrp="1"/>
          </p:cNvSpPr>
          <p:nvPr>
            <p:ph type="sldNum" sz="quarter" idx="12"/>
          </p:nvPr>
        </p:nvSpPr>
        <p:spPr/>
        <p:txBody>
          <a:bodyPr/>
          <a:lstStyle/>
          <a:p>
            <a:fld id="{5A0614AE-7DA6-4443-9A06-FA7BD7CD666D}" type="slidenum">
              <a:rPr lang="en-US" smtClean="0"/>
              <a:pPr/>
              <a:t>13</a:t>
            </a:fld>
            <a:endParaRPr lang="en-US" dirty="0"/>
          </a:p>
        </p:txBody>
      </p:sp>
      <p:sp>
        <p:nvSpPr>
          <p:cNvPr id="4" name="Rectangle 3"/>
          <p:cNvSpPr/>
          <p:nvPr/>
        </p:nvSpPr>
        <p:spPr>
          <a:xfrm>
            <a:off x="457200" y="985421"/>
            <a:ext cx="8991600" cy="5509200"/>
          </a:xfrm>
          <a:prstGeom prst="rect">
            <a:avLst/>
          </a:prstGeom>
        </p:spPr>
        <p:txBody>
          <a:bodyPr wrap="square">
            <a:spAutoFit/>
          </a:bodyPr>
          <a:lstStyle/>
          <a:p>
            <a:r>
              <a:rPr lang="en-US" sz="1600" dirty="0"/>
              <a:t>The </a:t>
            </a:r>
            <a:r>
              <a:rPr lang="en-US" sz="1600" b="1" i="1" dirty="0"/>
              <a:t>FORECAST</a:t>
            </a:r>
            <a:r>
              <a:rPr lang="en-US" sz="1600" dirty="0"/>
              <a:t> procedure in SAS automatically generates forecasts for multiple time </a:t>
            </a:r>
            <a:r>
              <a:rPr lang="en-US" sz="1600" dirty="0" smtClean="0"/>
              <a:t>series in </a:t>
            </a:r>
            <a:r>
              <a:rPr lang="en-US" sz="1600" dirty="0"/>
              <a:t>one step. </a:t>
            </a:r>
            <a:r>
              <a:rPr lang="en-US" sz="1600" dirty="0" smtClean="0"/>
              <a:t>It uses </a:t>
            </a:r>
            <a:r>
              <a:rPr lang="en-US" sz="1600" dirty="0"/>
              <a:t>extrapolative forecasting methods where the forecasts for a </a:t>
            </a:r>
            <a:r>
              <a:rPr lang="en-US" sz="1600" dirty="0" smtClean="0"/>
              <a:t>series are </a:t>
            </a:r>
            <a:r>
              <a:rPr lang="en-US" sz="1600" dirty="0"/>
              <a:t>functions only of time and past values of the series, not of other variables.</a:t>
            </a:r>
          </a:p>
          <a:p>
            <a:endParaRPr lang="en-US" sz="1600" dirty="0"/>
          </a:p>
          <a:p>
            <a:r>
              <a:rPr lang="en-US" sz="1600" dirty="0"/>
              <a:t>The FORECAST procedure combines three basic models to fit time series:</a:t>
            </a:r>
          </a:p>
          <a:p>
            <a:pPr marL="285750" indent="-285750">
              <a:buFont typeface="Arial" pitchFamily="34" charset="0"/>
              <a:buChar char="•"/>
            </a:pPr>
            <a:r>
              <a:rPr lang="en-US" sz="1600" dirty="0"/>
              <a:t>time trend models for long-term, deterministic change</a:t>
            </a:r>
          </a:p>
          <a:p>
            <a:pPr marL="285750" indent="-285750">
              <a:buFont typeface="Arial" pitchFamily="34" charset="0"/>
              <a:buChar char="•"/>
            </a:pPr>
            <a:r>
              <a:rPr lang="en-US" sz="1600" dirty="0"/>
              <a:t>autoregressive models for short-term fluctuations</a:t>
            </a:r>
          </a:p>
          <a:p>
            <a:pPr marL="285750" indent="-285750">
              <a:buFont typeface="Arial" pitchFamily="34" charset="0"/>
              <a:buChar char="•"/>
            </a:pPr>
            <a:r>
              <a:rPr lang="en-US" sz="1600" dirty="0"/>
              <a:t>seasonal models for regular seasonal fluctuations</a:t>
            </a:r>
          </a:p>
          <a:p>
            <a:endParaRPr lang="en-US" sz="1600" dirty="0"/>
          </a:p>
          <a:p>
            <a:r>
              <a:rPr lang="en-US" sz="1600" dirty="0"/>
              <a:t>Two approaches to time series modeling and forecasting are time trend models </a:t>
            </a:r>
            <a:r>
              <a:rPr lang="en-US" sz="1600" dirty="0" smtClean="0"/>
              <a:t>and time </a:t>
            </a:r>
            <a:r>
              <a:rPr lang="en-US" sz="1600" dirty="0"/>
              <a:t>series methods</a:t>
            </a:r>
            <a:r>
              <a:rPr lang="en-US" sz="1600" dirty="0" smtClean="0"/>
              <a:t>.</a:t>
            </a:r>
          </a:p>
          <a:p>
            <a:endParaRPr lang="en-US" sz="1600" dirty="0"/>
          </a:p>
          <a:p>
            <a:r>
              <a:rPr lang="en-US" sz="1600" u="sng" dirty="0" smtClean="0"/>
              <a:t>Forecasting methods</a:t>
            </a:r>
          </a:p>
          <a:p>
            <a:endParaRPr lang="en-US" sz="1600" u="sng" dirty="0"/>
          </a:p>
          <a:p>
            <a:r>
              <a:rPr lang="en-US" sz="1600" dirty="0"/>
              <a:t>The Winters method is similar to exponential smoothing, but includes seasonal factors.</a:t>
            </a:r>
          </a:p>
          <a:p>
            <a:r>
              <a:rPr lang="en-US" sz="1600" dirty="0"/>
              <a:t>It can use either additive or multiplicative seasonal factors.</a:t>
            </a:r>
          </a:p>
          <a:p>
            <a:r>
              <a:rPr lang="en-US" sz="1600" dirty="0"/>
              <a:t>Like exponential smoothing, good results with the Winters method depend on </a:t>
            </a:r>
            <a:r>
              <a:rPr lang="en-US" sz="1600" dirty="0" smtClean="0"/>
              <a:t>choosing good </a:t>
            </a:r>
            <a:r>
              <a:rPr lang="en-US" sz="1600" dirty="0"/>
              <a:t>smoothing weights for the series to be forecast.</a:t>
            </a:r>
          </a:p>
          <a:p>
            <a:r>
              <a:rPr lang="en-US" sz="1600" dirty="0"/>
              <a:t>METHOD=WINTERS (for multiplicative ) or METHOD=ADDWINTERS (for additive) options, </a:t>
            </a:r>
            <a:r>
              <a:rPr lang="en-US" sz="1600" dirty="0" smtClean="0"/>
              <a:t>                           To </a:t>
            </a:r>
            <a:r>
              <a:rPr lang="en-US" sz="1600" dirty="0"/>
              <a:t>specify seasonal factors to include in the model, use the SEASONS= option. </a:t>
            </a:r>
          </a:p>
          <a:p>
            <a:r>
              <a:rPr lang="en-US" sz="1600" dirty="0"/>
              <a:t>The SEASONS= option is valid only for METHOD=WINTERS or METHOD=ADDWINTERS</a:t>
            </a:r>
          </a:p>
          <a:p>
            <a:endParaRPr lang="en-US" sz="1600" dirty="0"/>
          </a:p>
          <a:p>
            <a:r>
              <a:rPr lang="en-US" sz="1600" dirty="0"/>
              <a:t> </a:t>
            </a:r>
            <a:r>
              <a:rPr lang="en-US" sz="1600" b="1" dirty="0"/>
              <a:t>Proc ARIMA and Proc AUTOREG  </a:t>
            </a:r>
            <a:r>
              <a:rPr lang="en-US" sz="1600" dirty="0"/>
              <a:t>can also used for forecasting in </a:t>
            </a:r>
            <a:r>
              <a:rPr lang="en-US" sz="1600" dirty="0" smtClean="0"/>
              <a:t>SAS.</a:t>
            </a:r>
            <a:endParaRPr lang="en-US" sz="1600" dirty="0"/>
          </a:p>
        </p:txBody>
      </p:sp>
    </p:spTree>
    <p:extLst>
      <p:ext uri="{BB962C8B-B14F-4D97-AF65-F5344CB8AC3E}">
        <p14:creationId xmlns="" xmlns:p14="http://schemas.microsoft.com/office/powerpoint/2010/main" val="517518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 Forecast</a:t>
            </a:r>
          </a:p>
        </p:txBody>
      </p:sp>
      <p:sp>
        <p:nvSpPr>
          <p:cNvPr id="3" name="Slide Number Placeholder 2"/>
          <p:cNvSpPr>
            <a:spLocks noGrp="1"/>
          </p:cNvSpPr>
          <p:nvPr>
            <p:ph type="sldNum" sz="quarter" idx="12"/>
          </p:nvPr>
        </p:nvSpPr>
        <p:spPr/>
        <p:txBody>
          <a:bodyPr/>
          <a:lstStyle/>
          <a:p>
            <a:fld id="{5A0614AE-7DA6-4443-9A06-FA7BD7CD666D}" type="slidenum">
              <a:rPr lang="en-US" smtClean="0"/>
              <a:pPr/>
              <a:t>14</a:t>
            </a:fld>
            <a:endParaRPr lang="en-US" dirty="0"/>
          </a:p>
        </p:txBody>
      </p:sp>
      <p:sp>
        <p:nvSpPr>
          <p:cNvPr id="4" name="Rectangle 3"/>
          <p:cNvSpPr/>
          <p:nvPr/>
        </p:nvSpPr>
        <p:spPr>
          <a:xfrm>
            <a:off x="457200" y="914400"/>
            <a:ext cx="9067800" cy="5355312"/>
          </a:xfrm>
          <a:prstGeom prst="rect">
            <a:avLst/>
          </a:prstGeom>
        </p:spPr>
        <p:txBody>
          <a:bodyPr wrap="square">
            <a:spAutoFit/>
          </a:bodyPr>
          <a:lstStyle/>
          <a:p>
            <a:r>
              <a:rPr lang="en-US" u="sng" dirty="0"/>
              <a:t>Sample code and options </a:t>
            </a:r>
            <a:r>
              <a:rPr lang="en-US" u="sng" dirty="0" smtClean="0"/>
              <a:t>used</a:t>
            </a:r>
          </a:p>
          <a:p>
            <a:endParaRPr lang="en-US" u="sng" dirty="0"/>
          </a:p>
          <a:p>
            <a:r>
              <a:rPr lang="en-US" b="1" dirty="0" err="1"/>
              <a:t>proc</a:t>
            </a:r>
            <a:r>
              <a:rPr lang="en-US" b="1" dirty="0"/>
              <a:t> forecast </a:t>
            </a:r>
          </a:p>
          <a:p>
            <a:r>
              <a:rPr lang="en-US" b="1" dirty="0"/>
              <a:t>data= &lt;give the name of  your dataset&gt; </a:t>
            </a:r>
          </a:p>
          <a:p>
            <a:r>
              <a:rPr lang="en-US" b="1" dirty="0"/>
              <a:t>lead=&lt;specify the  future values you need to forecast </a:t>
            </a:r>
            <a:r>
              <a:rPr lang="en-US" b="1" dirty="0" err="1"/>
              <a:t>eg</a:t>
            </a:r>
            <a:r>
              <a:rPr lang="en-US" b="1" dirty="0"/>
              <a:t> 12 months&gt;</a:t>
            </a:r>
          </a:p>
          <a:p>
            <a:r>
              <a:rPr lang="en-US" b="1" dirty="0"/>
              <a:t>out= &lt;give the name of dataset where  you want the output&gt;</a:t>
            </a:r>
          </a:p>
          <a:p>
            <a:r>
              <a:rPr lang="en-US" b="1" dirty="0" err="1"/>
              <a:t>Outlimit</a:t>
            </a:r>
            <a:r>
              <a:rPr lang="en-US" b="1" dirty="0"/>
              <a:t> &lt;gives the confidence limits lower and upper values&gt;</a:t>
            </a:r>
          </a:p>
          <a:p>
            <a:r>
              <a:rPr lang="en-US" b="1" dirty="0"/>
              <a:t>method = &lt;specify the forecasting method&gt;;</a:t>
            </a:r>
          </a:p>
          <a:p>
            <a:r>
              <a:rPr lang="en-US" b="1" dirty="0" err="1"/>
              <a:t>var</a:t>
            </a:r>
            <a:r>
              <a:rPr lang="en-US" b="1" dirty="0"/>
              <a:t> sales;  /*specify the variable you want to forecast  */</a:t>
            </a:r>
          </a:p>
          <a:p>
            <a:r>
              <a:rPr lang="en-US" b="1" dirty="0"/>
              <a:t>run;</a:t>
            </a:r>
          </a:p>
          <a:p>
            <a:endParaRPr lang="en-US" dirty="0"/>
          </a:p>
          <a:p>
            <a:r>
              <a:rPr lang="en-US" b="1" i="1" dirty="0"/>
              <a:t>Note: Default method is STEPAR (Stepwise Autoregression</a:t>
            </a:r>
            <a:r>
              <a:rPr lang="en-US" dirty="0"/>
              <a:t>)</a:t>
            </a:r>
          </a:p>
          <a:p>
            <a:endParaRPr lang="en-US" dirty="0"/>
          </a:p>
          <a:p>
            <a:r>
              <a:rPr lang="en-US" dirty="0"/>
              <a:t>Use method = Expo Trend = 1 or 2 or 3 Weight = (a, b, c) for Exponential Smoothing</a:t>
            </a:r>
          </a:p>
          <a:p>
            <a:r>
              <a:rPr lang="en-US" dirty="0" smtClean="0"/>
              <a:t>Better </a:t>
            </a:r>
            <a:r>
              <a:rPr lang="en-US" dirty="0"/>
              <a:t>option of exponential smoothing is Proc </a:t>
            </a:r>
            <a:r>
              <a:rPr lang="en-US" dirty="0" smtClean="0"/>
              <a:t>ARIMA.</a:t>
            </a:r>
          </a:p>
          <a:p>
            <a:r>
              <a:rPr lang="en-US" dirty="0" smtClean="0"/>
              <a:t> </a:t>
            </a:r>
            <a:endParaRPr lang="en-US" dirty="0"/>
          </a:p>
          <a:p>
            <a:r>
              <a:rPr lang="en-US" b="1" u="sng" dirty="0" smtClean="0"/>
              <a:t>Other options</a:t>
            </a:r>
          </a:p>
          <a:p>
            <a:endParaRPr lang="en-US" b="1" u="sng" dirty="0"/>
          </a:p>
          <a:p>
            <a:r>
              <a:rPr lang="en-US" dirty="0"/>
              <a:t>Use “interval “and “id” options to get the date along with forecasted values</a:t>
            </a:r>
          </a:p>
        </p:txBody>
      </p:sp>
    </p:spTree>
    <p:extLst>
      <p:ext uri="{BB962C8B-B14F-4D97-AF65-F5344CB8AC3E}">
        <p14:creationId xmlns="" xmlns:p14="http://schemas.microsoft.com/office/powerpoint/2010/main" val="1434624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 Forecast</a:t>
            </a:r>
          </a:p>
        </p:txBody>
      </p:sp>
      <p:sp>
        <p:nvSpPr>
          <p:cNvPr id="3" name="Slide Number Placeholder 2"/>
          <p:cNvSpPr>
            <a:spLocks noGrp="1"/>
          </p:cNvSpPr>
          <p:nvPr>
            <p:ph type="sldNum" sz="quarter" idx="12"/>
          </p:nvPr>
        </p:nvSpPr>
        <p:spPr/>
        <p:txBody>
          <a:bodyPr/>
          <a:lstStyle/>
          <a:p>
            <a:fld id="{5A0614AE-7DA6-4443-9A06-FA7BD7CD666D}" type="slidenum">
              <a:rPr lang="en-US" smtClean="0"/>
              <a:pPr/>
              <a:t>15</a:t>
            </a:fld>
            <a:endParaRPr lang="en-US" dirty="0"/>
          </a:p>
        </p:txBody>
      </p:sp>
      <p:sp>
        <p:nvSpPr>
          <p:cNvPr id="4" name="Rectangle 3"/>
          <p:cNvSpPr/>
          <p:nvPr/>
        </p:nvSpPr>
        <p:spPr>
          <a:xfrm>
            <a:off x="457200" y="914400"/>
            <a:ext cx="8991600" cy="5078313"/>
          </a:xfrm>
          <a:prstGeom prst="rect">
            <a:avLst/>
          </a:prstGeom>
        </p:spPr>
        <p:txBody>
          <a:bodyPr wrap="square">
            <a:spAutoFit/>
          </a:bodyPr>
          <a:lstStyle/>
          <a:p>
            <a:r>
              <a:rPr lang="en-US" u="sng" dirty="0"/>
              <a:t>STEPAR method of Proc Forecast</a:t>
            </a:r>
          </a:p>
          <a:p>
            <a:endParaRPr lang="en-US" dirty="0"/>
          </a:p>
          <a:p>
            <a:r>
              <a:rPr lang="en-US" dirty="0"/>
              <a:t> </a:t>
            </a:r>
            <a:r>
              <a:rPr lang="en-US" b="1" i="1" dirty="0"/>
              <a:t>STEPAR (Stepwise Autoregression) is the default method of Proc Forecast</a:t>
            </a:r>
          </a:p>
          <a:p>
            <a:endParaRPr lang="en-US" dirty="0"/>
          </a:p>
          <a:p>
            <a:r>
              <a:rPr lang="en-US" dirty="0"/>
              <a:t>Time series models(AR) assume the future value of a variable to be a linear function </a:t>
            </a:r>
            <a:r>
              <a:rPr lang="en-US" dirty="0" smtClean="0"/>
              <a:t>of past </a:t>
            </a:r>
            <a:r>
              <a:rPr lang="en-US" dirty="0"/>
              <a:t>values. If the model is a function of past values for a finite number of periods, </a:t>
            </a:r>
            <a:r>
              <a:rPr lang="en-US" dirty="0" smtClean="0"/>
              <a:t>it is </a:t>
            </a:r>
            <a:r>
              <a:rPr lang="en-US" dirty="0"/>
              <a:t>an autoregressive model </a:t>
            </a:r>
          </a:p>
          <a:p>
            <a:endParaRPr lang="en-US" dirty="0"/>
          </a:p>
          <a:p>
            <a:r>
              <a:rPr lang="en-US" dirty="0"/>
              <a:t>Trend models are suitable for capturing long-term behavior, whereas </a:t>
            </a:r>
            <a:r>
              <a:rPr lang="en-US" dirty="0" smtClean="0"/>
              <a:t>autoregressive models </a:t>
            </a:r>
            <a:r>
              <a:rPr lang="en-US" dirty="0"/>
              <a:t>are more appropriate for capturing short-term fluctuations. One approach </a:t>
            </a:r>
            <a:r>
              <a:rPr lang="en-US" dirty="0" smtClean="0"/>
              <a:t>to forecasting </a:t>
            </a:r>
            <a:r>
              <a:rPr lang="en-US" dirty="0"/>
              <a:t>is to combine a deterministic time trend model with an </a:t>
            </a:r>
            <a:r>
              <a:rPr lang="en-US" dirty="0" smtClean="0"/>
              <a:t>autoregressive model</a:t>
            </a:r>
            <a:r>
              <a:rPr lang="en-US" dirty="0"/>
              <a:t>.</a:t>
            </a:r>
          </a:p>
          <a:p>
            <a:endParaRPr lang="en-US" dirty="0"/>
          </a:p>
          <a:p>
            <a:r>
              <a:rPr lang="en-US" dirty="0"/>
              <a:t>The stepwise autoregressive method (STEPAR method) combines a time-trend </a:t>
            </a:r>
            <a:r>
              <a:rPr lang="en-US" dirty="0" smtClean="0"/>
              <a:t>regression with </a:t>
            </a:r>
            <a:r>
              <a:rPr lang="en-US" dirty="0"/>
              <a:t>an autoregressive model for departures from trend</a:t>
            </a:r>
          </a:p>
          <a:p>
            <a:endParaRPr lang="en-US" dirty="0"/>
          </a:p>
          <a:p>
            <a:r>
              <a:rPr lang="en-US" dirty="0"/>
              <a:t>The stepwise autoregressive method is fully automatic. </a:t>
            </a:r>
            <a:r>
              <a:rPr lang="en-US" dirty="0" smtClean="0"/>
              <a:t> It </a:t>
            </a:r>
            <a:r>
              <a:rPr lang="en-US" dirty="0"/>
              <a:t>assumes that the long-term trend is stable; that is, </a:t>
            </a:r>
            <a:r>
              <a:rPr lang="en-US" dirty="0" smtClean="0"/>
              <a:t>the time </a:t>
            </a:r>
            <a:r>
              <a:rPr lang="en-US" dirty="0"/>
              <a:t>trend regression is fit to the whole series with equal weights for the </a:t>
            </a:r>
            <a:r>
              <a:rPr lang="en-US" dirty="0" smtClean="0"/>
              <a:t>observations.</a:t>
            </a:r>
            <a:endParaRPr lang="en-US" dirty="0"/>
          </a:p>
        </p:txBody>
      </p:sp>
    </p:spTree>
    <p:extLst>
      <p:ext uri="{BB962C8B-B14F-4D97-AF65-F5344CB8AC3E}">
        <p14:creationId xmlns="" xmlns:p14="http://schemas.microsoft.com/office/powerpoint/2010/main" val="260494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a:t>
            </a:fld>
            <a:endParaRPr lang="en-US" dirty="0"/>
          </a:p>
        </p:txBody>
      </p:sp>
      <p:sp>
        <p:nvSpPr>
          <p:cNvPr id="3" name="Title 2"/>
          <p:cNvSpPr>
            <a:spLocks noGrp="1"/>
          </p:cNvSpPr>
          <p:nvPr>
            <p:ph type="title"/>
          </p:nvPr>
        </p:nvSpPr>
        <p:spPr/>
        <p:txBody>
          <a:bodyPr/>
          <a:lstStyle/>
          <a:p>
            <a:r>
              <a:rPr smtClean="0"/>
              <a:t>Agenda</a:t>
            </a:r>
            <a:endParaRPr lang="en-US" dirty="0"/>
          </a:p>
        </p:txBody>
      </p:sp>
      <p:sp>
        <p:nvSpPr>
          <p:cNvPr id="4" name="Text Placeholder 3"/>
          <p:cNvSpPr>
            <a:spLocks noGrp="1"/>
          </p:cNvSpPr>
          <p:nvPr>
            <p:ph type="body" sz="quarter" idx="13"/>
          </p:nvPr>
        </p:nvSpPr>
        <p:spPr/>
        <p:txBody>
          <a:bodyPr/>
          <a:lstStyle/>
          <a:p>
            <a:pPr lvl="1"/>
            <a:r>
              <a:rPr lang="en-US" dirty="0" smtClean="0"/>
              <a:t>Simple Moving Average</a:t>
            </a:r>
          </a:p>
          <a:p>
            <a:pPr lvl="1"/>
            <a:r>
              <a:rPr lang="en-US" dirty="0" smtClean="0"/>
              <a:t>Weighted Moving Average</a:t>
            </a:r>
          </a:p>
          <a:p>
            <a:pPr lvl="1"/>
            <a:r>
              <a:rPr dirty="0" smtClean="0"/>
              <a:t>Simple Exponential Smoothing</a:t>
            </a:r>
          </a:p>
          <a:p>
            <a:pPr lvl="1"/>
            <a:r>
              <a:rPr dirty="0" smtClean="0"/>
              <a:t>Double Exponential Smoothing</a:t>
            </a:r>
          </a:p>
          <a:p>
            <a:pPr lvl="1"/>
            <a:r>
              <a:rPr dirty="0" smtClean="0"/>
              <a:t>Triple Exponential Smoothing</a:t>
            </a:r>
          </a:p>
          <a:p>
            <a:pPr lvl="1"/>
            <a:r>
              <a:rPr lang="en-US" dirty="0" err="1"/>
              <a:t>Proc</a:t>
            </a:r>
            <a:r>
              <a:rPr lang="en-US" dirty="0"/>
              <a:t> Forecast</a:t>
            </a:r>
            <a:endParaRPr dirty="0" smtClean="0"/>
          </a:p>
          <a:p>
            <a:pPr lvl="1"/>
            <a:endParaRPr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Simple Moving Average Method</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2</a:t>
            </a:fld>
            <a:endParaRPr lang="en-US" dirty="0"/>
          </a:p>
        </p:txBody>
      </p:sp>
      <p:sp>
        <p:nvSpPr>
          <p:cNvPr id="4" name="TextBox 3"/>
          <p:cNvSpPr txBox="1"/>
          <p:nvPr/>
        </p:nvSpPr>
        <p:spPr>
          <a:xfrm>
            <a:off x="381000" y="914400"/>
            <a:ext cx="9144000" cy="6118598"/>
          </a:xfrm>
          <a:prstGeom prst="rect">
            <a:avLst/>
          </a:prstGeom>
          <a:noFill/>
        </p:spPr>
        <p:txBody>
          <a:bodyPr wrap="square" rtlCol="0">
            <a:spAutoFit/>
          </a:bodyPr>
          <a:lstStyle/>
          <a:p>
            <a:r>
              <a:rPr lang="en-US" sz="1600" b="1" dirty="0" smtClean="0"/>
              <a:t>What is Simple Moving Average?</a:t>
            </a:r>
          </a:p>
          <a:p>
            <a:r>
              <a:rPr lang="en-US" sz="1600" dirty="0" smtClean="0"/>
              <a:t>Simple Moving Average is calculated by adding observations for last K time periods in time series and divide that sum by K.</a:t>
            </a:r>
          </a:p>
          <a:p>
            <a:endParaRPr lang="en-US" dirty="0" smtClean="0"/>
          </a:p>
          <a:p>
            <a:r>
              <a:rPr lang="en-US" b="1" dirty="0" smtClean="0"/>
              <a:t>                                 F</a:t>
            </a:r>
            <a:r>
              <a:rPr lang="en-US" sz="1100" b="1" dirty="0" smtClean="0"/>
              <a:t>t+1=(</a:t>
            </a:r>
            <a:r>
              <a:rPr lang="en-US" b="1" dirty="0" smtClean="0"/>
              <a:t>Y</a:t>
            </a:r>
            <a:r>
              <a:rPr lang="en-US" sz="1100" b="1" dirty="0" smtClean="0"/>
              <a:t>t</a:t>
            </a:r>
            <a:r>
              <a:rPr lang="en-US" b="1" dirty="0" smtClean="0"/>
              <a:t>+Y</a:t>
            </a:r>
            <a:r>
              <a:rPr lang="en-US" sz="1100" b="1" dirty="0" smtClean="0"/>
              <a:t>t-1</a:t>
            </a:r>
            <a:r>
              <a:rPr lang="en-US" b="1" dirty="0" smtClean="0"/>
              <a:t>+Y</a:t>
            </a:r>
            <a:r>
              <a:rPr lang="en-US" sz="1100" b="1" dirty="0" smtClean="0"/>
              <a:t>t-2</a:t>
            </a:r>
            <a:r>
              <a:rPr lang="en-US" b="1" dirty="0" smtClean="0"/>
              <a:t>+Y</a:t>
            </a:r>
            <a:r>
              <a:rPr lang="en-US" sz="1100" b="1" dirty="0" smtClean="0"/>
              <a:t>t-3</a:t>
            </a:r>
            <a:r>
              <a:rPr lang="en-US" b="1" dirty="0" smtClean="0"/>
              <a:t>+……Y</a:t>
            </a:r>
            <a:r>
              <a:rPr lang="en-US" sz="1100" b="1" dirty="0" smtClean="0"/>
              <a:t>t-K+1)</a:t>
            </a:r>
            <a:r>
              <a:rPr lang="en-US" b="1" dirty="0" smtClean="0"/>
              <a:t>/K</a:t>
            </a:r>
          </a:p>
          <a:p>
            <a:endParaRPr lang="en-US" b="1" dirty="0" smtClean="0"/>
          </a:p>
          <a:p>
            <a:pPr>
              <a:lnSpc>
                <a:spcPct val="90000"/>
              </a:lnSpc>
            </a:pPr>
            <a:r>
              <a:rPr lang="en-US" sz="1600" dirty="0" smtClean="0"/>
              <a:t>Equal weightage is given to all observations in last K periods. Smaller the value of K, the greater weight is given to each period. Greater the value of K, the smaller weight is given to each period.</a:t>
            </a:r>
          </a:p>
          <a:p>
            <a:endParaRPr lang="en-US" sz="16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t>
            </a:r>
          </a:p>
          <a:p>
            <a:endParaRPr lang="en-US" dirty="0"/>
          </a:p>
        </p:txBody>
      </p:sp>
      <p:sp>
        <p:nvSpPr>
          <p:cNvPr id="5" name="TextBox 4"/>
          <p:cNvSpPr txBox="1"/>
          <p:nvPr/>
        </p:nvSpPr>
        <p:spPr>
          <a:xfrm>
            <a:off x="8671560" y="6541377"/>
            <a:ext cx="1219200" cy="276999"/>
          </a:xfrm>
          <a:prstGeom prst="rect">
            <a:avLst/>
          </a:prstGeom>
          <a:noFill/>
        </p:spPr>
        <p:txBody>
          <a:bodyPr wrap="square" rtlCol="0">
            <a:spAutoFit/>
          </a:bodyPr>
          <a:lstStyle/>
          <a:p>
            <a:r>
              <a:rPr lang="en-US" sz="1200" b="1" dirty="0" smtClean="0"/>
              <a:t>Continued…</a:t>
            </a:r>
            <a:endParaRPr lang="en-US" sz="1200" b="1" dirty="0"/>
          </a:p>
        </p:txBody>
      </p:sp>
      <p:sp>
        <p:nvSpPr>
          <p:cNvPr id="12" name="TextBox 11"/>
          <p:cNvSpPr txBox="1"/>
          <p:nvPr/>
        </p:nvSpPr>
        <p:spPr>
          <a:xfrm>
            <a:off x="457200" y="3248561"/>
            <a:ext cx="9067800" cy="1323439"/>
          </a:xfrm>
          <a:prstGeom prst="rect">
            <a:avLst/>
          </a:prstGeom>
          <a:noFill/>
        </p:spPr>
        <p:txBody>
          <a:bodyPr wrap="square" rtlCol="0">
            <a:spAutoFit/>
          </a:bodyPr>
          <a:lstStyle/>
          <a:p>
            <a:r>
              <a:rPr lang="en-US" sz="1600" b="1" dirty="0" smtClean="0"/>
              <a:t>How to decide ideal value of K in the above Simple Moving Average formula?</a:t>
            </a:r>
          </a:p>
          <a:p>
            <a:r>
              <a:rPr lang="en-US" sz="1600" dirty="0" smtClean="0"/>
              <a:t>Short term simple moving average responds quickly to changes in sales given in underlying data while Long term simple moving average are comparably slow to react</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76200"/>
            <a:ext cx="7516368" cy="704088"/>
          </a:xfrm>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3</a:t>
            </a:fld>
            <a:endParaRPr lang="en-US" dirty="0"/>
          </a:p>
        </p:txBody>
      </p:sp>
      <p:sp>
        <p:nvSpPr>
          <p:cNvPr id="4" name="TextBox 3"/>
          <p:cNvSpPr txBox="1"/>
          <p:nvPr/>
        </p:nvSpPr>
        <p:spPr>
          <a:xfrm>
            <a:off x="8671560" y="6541377"/>
            <a:ext cx="1219200" cy="276999"/>
          </a:xfrm>
          <a:prstGeom prst="rect">
            <a:avLst/>
          </a:prstGeom>
          <a:noFill/>
        </p:spPr>
        <p:txBody>
          <a:bodyPr wrap="square" rtlCol="0">
            <a:spAutoFit/>
          </a:bodyPr>
          <a:lstStyle/>
          <a:p>
            <a:r>
              <a:rPr lang="en-US" sz="1200" b="1" dirty="0" smtClean="0"/>
              <a:t>Continued…</a:t>
            </a:r>
            <a:endParaRPr lang="en-US" sz="1200" b="1" dirty="0"/>
          </a:p>
        </p:txBody>
      </p:sp>
      <p:sp>
        <p:nvSpPr>
          <p:cNvPr id="7" name="TextBox 6"/>
          <p:cNvSpPr txBox="1"/>
          <p:nvPr/>
        </p:nvSpPr>
        <p:spPr>
          <a:xfrm>
            <a:off x="457200" y="874723"/>
            <a:ext cx="8991600" cy="5755422"/>
          </a:xfrm>
          <a:prstGeom prst="rect">
            <a:avLst/>
          </a:prstGeom>
          <a:noFill/>
        </p:spPr>
        <p:txBody>
          <a:bodyPr wrap="square" rtlCol="0">
            <a:spAutoFit/>
          </a:bodyPr>
          <a:lstStyle/>
          <a:p>
            <a:r>
              <a:rPr lang="en-US" sz="1600" b="1" dirty="0" smtClean="0"/>
              <a:t>Quantitative Method to determine better K value:</a:t>
            </a:r>
          </a:p>
          <a:p>
            <a:r>
              <a:rPr lang="en-US" sz="1600" dirty="0" smtClean="0"/>
              <a:t>Quantitatively, There are two methods to compare the output values of Simple Moving Average for different values of K:</a:t>
            </a:r>
          </a:p>
          <a:p>
            <a:r>
              <a:rPr lang="en-US" sz="1600" b="1" dirty="0" smtClean="0"/>
              <a:t>Root Mean Square Error:</a:t>
            </a:r>
            <a:r>
              <a:rPr lang="en-US" sz="1600" dirty="0" smtClean="0"/>
              <a:t> The formula for calculating RMSE is given by</a:t>
            </a:r>
          </a:p>
          <a:p>
            <a:endParaRPr lang="en-US" sz="1600" dirty="0" smtClean="0"/>
          </a:p>
          <a:p>
            <a:r>
              <a:rPr lang="en-US" sz="1600" dirty="0" smtClean="0"/>
              <a:t>                                     </a:t>
            </a:r>
            <a:r>
              <a:rPr lang="en-US" sz="1600" b="1" dirty="0" smtClean="0"/>
              <a:t>RMSE= √{[(y</a:t>
            </a:r>
            <a:r>
              <a:rPr lang="en-US" sz="1100" b="1" dirty="0" smtClean="0"/>
              <a:t>1</a:t>
            </a:r>
            <a:r>
              <a:rPr lang="en-US" sz="1600" b="1" dirty="0" smtClean="0"/>
              <a:t>-f</a:t>
            </a:r>
            <a:r>
              <a:rPr lang="en-US" sz="1100" b="1" dirty="0" smtClean="0"/>
              <a:t>1</a:t>
            </a:r>
            <a:r>
              <a:rPr lang="en-US" sz="1600" b="1" dirty="0" smtClean="0"/>
              <a:t>)^2+(y</a:t>
            </a:r>
            <a:r>
              <a:rPr lang="en-US" sz="1100" b="1" dirty="0" smtClean="0"/>
              <a:t>2</a:t>
            </a:r>
            <a:r>
              <a:rPr lang="en-US" sz="1600" b="1" dirty="0" smtClean="0"/>
              <a:t>-f</a:t>
            </a:r>
            <a:r>
              <a:rPr lang="en-US" sz="1400" b="1" dirty="0" smtClean="0"/>
              <a:t>2</a:t>
            </a:r>
            <a:r>
              <a:rPr lang="en-US" sz="1600" b="1" dirty="0" smtClean="0"/>
              <a:t>)^2+…..(y</a:t>
            </a:r>
            <a:r>
              <a:rPr lang="en-US" sz="1400" b="1" dirty="0" smtClean="0"/>
              <a:t>k</a:t>
            </a:r>
            <a:r>
              <a:rPr lang="en-US" sz="1600" b="1" dirty="0" smtClean="0"/>
              <a:t>-</a:t>
            </a:r>
            <a:r>
              <a:rPr lang="en-US" sz="1600" b="1" dirty="0" err="1" smtClean="0"/>
              <a:t>f</a:t>
            </a:r>
            <a:r>
              <a:rPr lang="en-US" sz="1400" b="1" dirty="0" err="1" smtClean="0"/>
              <a:t>k</a:t>
            </a:r>
            <a:r>
              <a:rPr lang="en-US" sz="1600" b="1" dirty="0" smtClean="0"/>
              <a:t>)^2]/K}</a:t>
            </a:r>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endParaRPr lang="en-US" sz="1600" b="1" dirty="0" smtClean="0"/>
          </a:p>
          <a:p>
            <a:r>
              <a:rPr lang="en-US" sz="1600" dirty="0" smtClean="0"/>
              <a:t>Smaller the value of RMSE, better is the forecasting model</a:t>
            </a:r>
            <a:r>
              <a:rPr lang="en-US" sz="1400" dirty="0" smtClean="0"/>
              <a:t>. </a:t>
            </a:r>
          </a:p>
          <a:p>
            <a:endParaRPr lang="en-US" sz="1600" dirty="0" smtClean="0"/>
          </a:p>
          <a:p>
            <a:r>
              <a:rPr lang="en-US" sz="1600" b="1" dirty="0" smtClean="0"/>
              <a:t>Mean Absolute Percentage Error:</a:t>
            </a:r>
            <a:r>
              <a:rPr lang="en-US" sz="1600" dirty="0" smtClean="0"/>
              <a:t> The formula for calculating MAPE is given by</a:t>
            </a:r>
          </a:p>
          <a:p>
            <a:r>
              <a:rPr lang="en-US" sz="1600" dirty="0" smtClean="0"/>
              <a:t>                                       </a:t>
            </a:r>
          </a:p>
          <a:p>
            <a:r>
              <a:rPr lang="en-US" sz="1600" dirty="0" smtClean="0"/>
              <a:t>                                     </a:t>
            </a:r>
            <a:r>
              <a:rPr lang="en-US" sz="1600" b="1" dirty="0" smtClean="0"/>
              <a:t>MAPE=[abs(y</a:t>
            </a:r>
            <a:r>
              <a:rPr lang="en-US" sz="1100" b="1" dirty="0" smtClean="0"/>
              <a:t>1</a:t>
            </a:r>
            <a:r>
              <a:rPr lang="en-US" sz="1600" b="1" dirty="0" smtClean="0"/>
              <a:t>-f</a:t>
            </a:r>
            <a:r>
              <a:rPr lang="en-US" sz="1100" b="1" dirty="0" smtClean="0"/>
              <a:t>1</a:t>
            </a:r>
            <a:r>
              <a:rPr lang="en-US" sz="1600" b="1" dirty="0" smtClean="0"/>
              <a:t>)/y</a:t>
            </a:r>
            <a:r>
              <a:rPr lang="en-US" sz="1100" b="1" dirty="0" smtClean="0"/>
              <a:t>1</a:t>
            </a:r>
            <a:r>
              <a:rPr lang="en-US" sz="1600" b="1" dirty="0" smtClean="0"/>
              <a:t>+abs(y</a:t>
            </a:r>
            <a:r>
              <a:rPr lang="en-US" sz="1100" b="1" dirty="0" smtClean="0"/>
              <a:t>2</a:t>
            </a:r>
            <a:r>
              <a:rPr lang="en-US" sz="1600" b="1" dirty="0" smtClean="0"/>
              <a:t>-f</a:t>
            </a:r>
            <a:r>
              <a:rPr lang="en-US" sz="1100" b="1" dirty="0" smtClean="0"/>
              <a:t>2</a:t>
            </a:r>
            <a:r>
              <a:rPr lang="en-US" sz="1600" b="1" dirty="0" smtClean="0"/>
              <a:t>)/y</a:t>
            </a:r>
            <a:r>
              <a:rPr lang="en-US" sz="1100" b="1" dirty="0" smtClean="0"/>
              <a:t>2</a:t>
            </a:r>
            <a:r>
              <a:rPr lang="en-US" sz="1600" b="1" dirty="0" smtClean="0"/>
              <a:t>+………..abs(y</a:t>
            </a:r>
            <a:r>
              <a:rPr lang="en-US" sz="1100" b="1" dirty="0" smtClean="0"/>
              <a:t>k</a:t>
            </a:r>
            <a:r>
              <a:rPr lang="en-US" sz="1600" b="1" dirty="0" smtClean="0"/>
              <a:t>-f</a:t>
            </a:r>
            <a:r>
              <a:rPr lang="en-US" sz="1100" b="1" dirty="0" smtClean="0"/>
              <a:t>K</a:t>
            </a:r>
            <a:r>
              <a:rPr lang="en-US" sz="1600" b="1" dirty="0" smtClean="0"/>
              <a:t>)/y</a:t>
            </a:r>
            <a:r>
              <a:rPr lang="en-US" sz="1100" b="1" dirty="0" smtClean="0"/>
              <a:t>n</a:t>
            </a:r>
            <a:r>
              <a:rPr lang="en-US" sz="1600" b="1" dirty="0" smtClean="0"/>
              <a:t>]/K</a:t>
            </a:r>
            <a:endParaRPr lang="en-US" sz="1100" b="1" dirty="0" smtClean="0"/>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p>
          <a:p>
            <a:endParaRPr lang="en-US" sz="1600" dirty="0" smtClean="0"/>
          </a:p>
          <a:p>
            <a:r>
              <a:rPr lang="en-US" sz="1600" dirty="0" smtClean="0"/>
              <a:t>Smaller the value of MAPE, better is the forecasting model</a:t>
            </a:r>
            <a:r>
              <a:rPr lang="en-US" sz="1400" dirty="0" smtClean="0"/>
              <a:t>. </a:t>
            </a:r>
            <a:r>
              <a:rPr lang="en-US" sz="1600" dirty="0" smtClean="0"/>
              <a:t> </a:t>
            </a:r>
          </a:p>
          <a:p>
            <a:endParaRPr lang="en-US" sz="1600" dirty="0" smtClean="0"/>
          </a:p>
          <a:p>
            <a:endParaRPr lang="en-US" sz="1600" dirty="0" smtClean="0"/>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Weighted Moving Average Method</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4</a:t>
            </a:fld>
            <a:endParaRPr lang="en-US" dirty="0"/>
          </a:p>
        </p:txBody>
      </p:sp>
      <p:sp>
        <p:nvSpPr>
          <p:cNvPr id="4" name="TextBox 3"/>
          <p:cNvSpPr txBox="1"/>
          <p:nvPr/>
        </p:nvSpPr>
        <p:spPr>
          <a:xfrm>
            <a:off x="381000" y="914400"/>
            <a:ext cx="9144000" cy="5262979"/>
          </a:xfrm>
          <a:prstGeom prst="rect">
            <a:avLst/>
          </a:prstGeom>
          <a:noFill/>
        </p:spPr>
        <p:txBody>
          <a:bodyPr wrap="square" rtlCol="0">
            <a:spAutoFit/>
          </a:bodyPr>
          <a:lstStyle/>
          <a:p>
            <a:r>
              <a:rPr lang="en-US" sz="1600" b="1" dirty="0" smtClean="0"/>
              <a:t>What is Weighted Moving Average?</a:t>
            </a:r>
          </a:p>
          <a:p>
            <a:endParaRPr lang="en-US" sz="1600" b="1" dirty="0" smtClean="0"/>
          </a:p>
          <a:p>
            <a:r>
              <a:rPr lang="en-US" sz="1600" dirty="0" smtClean="0"/>
              <a:t>In Weighted Moving Average, a weight is assigned to each term to be averaged. These particular weights signifies the relative importance of each term on the average. The sum of all the associated weights should be equal to 1.So WMA  has overcome the shortcoming of SME where each term to be averaged has equal weights without addressing the recency factors. The formula for WMA is:</a:t>
            </a:r>
          </a:p>
          <a:p>
            <a:endParaRPr lang="en-US" sz="1600" dirty="0" smtClean="0"/>
          </a:p>
          <a:p>
            <a:r>
              <a:rPr lang="en-US" sz="1600" b="1" dirty="0" smtClean="0"/>
              <a:t>                                      F</a:t>
            </a:r>
            <a:r>
              <a:rPr lang="en-US" sz="1100" b="1" dirty="0" smtClean="0"/>
              <a:t>t+1</a:t>
            </a:r>
            <a:r>
              <a:rPr lang="en-US" sz="1600" b="1" dirty="0" smtClean="0"/>
              <a:t>=(W</a:t>
            </a:r>
            <a:r>
              <a:rPr lang="en-US" sz="1100" b="1" dirty="0" smtClean="0"/>
              <a:t>t</a:t>
            </a:r>
            <a:r>
              <a:rPr lang="en-US" sz="1600" b="1" dirty="0" smtClean="0"/>
              <a:t>*Y</a:t>
            </a:r>
            <a:r>
              <a:rPr lang="en-US" sz="1100" b="1" dirty="0" smtClean="0"/>
              <a:t>t</a:t>
            </a:r>
            <a:r>
              <a:rPr lang="en-US" sz="1600" b="1" dirty="0" smtClean="0"/>
              <a:t>+W</a:t>
            </a:r>
            <a:r>
              <a:rPr lang="en-US" sz="1100" b="1" dirty="0" smtClean="0"/>
              <a:t>t-1</a:t>
            </a:r>
            <a:r>
              <a:rPr lang="en-US" sz="1600" b="1" dirty="0" smtClean="0"/>
              <a:t>*Y</a:t>
            </a:r>
            <a:r>
              <a:rPr lang="en-US" sz="1100" b="1" dirty="0" smtClean="0"/>
              <a:t>t-1</a:t>
            </a:r>
            <a:r>
              <a:rPr lang="en-US" sz="1600" b="1" dirty="0" smtClean="0"/>
              <a:t>+W</a:t>
            </a:r>
            <a:r>
              <a:rPr lang="en-US" sz="1100" b="1" dirty="0" smtClean="0"/>
              <a:t>t-2</a:t>
            </a:r>
            <a:r>
              <a:rPr lang="en-US" sz="1600" b="1" dirty="0" smtClean="0"/>
              <a:t>*Y</a:t>
            </a:r>
            <a:r>
              <a:rPr lang="en-US" sz="1100" b="1" dirty="0" smtClean="0"/>
              <a:t>t-2</a:t>
            </a:r>
            <a:r>
              <a:rPr lang="en-US" sz="1600" b="1" dirty="0" smtClean="0"/>
              <a:t>+W</a:t>
            </a:r>
            <a:r>
              <a:rPr lang="en-US" sz="1100" b="1" dirty="0" smtClean="0"/>
              <a:t>t-3</a:t>
            </a:r>
            <a:r>
              <a:rPr lang="en-US" sz="1600" b="1" dirty="0" smtClean="0"/>
              <a:t>*Y</a:t>
            </a:r>
            <a:r>
              <a:rPr lang="en-US" sz="1100" b="1" dirty="0" smtClean="0"/>
              <a:t>t-3</a:t>
            </a:r>
            <a:r>
              <a:rPr lang="en-US" sz="1600" b="1" dirty="0" smtClean="0"/>
              <a:t>+……W</a:t>
            </a:r>
            <a:r>
              <a:rPr lang="en-US" sz="1100" b="1" dirty="0" smtClean="0"/>
              <a:t>t-k+1</a:t>
            </a:r>
            <a:r>
              <a:rPr lang="en-US" sz="1600" b="1" dirty="0" smtClean="0"/>
              <a:t>*Y</a:t>
            </a:r>
            <a:r>
              <a:rPr lang="en-US" sz="1100" b="1" dirty="0" smtClean="0"/>
              <a:t>t-K+1</a:t>
            </a:r>
            <a:r>
              <a:rPr lang="en-US" sz="1600" b="1" dirty="0" smtClean="0"/>
              <a:t>)</a:t>
            </a:r>
          </a:p>
          <a:p>
            <a:r>
              <a:rPr lang="en-US" sz="1600" dirty="0" smtClean="0"/>
              <a:t>		W</a:t>
            </a:r>
            <a:r>
              <a:rPr lang="en-US" sz="1100" dirty="0" smtClean="0"/>
              <a:t>t</a:t>
            </a:r>
            <a:r>
              <a:rPr lang="en-US" sz="1600" dirty="0" smtClean="0"/>
              <a:t>-Weight assigned to Sales in time period t</a:t>
            </a:r>
          </a:p>
          <a:p>
            <a:r>
              <a:rPr lang="en-US" sz="1600" dirty="0" smtClean="0"/>
              <a:t>                                         Y</a:t>
            </a:r>
            <a:r>
              <a:rPr lang="en-US" sz="1100" dirty="0" smtClean="0"/>
              <a:t>t</a:t>
            </a:r>
            <a:r>
              <a:rPr lang="en-US" sz="1600" dirty="0" smtClean="0"/>
              <a:t>- Actual Sales in time period t</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a:p>
        </p:txBody>
      </p:sp>
      <p:sp>
        <p:nvSpPr>
          <p:cNvPr id="5" name="TextBox 4"/>
          <p:cNvSpPr txBox="1"/>
          <p:nvPr/>
        </p:nvSpPr>
        <p:spPr>
          <a:xfrm>
            <a:off x="8671560" y="6541377"/>
            <a:ext cx="1219200" cy="276999"/>
          </a:xfrm>
          <a:prstGeom prst="rect">
            <a:avLst/>
          </a:prstGeom>
          <a:noFill/>
        </p:spPr>
        <p:txBody>
          <a:bodyPr wrap="square" rtlCol="0">
            <a:spAutoFit/>
          </a:bodyPr>
          <a:lstStyle/>
          <a:p>
            <a:r>
              <a:rPr lang="en-US" sz="1200" b="1" dirty="0" smtClean="0"/>
              <a:t>Continued…</a:t>
            </a:r>
            <a:endParaRPr lang="en-US" sz="1200" b="1" dirty="0"/>
          </a:p>
        </p:txBody>
      </p:sp>
      <p:sp>
        <p:nvSpPr>
          <p:cNvPr id="6" name="TextBox 5"/>
          <p:cNvSpPr txBox="1"/>
          <p:nvPr/>
        </p:nvSpPr>
        <p:spPr>
          <a:xfrm>
            <a:off x="457200" y="3629561"/>
            <a:ext cx="9067800" cy="1323439"/>
          </a:xfrm>
          <a:prstGeom prst="rect">
            <a:avLst/>
          </a:prstGeom>
          <a:noFill/>
        </p:spPr>
        <p:txBody>
          <a:bodyPr wrap="square" rtlCol="0">
            <a:spAutoFit/>
          </a:bodyPr>
          <a:lstStyle/>
          <a:p>
            <a:r>
              <a:rPr lang="en-US" sz="1600" b="1" dirty="0" smtClean="0"/>
              <a:t>How to decide better weights in the above Weighted Moving Average formula?</a:t>
            </a:r>
          </a:p>
          <a:p>
            <a:r>
              <a:rPr lang="en-US" sz="1600" dirty="0" smtClean="0"/>
              <a:t>Higher the weight associated with the recent terms, quicker the response to the change in sales happen to the forecasted output.</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76200"/>
            <a:ext cx="7516368" cy="704088"/>
          </a:xfrm>
        </p:spPr>
        <p:txBody>
          <a:bodyPr/>
          <a:lstStyle/>
          <a:p>
            <a:r>
              <a:rPr lang="en-US" dirty="0"/>
              <a:t>Cont.</a:t>
            </a:r>
          </a:p>
        </p:txBody>
      </p:sp>
      <p:sp>
        <p:nvSpPr>
          <p:cNvPr id="3" name="Slide Number Placeholder 2"/>
          <p:cNvSpPr>
            <a:spLocks noGrp="1"/>
          </p:cNvSpPr>
          <p:nvPr>
            <p:ph type="sldNum" sz="quarter" idx="12"/>
          </p:nvPr>
        </p:nvSpPr>
        <p:spPr/>
        <p:txBody>
          <a:bodyPr/>
          <a:lstStyle/>
          <a:p>
            <a:fld id="{5A0614AE-7DA6-4443-9A06-FA7BD7CD666D}" type="slidenum">
              <a:rPr lang="en-US" smtClean="0"/>
              <a:pPr/>
              <a:t>5</a:t>
            </a:fld>
            <a:endParaRPr lang="en-US" dirty="0"/>
          </a:p>
        </p:txBody>
      </p:sp>
      <p:sp>
        <p:nvSpPr>
          <p:cNvPr id="4" name="TextBox 3"/>
          <p:cNvSpPr txBox="1"/>
          <p:nvPr/>
        </p:nvSpPr>
        <p:spPr>
          <a:xfrm>
            <a:off x="8671560" y="6541377"/>
            <a:ext cx="1219200" cy="276999"/>
          </a:xfrm>
          <a:prstGeom prst="rect">
            <a:avLst/>
          </a:prstGeom>
          <a:noFill/>
        </p:spPr>
        <p:txBody>
          <a:bodyPr wrap="square" rtlCol="0">
            <a:spAutoFit/>
          </a:bodyPr>
          <a:lstStyle/>
          <a:p>
            <a:r>
              <a:rPr lang="en-US" sz="1200" b="1" dirty="0" smtClean="0"/>
              <a:t>Continued…</a:t>
            </a:r>
            <a:endParaRPr lang="en-US" sz="1200" b="1" dirty="0"/>
          </a:p>
        </p:txBody>
      </p:sp>
      <p:sp>
        <p:nvSpPr>
          <p:cNvPr id="7" name="TextBox 6"/>
          <p:cNvSpPr txBox="1"/>
          <p:nvPr/>
        </p:nvSpPr>
        <p:spPr>
          <a:xfrm>
            <a:off x="457200" y="874723"/>
            <a:ext cx="8991600" cy="6001643"/>
          </a:xfrm>
          <a:prstGeom prst="rect">
            <a:avLst/>
          </a:prstGeom>
          <a:noFill/>
        </p:spPr>
        <p:txBody>
          <a:bodyPr wrap="square" rtlCol="0">
            <a:spAutoFit/>
          </a:bodyPr>
          <a:lstStyle/>
          <a:p>
            <a:r>
              <a:rPr lang="en-US" sz="1600" b="1" dirty="0" smtClean="0"/>
              <a:t>Quantitative Method to determine better Weights:</a:t>
            </a:r>
          </a:p>
          <a:p>
            <a:endParaRPr lang="en-US" sz="1600" b="1" dirty="0" smtClean="0"/>
          </a:p>
          <a:p>
            <a:r>
              <a:rPr lang="en-US" sz="1600" dirty="0" smtClean="0"/>
              <a:t>Quantitatively, There are two methods to compare the output values of Weighted Moving Average for different values of Weights:</a:t>
            </a:r>
          </a:p>
          <a:p>
            <a:r>
              <a:rPr lang="en-US" sz="1600" b="1" dirty="0" smtClean="0"/>
              <a:t>Root Mean Square Error:</a:t>
            </a:r>
            <a:r>
              <a:rPr lang="en-US" sz="1600" dirty="0" smtClean="0"/>
              <a:t> The formula for calculating RMSE is given by</a:t>
            </a:r>
          </a:p>
          <a:p>
            <a:endParaRPr lang="en-US" sz="1600" dirty="0" smtClean="0"/>
          </a:p>
          <a:p>
            <a:r>
              <a:rPr lang="en-US" sz="1600" dirty="0" smtClean="0"/>
              <a:t>                                     </a:t>
            </a:r>
            <a:r>
              <a:rPr lang="en-US" sz="1600" b="1" dirty="0" smtClean="0"/>
              <a:t>RMSE= √{[(y</a:t>
            </a:r>
            <a:r>
              <a:rPr lang="en-US" sz="1100" b="1" dirty="0" smtClean="0"/>
              <a:t>1</a:t>
            </a:r>
            <a:r>
              <a:rPr lang="en-US" sz="1600" b="1" dirty="0" smtClean="0"/>
              <a:t>-f</a:t>
            </a:r>
            <a:r>
              <a:rPr lang="en-US" sz="1100" b="1" dirty="0" smtClean="0"/>
              <a:t>1</a:t>
            </a:r>
            <a:r>
              <a:rPr lang="en-US" sz="1600" b="1" dirty="0" smtClean="0"/>
              <a:t>)^2+(y</a:t>
            </a:r>
            <a:r>
              <a:rPr lang="en-US" sz="1100" b="1" dirty="0" smtClean="0"/>
              <a:t>2</a:t>
            </a:r>
            <a:r>
              <a:rPr lang="en-US" sz="1600" b="1" dirty="0" smtClean="0"/>
              <a:t>-f</a:t>
            </a:r>
            <a:r>
              <a:rPr lang="en-US" sz="1400" b="1" dirty="0" smtClean="0"/>
              <a:t>2</a:t>
            </a:r>
            <a:r>
              <a:rPr lang="en-US" sz="1600" b="1" dirty="0" smtClean="0"/>
              <a:t>)^2+…..(y</a:t>
            </a:r>
            <a:r>
              <a:rPr lang="en-US" sz="1400" b="1" dirty="0" smtClean="0"/>
              <a:t>k</a:t>
            </a:r>
            <a:r>
              <a:rPr lang="en-US" sz="1600" b="1" dirty="0" smtClean="0"/>
              <a:t>-</a:t>
            </a:r>
            <a:r>
              <a:rPr lang="en-US" sz="1600" b="1" dirty="0" err="1" smtClean="0"/>
              <a:t>f</a:t>
            </a:r>
            <a:r>
              <a:rPr lang="en-US" sz="1400" b="1" dirty="0" err="1" smtClean="0"/>
              <a:t>k</a:t>
            </a:r>
            <a:r>
              <a:rPr lang="en-US" sz="1600" b="1" dirty="0" smtClean="0"/>
              <a:t>)^2]/K}</a:t>
            </a:r>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endParaRPr lang="en-US" sz="1600" b="1" dirty="0" smtClean="0"/>
          </a:p>
          <a:p>
            <a:r>
              <a:rPr lang="en-US" sz="1600" dirty="0" smtClean="0"/>
              <a:t>Smaller the value of RMSE, better is the forecasting model</a:t>
            </a:r>
            <a:r>
              <a:rPr lang="en-US" sz="1400" dirty="0" smtClean="0"/>
              <a:t>. </a:t>
            </a:r>
          </a:p>
          <a:p>
            <a:endParaRPr lang="en-US" sz="1600" dirty="0" smtClean="0"/>
          </a:p>
          <a:p>
            <a:r>
              <a:rPr lang="en-US" sz="1600" b="1" dirty="0" smtClean="0"/>
              <a:t>Mean Absolute Percentage Error:</a:t>
            </a:r>
            <a:r>
              <a:rPr lang="en-US" sz="1600" dirty="0" smtClean="0"/>
              <a:t> The formula for calculating MAPE is given by</a:t>
            </a:r>
          </a:p>
          <a:p>
            <a:r>
              <a:rPr lang="en-US" sz="1600" dirty="0" smtClean="0"/>
              <a:t>                                       </a:t>
            </a:r>
          </a:p>
          <a:p>
            <a:r>
              <a:rPr lang="en-US" sz="1600" dirty="0" smtClean="0"/>
              <a:t>                                     </a:t>
            </a:r>
            <a:r>
              <a:rPr lang="en-US" sz="1600" b="1" dirty="0" smtClean="0"/>
              <a:t>MAPE=[abs(y</a:t>
            </a:r>
            <a:r>
              <a:rPr lang="en-US" sz="1100" b="1" dirty="0" smtClean="0"/>
              <a:t>1</a:t>
            </a:r>
            <a:r>
              <a:rPr lang="en-US" sz="1600" b="1" dirty="0" smtClean="0"/>
              <a:t>-f</a:t>
            </a:r>
            <a:r>
              <a:rPr lang="en-US" sz="1100" b="1" dirty="0" smtClean="0"/>
              <a:t>1</a:t>
            </a:r>
            <a:r>
              <a:rPr lang="en-US" sz="1600" b="1" dirty="0" smtClean="0"/>
              <a:t>)/y</a:t>
            </a:r>
            <a:r>
              <a:rPr lang="en-US" sz="1100" b="1" dirty="0" smtClean="0"/>
              <a:t>1</a:t>
            </a:r>
            <a:r>
              <a:rPr lang="en-US" sz="1600" b="1" dirty="0" smtClean="0"/>
              <a:t>+abs(y</a:t>
            </a:r>
            <a:r>
              <a:rPr lang="en-US" sz="1100" b="1" dirty="0" smtClean="0"/>
              <a:t>2</a:t>
            </a:r>
            <a:r>
              <a:rPr lang="en-US" sz="1600" b="1" dirty="0" smtClean="0"/>
              <a:t>-f</a:t>
            </a:r>
            <a:r>
              <a:rPr lang="en-US" sz="1100" b="1" dirty="0" smtClean="0"/>
              <a:t>2</a:t>
            </a:r>
            <a:r>
              <a:rPr lang="en-US" sz="1600" b="1" dirty="0" smtClean="0"/>
              <a:t>)/y</a:t>
            </a:r>
            <a:r>
              <a:rPr lang="en-US" sz="1100" b="1" dirty="0" smtClean="0"/>
              <a:t>2</a:t>
            </a:r>
            <a:r>
              <a:rPr lang="en-US" sz="1600" b="1" dirty="0" smtClean="0"/>
              <a:t>+………..abs(y</a:t>
            </a:r>
            <a:r>
              <a:rPr lang="en-US" sz="1100" b="1" dirty="0" smtClean="0"/>
              <a:t>k</a:t>
            </a:r>
            <a:r>
              <a:rPr lang="en-US" sz="1600" b="1" dirty="0" smtClean="0"/>
              <a:t>-f</a:t>
            </a:r>
            <a:r>
              <a:rPr lang="en-US" sz="1100" b="1" dirty="0" smtClean="0"/>
              <a:t>K</a:t>
            </a:r>
            <a:r>
              <a:rPr lang="en-US" sz="1600" b="1" dirty="0" smtClean="0"/>
              <a:t>)/y</a:t>
            </a:r>
            <a:r>
              <a:rPr lang="en-US" sz="1100" b="1" dirty="0" smtClean="0"/>
              <a:t>n</a:t>
            </a:r>
            <a:r>
              <a:rPr lang="en-US" sz="1600" b="1" dirty="0" smtClean="0"/>
              <a:t>]/K</a:t>
            </a:r>
            <a:endParaRPr lang="en-US" sz="1100" b="1" dirty="0" smtClean="0"/>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p>
          <a:p>
            <a:endParaRPr lang="en-US" sz="1600" dirty="0" smtClean="0"/>
          </a:p>
          <a:p>
            <a:r>
              <a:rPr lang="en-US" sz="1600" dirty="0" smtClean="0"/>
              <a:t>Smaller the value of MAPE, better is the forecasting model</a:t>
            </a:r>
            <a:r>
              <a:rPr lang="en-US" sz="1400" dirty="0" smtClean="0"/>
              <a:t>. </a:t>
            </a:r>
            <a:r>
              <a:rPr lang="en-US" sz="1600" dirty="0" smtClean="0"/>
              <a:t> </a:t>
            </a:r>
          </a:p>
          <a:p>
            <a:endParaRPr lang="en-US" sz="1600" dirty="0" smtClean="0"/>
          </a:p>
          <a:p>
            <a:endParaRPr lang="en-US" sz="1600" dirty="0" smtClean="0"/>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Single Exponential Smoothing Method</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6</a:t>
            </a:fld>
            <a:endParaRPr lang="en-US" dirty="0"/>
          </a:p>
        </p:txBody>
      </p:sp>
      <p:sp>
        <p:nvSpPr>
          <p:cNvPr id="4" name="TextBox 3"/>
          <p:cNvSpPr txBox="1"/>
          <p:nvPr/>
        </p:nvSpPr>
        <p:spPr>
          <a:xfrm>
            <a:off x="381000" y="914401"/>
            <a:ext cx="9144000" cy="4832092"/>
          </a:xfrm>
          <a:prstGeom prst="rect">
            <a:avLst/>
          </a:prstGeom>
          <a:noFill/>
        </p:spPr>
        <p:txBody>
          <a:bodyPr wrap="square" rtlCol="0">
            <a:spAutoFit/>
          </a:bodyPr>
          <a:lstStyle/>
          <a:p>
            <a:r>
              <a:rPr lang="en-US" sz="1600" b="1" dirty="0" smtClean="0"/>
              <a:t>What is Single Exponential Smoothing ?</a:t>
            </a:r>
          </a:p>
          <a:p>
            <a:endParaRPr lang="en-US" sz="1600" b="1" dirty="0" smtClean="0"/>
          </a:p>
          <a:p>
            <a:r>
              <a:rPr lang="en-US" sz="1600" b="1" dirty="0" smtClean="0"/>
              <a:t>Exponential smoothing</a:t>
            </a:r>
            <a:r>
              <a:rPr lang="en-US" sz="1600" dirty="0" smtClean="0"/>
              <a:t> is simply an adjustment technique which takes the previous period's forecast, and adjusts it up or down based on what actually occurred in that period. It accomplishes this by calculating a weighted average of the two values. The formula takes the form:</a:t>
            </a:r>
          </a:p>
          <a:p>
            <a:r>
              <a:rPr lang="en-US" sz="1600" dirty="0" smtClean="0"/>
              <a:t>                                                          F</a:t>
            </a:r>
            <a:r>
              <a:rPr lang="en-US" sz="1600" baseline="-25000" dirty="0" smtClean="0"/>
              <a:t>t+1</a:t>
            </a:r>
            <a:r>
              <a:rPr lang="en-US" dirty="0" smtClean="0"/>
              <a:t> = </a:t>
            </a:r>
            <a:r>
              <a:rPr lang="el-GR" sz="1600" dirty="0" smtClean="0"/>
              <a:t>α </a:t>
            </a:r>
            <a:r>
              <a:rPr lang="en-US" sz="1600" dirty="0" smtClean="0"/>
              <a:t>*D</a:t>
            </a:r>
            <a:r>
              <a:rPr lang="en-US" sz="1600" baseline="-25000" dirty="0" smtClean="0"/>
              <a:t>t</a:t>
            </a:r>
            <a:r>
              <a:rPr lang="en-US" dirty="0" smtClean="0"/>
              <a:t> + </a:t>
            </a:r>
            <a:r>
              <a:rPr lang="en-US" sz="1600" dirty="0" smtClean="0"/>
              <a:t>( 1 - </a:t>
            </a:r>
            <a:r>
              <a:rPr lang="el-GR" sz="1600" dirty="0" smtClean="0"/>
              <a:t>α</a:t>
            </a:r>
            <a:r>
              <a:rPr lang="en-US" sz="1600" dirty="0" smtClean="0"/>
              <a:t>)* F</a:t>
            </a:r>
            <a:r>
              <a:rPr lang="en-US" sz="1600" baseline="-25000" dirty="0" smtClean="0"/>
              <a:t>t</a:t>
            </a:r>
            <a:r>
              <a:rPr lang="en-US" baseline="-25000" dirty="0" smtClean="0"/>
              <a:t> </a:t>
            </a:r>
          </a:p>
          <a:p>
            <a:r>
              <a:rPr lang="en-US" baseline="-25000" dirty="0" smtClean="0"/>
              <a:t>                                                                             </a:t>
            </a:r>
          </a:p>
          <a:p>
            <a:r>
              <a:rPr lang="en-US" sz="1600" baseline="-25000" dirty="0" smtClean="0"/>
              <a:t>                                                                                       </a:t>
            </a:r>
            <a:r>
              <a:rPr lang="en-US" sz="1600" dirty="0" smtClean="0"/>
              <a:t>F</a:t>
            </a:r>
            <a:r>
              <a:rPr lang="en-US" sz="1100" dirty="0" smtClean="0"/>
              <a:t>t</a:t>
            </a:r>
            <a:r>
              <a:rPr lang="en-US" sz="1600" dirty="0" smtClean="0"/>
              <a:t>- Forecasted Sales in t period</a:t>
            </a:r>
          </a:p>
          <a:p>
            <a:r>
              <a:rPr lang="en-US" sz="1600" dirty="0" smtClean="0"/>
              <a:t>                                                          D</a:t>
            </a:r>
            <a:r>
              <a:rPr lang="en-US" sz="1100" dirty="0" smtClean="0"/>
              <a:t>t</a:t>
            </a:r>
            <a:r>
              <a:rPr lang="en-US" sz="1600" dirty="0" smtClean="0"/>
              <a:t>- Actual Sales in t period</a:t>
            </a:r>
          </a:p>
          <a:p>
            <a:r>
              <a:rPr lang="en-US" sz="1600" dirty="0" smtClean="0"/>
              <a:t>                                                          </a:t>
            </a:r>
            <a:r>
              <a:rPr lang="el-GR" sz="1600" dirty="0" smtClean="0"/>
              <a:t>α</a:t>
            </a:r>
            <a:r>
              <a:rPr lang="en-US" sz="1600" dirty="0" smtClean="0"/>
              <a:t> – Data Smoothing Factor</a:t>
            </a:r>
          </a:p>
          <a:p>
            <a:endParaRPr lang="en-US" sz="1600" dirty="0" smtClean="0"/>
          </a:p>
          <a:p>
            <a:r>
              <a:rPr lang="el-GR" sz="1600" dirty="0" smtClean="0"/>
              <a:t>α</a:t>
            </a:r>
            <a:r>
              <a:rPr lang="en-US" sz="1600" dirty="0" smtClean="0"/>
              <a:t> should lie in between 0 and 1 so that a part of difference between previous actual sale and forecasted sale is used in updating. If </a:t>
            </a:r>
            <a:r>
              <a:rPr lang="el-GR" sz="1600" dirty="0" smtClean="0"/>
              <a:t>α</a:t>
            </a:r>
            <a:r>
              <a:rPr lang="en-US" sz="1600" dirty="0" smtClean="0"/>
              <a:t> is close to 1 then it has less smoothing effect and give greater weight to the recent changes in data. If </a:t>
            </a:r>
            <a:r>
              <a:rPr lang="el-GR" sz="1600" dirty="0" smtClean="0"/>
              <a:t>α</a:t>
            </a:r>
            <a:r>
              <a:rPr lang="en-US" sz="1600" dirty="0" smtClean="0"/>
              <a:t> is close to 0 then it has greater smoothing effect and  less responsive to recent changes in data.</a:t>
            </a:r>
          </a:p>
          <a:p>
            <a:endParaRPr lang="en-US" sz="1600" dirty="0" smtClean="0"/>
          </a:p>
          <a:p>
            <a:endParaRPr lang="en-US" dirty="0" smtClean="0"/>
          </a:p>
          <a:p>
            <a:endParaRPr lang="en-US" dirty="0" smtClean="0"/>
          </a:p>
          <a:p>
            <a:endParaRPr lang="en-US" dirty="0" smtClean="0"/>
          </a:p>
        </p:txBody>
      </p:sp>
      <p:sp>
        <p:nvSpPr>
          <p:cNvPr id="5" name="TextBox 4"/>
          <p:cNvSpPr txBox="1"/>
          <p:nvPr/>
        </p:nvSpPr>
        <p:spPr>
          <a:xfrm>
            <a:off x="8671560" y="6553200"/>
            <a:ext cx="1219200" cy="276999"/>
          </a:xfrm>
          <a:prstGeom prst="rect">
            <a:avLst/>
          </a:prstGeom>
          <a:noFill/>
        </p:spPr>
        <p:txBody>
          <a:bodyPr wrap="square" rtlCol="0">
            <a:spAutoFit/>
          </a:bodyPr>
          <a:lstStyle/>
          <a:p>
            <a:r>
              <a:rPr lang="en-US" sz="1200" b="1" dirty="0" smtClean="0"/>
              <a:t>Continued…</a:t>
            </a:r>
            <a:endParaRPr lang="en-US" sz="1200" b="1" dirty="0"/>
          </a:p>
        </p:txBody>
      </p:sp>
      <p:sp>
        <p:nvSpPr>
          <p:cNvPr id="6" name="TextBox 5"/>
          <p:cNvSpPr txBox="1"/>
          <p:nvPr/>
        </p:nvSpPr>
        <p:spPr>
          <a:xfrm>
            <a:off x="384048" y="4807803"/>
            <a:ext cx="9140952" cy="830997"/>
          </a:xfrm>
          <a:prstGeom prst="rect">
            <a:avLst/>
          </a:prstGeom>
          <a:noFill/>
        </p:spPr>
        <p:txBody>
          <a:bodyPr wrap="square" rtlCol="0">
            <a:spAutoFit/>
          </a:bodyPr>
          <a:lstStyle/>
          <a:p>
            <a:r>
              <a:rPr lang="en-US" sz="1600" b="1" dirty="0" smtClean="0"/>
              <a:t>How to decide better data smoothing  factor in the above Simple Exponential Smoothing formula?</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76200"/>
            <a:ext cx="7516368" cy="704088"/>
          </a:xfrm>
        </p:spPr>
        <p:txBody>
          <a:bodyPr/>
          <a:lstStyle/>
          <a:p>
            <a:r>
              <a:rPr lang="en-US" dirty="0"/>
              <a:t>Cont.</a:t>
            </a:r>
          </a:p>
        </p:txBody>
      </p:sp>
      <p:sp>
        <p:nvSpPr>
          <p:cNvPr id="3" name="Slide Number Placeholder 2"/>
          <p:cNvSpPr>
            <a:spLocks noGrp="1"/>
          </p:cNvSpPr>
          <p:nvPr>
            <p:ph type="sldNum" sz="quarter" idx="12"/>
          </p:nvPr>
        </p:nvSpPr>
        <p:spPr/>
        <p:txBody>
          <a:bodyPr/>
          <a:lstStyle/>
          <a:p>
            <a:fld id="{5A0614AE-7DA6-4443-9A06-FA7BD7CD666D}" type="slidenum">
              <a:rPr lang="en-US" smtClean="0"/>
              <a:pPr/>
              <a:t>7</a:t>
            </a:fld>
            <a:endParaRPr lang="en-US" dirty="0"/>
          </a:p>
        </p:txBody>
      </p:sp>
      <p:sp>
        <p:nvSpPr>
          <p:cNvPr id="4" name="TextBox 3"/>
          <p:cNvSpPr txBox="1"/>
          <p:nvPr/>
        </p:nvSpPr>
        <p:spPr>
          <a:xfrm>
            <a:off x="8671560" y="6541377"/>
            <a:ext cx="1219200" cy="276999"/>
          </a:xfrm>
          <a:prstGeom prst="rect">
            <a:avLst/>
          </a:prstGeom>
          <a:noFill/>
        </p:spPr>
        <p:txBody>
          <a:bodyPr wrap="square" rtlCol="0">
            <a:spAutoFit/>
          </a:bodyPr>
          <a:lstStyle/>
          <a:p>
            <a:r>
              <a:rPr lang="en-US" sz="1200" b="1" dirty="0" smtClean="0"/>
              <a:t>Continued…</a:t>
            </a:r>
            <a:endParaRPr lang="en-US" sz="1200" b="1" dirty="0"/>
          </a:p>
        </p:txBody>
      </p:sp>
      <p:sp>
        <p:nvSpPr>
          <p:cNvPr id="7" name="TextBox 6"/>
          <p:cNvSpPr txBox="1"/>
          <p:nvPr/>
        </p:nvSpPr>
        <p:spPr>
          <a:xfrm>
            <a:off x="457200" y="874723"/>
            <a:ext cx="8991600" cy="5262979"/>
          </a:xfrm>
          <a:prstGeom prst="rect">
            <a:avLst/>
          </a:prstGeom>
          <a:noFill/>
        </p:spPr>
        <p:txBody>
          <a:bodyPr wrap="square" rtlCol="0">
            <a:spAutoFit/>
          </a:bodyPr>
          <a:lstStyle/>
          <a:p>
            <a:r>
              <a:rPr lang="en-US" sz="1600" b="1" dirty="0" smtClean="0"/>
              <a:t>Quantitative Method to determine better </a:t>
            </a:r>
            <a:r>
              <a:rPr lang="el-GR" sz="1600" b="1" dirty="0" smtClean="0"/>
              <a:t>α</a:t>
            </a:r>
            <a:r>
              <a:rPr lang="el-GR" sz="1600" dirty="0" smtClean="0"/>
              <a:t> </a:t>
            </a:r>
            <a:r>
              <a:rPr lang="en-US" sz="1600" b="1" dirty="0" smtClean="0"/>
              <a:t>:</a:t>
            </a:r>
          </a:p>
          <a:p>
            <a:endParaRPr lang="en-US" sz="1600" b="1" dirty="0"/>
          </a:p>
          <a:p>
            <a:endParaRPr lang="en-US" sz="1600" b="1" dirty="0" smtClean="0"/>
          </a:p>
          <a:p>
            <a:r>
              <a:rPr lang="en-US" sz="1600" dirty="0" smtClean="0"/>
              <a:t>Quantitatively, There are two methods to compare the output values of Simple Exponential Smoothing for different values of </a:t>
            </a:r>
            <a:r>
              <a:rPr lang="el-GR" sz="1600" dirty="0" smtClean="0"/>
              <a:t>α </a:t>
            </a:r>
            <a:r>
              <a:rPr lang="en-US" sz="1600" dirty="0" smtClean="0"/>
              <a:t>:</a:t>
            </a:r>
          </a:p>
          <a:p>
            <a:r>
              <a:rPr lang="en-US" sz="1600" b="1" dirty="0" smtClean="0"/>
              <a:t>Root Mean Square Error:</a:t>
            </a:r>
            <a:r>
              <a:rPr lang="en-US" sz="1600" dirty="0" smtClean="0"/>
              <a:t> The formula for calculating RMSE is given by</a:t>
            </a:r>
          </a:p>
          <a:p>
            <a:endParaRPr lang="en-US" sz="1600" dirty="0" smtClean="0"/>
          </a:p>
          <a:p>
            <a:r>
              <a:rPr lang="en-US" sz="1600" dirty="0" smtClean="0"/>
              <a:t>                                     </a:t>
            </a:r>
            <a:r>
              <a:rPr lang="en-US" sz="1600" b="1" dirty="0" smtClean="0"/>
              <a:t>RMSE= √{[(y</a:t>
            </a:r>
            <a:r>
              <a:rPr lang="en-US" sz="1100" b="1" dirty="0" smtClean="0"/>
              <a:t>1</a:t>
            </a:r>
            <a:r>
              <a:rPr lang="en-US" sz="1600" b="1" dirty="0" smtClean="0"/>
              <a:t>-f</a:t>
            </a:r>
            <a:r>
              <a:rPr lang="en-US" sz="1100" b="1" dirty="0" smtClean="0"/>
              <a:t>1</a:t>
            </a:r>
            <a:r>
              <a:rPr lang="en-US" sz="1600" b="1" dirty="0" smtClean="0"/>
              <a:t>)^2+(y</a:t>
            </a:r>
            <a:r>
              <a:rPr lang="en-US" sz="1100" b="1" dirty="0" smtClean="0"/>
              <a:t>2</a:t>
            </a:r>
            <a:r>
              <a:rPr lang="en-US" sz="1600" b="1" dirty="0" smtClean="0"/>
              <a:t>-f</a:t>
            </a:r>
            <a:r>
              <a:rPr lang="en-US" sz="1400" b="1" dirty="0" smtClean="0"/>
              <a:t>2</a:t>
            </a:r>
            <a:r>
              <a:rPr lang="en-US" sz="1600" b="1" dirty="0" smtClean="0"/>
              <a:t>)^2+…..(y</a:t>
            </a:r>
            <a:r>
              <a:rPr lang="en-US" sz="1400" b="1" dirty="0" smtClean="0"/>
              <a:t>k</a:t>
            </a:r>
            <a:r>
              <a:rPr lang="en-US" sz="1600" b="1" dirty="0" smtClean="0"/>
              <a:t>-</a:t>
            </a:r>
            <a:r>
              <a:rPr lang="en-US" sz="1600" b="1" dirty="0" err="1" smtClean="0"/>
              <a:t>f</a:t>
            </a:r>
            <a:r>
              <a:rPr lang="en-US" sz="1400" b="1" dirty="0" err="1" smtClean="0"/>
              <a:t>k</a:t>
            </a:r>
            <a:r>
              <a:rPr lang="en-US" sz="1600" b="1" dirty="0" smtClean="0"/>
              <a:t>)^2]/K}</a:t>
            </a:r>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endParaRPr lang="en-US" sz="1600" b="1" dirty="0" smtClean="0"/>
          </a:p>
          <a:p>
            <a:r>
              <a:rPr lang="en-US" sz="1600" dirty="0" smtClean="0"/>
              <a:t>Smaller the value of RMSE, better is the forecasting model</a:t>
            </a:r>
            <a:r>
              <a:rPr lang="en-US" sz="1400" dirty="0" smtClean="0"/>
              <a:t>. </a:t>
            </a:r>
          </a:p>
          <a:p>
            <a:endParaRPr lang="en-US" sz="1600" dirty="0" smtClean="0"/>
          </a:p>
          <a:p>
            <a:r>
              <a:rPr lang="en-US" sz="1600" b="1" dirty="0" smtClean="0"/>
              <a:t>Mean Absolute Percentage Error:</a:t>
            </a:r>
            <a:r>
              <a:rPr lang="en-US" sz="1600" dirty="0" smtClean="0"/>
              <a:t> The formula for calculating MAPE is given by</a:t>
            </a:r>
          </a:p>
          <a:p>
            <a:r>
              <a:rPr lang="en-US" sz="1600" dirty="0" smtClean="0"/>
              <a:t>                                       </a:t>
            </a:r>
          </a:p>
          <a:p>
            <a:r>
              <a:rPr lang="en-US" sz="1600" dirty="0" smtClean="0"/>
              <a:t>                                     </a:t>
            </a:r>
            <a:r>
              <a:rPr lang="en-US" sz="1600" b="1" dirty="0" smtClean="0"/>
              <a:t>MAPE=[abs(y</a:t>
            </a:r>
            <a:r>
              <a:rPr lang="en-US" sz="1100" b="1" dirty="0" smtClean="0"/>
              <a:t>1</a:t>
            </a:r>
            <a:r>
              <a:rPr lang="en-US" sz="1600" b="1" dirty="0" smtClean="0"/>
              <a:t>-f</a:t>
            </a:r>
            <a:r>
              <a:rPr lang="en-US" sz="1100" b="1" dirty="0" smtClean="0"/>
              <a:t>1</a:t>
            </a:r>
            <a:r>
              <a:rPr lang="en-US" sz="1600" b="1" dirty="0" smtClean="0"/>
              <a:t>)/y</a:t>
            </a:r>
            <a:r>
              <a:rPr lang="en-US" sz="1100" b="1" dirty="0" smtClean="0"/>
              <a:t>1</a:t>
            </a:r>
            <a:r>
              <a:rPr lang="en-US" sz="1600" b="1" dirty="0" smtClean="0"/>
              <a:t>+abs(y</a:t>
            </a:r>
            <a:r>
              <a:rPr lang="en-US" sz="1100" b="1" dirty="0" smtClean="0"/>
              <a:t>2</a:t>
            </a:r>
            <a:r>
              <a:rPr lang="en-US" sz="1600" b="1" dirty="0" smtClean="0"/>
              <a:t>-f</a:t>
            </a:r>
            <a:r>
              <a:rPr lang="en-US" sz="1100" b="1" dirty="0" smtClean="0"/>
              <a:t>2</a:t>
            </a:r>
            <a:r>
              <a:rPr lang="en-US" sz="1600" b="1" dirty="0" smtClean="0"/>
              <a:t>)/y</a:t>
            </a:r>
            <a:r>
              <a:rPr lang="en-US" sz="1100" b="1" dirty="0" smtClean="0"/>
              <a:t>2</a:t>
            </a:r>
            <a:r>
              <a:rPr lang="en-US" sz="1600" b="1" dirty="0" smtClean="0"/>
              <a:t>+………..abs(y</a:t>
            </a:r>
            <a:r>
              <a:rPr lang="en-US" sz="1100" b="1" dirty="0" smtClean="0"/>
              <a:t>k</a:t>
            </a:r>
            <a:r>
              <a:rPr lang="en-US" sz="1600" b="1" dirty="0" smtClean="0"/>
              <a:t>-f</a:t>
            </a:r>
            <a:r>
              <a:rPr lang="en-US" sz="1100" b="1" dirty="0" smtClean="0"/>
              <a:t>K</a:t>
            </a:r>
            <a:r>
              <a:rPr lang="en-US" sz="1600" b="1" dirty="0" smtClean="0"/>
              <a:t>)/y</a:t>
            </a:r>
            <a:r>
              <a:rPr lang="en-US" sz="1100" b="1" dirty="0" smtClean="0"/>
              <a:t>n</a:t>
            </a:r>
            <a:r>
              <a:rPr lang="en-US" sz="1600" b="1" dirty="0" smtClean="0"/>
              <a:t>]/K</a:t>
            </a:r>
            <a:endParaRPr lang="en-US" sz="1100" b="1" dirty="0" smtClean="0"/>
          </a:p>
          <a:p>
            <a:r>
              <a:rPr lang="en-US" sz="1600" dirty="0" smtClean="0"/>
              <a:t>                                          Y</a:t>
            </a:r>
            <a:r>
              <a:rPr lang="en-US" sz="1100" dirty="0" smtClean="0"/>
              <a:t>k</a:t>
            </a:r>
            <a:r>
              <a:rPr lang="en-US" sz="1600" dirty="0" smtClean="0"/>
              <a:t>-Actual Sales value in period n</a:t>
            </a:r>
          </a:p>
          <a:p>
            <a:r>
              <a:rPr lang="en-US" sz="1600" dirty="0" smtClean="0"/>
              <a:t>                                           f</a:t>
            </a:r>
            <a:r>
              <a:rPr lang="en-US" sz="1100" dirty="0" smtClean="0"/>
              <a:t>K</a:t>
            </a:r>
            <a:r>
              <a:rPr lang="en-US" sz="1600" dirty="0" smtClean="0"/>
              <a:t>-Forecasted sales value in period n</a:t>
            </a:r>
          </a:p>
          <a:p>
            <a:r>
              <a:rPr lang="en-US" sz="1600" dirty="0" smtClean="0"/>
              <a:t>                                           K-Number of periods</a:t>
            </a:r>
          </a:p>
          <a:p>
            <a:endParaRPr lang="en-US" sz="1600" dirty="0"/>
          </a:p>
          <a:p>
            <a:r>
              <a:rPr lang="en-US" sz="1600" dirty="0" smtClean="0"/>
              <a:t>Smaller the value of MAPE, better is the forecasting model</a:t>
            </a:r>
            <a:r>
              <a:rPr lang="en-US" sz="1400" dirty="0" smtClean="0"/>
              <a:t>. </a:t>
            </a:r>
            <a:r>
              <a:rPr lang="en-US" sz="1600"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Double Exponential Smoothing Method</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8</a:t>
            </a:fld>
            <a:endParaRPr lang="en-US" dirty="0"/>
          </a:p>
        </p:txBody>
      </p:sp>
      <p:sp>
        <p:nvSpPr>
          <p:cNvPr id="4" name="TextBox 3"/>
          <p:cNvSpPr txBox="1"/>
          <p:nvPr/>
        </p:nvSpPr>
        <p:spPr>
          <a:xfrm>
            <a:off x="381000" y="914400"/>
            <a:ext cx="9144000" cy="5262979"/>
          </a:xfrm>
          <a:prstGeom prst="rect">
            <a:avLst/>
          </a:prstGeom>
          <a:noFill/>
        </p:spPr>
        <p:txBody>
          <a:bodyPr wrap="square" rtlCol="0">
            <a:spAutoFit/>
          </a:bodyPr>
          <a:lstStyle/>
          <a:p>
            <a:r>
              <a:rPr lang="en-US" sz="1600" b="1" dirty="0" smtClean="0"/>
              <a:t>What is Double Exponential Smoothing ?</a:t>
            </a:r>
          </a:p>
          <a:p>
            <a:endParaRPr lang="en-US" sz="1600" b="1" dirty="0" smtClean="0"/>
          </a:p>
          <a:p>
            <a:r>
              <a:rPr lang="en-US" sz="1600" dirty="0" smtClean="0"/>
              <a:t>Simple exponential smoothing (SES) does not do well when there is a trend in the data. Double exponential smoothing performs  better forecasting if data has trending  factor in historical sales data. It basically uses two parameters – </a:t>
            </a:r>
            <a:r>
              <a:rPr lang="el-GR" sz="1600" dirty="0" smtClean="0"/>
              <a:t>α</a:t>
            </a:r>
            <a:r>
              <a:rPr lang="en-US" sz="1600" dirty="0" smtClean="0"/>
              <a:t> (data smoothing factor) and </a:t>
            </a:r>
            <a:r>
              <a:rPr lang="el-GR" sz="1600" dirty="0" smtClean="0"/>
              <a:t>β</a:t>
            </a:r>
            <a:r>
              <a:rPr lang="en-US" sz="1600" dirty="0" smtClean="0"/>
              <a:t> (trend smoothing factor). The formula for double exponential smoothing is given by:</a:t>
            </a:r>
          </a:p>
          <a:p>
            <a:r>
              <a:rPr lang="en-US" sz="1600" dirty="0" smtClean="0"/>
              <a:t>                                                  </a:t>
            </a:r>
          </a:p>
          <a:p>
            <a:r>
              <a:rPr lang="en-US" sz="1600" dirty="0" smtClean="0"/>
              <a:t>                                                           when  t=1         S</a:t>
            </a:r>
            <a:r>
              <a:rPr lang="en-US" sz="1200" dirty="0" smtClean="0"/>
              <a:t>1</a:t>
            </a:r>
            <a:r>
              <a:rPr lang="en-US" sz="1600" dirty="0" smtClean="0"/>
              <a:t>=X</a:t>
            </a:r>
            <a:r>
              <a:rPr lang="en-US" sz="1100" dirty="0" smtClean="0"/>
              <a:t>0</a:t>
            </a:r>
            <a:r>
              <a:rPr lang="en-US" sz="1600" dirty="0" smtClean="0"/>
              <a:t>,b</a:t>
            </a:r>
            <a:r>
              <a:rPr lang="en-US" sz="1100" dirty="0" smtClean="0"/>
              <a:t>1</a:t>
            </a:r>
            <a:r>
              <a:rPr lang="en-US" sz="1600" dirty="0" smtClean="0"/>
              <a:t>=X</a:t>
            </a:r>
            <a:r>
              <a:rPr lang="en-US" sz="1100" dirty="0" smtClean="0"/>
              <a:t>1</a:t>
            </a:r>
            <a:r>
              <a:rPr lang="en-US" sz="1600" dirty="0" smtClean="0"/>
              <a:t>-X</a:t>
            </a:r>
            <a:r>
              <a:rPr lang="en-US" sz="1100" dirty="0" smtClean="0"/>
              <a:t>0</a:t>
            </a:r>
            <a:r>
              <a:rPr lang="en-US" sz="1600" dirty="0" smtClean="0"/>
              <a:t>     </a:t>
            </a:r>
          </a:p>
          <a:p>
            <a:r>
              <a:rPr lang="en-US" sz="1600" dirty="0" smtClean="0"/>
              <a:t>                                                           when t &gt; 1        S</a:t>
            </a:r>
            <a:r>
              <a:rPr lang="en-US" sz="1100" dirty="0" smtClean="0"/>
              <a:t>t</a:t>
            </a:r>
            <a:r>
              <a:rPr lang="en-US" sz="1600" dirty="0" smtClean="0"/>
              <a:t>=</a:t>
            </a:r>
            <a:r>
              <a:rPr lang="el-GR" sz="1600" dirty="0" smtClean="0"/>
              <a:t>α</a:t>
            </a:r>
            <a:r>
              <a:rPr lang="en-US" sz="1600" dirty="0" smtClean="0"/>
              <a:t>*</a:t>
            </a:r>
            <a:r>
              <a:rPr lang="en-US" sz="1600" dirty="0" err="1" smtClean="0"/>
              <a:t>X</a:t>
            </a:r>
            <a:r>
              <a:rPr lang="en-US" sz="1100" dirty="0" err="1" smtClean="0"/>
              <a:t>t</a:t>
            </a:r>
            <a:r>
              <a:rPr lang="en-US" sz="1600" dirty="0" smtClean="0"/>
              <a:t>+(1-</a:t>
            </a:r>
            <a:r>
              <a:rPr lang="el-GR" sz="1600" dirty="0" smtClean="0"/>
              <a:t> α</a:t>
            </a:r>
            <a:r>
              <a:rPr lang="en-US" sz="1600" dirty="0" smtClean="0"/>
              <a:t>)*(S</a:t>
            </a:r>
            <a:r>
              <a:rPr lang="en-US" sz="1100" dirty="0" smtClean="0"/>
              <a:t>t-1</a:t>
            </a:r>
            <a:r>
              <a:rPr lang="en-US" sz="1600" dirty="0" smtClean="0"/>
              <a:t>+b</a:t>
            </a:r>
            <a:r>
              <a:rPr lang="en-US" sz="1100" dirty="0" smtClean="0"/>
              <a:t>t-1</a:t>
            </a:r>
            <a:r>
              <a:rPr lang="en-US" sz="1600" dirty="0" smtClean="0"/>
              <a:t>), </a:t>
            </a:r>
          </a:p>
          <a:p>
            <a:r>
              <a:rPr lang="en-US" sz="1600" dirty="0" smtClean="0"/>
              <a:t>                                                                                      </a:t>
            </a:r>
            <a:r>
              <a:rPr lang="en-US" sz="1600" dirty="0" err="1" smtClean="0"/>
              <a:t>b</a:t>
            </a:r>
            <a:r>
              <a:rPr lang="en-US" sz="1100" dirty="0" err="1" smtClean="0"/>
              <a:t>t</a:t>
            </a:r>
            <a:r>
              <a:rPr lang="en-US" sz="1600" dirty="0" smtClean="0"/>
              <a:t>=</a:t>
            </a:r>
            <a:r>
              <a:rPr lang="el-GR" sz="1600" dirty="0" smtClean="0"/>
              <a:t>β</a:t>
            </a:r>
            <a:r>
              <a:rPr lang="en-US" sz="1600" dirty="0" smtClean="0"/>
              <a:t>*(S</a:t>
            </a:r>
            <a:r>
              <a:rPr lang="en-US" sz="1100" dirty="0" smtClean="0"/>
              <a:t>t</a:t>
            </a:r>
            <a:r>
              <a:rPr lang="en-US" sz="1600" dirty="0" smtClean="0"/>
              <a:t>-S</a:t>
            </a:r>
            <a:r>
              <a:rPr lang="en-US" sz="1100" dirty="0" smtClean="0"/>
              <a:t>t-1</a:t>
            </a:r>
            <a:r>
              <a:rPr lang="en-US" sz="1600" dirty="0" smtClean="0"/>
              <a:t>)+(1-</a:t>
            </a:r>
            <a:r>
              <a:rPr lang="el-GR" sz="1600" dirty="0" smtClean="0"/>
              <a:t>β</a:t>
            </a:r>
            <a:r>
              <a:rPr lang="en-US" sz="1600" dirty="0" smtClean="0"/>
              <a:t>)*b</a:t>
            </a:r>
            <a:r>
              <a:rPr lang="en-US" sz="1100" dirty="0" smtClean="0"/>
              <a:t>t-1</a:t>
            </a:r>
          </a:p>
          <a:p>
            <a:r>
              <a:rPr lang="en-US" sz="1600" dirty="0" smtClean="0"/>
              <a:t>                                                                                      X</a:t>
            </a:r>
            <a:r>
              <a:rPr lang="en-US" sz="1100" dirty="0" smtClean="0"/>
              <a:t>t+1</a:t>
            </a:r>
            <a:r>
              <a:rPr lang="en-US" sz="1600" dirty="0" smtClean="0"/>
              <a:t>=</a:t>
            </a:r>
            <a:r>
              <a:rPr lang="en-US" sz="1600" dirty="0" err="1" smtClean="0"/>
              <a:t>S</a:t>
            </a:r>
            <a:r>
              <a:rPr lang="en-US" sz="1100" dirty="0" err="1" smtClean="0"/>
              <a:t>t</a:t>
            </a:r>
            <a:r>
              <a:rPr lang="en-US" sz="1600" dirty="0" err="1" smtClean="0"/>
              <a:t>+b</a:t>
            </a:r>
            <a:r>
              <a:rPr lang="en-US" sz="1100" dirty="0" err="1" smtClean="0"/>
              <a:t>t</a:t>
            </a:r>
            <a:endParaRPr lang="en-US" sz="1100" dirty="0" smtClean="0"/>
          </a:p>
          <a:p>
            <a:r>
              <a:rPr lang="en-US" sz="1100" dirty="0" smtClean="0"/>
              <a:t>                                                                                     </a:t>
            </a:r>
            <a:r>
              <a:rPr lang="el-GR" sz="1600" dirty="0" smtClean="0"/>
              <a:t>α</a:t>
            </a:r>
            <a:r>
              <a:rPr lang="en-US" sz="1600" dirty="0" smtClean="0"/>
              <a:t> - Data Smoothing Factor</a:t>
            </a:r>
          </a:p>
          <a:p>
            <a:r>
              <a:rPr lang="en-US" sz="1600" dirty="0" smtClean="0"/>
              <a:t>                                                           </a:t>
            </a:r>
            <a:r>
              <a:rPr lang="el-GR" sz="1600" dirty="0" smtClean="0"/>
              <a:t>β</a:t>
            </a:r>
            <a:r>
              <a:rPr lang="en-US" sz="1600" dirty="0" smtClean="0"/>
              <a:t> - Trend  Smoothing Factor </a:t>
            </a:r>
          </a:p>
          <a:p>
            <a:r>
              <a:rPr lang="en-US" sz="1600" dirty="0" smtClean="0"/>
              <a:t>                                                           S</a:t>
            </a:r>
            <a:r>
              <a:rPr lang="en-US" sz="1100" dirty="0" smtClean="0"/>
              <a:t>t </a:t>
            </a:r>
            <a:r>
              <a:rPr lang="en-US" sz="1600" dirty="0" smtClean="0"/>
              <a:t>- Smoothing  component of forecasted value</a:t>
            </a:r>
          </a:p>
          <a:p>
            <a:r>
              <a:rPr lang="en-US" sz="1600" dirty="0" smtClean="0"/>
              <a:t>                                                           </a:t>
            </a:r>
            <a:r>
              <a:rPr lang="en-US" sz="1600" dirty="0" err="1" smtClean="0"/>
              <a:t>b</a:t>
            </a:r>
            <a:r>
              <a:rPr lang="en-US" sz="1100" dirty="0" err="1" smtClean="0"/>
              <a:t>t</a:t>
            </a:r>
            <a:r>
              <a:rPr lang="en-US" sz="1100" dirty="0" smtClean="0"/>
              <a:t> </a:t>
            </a:r>
            <a:r>
              <a:rPr lang="en-US" sz="1600" dirty="0" smtClean="0"/>
              <a:t>- Trending component of forecasted value</a:t>
            </a:r>
          </a:p>
          <a:p>
            <a:r>
              <a:rPr lang="en-US" sz="1600" dirty="0" smtClean="0"/>
              <a:t>                                                           X</a:t>
            </a:r>
            <a:r>
              <a:rPr lang="en-US" sz="1100" dirty="0" smtClean="0"/>
              <a:t>t+1 </a:t>
            </a:r>
            <a:r>
              <a:rPr lang="en-US" sz="1600" dirty="0" smtClean="0"/>
              <a:t>– Forecasted value</a:t>
            </a:r>
          </a:p>
          <a:p>
            <a:endParaRPr lang="en-US" sz="1600" dirty="0" smtClean="0"/>
          </a:p>
          <a:p>
            <a:r>
              <a:rPr lang="el-GR" sz="1600" dirty="0" smtClean="0"/>
              <a:t>α</a:t>
            </a:r>
            <a:r>
              <a:rPr lang="en-US" sz="1600" dirty="0" smtClean="0"/>
              <a:t> should lie in between 0 and 1</a:t>
            </a:r>
          </a:p>
          <a:p>
            <a:r>
              <a:rPr lang="el-GR" sz="1600" dirty="0" smtClean="0"/>
              <a:t>β</a:t>
            </a:r>
            <a:r>
              <a:rPr lang="en-US" sz="1600" dirty="0" smtClean="0"/>
              <a:t> should lie in between 0 and 1</a:t>
            </a:r>
          </a:p>
          <a:p>
            <a:endParaRPr lang="en-US" sz="1600" dirty="0"/>
          </a:p>
          <a:p>
            <a:endParaRPr lang="en-US" sz="1600" dirty="0"/>
          </a:p>
        </p:txBody>
      </p:sp>
      <p:sp>
        <p:nvSpPr>
          <p:cNvPr id="5" name="TextBox 4"/>
          <p:cNvSpPr txBox="1"/>
          <p:nvPr/>
        </p:nvSpPr>
        <p:spPr>
          <a:xfrm>
            <a:off x="8671560" y="6541377"/>
            <a:ext cx="1219200" cy="276999"/>
          </a:xfrm>
          <a:prstGeom prst="rect">
            <a:avLst/>
          </a:prstGeom>
          <a:noFill/>
        </p:spPr>
        <p:txBody>
          <a:bodyPr wrap="square" rtlCol="0">
            <a:spAutoFit/>
          </a:bodyPr>
          <a:lstStyle/>
          <a:p>
            <a:r>
              <a:rPr lang="en-US" sz="1200" b="1" dirty="0" smtClean="0"/>
              <a:t>Continued…</a:t>
            </a:r>
            <a:endParaRPr lang="en-US" sz="1200" b="1" dirty="0"/>
          </a:p>
        </p:txBody>
      </p:sp>
      <p:sp>
        <p:nvSpPr>
          <p:cNvPr id="6" name="TextBox 5"/>
          <p:cNvSpPr txBox="1"/>
          <p:nvPr/>
        </p:nvSpPr>
        <p:spPr>
          <a:xfrm>
            <a:off x="4879848" y="4953000"/>
            <a:ext cx="4645152" cy="1323439"/>
          </a:xfrm>
          <a:prstGeom prst="rect">
            <a:avLst/>
          </a:prstGeom>
          <a:noFill/>
        </p:spPr>
        <p:txBody>
          <a:bodyPr wrap="square" rtlCol="0">
            <a:spAutoFit/>
          </a:bodyPr>
          <a:lstStyle/>
          <a:p>
            <a:r>
              <a:rPr lang="en-US" sz="1600" b="1" dirty="0" smtClean="0"/>
              <a:t>How to decide better combination of data smoothing  factor  and Trend Smoothing Factor in the Double Exponential Smoothing formula?</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3391</TotalTime>
  <Words>1625</Words>
  <Application>Microsoft Office PowerPoint</Application>
  <PresentationFormat>A4 Paper (210x297 mm)</PresentationFormat>
  <Paragraphs>285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Forecasting using Time Series Techniques</vt:lpstr>
      <vt:lpstr>Agenda</vt:lpstr>
      <vt:lpstr>Simple Moving Average Method</vt:lpstr>
      <vt:lpstr>Cont.</vt:lpstr>
      <vt:lpstr>Weighted Moving Average Method</vt:lpstr>
      <vt:lpstr>Cont.</vt:lpstr>
      <vt:lpstr>Single Exponential Smoothing Method</vt:lpstr>
      <vt:lpstr>Cont.</vt:lpstr>
      <vt:lpstr>Double Exponential Smoothing Method</vt:lpstr>
      <vt:lpstr>Cont.</vt:lpstr>
      <vt:lpstr>Triple Exponential Smoothing Method</vt:lpstr>
      <vt:lpstr>Cont.</vt:lpstr>
      <vt:lpstr>Proc Forecast</vt:lpstr>
      <vt:lpstr>Proc Forecast</vt:lpstr>
      <vt:lpstr>Proc Forecast</vt:lpstr>
      <vt:lpstr>Proc Forecast</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Biswajeet</cp:lastModifiedBy>
  <cp:revision>868</cp:revision>
  <dcterms:created xsi:type="dcterms:W3CDTF">2012-03-13T16:05:56Z</dcterms:created>
  <dcterms:modified xsi:type="dcterms:W3CDTF">2016-01-24T10:49:09Z</dcterms:modified>
</cp:coreProperties>
</file>