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sb10067705dm-001_2880x2161.jpg"/>
          <p:cNvSpPr/>
          <p:nvPr>
            <p:ph type="pic" idx="21"/>
          </p:nvPr>
        </p:nvSpPr>
        <p:spPr>
          <a:xfrm>
            <a:off x="0" y="-2290234"/>
            <a:ext cx="24384000" cy="18296468"/>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sb10067705dm-001_2880x2161.jpg"/>
          <p:cNvSpPr/>
          <p:nvPr>
            <p:ph type="pic" idx="21"/>
          </p:nvPr>
        </p:nvSpPr>
        <p:spPr>
          <a:xfrm>
            <a:off x="3125968" y="-1762099"/>
            <a:ext cx="18135601" cy="136079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1197913361_2035x1354.jpg"/>
          <p:cNvSpPr/>
          <p:nvPr>
            <p:ph type="pic" idx="21"/>
          </p:nvPr>
        </p:nvSpPr>
        <p:spPr>
          <a:xfrm>
            <a:off x="5803900" y="952500"/>
            <a:ext cx="17236029"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108348088_flipped_1647x1098.jpg"/>
          <p:cNvSpPr/>
          <p:nvPr>
            <p:ph type="pic" sz="half" idx="21"/>
          </p:nvPr>
        </p:nvSpPr>
        <p:spPr>
          <a:xfrm>
            <a:off x="87503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1197913361_2035x1354.jpg"/>
          <p:cNvSpPr/>
          <p:nvPr>
            <p:ph type="pic" sz="quarter" idx="21"/>
          </p:nvPr>
        </p:nvSpPr>
        <p:spPr>
          <a:xfrm>
            <a:off x="15292127" y="6870700"/>
            <a:ext cx="8341246" cy="5549900"/>
          </a:xfrm>
          <a:prstGeom prst="rect">
            <a:avLst/>
          </a:prstGeom>
        </p:spPr>
        <p:txBody>
          <a:bodyPr lIns="91439" tIns="45719" rIns="91439" bIns="45719" anchor="t">
            <a:noAutofit/>
          </a:bodyPr>
          <a:lstStyle/>
          <a:p>
            <a:pPr/>
          </a:p>
        </p:txBody>
      </p:sp>
      <p:sp>
        <p:nvSpPr>
          <p:cNvPr id="84" name="108348088_flipped_1647x1098.jpg"/>
          <p:cNvSpPr/>
          <p:nvPr>
            <p:ph type="pic" sz="quarter" idx="22"/>
          </p:nvPr>
        </p:nvSpPr>
        <p:spPr>
          <a:xfrm>
            <a:off x="14859000" y="952500"/>
            <a:ext cx="8324850" cy="5549900"/>
          </a:xfrm>
          <a:prstGeom prst="rect">
            <a:avLst/>
          </a:prstGeom>
        </p:spPr>
        <p:txBody>
          <a:bodyPr lIns="91439" tIns="45719" rIns="91439" bIns="45719" anchor="t">
            <a:noAutofit/>
          </a:bodyPr>
          <a:lstStyle/>
          <a:p>
            <a:pPr/>
          </a:p>
        </p:txBody>
      </p:sp>
      <p:sp>
        <p:nvSpPr>
          <p:cNvPr id="85" name="sb10067705dm-001_2880x2161.jpg"/>
          <p:cNvSpPr/>
          <p:nvPr>
            <p:ph type="pic" idx="23"/>
          </p:nvPr>
        </p:nvSpPr>
        <p:spPr>
          <a:xfrm>
            <a:off x="651237" y="952500"/>
            <a:ext cx="15283726"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el to Predict the Best Suitable Location for opening a new Restaurant"/>
          <p:cNvSpPr txBox="1"/>
          <p:nvPr>
            <p:ph type="title"/>
          </p:nvPr>
        </p:nvSpPr>
        <p:spPr>
          <a:prstGeom prst="rect">
            <a:avLst/>
          </a:prstGeom>
        </p:spPr>
        <p:txBody>
          <a:bodyPr/>
          <a:lstStyle>
            <a:lvl1pPr defTabSz="454025">
              <a:defRPr sz="6160"/>
            </a:lvl1pPr>
          </a:lstStyle>
          <a:p>
            <a:pPr/>
            <a:r>
              <a:t>Model to Predict the Best Suitable Location for opening a new Restaurant </a:t>
            </a:r>
          </a:p>
        </p:txBody>
      </p:sp>
      <p:sp>
        <p:nvSpPr>
          <p:cNvPr id="120" name="Capstone Project"/>
          <p:cNvSpPr txBox="1"/>
          <p:nvPr>
            <p:ph type="body" sz="quarter" idx="1"/>
          </p:nvPr>
        </p:nvSpPr>
        <p:spPr>
          <a:prstGeom prst="rect">
            <a:avLst/>
          </a:prstGeom>
        </p:spPr>
        <p:txBody>
          <a:bodyPr/>
          <a:lstStyle>
            <a:lvl1pPr defTabSz="759459">
              <a:defRPr sz="4968"/>
            </a:lvl1pPr>
          </a:lstStyle>
          <a:p>
            <a:pPr/>
            <a:r>
              <a:t>Capstone Project</a:t>
            </a:r>
          </a:p>
        </p:txBody>
      </p:sp>
      <p:pic>
        <p:nvPicPr>
          <p:cNvPr id="121" name="page1image27757408.jpg" descr="page1image27757408.jpg"/>
          <p:cNvPicPr>
            <a:picLocks noChangeAspect="1"/>
          </p:cNvPicPr>
          <p:nvPr/>
        </p:nvPicPr>
        <p:blipFill>
          <a:blip r:embed="rId2">
            <a:extLst/>
          </a:blip>
          <a:stretch>
            <a:fillRect/>
          </a:stretch>
        </p:blipFill>
        <p:spPr>
          <a:xfrm>
            <a:off x="5039416" y="63029"/>
            <a:ext cx="14305168" cy="9536779"/>
          </a:xfrm>
          <a:prstGeom prst="rect">
            <a:avLst/>
          </a:prstGeom>
          <a:ln w="12700">
            <a:miter lim="400000"/>
          </a:ln>
        </p:spPr>
      </p:pic>
      <p:sp>
        <p:nvSpPr>
          <p:cNvPr id="122" name="Text"/>
          <p:cNvSpPr txBox="1"/>
          <p:nvPr/>
        </p:nvSpPr>
        <p:spPr>
          <a:xfrm>
            <a:off x="6975576" y="-1427112"/>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Introduction"/>
          <p:cNvSpPr txBox="1"/>
          <p:nvPr/>
        </p:nvSpPr>
        <p:spPr>
          <a:xfrm>
            <a:off x="741235" y="1374410"/>
            <a:ext cx="380619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Introduction</a:t>
            </a:r>
          </a:p>
        </p:txBody>
      </p:sp>
      <p:sp>
        <p:nvSpPr>
          <p:cNvPr id="125" name="For this Capstone project, I am creating a hypothetical scenario for a concept Burmese restaurateur who wants to explore opening an authentic Burmese restaurant in Toronto area. The idea behind this project is that there may not be enough Burmese restaur"/>
          <p:cNvSpPr txBox="1"/>
          <p:nvPr/>
        </p:nvSpPr>
        <p:spPr>
          <a:xfrm>
            <a:off x="648740" y="2739125"/>
            <a:ext cx="19333410" cy="77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For this Capstone project, I am creating a hypothetical scenario for a concept Burmese restaurateur who wants to explore opening an authentic Burmese restaurant in Toronto area. The idea behind this project is that there may not be enough Burmese restaurants in Toronto and it might present a great opportunity for this entrepreneur who is based in Canada. </a:t>
            </a: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As Burmese food is very similar to other Asian cuisines, this entrepreneur is thinking of opening this restaurant in locations where Asian food is popular (aka many Asian restaurants in the neighborhood). </a:t>
            </a: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With the purpose in mind, finding the location to open such a restaurant is one of the most important decisions for this entrepreneur and I am designing this project to help him find the most suitable location.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Business Problem :…"/>
          <p:cNvSpPr txBox="1"/>
          <p:nvPr/>
        </p:nvSpPr>
        <p:spPr>
          <a:xfrm>
            <a:off x="304214" y="753644"/>
            <a:ext cx="23190794" cy="5138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4930" algn="l" defTabSz="457200">
              <a:defRPr sz="5000">
                <a:uFill>
                  <a:solidFill>
                    <a:srgbClr val="000000"/>
                  </a:solidFill>
                </a:uFill>
                <a:latin typeface="Times New Roman"/>
                <a:ea typeface="Times New Roman"/>
                <a:cs typeface="Times New Roman"/>
                <a:sym typeface="Times New Roman"/>
              </a:defRPr>
            </a:pPr>
            <a:r>
              <a:t>Business Problem :</a:t>
            </a:r>
          </a:p>
          <a:p>
            <a:pPr algn="l" defTabSz="457200">
              <a:defRPr sz="3700">
                <a:uFill>
                  <a:solidFill>
                    <a:srgbClr val="000000"/>
                  </a:solidFill>
                </a:uFill>
                <a:latin typeface="Times New Roman"/>
                <a:ea typeface="Times New Roman"/>
                <a:cs typeface="Times New Roman"/>
                <a:sym typeface="Times New Roman"/>
              </a:defRPr>
            </a:pPr>
          </a:p>
          <a:p>
            <a:pPr marL="74930" marR="463550" algn="l" defTabSz="457200">
              <a:lnSpc>
                <a:spcPct val="118750"/>
              </a:lnSpc>
              <a:defRPr b="0" sz="3700">
                <a:uFill>
                  <a:solidFill>
                    <a:srgbClr val="000000"/>
                  </a:solidFill>
                </a:uFill>
                <a:latin typeface="Times New Roman"/>
                <a:ea typeface="Times New Roman"/>
                <a:cs typeface="Times New Roman"/>
                <a:sym typeface="Times New Roman"/>
              </a:defRPr>
            </a:pPr>
            <a:r>
              <a:t>The objective of this capstone project is to find the most suitable location for the entrepreneur to open a new Burmese restaurant in Toronto, Canada.</a:t>
            </a:r>
          </a:p>
          <a:p>
            <a:pPr marL="74930" marR="463550" algn="l" defTabSz="457200">
              <a:lnSpc>
                <a:spcPct val="118750"/>
              </a:lnSpc>
              <a:defRPr b="0" sz="3700">
                <a:uFill>
                  <a:solidFill>
                    <a:srgbClr val="000000"/>
                  </a:solidFill>
                </a:uFill>
                <a:latin typeface="Times New Roman"/>
                <a:ea typeface="Times New Roman"/>
                <a:cs typeface="Times New Roman"/>
                <a:sym typeface="Times New Roman"/>
              </a:defRPr>
            </a:pPr>
            <a:r>
              <a:t>By using data science methods and machine learning methods such as clustering, this project aims to provide solutions to ansIr the business question: In Toronto, if an entrepreneur wants to open a Burmese restaurant, where should they consider opening it?</a:t>
            </a:r>
          </a:p>
        </p:txBody>
      </p:sp>
      <p:sp>
        <p:nvSpPr>
          <p:cNvPr id="128" name="Target Audience :…"/>
          <p:cNvSpPr txBox="1"/>
          <p:nvPr/>
        </p:nvSpPr>
        <p:spPr>
          <a:xfrm>
            <a:off x="305289" y="7352477"/>
            <a:ext cx="16343191" cy="24616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algn="l" defTabSz="457200">
              <a:defRPr sz="5000">
                <a:uFill>
                  <a:solidFill>
                    <a:srgbClr val="000000"/>
                  </a:solidFill>
                </a:uFill>
                <a:latin typeface="Times New Roman"/>
                <a:ea typeface="Times New Roman"/>
                <a:cs typeface="Times New Roman"/>
                <a:sym typeface="Times New Roman"/>
              </a:defRPr>
            </a:pPr>
            <a:r>
              <a:t>Target Audience :</a:t>
            </a:r>
          </a:p>
          <a:p>
            <a:pPr algn="l" defTabSz="457200">
              <a:defRPr sz="3700">
                <a:uFill>
                  <a:solidFill>
                    <a:srgbClr val="000000"/>
                  </a:solidFill>
                </a:uFill>
                <a:latin typeface="Times New Roman"/>
                <a:ea typeface="Times New Roman"/>
                <a:cs typeface="Times New Roman"/>
                <a:sym typeface="Times New Roman"/>
              </a:defRPr>
            </a:pPr>
          </a:p>
          <a:p>
            <a:pPr marL="74930" algn="l" defTabSz="457200">
              <a:defRPr b="0" sz="3700">
                <a:uFill>
                  <a:solidFill>
                    <a:srgbClr val="000000"/>
                  </a:solidFill>
                </a:uFill>
                <a:latin typeface="Times New Roman"/>
                <a:ea typeface="Times New Roman"/>
                <a:cs typeface="Times New Roman"/>
                <a:sym typeface="Times New Roman"/>
              </a:defRPr>
            </a:pPr>
            <a:r>
              <a:t>The entrepreneur who wants to find the location to open authentic Burmese restaurant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Data :…"/>
          <p:cNvSpPr txBox="1"/>
          <p:nvPr/>
        </p:nvSpPr>
        <p:spPr>
          <a:xfrm>
            <a:off x="376077" y="1131914"/>
            <a:ext cx="24434801" cy="88751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algn="l" defTabSz="457200">
              <a:defRPr sz="5000">
                <a:uFill>
                  <a:solidFill>
                    <a:srgbClr val="000000"/>
                  </a:solidFill>
                </a:uFill>
                <a:latin typeface="Times New Roman"/>
                <a:ea typeface="Times New Roman"/>
                <a:cs typeface="Times New Roman"/>
                <a:sym typeface="Times New Roman"/>
              </a:defRPr>
            </a:pPr>
            <a:r>
              <a:t>Data :</a:t>
            </a:r>
          </a:p>
          <a:p>
            <a:pPr algn="l" defTabSz="457200">
              <a:defRPr sz="3700">
                <a:uFill>
                  <a:solidFill>
                    <a:srgbClr val="000000"/>
                  </a:solidFill>
                </a:uFill>
                <a:latin typeface="Times New Roman"/>
                <a:ea typeface="Times New Roman"/>
                <a:cs typeface="Times New Roman"/>
                <a:sym typeface="Times New Roman"/>
              </a:defRPr>
            </a:pPr>
          </a:p>
          <a:p>
            <a:pPr marL="74930" algn="l" defTabSz="457200">
              <a:defRPr b="0" sz="3700">
                <a:uFill>
                  <a:solidFill>
                    <a:srgbClr val="000000"/>
                  </a:solidFill>
                </a:uFill>
                <a:latin typeface="Times New Roman"/>
                <a:ea typeface="Times New Roman"/>
                <a:cs typeface="Times New Roman"/>
                <a:sym typeface="Times New Roman"/>
              </a:defRPr>
            </a:pPr>
            <a:r>
              <a:t>To solve this problem, I will need below data:</a:t>
            </a:r>
          </a:p>
          <a:p>
            <a:pPr algn="l" defTabSz="457200">
              <a:spcBef>
                <a:spcPts val="200"/>
              </a:spcBef>
              <a:tabLst>
                <a:tab pos="431800" algn="l"/>
              </a:tabLst>
              <a:defRPr b="0" sz="3700">
                <a:uFill>
                  <a:solidFill>
                    <a:srgbClr val="000000"/>
                  </a:solidFill>
                </a:uFill>
                <a:latin typeface="Times New Roman"/>
                <a:ea typeface="Times New Roman"/>
                <a:cs typeface="Times New Roman"/>
                <a:sym typeface="Times New Roman"/>
              </a:defRPr>
            </a:pPr>
            <a:r>
              <a:t> List of neighborhoods in Toronto,</a:t>
            </a:r>
            <a:r>
              <a:rPr spc="-77"/>
              <a:t> </a:t>
            </a:r>
            <a:r>
              <a:t>Canada.</a:t>
            </a:r>
          </a:p>
          <a:p>
            <a:pPr algn="l" defTabSz="457200">
              <a:spcBef>
                <a:spcPts val="200"/>
              </a:spcBef>
              <a:tabLst>
                <a:tab pos="431800" algn="l"/>
              </a:tabLst>
              <a:defRPr b="0" sz="3700">
                <a:uFill>
                  <a:solidFill>
                    <a:srgbClr val="000000"/>
                  </a:solidFill>
                </a:uFill>
                <a:latin typeface="Times New Roman"/>
                <a:ea typeface="Times New Roman"/>
                <a:cs typeface="Times New Roman"/>
                <a:sym typeface="Times New Roman"/>
              </a:defRPr>
            </a:pPr>
            <a:r>
              <a:t> Latitude and Longitude of these</a:t>
            </a:r>
            <a:r>
              <a:rPr spc="-92"/>
              <a:t> </a:t>
            </a:r>
            <a:r>
              <a:t>neighborhoods.</a:t>
            </a:r>
          </a:p>
          <a:p>
            <a:pPr algn="l" defTabSz="457200">
              <a:spcBef>
                <a:spcPts val="200"/>
              </a:spcBef>
              <a:tabLst>
                <a:tab pos="431800" algn="l"/>
              </a:tabLst>
              <a:defRPr b="0" sz="3700">
                <a:uFill>
                  <a:solidFill>
                    <a:srgbClr val="000000"/>
                  </a:solidFill>
                </a:uFill>
                <a:latin typeface="Times New Roman"/>
                <a:ea typeface="Times New Roman"/>
                <a:cs typeface="Times New Roman"/>
                <a:sym typeface="Times New Roman"/>
              </a:defRPr>
            </a:pPr>
            <a:r>
              <a:t> Venue data related to Asian restaurants. This will help us find the neighborhoods</a:t>
            </a:r>
            <a:r>
              <a:rPr spc="-493"/>
              <a:t> </a:t>
            </a:r>
            <a:r>
              <a:t>that are most suitable to open a                                                  Burmese</a:t>
            </a:r>
            <a:r>
              <a:rPr spc="-138"/>
              <a:t> </a:t>
            </a:r>
            <a:r>
              <a:t>restaurant.</a:t>
            </a:r>
          </a:p>
          <a:p>
            <a:pPr algn="l" defTabSz="457200">
              <a:defRPr b="0" sz="3700">
                <a:uFill>
                  <a:solidFill>
                    <a:srgbClr val="000000"/>
                  </a:solidFill>
                </a:uFill>
                <a:latin typeface="Times New Roman"/>
                <a:ea typeface="Times New Roman"/>
                <a:cs typeface="Times New Roman"/>
                <a:sym typeface="Times New Roman"/>
              </a:defRPr>
            </a:pPr>
          </a:p>
          <a:p>
            <a:pPr marL="74930" algn="l" defTabSz="457200">
              <a:defRPr sz="5000">
                <a:uFill>
                  <a:solidFill>
                    <a:srgbClr val="000000"/>
                  </a:solidFill>
                </a:uFill>
                <a:latin typeface="Times New Roman"/>
                <a:ea typeface="Times New Roman"/>
                <a:cs typeface="Times New Roman"/>
                <a:sym typeface="Times New Roman"/>
              </a:defRPr>
            </a:pPr>
            <a:r>
              <a:t>Extracting the Data :</a:t>
            </a:r>
          </a:p>
          <a:p>
            <a:pPr algn="l" defTabSz="457200">
              <a:defRPr sz="3700">
                <a:uFill>
                  <a:solidFill>
                    <a:srgbClr val="000000"/>
                  </a:solidFill>
                </a:uFill>
                <a:latin typeface="Times New Roman"/>
                <a:ea typeface="Times New Roman"/>
                <a:cs typeface="Times New Roman"/>
                <a:sym typeface="Times New Roman"/>
              </a:defRPr>
            </a:pPr>
          </a:p>
          <a:p>
            <a:pPr algn="l" defTabSz="457200">
              <a:tabLst>
                <a:tab pos="520700" algn="l"/>
                <a:tab pos="520700" algn="l"/>
              </a:tabLst>
              <a:defRPr b="0" sz="3700">
                <a:uFill>
                  <a:solidFill>
                    <a:srgbClr val="000000"/>
                  </a:solidFill>
                </a:uFill>
                <a:latin typeface="Times New Roman"/>
                <a:ea typeface="Times New Roman"/>
                <a:cs typeface="Times New Roman"/>
                <a:sym typeface="Times New Roman"/>
              </a:defRPr>
            </a:pPr>
            <a:r>
              <a:t>Scrapping of Toronto neighborhoods via</a:t>
            </a:r>
            <a:r>
              <a:rPr spc="-77"/>
              <a:t> </a:t>
            </a:r>
            <a:r>
              <a:t>Wikipedia</a:t>
            </a:r>
          </a:p>
          <a:p>
            <a:pPr algn="l" defTabSz="457200">
              <a:spcBef>
                <a:spcPts val="200"/>
              </a:spcBef>
              <a:tabLst>
                <a:tab pos="520700" algn="l"/>
                <a:tab pos="520700" algn="l"/>
              </a:tabLst>
              <a:defRPr b="0" sz="3700">
                <a:uFill>
                  <a:solidFill>
                    <a:srgbClr val="000000"/>
                  </a:solidFill>
                </a:uFill>
                <a:latin typeface="Times New Roman"/>
                <a:ea typeface="Times New Roman"/>
                <a:cs typeface="Times New Roman"/>
                <a:sym typeface="Times New Roman"/>
              </a:defRPr>
            </a:pPr>
            <a:r>
              <a:t>Getting Latitude and Longitude data of these neighborhoods via Geocoder</a:t>
            </a:r>
            <a:r>
              <a:rPr spc="-262"/>
              <a:t> </a:t>
            </a:r>
            <a:r>
              <a:t>package</a:t>
            </a:r>
          </a:p>
          <a:p>
            <a:pPr algn="l" defTabSz="457200">
              <a:spcBef>
                <a:spcPts val="200"/>
              </a:spcBef>
              <a:tabLst>
                <a:tab pos="520700" algn="l"/>
                <a:tab pos="520700" algn="l"/>
              </a:tabLst>
              <a:defRPr b="0" sz="3700">
                <a:uFill>
                  <a:solidFill>
                    <a:srgbClr val="000000"/>
                  </a:solidFill>
                </a:uFill>
                <a:latin typeface="Times New Roman"/>
                <a:ea typeface="Times New Roman"/>
                <a:cs typeface="Times New Roman"/>
                <a:sym typeface="Times New Roman"/>
              </a:defRPr>
            </a:pPr>
            <a:r>
              <a:t>Using Foursquare API to get venue data related to these</a:t>
            </a:r>
            <a:r>
              <a:rPr spc="-200"/>
              <a:t> </a:t>
            </a:r>
            <a:r>
              <a:t>neighborhoods</a:t>
            </a:r>
          </a:p>
          <a:p>
            <a:pPr algn="l" defTabSz="457200">
              <a:defRPr b="0" sz="3700">
                <a:uFill>
                  <a:solidFill>
                    <a:srgbClr val="000000"/>
                  </a:solidFill>
                </a:uFill>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image2.jpeg" descr="image2.jpeg"/>
          <p:cNvPicPr>
            <a:picLocks noChangeAspect="1"/>
          </p:cNvPicPr>
          <p:nvPr/>
        </p:nvPicPr>
        <p:blipFill>
          <a:blip r:embed="rId2">
            <a:extLst/>
          </a:blip>
          <a:srcRect l="0" t="0" r="0" b="0"/>
          <a:stretch>
            <a:fillRect/>
          </a:stretch>
        </p:blipFill>
        <p:spPr>
          <a:xfrm>
            <a:off x="305806" y="2423095"/>
            <a:ext cx="21084042" cy="9981619"/>
          </a:xfrm>
          <a:prstGeom prst="rect">
            <a:avLst/>
          </a:prstGeom>
          <a:ln w="12700">
            <a:miter lim="400000"/>
          </a:ln>
        </p:spPr>
      </p:pic>
      <p:sp>
        <p:nvSpPr>
          <p:cNvPr id="133" name="Results :…"/>
          <p:cNvSpPr txBox="1"/>
          <p:nvPr/>
        </p:nvSpPr>
        <p:spPr>
          <a:xfrm>
            <a:off x="386806" y="301962"/>
            <a:ext cx="2438879" cy="19129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algn="l" defTabSz="457200">
              <a:spcBef>
                <a:spcPts val="300"/>
              </a:spcBef>
              <a:defRPr sz="3700">
                <a:uFill>
                  <a:solidFill>
                    <a:srgbClr val="000000"/>
                  </a:solidFill>
                </a:uFill>
                <a:latin typeface="Times New Roman"/>
                <a:ea typeface="Times New Roman"/>
                <a:cs typeface="Times New Roman"/>
                <a:sym typeface="Times New Roman"/>
              </a:defRPr>
            </a:pPr>
            <a:r>
              <a:rPr sz="5000"/>
              <a:t>Results</a:t>
            </a:r>
            <a:r>
              <a:t> :</a:t>
            </a:r>
          </a:p>
          <a:p>
            <a:pPr algn="l" defTabSz="457200">
              <a:defRPr sz="3700">
                <a:uFill>
                  <a:solidFill>
                    <a:srgbClr val="000000"/>
                  </a:solidFill>
                </a:uFill>
                <a:latin typeface="Times New Roman"/>
                <a:ea typeface="Times New Roman"/>
                <a:cs typeface="Times New Roman"/>
                <a:sym typeface="Times New Roman"/>
              </a:defRPr>
            </a:pPr>
          </a:p>
          <a:p>
            <a:pPr marL="74930" algn="l" defTabSz="457200">
              <a:defRPr b="0" sz="3700">
                <a:uFill>
                  <a:solidFill>
                    <a:srgbClr val="000000"/>
                  </a:solidFill>
                </a:uFill>
                <a:latin typeface="Times New Roman"/>
                <a:ea typeface="Times New Roman"/>
                <a:cs typeface="Times New Roman"/>
                <a:sym typeface="Times New Roman"/>
              </a:defRPr>
            </a:pPr>
            <a:r>
              <a:t>Clusters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he results from k-means clustering show that we can categorize Toronto neighborhoods into 3 clusters based on how many Thai restaurants are in each neighborhood:…"/>
          <p:cNvSpPr txBox="1"/>
          <p:nvPr/>
        </p:nvSpPr>
        <p:spPr>
          <a:xfrm>
            <a:off x="70203" y="400880"/>
            <a:ext cx="23615398" cy="61717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marR="463550" algn="l" defTabSz="457200">
              <a:lnSpc>
                <a:spcPct val="118750"/>
              </a:lnSpc>
              <a:spcBef>
                <a:spcPts val="400"/>
              </a:spcBef>
              <a:defRPr b="0" sz="3700">
                <a:uFill>
                  <a:solidFill>
                    <a:srgbClr val="000000"/>
                  </a:solidFill>
                </a:uFill>
                <a:latin typeface="Times New Roman"/>
                <a:ea typeface="Times New Roman"/>
                <a:cs typeface="Times New Roman"/>
                <a:sym typeface="Times New Roman"/>
              </a:defRPr>
            </a:pPr>
            <a:r>
              <a:t>The results from k-means clustering show that we can categorize Toronto neighborhoods into 3 clusters based on how many Thai restaurants are in each neighborhood:</a:t>
            </a:r>
          </a:p>
          <a:p>
            <a:pPr marL="74930" marR="463550" algn="l" defTabSz="457200">
              <a:lnSpc>
                <a:spcPct val="118750"/>
              </a:lnSpc>
              <a:spcBef>
                <a:spcPts val="400"/>
              </a:spcBef>
              <a:defRPr b="0" sz="3700">
                <a:uFill>
                  <a:solidFill>
                    <a:srgbClr val="000000"/>
                  </a:solidFill>
                </a:uFill>
                <a:latin typeface="Times New Roman"/>
                <a:ea typeface="Times New Roman"/>
                <a:cs typeface="Times New Roman"/>
                <a:sym typeface="Times New Roman"/>
              </a:defRPr>
            </a:pPr>
          </a:p>
          <a:p>
            <a:pPr marL="395604" indent="-130809" algn="l" defTabSz="457200">
              <a:buSzPct val="100000"/>
              <a:buFont typeface="Times New Roman"/>
              <a:buChar char="●"/>
              <a:tabLst>
                <a:tab pos="393700" algn="l"/>
              </a:tabLst>
              <a:defRPr b="0" sz="3700">
                <a:uFill>
                  <a:solidFill>
                    <a:srgbClr val="000000"/>
                  </a:solidFill>
                </a:uFill>
                <a:latin typeface="Times New Roman"/>
                <a:ea typeface="Times New Roman"/>
                <a:cs typeface="Times New Roman"/>
                <a:sym typeface="Times New Roman"/>
              </a:defRPr>
            </a:pPr>
            <a:r>
              <a:t>Cluster 0: Neighborhoods with little or no Thai</a:t>
            </a:r>
            <a:r>
              <a:rPr spc="-138"/>
              <a:t> </a:t>
            </a:r>
            <a:r>
              <a:t>restaurants</a:t>
            </a:r>
          </a:p>
          <a:p>
            <a:pPr marL="395604" indent="-130809" algn="l" defTabSz="457200">
              <a:spcBef>
                <a:spcPts val="200"/>
              </a:spcBef>
              <a:buSzPct val="100000"/>
              <a:buFont typeface="Times New Roman"/>
              <a:buChar char="●"/>
              <a:tabLst>
                <a:tab pos="393700" algn="l"/>
              </a:tabLst>
              <a:defRPr b="0" sz="3700">
                <a:uFill>
                  <a:solidFill>
                    <a:srgbClr val="000000"/>
                  </a:solidFill>
                </a:uFill>
                <a:latin typeface="Times New Roman"/>
                <a:ea typeface="Times New Roman"/>
                <a:cs typeface="Times New Roman"/>
                <a:sym typeface="Times New Roman"/>
              </a:defRPr>
            </a:pPr>
            <a:r>
              <a:t>Cluster 1: Neighborhoods with no Thai</a:t>
            </a:r>
            <a:r>
              <a:rPr spc="-92"/>
              <a:t> </a:t>
            </a:r>
            <a:r>
              <a:t>restaurants</a:t>
            </a:r>
          </a:p>
          <a:p>
            <a:pPr marL="395604" indent="-130809" algn="l" defTabSz="457200">
              <a:spcBef>
                <a:spcPts val="200"/>
              </a:spcBef>
              <a:buSzPct val="100000"/>
              <a:buFont typeface="Times New Roman"/>
              <a:buChar char="●"/>
              <a:tabLst>
                <a:tab pos="393700" algn="l"/>
              </a:tabLst>
              <a:defRPr b="0" sz="3700">
                <a:uFill>
                  <a:solidFill>
                    <a:srgbClr val="000000"/>
                  </a:solidFill>
                </a:uFill>
                <a:latin typeface="Times New Roman"/>
                <a:ea typeface="Times New Roman"/>
                <a:cs typeface="Times New Roman"/>
                <a:sym typeface="Times New Roman"/>
              </a:defRPr>
            </a:pPr>
            <a:r>
              <a:t>Cluster 2: Neighborhoods with high number of Thai</a:t>
            </a:r>
            <a:r>
              <a:rPr spc="-154"/>
              <a:t> </a:t>
            </a:r>
            <a:r>
              <a:t>restaurants</a:t>
            </a:r>
          </a:p>
          <a:p>
            <a:pPr algn="l" defTabSz="457200">
              <a:defRPr b="0" sz="3700">
                <a:uFill>
                  <a:solidFill>
                    <a:srgbClr val="000000"/>
                  </a:solidFill>
                </a:uFill>
                <a:latin typeface="Times New Roman"/>
                <a:ea typeface="Times New Roman"/>
                <a:cs typeface="Times New Roman"/>
                <a:sym typeface="Times New Roman"/>
              </a:defRPr>
            </a:pP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The results are visualized in the above map with Cluster 0 in red color, Cluster 1 in purple color and Cluster 2 in light green color.</a:t>
            </a:r>
          </a:p>
        </p:txBody>
      </p:sp>
      <p:sp>
        <p:nvSpPr>
          <p:cNvPr id="136" name="Recommendations :…"/>
          <p:cNvSpPr txBox="1"/>
          <p:nvPr/>
        </p:nvSpPr>
        <p:spPr>
          <a:xfrm>
            <a:off x="140406" y="6824706"/>
            <a:ext cx="23994209" cy="64287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algn="l" defTabSz="457200">
              <a:defRPr sz="5000">
                <a:uFill>
                  <a:solidFill>
                    <a:srgbClr val="000000"/>
                  </a:solidFill>
                </a:uFill>
                <a:latin typeface="Times New Roman"/>
                <a:ea typeface="Times New Roman"/>
                <a:cs typeface="Times New Roman"/>
                <a:sym typeface="Times New Roman"/>
              </a:defRPr>
            </a:pPr>
            <a:r>
              <a:t>Recommendations :</a:t>
            </a:r>
          </a:p>
          <a:p>
            <a:pPr algn="l" defTabSz="457200">
              <a:defRPr sz="3700">
                <a:uFill>
                  <a:solidFill>
                    <a:srgbClr val="000000"/>
                  </a:solidFill>
                </a:uFill>
                <a:latin typeface="Times New Roman"/>
                <a:ea typeface="Times New Roman"/>
                <a:cs typeface="Times New Roman"/>
                <a:sym typeface="Times New Roman"/>
              </a:defRPr>
            </a:pP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Most of Thai restaurants are in Cluster 2 which is around Adelaide, King, Richmond areas and lowest (close to zero) in </a:t>
            </a: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Cluster 1 areas which are North Toronto West and Parkdale areas.</a:t>
            </a:r>
          </a:p>
          <a:p>
            <a:pPr marL="74930" marR="463550" algn="l" defTabSz="457200">
              <a:lnSpc>
                <a:spcPct val="118750"/>
              </a:lnSpc>
              <a:defRPr b="0" sz="3700">
                <a:uFill>
                  <a:solidFill>
                    <a:srgbClr val="000000"/>
                  </a:solidFill>
                </a:uFill>
                <a:latin typeface="Times New Roman"/>
                <a:ea typeface="Times New Roman"/>
                <a:cs typeface="Times New Roman"/>
                <a:sym typeface="Times New Roman"/>
              </a:defRPr>
            </a:pPr>
            <a:r>
              <a:t>Also, there are good opportunities to open near Chinatown, St James town as the competition seems to be low. Looking at nearby venues, it seems Cluster 1 might be a good location as there are not a lot of Asian restaurants in these areas. Therefore, this project recommends the entrepreneur to open an authentic Burmese restaurant in these locations with little to no competition. Nonetheless, if the food is authentic, affordable and good taste, I am confident that it will have great following everywhere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Limitations and Suggestions for Future Research :…"/>
          <p:cNvSpPr txBox="1"/>
          <p:nvPr/>
        </p:nvSpPr>
        <p:spPr>
          <a:xfrm>
            <a:off x="-25400" y="364812"/>
            <a:ext cx="24434801" cy="114857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74930" algn="l" defTabSz="457200">
              <a:spcBef>
                <a:spcPts val="300"/>
              </a:spcBef>
              <a:defRPr sz="5000">
                <a:uFill>
                  <a:solidFill>
                    <a:srgbClr val="000000"/>
                  </a:solidFill>
                </a:uFill>
                <a:latin typeface="Times New Roman"/>
                <a:ea typeface="Times New Roman"/>
                <a:cs typeface="Times New Roman"/>
                <a:sym typeface="Times New Roman"/>
              </a:defRPr>
            </a:pPr>
            <a:r>
              <a:t>Limitations and Suggestions for Future Research :</a:t>
            </a:r>
          </a:p>
          <a:p>
            <a:pPr algn="l" defTabSz="457200">
              <a:defRPr sz="3700">
                <a:uFill>
                  <a:solidFill>
                    <a:srgbClr val="000000"/>
                  </a:solidFill>
                </a:uFill>
                <a:latin typeface="Times New Roman"/>
                <a:ea typeface="Times New Roman"/>
                <a:cs typeface="Times New Roman"/>
                <a:sym typeface="Times New Roman"/>
              </a:defRPr>
            </a:pPr>
          </a:p>
          <a:p>
            <a:pPr marL="74930" marR="438784" algn="l" defTabSz="457200">
              <a:lnSpc>
                <a:spcPct val="118750"/>
              </a:lnSpc>
              <a:defRPr b="0" sz="3700">
                <a:uFill>
                  <a:solidFill>
                    <a:srgbClr val="000000"/>
                  </a:solidFill>
                </a:uFill>
                <a:latin typeface="Times New Roman"/>
                <a:ea typeface="Times New Roman"/>
                <a:cs typeface="Times New Roman"/>
                <a:sym typeface="Times New Roman"/>
              </a:defRPr>
            </a:pPr>
            <a:r>
              <a:t>In this project, I only take into consideration of one factor: the occurrence / existence of Thai restaurants in each neighborhood. There are many factors that can be taken into consideration such as population density, income of residents, rent that could influence the decision to open a new restaurant. </a:t>
            </a:r>
          </a:p>
          <a:p>
            <a:pPr marL="74930" marR="438784" algn="l" defTabSz="457200">
              <a:lnSpc>
                <a:spcPct val="118750"/>
              </a:lnSpc>
              <a:defRPr b="0" sz="3700">
                <a:uFill>
                  <a:solidFill>
                    <a:srgbClr val="000000"/>
                  </a:solidFill>
                </a:uFill>
                <a:latin typeface="Times New Roman"/>
                <a:ea typeface="Times New Roman"/>
                <a:cs typeface="Times New Roman"/>
                <a:sym typeface="Times New Roman"/>
              </a:defRPr>
            </a:pPr>
          </a:p>
          <a:p>
            <a:pPr marL="74930" marR="438784" algn="l" defTabSz="457200">
              <a:lnSpc>
                <a:spcPct val="118750"/>
              </a:lnSpc>
              <a:defRPr b="0" sz="3700">
                <a:uFill>
                  <a:solidFill>
                    <a:srgbClr val="000000"/>
                  </a:solidFill>
                </a:uFill>
                <a:latin typeface="Times New Roman"/>
                <a:ea typeface="Times New Roman"/>
                <a:cs typeface="Times New Roman"/>
                <a:sym typeface="Times New Roman"/>
              </a:defRPr>
            </a:pPr>
            <a:r>
              <a:t>However, to put all these data into this project is not possible to do within a short time frame for this capstone project. Future research can take into consideration of these factors. In addition, I am relying on the existence of Thai restaurants only for this project but future research can take into consideration of other variables such as existence of Asian restaurants, Asian population level in each neighborhood etc.</a:t>
            </a:r>
          </a:p>
          <a:p>
            <a:pPr marL="74930" marR="438784" algn="l" defTabSz="457200">
              <a:lnSpc>
                <a:spcPct val="118750"/>
              </a:lnSpc>
              <a:defRPr b="0" sz="3700">
                <a:uFill>
                  <a:solidFill>
                    <a:srgbClr val="000000"/>
                  </a:solidFill>
                </a:uFill>
                <a:latin typeface="Times New Roman"/>
                <a:ea typeface="Times New Roman"/>
                <a:cs typeface="Times New Roman"/>
                <a:sym typeface="Times New Roman"/>
              </a:defRPr>
            </a:pPr>
          </a:p>
          <a:p>
            <a:pPr algn="l" defTabSz="457200">
              <a:defRPr b="0" sz="3700">
                <a:uFill>
                  <a:solidFill>
                    <a:srgbClr val="000000"/>
                  </a:solidFill>
                </a:uFill>
                <a:latin typeface="Times New Roman"/>
                <a:ea typeface="Times New Roman"/>
                <a:cs typeface="Times New Roman"/>
                <a:sym typeface="Times New Roman"/>
              </a:defRPr>
            </a:pPr>
          </a:p>
          <a:p>
            <a:pPr marL="74930" algn="l" defTabSz="457200">
              <a:defRPr sz="5000">
                <a:uFill>
                  <a:solidFill>
                    <a:srgbClr val="000000"/>
                  </a:solidFill>
                </a:uFill>
                <a:latin typeface="Times New Roman"/>
                <a:ea typeface="Times New Roman"/>
                <a:cs typeface="Times New Roman"/>
                <a:sym typeface="Times New Roman"/>
              </a:defRPr>
            </a:pPr>
            <a:r>
              <a:t>Conclusion :</a:t>
            </a:r>
          </a:p>
          <a:p>
            <a:pPr algn="l" defTabSz="457200">
              <a:defRPr sz="3700">
                <a:uFill>
                  <a:solidFill>
                    <a:srgbClr val="000000"/>
                  </a:solidFill>
                </a:uFill>
                <a:latin typeface="Times New Roman"/>
                <a:ea typeface="Times New Roman"/>
                <a:cs typeface="Times New Roman"/>
                <a:sym typeface="Times New Roman"/>
              </a:defRPr>
            </a:pPr>
          </a:p>
          <a:p>
            <a:pPr marL="74930" marR="497840" algn="l" defTabSz="457200">
              <a:lnSpc>
                <a:spcPct val="118750"/>
              </a:lnSpc>
              <a:defRPr b="0" sz="3700">
                <a:uFill>
                  <a:solidFill>
                    <a:srgbClr val="000000"/>
                  </a:solidFill>
                </a:uFill>
                <a:latin typeface="Times New Roman"/>
                <a:ea typeface="Times New Roman"/>
                <a:cs typeface="Times New Roman"/>
                <a:sym typeface="Times New Roman"/>
              </a:defRPr>
            </a:pPr>
            <a:r>
              <a:t>In this project, we have gone through the process of identifying the business problem, specifying the data required, extracting and preparing the data, performing the machine learning by utilizing k-means clustering and providing recommendation to the stakeholder.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