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handoutMasterIdLst>
    <p:handoutMasterId r:id="rId7"/>
  </p:handoutMasterIdLst>
  <p:sldIdLst>
    <p:sldId id="256" r:id="rId2"/>
    <p:sldId id="258" r:id="rId3"/>
    <p:sldId id="260" r:id="rId4"/>
    <p:sldId id="261"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4"/>
    <p:restoredTop sz="94694"/>
  </p:normalViewPr>
  <p:slideViewPr>
    <p:cSldViewPr snapToGrid="0" snapToObjects="1">
      <p:cViewPr varScale="1">
        <p:scale>
          <a:sx n="142" d="100"/>
          <a:sy n="142" d="100"/>
        </p:scale>
        <p:origin x="80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DD3D8B-F941-7A44-B495-413DB63A30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 2019-2020</a:t>
            </a:r>
          </a:p>
        </p:txBody>
      </p:sp>
      <p:sp>
        <p:nvSpPr>
          <p:cNvPr id="3" name="Date Placeholder 2">
            <a:extLst>
              <a:ext uri="{FF2B5EF4-FFF2-40B4-BE49-F238E27FC236}">
                <a16:creationId xmlns:a16="http://schemas.microsoft.com/office/drawing/2014/main" id="{0F2B23EC-11DF-5B40-9B28-3E40FA681C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a:extLst>
              <a:ext uri="{FF2B5EF4-FFF2-40B4-BE49-F238E27FC236}">
                <a16:creationId xmlns:a16="http://schemas.microsoft.com/office/drawing/2014/main" id="{DB1B7431-2289-5947-8194-0CFC384CFC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4D1D374-B28A-3D41-A294-73C33793DB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59AA9A-0116-BE47-8880-25F32F2DBD48}" type="slidenum">
              <a:rPr lang="en-US" smtClean="0"/>
              <a:t>‹#›</a:t>
            </a:fld>
            <a:endParaRPr lang="en-US"/>
          </a:p>
        </p:txBody>
      </p:sp>
    </p:spTree>
    <p:extLst>
      <p:ext uri="{BB962C8B-B14F-4D97-AF65-F5344CB8AC3E}">
        <p14:creationId xmlns:p14="http://schemas.microsoft.com/office/powerpoint/2010/main" val="619788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 2019-2020</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847C52-DF7F-F947-B704-F0BAD17B1E31}" type="slidenum">
              <a:rPr lang="en-US" smtClean="0"/>
              <a:t>‹#›</a:t>
            </a:fld>
            <a:endParaRPr lang="en-US"/>
          </a:p>
        </p:txBody>
      </p:sp>
    </p:spTree>
    <p:extLst>
      <p:ext uri="{BB962C8B-B14F-4D97-AF65-F5344CB8AC3E}">
        <p14:creationId xmlns:p14="http://schemas.microsoft.com/office/powerpoint/2010/main" val="3260713933"/>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Slide Number Placeholder 3"/>
          <p:cNvSpPr>
            <a:spLocks noGrp="1"/>
          </p:cNvSpPr>
          <p:nvPr>
            <p:ph type="sldNum" sz="quarter" idx="5"/>
          </p:nvPr>
        </p:nvSpPr>
        <p:spPr/>
        <p:txBody>
          <a:bodyPr/>
          <a:lstStyle/>
          <a:p>
            <a:fld id="{B3847C52-DF7F-F947-B704-F0BAD17B1E31}" type="slidenum">
              <a:rPr lang="en-US" smtClean="0"/>
              <a:t>1</a:t>
            </a:fld>
            <a:endParaRPr lang="en-US"/>
          </a:p>
        </p:txBody>
      </p:sp>
    </p:spTree>
    <p:extLst>
      <p:ext uri="{BB962C8B-B14F-4D97-AF65-F5344CB8AC3E}">
        <p14:creationId xmlns:p14="http://schemas.microsoft.com/office/powerpoint/2010/main" val="349016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Slide Number Placeholder 3"/>
          <p:cNvSpPr>
            <a:spLocks noGrp="1"/>
          </p:cNvSpPr>
          <p:nvPr>
            <p:ph type="sldNum" sz="quarter" idx="5"/>
          </p:nvPr>
        </p:nvSpPr>
        <p:spPr/>
        <p:txBody>
          <a:bodyPr/>
          <a:lstStyle/>
          <a:p>
            <a:fld id="{B3847C52-DF7F-F947-B704-F0BAD17B1E31}" type="slidenum">
              <a:rPr lang="en-US" smtClean="0"/>
              <a:t>3</a:t>
            </a:fld>
            <a:endParaRPr lang="en-US"/>
          </a:p>
        </p:txBody>
      </p:sp>
    </p:spTree>
    <p:extLst>
      <p:ext uri="{BB962C8B-B14F-4D97-AF65-F5344CB8AC3E}">
        <p14:creationId xmlns:p14="http://schemas.microsoft.com/office/powerpoint/2010/main" val="4096922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6. 4. 2020</a:t>
            </a:r>
          </a:p>
        </p:txBody>
      </p:sp>
      <p:sp>
        <p:nvSpPr>
          <p:cNvPr id="5" name="Footer Placeholder 4"/>
          <p:cNvSpPr>
            <a:spLocks noGrp="1"/>
          </p:cNvSpPr>
          <p:nvPr>
            <p:ph type="ftr" sz="quarter" idx="11"/>
          </p:nvPr>
        </p:nvSpPr>
        <p:spPr/>
        <p:txBody>
          <a:bodyPr/>
          <a:lstStyle/>
          <a:p>
            <a:r>
              <a:rPr lang="en-US"/>
              <a:t>PR19-20, Vmesna predstavitev</a:t>
            </a:r>
          </a:p>
        </p:txBody>
      </p:sp>
      <p:sp>
        <p:nvSpPr>
          <p:cNvPr id="6" name="Slide Number Placeholder 5"/>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74552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6. 4. 2020</a:t>
            </a:r>
          </a:p>
        </p:txBody>
      </p:sp>
      <p:sp>
        <p:nvSpPr>
          <p:cNvPr id="5" name="Footer Placeholder 4"/>
          <p:cNvSpPr>
            <a:spLocks noGrp="1"/>
          </p:cNvSpPr>
          <p:nvPr>
            <p:ph type="ftr" sz="quarter" idx="11"/>
          </p:nvPr>
        </p:nvSpPr>
        <p:spPr/>
        <p:txBody>
          <a:bodyPr/>
          <a:lstStyle/>
          <a:p>
            <a:r>
              <a:rPr lang="en-US"/>
              <a:t>PR19-20, Vmesna predstavitev</a:t>
            </a:r>
          </a:p>
        </p:txBody>
      </p:sp>
      <p:sp>
        <p:nvSpPr>
          <p:cNvPr id="6" name="Slide Number Placeholder 5"/>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273447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6. 4. 2020</a:t>
            </a:r>
          </a:p>
        </p:txBody>
      </p:sp>
      <p:sp>
        <p:nvSpPr>
          <p:cNvPr id="5" name="Footer Placeholder 4"/>
          <p:cNvSpPr>
            <a:spLocks noGrp="1"/>
          </p:cNvSpPr>
          <p:nvPr>
            <p:ph type="ftr" sz="quarter" idx="11"/>
          </p:nvPr>
        </p:nvSpPr>
        <p:spPr/>
        <p:txBody>
          <a:bodyPr/>
          <a:lstStyle/>
          <a:p>
            <a:r>
              <a:rPr lang="en-US"/>
              <a:t>PR19-20, Vmesna predstavitev</a:t>
            </a:r>
          </a:p>
        </p:txBody>
      </p:sp>
      <p:sp>
        <p:nvSpPr>
          <p:cNvPr id="6" name="Slide Number Placeholder 5"/>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129989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6. 4. 2020</a:t>
            </a:r>
          </a:p>
        </p:txBody>
      </p:sp>
      <p:sp>
        <p:nvSpPr>
          <p:cNvPr id="5" name="Footer Placeholder 4"/>
          <p:cNvSpPr>
            <a:spLocks noGrp="1"/>
          </p:cNvSpPr>
          <p:nvPr>
            <p:ph type="ftr" sz="quarter" idx="11"/>
          </p:nvPr>
        </p:nvSpPr>
        <p:spPr/>
        <p:txBody>
          <a:bodyPr/>
          <a:lstStyle/>
          <a:p>
            <a:r>
              <a:rPr lang="en-US"/>
              <a:t>PR19-20, Vmesna predstavitev</a:t>
            </a:r>
          </a:p>
        </p:txBody>
      </p:sp>
      <p:sp>
        <p:nvSpPr>
          <p:cNvPr id="6" name="Slide Number Placeholder 5"/>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154557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6. 4. 2020</a:t>
            </a:r>
          </a:p>
        </p:txBody>
      </p:sp>
      <p:sp>
        <p:nvSpPr>
          <p:cNvPr id="5" name="Footer Placeholder 4"/>
          <p:cNvSpPr>
            <a:spLocks noGrp="1"/>
          </p:cNvSpPr>
          <p:nvPr>
            <p:ph type="ftr" sz="quarter" idx="11"/>
          </p:nvPr>
        </p:nvSpPr>
        <p:spPr/>
        <p:txBody>
          <a:bodyPr/>
          <a:lstStyle/>
          <a:p>
            <a:r>
              <a:rPr lang="en-US"/>
              <a:t>PR19-20, Vmesna predstavitev</a:t>
            </a:r>
          </a:p>
        </p:txBody>
      </p:sp>
      <p:sp>
        <p:nvSpPr>
          <p:cNvPr id="6" name="Slide Number Placeholder 5"/>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256528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6. 4. 2020</a:t>
            </a:r>
          </a:p>
        </p:txBody>
      </p:sp>
      <p:sp>
        <p:nvSpPr>
          <p:cNvPr id="6" name="Footer Placeholder 5"/>
          <p:cNvSpPr>
            <a:spLocks noGrp="1"/>
          </p:cNvSpPr>
          <p:nvPr>
            <p:ph type="ftr" sz="quarter" idx="11"/>
          </p:nvPr>
        </p:nvSpPr>
        <p:spPr/>
        <p:txBody>
          <a:bodyPr/>
          <a:lstStyle/>
          <a:p>
            <a:r>
              <a:rPr lang="en-US"/>
              <a:t>PR19-20, Vmesna predstavitev</a:t>
            </a:r>
          </a:p>
        </p:txBody>
      </p:sp>
      <p:sp>
        <p:nvSpPr>
          <p:cNvPr id="7" name="Slide Number Placeholder 6"/>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4021393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6. 4. 2020</a:t>
            </a:r>
          </a:p>
        </p:txBody>
      </p:sp>
      <p:sp>
        <p:nvSpPr>
          <p:cNvPr id="8" name="Footer Placeholder 7"/>
          <p:cNvSpPr>
            <a:spLocks noGrp="1"/>
          </p:cNvSpPr>
          <p:nvPr>
            <p:ph type="ftr" sz="quarter" idx="11"/>
          </p:nvPr>
        </p:nvSpPr>
        <p:spPr/>
        <p:txBody>
          <a:bodyPr/>
          <a:lstStyle/>
          <a:p>
            <a:r>
              <a:rPr lang="en-US"/>
              <a:t>PR19-20, Vmesna predstavitev</a:t>
            </a:r>
          </a:p>
        </p:txBody>
      </p:sp>
      <p:sp>
        <p:nvSpPr>
          <p:cNvPr id="9" name="Slide Number Placeholder 8"/>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381443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6. 4. 2020</a:t>
            </a:r>
          </a:p>
        </p:txBody>
      </p:sp>
      <p:sp>
        <p:nvSpPr>
          <p:cNvPr id="4" name="Footer Placeholder 3"/>
          <p:cNvSpPr>
            <a:spLocks noGrp="1"/>
          </p:cNvSpPr>
          <p:nvPr>
            <p:ph type="ftr" sz="quarter" idx="11"/>
          </p:nvPr>
        </p:nvSpPr>
        <p:spPr/>
        <p:txBody>
          <a:bodyPr/>
          <a:lstStyle/>
          <a:p>
            <a:r>
              <a:rPr lang="en-US"/>
              <a:t>PR19-20, Vmesna predstavitev</a:t>
            </a:r>
          </a:p>
        </p:txBody>
      </p:sp>
      <p:sp>
        <p:nvSpPr>
          <p:cNvPr id="5" name="Slide Number Placeholder 4"/>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308958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6. 4. 2020</a:t>
            </a:r>
          </a:p>
        </p:txBody>
      </p:sp>
      <p:sp>
        <p:nvSpPr>
          <p:cNvPr id="3" name="Footer Placeholder 2"/>
          <p:cNvSpPr>
            <a:spLocks noGrp="1"/>
          </p:cNvSpPr>
          <p:nvPr>
            <p:ph type="ftr" sz="quarter" idx="11"/>
          </p:nvPr>
        </p:nvSpPr>
        <p:spPr/>
        <p:txBody>
          <a:bodyPr/>
          <a:lstStyle/>
          <a:p>
            <a:r>
              <a:rPr lang="en-US"/>
              <a:t>PR19-20, Vmesna predstavitev</a:t>
            </a:r>
          </a:p>
        </p:txBody>
      </p:sp>
      <p:sp>
        <p:nvSpPr>
          <p:cNvPr id="4" name="Slide Number Placeholder 3"/>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2457851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6. 4. 2020</a:t>
            </a:r>
          </a:p>
        </p:txBody>
      </p:sp>
      <p:sp>
        <p:nvSpPr>
          <p:cNvPr id="6" name="Footer Placeholder 5"/>
          <p:cNvSpPr>
            <a:spLocks noGrp="1"/>
          </p:cNvSpPr>
          <p:nvPr>
            <p:ph type="ftr" sz="quarter" idx="11"/>
          </p:nvPr>
        </p:nvSpPr>
        <p:spPr/>
        <p:txBody>
          <a:bodyPr/>
          <a:lstStyle/>
          <a:p>
            <a:r>
              <a:rPr lang="en-US"/>
              <a:t>PR19-20, Vmesna predstavitev</a:t>
            </a:r>
          </a:p>
        </p:txBody>
      </p:sp>
      <p:sp>
        <p:nvSpPr>
          <p:cNvPr id="7" name="Slide Number Placeholder 6"/>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200236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6. 4. 2020</a:t>
            </a:r>
          </a:p>
        </p:txBody>
      </p:sp>
      <p:sp>
        <p:nvSpPr>
          <p:cNvPr id="6" name="Footer Placeholder 5"/>
          <p:cNvSpPr>
            <a:spLocks noGrp="1"/>
          </p:cNvSpPr>
          <p:nvPr>
            <p:ph type="ftr" sz="quarter" idx="11"/>
          </p:nvPr>
        </p:nvSpPr>
        <p:spPr/>
        <p:txBody>
          <a:bodyPr/>
          <a:lstStyle/>
          <a:p>
            <a:r>
              <a:rPr lang="en-US"/>
              <a:t>PR19-20, Vmesna predstavitev</a:t>
            </a:r>
          </a:p>
        </p:txBody>
      </p:sp>
      <p:sp>
        <p:nvSpPr>
          <p:cNvPr id="7" name="Slide Number Placeholder 6"/>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339440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6. 4. 2020</a:t>
            </a: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PR19-20, Vmesna predstavitev</a:t>
            </a: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3BC8BC1-971C-5C4D-898D-87CE7EF1EB36}" type="slidenum">
              <a:rPr lang="en-US" smtClean="0"/>
              <a:t>‹#›</a:t>
            </a:fld>
            <a:endParaRPr lang="en-US"/>
          </a:p>
        </p:txBody>
      </p:sp>
    </p:spTree>
    <p:extLst>
      <p:ext uri="{BB962C8B-B14F-4D97-AF65-F5344CB8AC3E}">
        <p14:creationId xmlns:p14="http://schemas.microsoft.com/office/powerpoint/2010/main" val="4213692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odatki.nijz.si/DB/NIJZ%20podatkovni%20portal/4%20Zdravstveno%20varstvo/06%20Bolni%C5%A1ni%C4%8Dne%20obravnave/1%20Hospitalizacije%20zaradi%20bolezni/BO04.px"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podatki.nijz.si/DB/NIJZ%20podatkovni%20portal/1%20Zdravstveno%20stanje%20prebivalstva/02%20Umrli/4%20Umrli%20po%20vzroku%20smrti/10204002.px" TargetMode="External"/><Relationship Id="rId4" Type="http://schemas.openxmlformats.org/officeDocument/2006/relationships/hyperlink" Target="https://podatki.nijz.si/DB/NIJZ%20podatkovni%20portal/4%20Zdravstveno%20varstvo/06%20Bolni%C5%A1ni%C4%8Dne%20obravnave/1%20Hospitalizacije%20zaradi%20bolezni/BO01.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C146EC-635D-434E-871A-999618A619DE}"/>
              </a:ext>
            </a:extLst>
          </p:cNvPr>
          <p:cNvSpPr>
            <a:spLocks noGrp="1"/>
          </p:cNvSpPr>
          <p:nvPr>
            <p:ph type="title"/>
          </p:nvPr>
        </p:nvSpPr>
        <p:spPr>
          <a:xfrm>
            <a:off x="76857" y="73152"/>
            <a:ext cx="2300583" cy="2228849"/>
          </a:xfrm>
          <a:ln>
            <a:solidFill>
              <a:schemeClr val="tx1"/>
            </a:solidFill>
          </a:ln>
        </p:spPr>
        <p:txBody>
          <a:bodyPr anchor="t">
            <a:normAutofit/>
          </a:bodyPr>
          <a:lstStyle/>
          <a:p>
            <a:r>
              <a:rPr lang="en-US" dirty="0"/>
              <a:t>Number of people in hospitals per year</a:t>
            </a:r>
          </a:p>
        </p:txBody>
      </p:sp>
      <p:sp>
        <p:nvSpPr>
          <p:cNvPr id="8" name="Content Placeholder 7">
            <a:extLst>
              <a:ext uri="{FF2B5EF4-FFF2-40B4-BE49-F238E27FC236}">
                <a16:creationId xmlns:a16="http://schemas.microsoft.com/office/drawing/2014/main" id="{ECFDA8A2-4269-E344-ADF2-94E0D8305065}"/>
              </a:ext>
            </a:extLst>
          </p:cNvPr>
          <p:cNvSpPr>
            <a:spLocks noGrp="1"/>
          </p:cNvSpPr>
          <p:nvPr>
            <p:ph idx="1"/>
          </p:nvPr>
        </p:nvSpPr>
        <p:spPr>
          <a:xfrm>
            <a:off x="2456953" y="73152"/>
            <a:ext cx="6610190" cy="4727448"/>
          </a:xfrm>
          <a:ln>
            <a:solidFill>
              <a:schemeClr val="tx1"/>
            </a:solidFill>
          </a:ln>
        </p:spPr>
        <p:txBody>
          <a:bodyPr>
            <a:normAutofit fontScale="92500" lnSpcReduction="20000"/>
          </a:bodyPr>
          <a:lstStyle/>
          <a:p>
            <a:pPr marL="0" indent="0">
              <a:buNone/>
            </a:pPr>
            <a:r>
              <a:rPr lang="en-US" sz="1600" b="1" dirty="0" err="1"/>
              <a:t>Podatki</a:t>
            </a:r>
            <a:r>
              <a:rPr lang="en-US" sz="1600" b="1" dirty="0"/>
              <a:t>/Data</a:t>
            </a:r>
          </a:p>
          <a:p>
            <a:pPr>
              <a:buFontTx/>
              <a:buChar char="-"/>
            </a:pPr>
            <a:r>
              <a:rPr lang="en-US" sz="1600" dirty="0"/>
              <a:t>Our data source was the Slovenian Ministry of Public Administration </a:t>
            </a:r>
            <a:r>
              <a:rPr lang="en-US" sz="1000" dirty="0"/>
              <a:t>(</a:t>
            </a:r>
            <a:r>
              <a:rPr lang="en-US" sz="1000" dirty="0">
                <a:hlinkClick r:id="rId3"/>
              </a:rPr>
              <a:t>https://podatki.nijz.si/DB/NIJZ%20podatkovni%20portal/4%20Zdravstveno%20varstvo/06%20Bolni%C5%A1ni%C4%8Dne%20obravnave/1%20Hospitalizacije%20zaradi%20bolezni/BO04.px</a:t>
            </a:r>
            <a:r>
              <a:rPr lang="en-US" sz="1000" dirty="0"/>
              <a:t> , </a:t>
            </a:r>
            <a:r>
              <a:rPr lang="en-US" sz="1000" dirty="0">
                <a:hlinkClick r:id="rId4"/>
              </a:rPr>
              <a:t>https://podatki.nijz.si/DB/NIJZ%20podatkovni%20portal/4%20Zdravstveno%20varstvo/06%20Bolni%C5%A1ni%C4%8Dne%20obravnave/1%20Hospitalizacije%20zaradi%20bolezni/BO01.px</a:t>
            </a:r>
            <a:r>
              <a:rPr lang="en-US" sz="1000" dirty="0"/>
              <a:t> , </a:t>
            </a:r>
            <a:r>
              <a:rPr lang="en-US" sz="1000" dirty="0">
                <a:hlinkClick r:id="rId5"/>
              </a:rPr>
              <a:t>https://podatki.nijz.si/DB/NIJZ%20podatkovni%20portal/1%20Zdravstveno%20stanje%20prebivalstva/02%20Umrli/4%20Umrli%20po%20vzroku%20smrti/10204002.px</a:t>
            </a:r>
            <a:r>
              <a:rPr lang="en-US" sz="1000" dirty="0"/>
              <a:t> )</a:t>
            </a:r>
          </a:p>
          <a:p>
            <a:pPr>
              <a:buFontTx/>
              <a:buChar char="-"/>
            </a:pPr>
            <a:r>
              <a:rPr lang="en-US" sz="1600" dirty="0"/>
              <a:t>We want to show the amount of people affected by the pandemic depending on the gender, age, residence and others.</a:t>
            </a:r>
          </a:p>
          <a:p>
            <a:pPr>
              <a:buFontTx/>
              <a:buChar char="-"/>
            </a:pPr>
            <a:r>
              <a:rPr lang="en-US" sz="1600" dirty="0"/>
              <a:t>Types of data(records and statistics of hospital diagnoses) and amount of data (11 000 cases, 14 </a:t>
            </a:r>
            <a:r>
              <a:rPr lang="en-US" sz="1600" dirty="0" err="1"/>
              <a:t>atributes</a:t>
            </a:r>
            <a:r>
              <a:rPr lang="en-US" sz="1600" dirty="0"/>
              <a:t>, 13 classes – all across three datasets)</a:t>
            </a:r>
          </a:p>
          <a:p>
            <a:pPr>
              <a:buFontTx/>
              <a:buChar char="-"/>
            </a:pPr>
            <a:r>
              <a:rPr lang="en-US" sz="1600" dirty="0"/>
              <a:t>We omitted people with their gender as non-binary or “not disclosed” because their number was very low, for the parts where we separate men and women.</a:t>
            </a:r>
          </a:p>
          <a:p>
            <a:pPr>
              <a:buFontTx/>
              <a:buChar char="-"/>
            </a:pPr>
            <a:r>
              <a:rPr lang="en-US" sz="1600" dirty="0"/>
              <a:t>The data we got was in </a:t>
            </a:r>
            <a:r>
              <a:rPr lang="en-US" sz="1600" dirty="0" err="1"/>
              <a:t>pcaxis</a:t>
            </a:r>
            <a:r>
              <a:rPr lang="en-US" sz="1600" dirty="0"/>
              <a:t> file format, which required the use of the </a:t>
            </a:r>
            <a:r>
              <a:rPr lang="en-US" sz="1600" dirty="0" err="1"/>
              <a:t>pyaxis</a:t>
            </a:r>
            <a:r>
              <a:rPr lang="en-US" sz="1600" dirty="0"/>
              <a:t> library to make it usable(</a:t>
            </a:r>
            <a:r>
              <a:rPr lang="en-US" sz="1600" dirty="0" err="1"/>
              <a:t>pyaxis.parse</a:t>
            </a:r>
            <a:r>
              <a:rPr lang="en-US" sz="1600" dirty="0"/>
              <a:t>() command).</a:t>
            </a:r>
          </a:p>
          <a:p>
            <a:pPr>
              <a:buFontTx/>
              <a:buChar char="-"/>
            </a:pPr>
            <a:r>
              <a:rPr lang="en-US" sz="1600" dirty="0"/>
              <a:t>We didn’t need to combine sources because every dataset used was for a different goal.</a:t>
            </a:r>
          </a:p>
          <a:p>
            <a:pPr>
              <a:buFontTx/>
              <a:buChar char="-"/>
            </a:pPr>
            <a:endParaRPr lang="en-US" sz="1600" dirty="0"/>
          </a:p>
          <a:p>
            <a:pPr marL="0" indent="0">
              <a:buNone/>
            </a:pPr>
            <a:r>
              <a:rPr lang="en-US" sz="1600" b="1" dirty="0" err="1"/>
              <a:t>Glavna</a:t>
            </a:r>
            <a:r>
              <a:rPr lang="en-US" sz="1600" b="1" dirty="0"/>
              <a:t> </a:t>
            </a:r>
            <a:r>
              <a:rPr lang="en-US" sz="1600" b="1" dirty="0" err="1"/>
              <a:t>vprašanja</a:t>
            </a:r>
            <a:r>
              <a:rPr lang="en-US" sz="1600" b="1" dirty="0"/>
              <a:t>/</a:t>
            </a:r>
            <a:r>
              <a:rPr lang="en-US" sz="1600" b="1" dirty="0" err="1"/>
              <a:t>cilji</a:t>
            </a:r>
            <a:r>
              <a:rPr lang="en-US" sz="1600" b="1" dirty="0"/>
              <a:t> </a:t>
            </a:r>
            <a:r>
              <a:rPr lang="en-US" sz="1600" b="1" dirty="0" err="1"/>
              <a:t>podatkovnega</a:t>
            </a:r>
            <a:r>
              <a:rPr lang="en-US" sz="1600" b="1" dirty="0"/>
              <a:t> </a:t>
            </a:r>
            <a:r>
              <a:rPr lang="en-US" sz="1600" b="1" dirty="0" err="1"/>
              <a:t>rudarjenja</a:t>
            </a:r>
            <a:r>
              <a:rPr lang="en-US" sz="1600" b="1" dirty="0"/>
              <a:t>/main goals</a:t>
            </a:r>
          </a:p>
          <a:p>
            <a:pPr>
              <a:buFontTx/>
              <a:buChar char="-"/>
            </a:pPr>
            <a:r>
              <a:rPr lang="en-US" sz="1600" dirty="0"/>
              <a:t>Number of hospitalizations based on diagnosis and gender</a:t>
            </a:r>
          </a:p>
          <a:p>
            <a:pPr>
              <a:buFontTx/>
              <a:buChar char="-"/>
            </a:pPr>
            <a:r>
              <a:rPr lang="en-US" sz="1600" dirty="0"/>
              <a:t>Number of people in hospitals by gender and statistical regions</a:t>
            </a:r>
          </a:p>
          <a:p>
            <a:pPr>
              <a:buFontTx/>
              <a:buChar char="-"/>
            </a:pPr>
            <a:r>
              <a:rPr lang="en-US" sz="1600" dirty="0"/>
              <a:t>Deaths by most frequent causes of death</a:t>
            </a:r>
          </a:p>
        </p:txBody>
      </p:sp>
      <p:sp>
        <p:nvSpPr>
          <p:cNvPr id="9" name="Text Placeholder 8">
            <a:extLst>
              <a:ext uri="{FF2B5EF4-FFF2-40B4-BE49-F238E27FC236}">
                <a16:creationId xmlns:a16="http://schemas.microsoft.com/office/drawing/2014/main" id="{6AC06591-6F1C-3D47-A5E3-851DD4C33B84}"/>
              </a:ext>
            </a:extLst>
          </p:cNvPr>
          <p:cNvSpPr>
            <a:spLocks noGrp="1"/>
          </p:cNvSpPr>
          <p:nvPr>
            <p:ph type="body" sz="half" idx="2"/>
          </p:nvPr>
        </p:nvSpPr>
        <p:spPr>
          <a:xfrm>
            <a:off x="76857" y="2480808"/>
            <a:ext cx="2300583" cy="2319792"/>
          </a:xfrm>
          <a:ln>
            <a:solidFill>
              <a:schemeClr val="tx1"/>
            </a:solidFill>
          </a:ln>
        </p:spPr>
        <p:txBody>
          <a:bodyPr/>
          <a:lstStyle/>
          <a:p>
            <a:r>
              <a:rPr lang="en-US" dirty="0" err="1"/>
              <a:t>Ardit</a:t>
            </a:r>
            <a:r>
              <a:rPr lang="en-US" dirty="0"/>
              <a:t> </a:t>
            </a:r>
            <a:r>
              <a:rPr lang="en-US" dirty="0" err="1"/>
              <a:t>Nela</a:t>
            </a:r>
            <a:endParaRPr lang="en-US" dirty="0"/>
          </a:p>
          <a:p>
            <a:r>
              <a:rPr lang="en-US" dirty="0" err="1"/>
              <a:t>Bisera</a:t>
            </a:r>
            <a:r>
              <a:rPr lang="en-US" dirty="0"/>
              <a:t> </a:t>
            </a:r>
            <a:r>
              <a:rPr lang="en-US" dirty="0" err="1"/>
              <a:t>Nikoloska</a:t>
            </a:r>
            <a:endParaRPr lang="en-US" dirty="0"/>
          </a:p>
          <a:p>
            <a:r>
              <a:rPr lang="en-US" dirty="0" err="1"/>
              <a:t>Lovro</a:t>
            </a:r>
            <a:r>
              <a:rPr lang="en-US" dirty="0"/>
              <a:t> </a:t>
            </a:r>
            <a:r>
              <a:rPr lang="en-US" dirty="0" err="1"/>
              <a:t>Oražem</a:t>
            </a:r>
            <a:endParaRPr lang="en-US" dirty="0"/>
          </a:p>
          <a:p>
            <a:r>
              <a:rPr lang="en-US" dirty="0" err="1"/>
              <a:t>Grigor</a:t>
            </a:r>
            <a:r>
              <a:rPr lang="en-US" dirty="0"/>
              <a:t> </a:t>
            </a:r>
            <a:r>
              <a:rPr lang="en-US" dirty="0" err="1"/>
              <a:t>Ristov</a:t>
            </a:r>
            <a:endParaRPr lang="en-US" dirty="0"/>
          </a:p>
          <a:p>
            <a:endParaRPr lang="en-US" dirty="0"/>
          </a:p>
        </p:txBody>
      </p:sp>
      <p:sp>
        <p:nvSpPr>
          <p:cNvPr id="12" name="Date Placeholder 11">
            <a:extLst>
              <a:ext uri="{FF2B5EF4-FFF2-40B4-BE49-F238E27FC236}">
                <a16:creationId xmlns:a16="http://schemas.microsoft.com/office/drawing/2014/main" id="{9DFD98F4-ADE1-F744-9B6A-400898849E96}"/>
              </a:ext>
            </a:extLst>
          </p:cNvPr>
          <p:cNvSpPr>
            <a:spLocks noGrp="1"/>
          </p:cNvSpPr>
          <p:nvPr>
            <p:ph type="dt" sz="half" idx="10"/>
          </p:nvPr>
        </p:nvSpPr>
        <p:spPr>
          <a:xfrm>
            <a:off x="76857" y="4800600"/>
            <a:ext cx="3754164" cy="273844"/>
          </a:xfrm>
        </p:spPr>
        <p:txBody>
          <a:bodyPr/>
          <a:lstStyle/>
          <a:p>
            <a:r>
              <a:rPr lang="en-US" dirty="0"/>
              <a:t> 26. 5. 2021</a:t>
            </a:r>
          </a:p>
        </p:txBody>
      </p:sp>
      <p:sp>
        <p:nvSpPr>
          <p:cNvPr id="13" name="Footer Placeholder 12">
            <a:extLst>
              <a:ext uri="{FF2B5EF4-FFF2-40B4-BE49-F238E27FC236}">
                <a16:creationId xmlns:a16="http://schemas.microsoft.com/office/drawing/2014/main" id="{68312DDA-E7F7-8F45-A990-461B00087C51}"/>
              </a:ext>
            </a:extLst>
          </p:cNvPr>
          <p:cNvSpPr>
            <a:spLocks noGrp="1"/>
          </p:cNvSpPr>
          <p:nvPr>
            <p:ph type="ftr" sz="quarter" idx="11"/>
          </p:nvPr>
        </p:nvSpPr>
        <p:spPr/>
        <p:txBody>
          <a:bodyPr/>
          <a:lstStyle/>
          <a:p>
            <a:r>
              <a:rPr lang="en-US" dirty="0"/>
              <a:t>PR20-21, </a:t>
            </a:r>
            <a:r>
              <a:rPr lang="en-US" dirty="0" err="1"/>
              <a:t>Končna</a:t>
            </a:r>
            <a:r>
              <a:rPr lang="en-US" dirty="0"/>
              <a:t> </a:t>
            </a:r>
            <a:r>
              <a:rPr lang="en-US" dirty="0" err="1"/>
              <a:t>predstavitev</a:t>
            </a:r>
            <a:endParaRPr lang="en-US" dirty="0"/>
          </a:p>
        </p:txBody>
      </p:sp>
      <p:sp>
        <p:nvSpPr>
          <p:cNvPr id="14" name="Slide Number Placeholder 13">
            <a:extLst>
              <a:ext uri="{FF2B5EF4-FFF2-40B4-BE49-F238E27FC236}">
                <a16:creationId xmlns:a16="http://schemas.microsoft.com/office/drawing/2014/main" id="{BA786EEA-6C8C-664D-87E4-F9330A705FB5}"/>
              </a:ext>
            </a:extLst>
          </p:cNvPr>
          <p:cNvSpPr>
            <a:spLocks noGrp="1"/>
          </p:cNvSpPr>
          <p:nvPr>
            <p:ph type="sldNum" sz="quarter" idx="12"/>
          </p:nvPr>
        </p:nvSpPr>
        <p:spPr/>
        <p:txBody>
          <a:bodyPr/>
          <a:lstStyle/>
          <a:p>
            <a:fld id="{03BC8BC1-971C-5C4D-898D-87CE7EF1EB36}" type="slidenum">
              <a:rPr lang="en-US" smtClean="0"/>
              <a:t>1</a:t>
            </a:fld>
            <a:endParaRPr lang="en-US" dirty="0"/>
          </a:p>
        </p:txBody>
      </p:sp>
    </p:spTree>
    <p:extLst>
      <p:ext uri="{BB962C8B-B14F-4D97-AF65-F5344CB8AC3E}">
        <p14:creationId xmlns:p14="http://schemas.microsoft.com/office/powerpoint/2010/main" val="1823398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094EB-9AF8-C443-A38F-2140C80C75A0}"/>
              </a:ext>
            </a:extLst>
          </p:cNvPr>
          <p:cNvSpPr>
            <a:spLocks noGrp="1"/>
          </p:cNvSpPr>
          <p:nvPr>
            <p:ph sz="half" idx="1"/>
          </p:nvPr>
        </p:nvSpPr>
        <p:spPr>
          <a:xfrm>
            <a:off x="92765" y="589356"/>
            <a:ext cx="4403432" cy="4177907"/>
          </a:xfrm>
          <a:ln>
            <a:solidFill>
              <a:schemeClr val="tx1"/>
            </a:solidFill>
          </a:ln>
        </p:spPr>
        <p:txBody>
          <a:bodyPr>
            <a:normAutofit lnSpcReduction="10000"/>
          </a:bodyPr>
          <a:lstStyle/>
          <a:p>
            <a:pPr marL="0" indent="0">
              <a:buNone/>
            </a:pPr>
            <a:r>
              <a:rPr lang="en-US" sz="1600" dirty="0"/>
              <a:t>Initially we used the </a:t>
            </a:r>
            <a:r>
              <a:rPr lang="en-US" sz="1600" dirty="0" err="1"/>
              <a:t>pearson</a:t>
            </a:r>
            <a:r>
              <a:rPr lang="en-US" sz="1600" dirty="0"/>
              <a:t> function to look for correlations but they were very low.</a:t>
            </a:r>
          </a:p>
          <a:p>
            <a:pPr marL="0" indent="0">
              <a:buNone/>
            </a:pPr>
            <a:endParaRPr lang="en-US" sz="1600" dirty="0"/>
          </a:p>
          <a:p>
            <a:pPr marL="0" indent="0">
              <a:buNone/>
            </a:pPr>
            <a:endParaRPr lang="en-US" sz="1600" dirty="0"/>
          </a:p>
          <a:p>
            <a:pPr marL="0" indent="0">
              <a:buNone/>
            </a:pPr>
            <a:r>
              <a:rPr lang="en-US" sz="1600" dirty="0"/>
              <a:t>Then, we decided to find the 5 diseases which result in the most hospitalizations in total.</a:t>
            </a:r>
          </a:p>
          <a:p>
            <a:pPr marL="0" indent="0">
              <a:buNone/>
            </a:pPr>
            <a:endParaRPr lang="en-US" sz="1600" dirty="0"/>
          </a:p>
          <a:p>
            <a:pPr marL="0" indent="0">
              <a:buNone/>
            </a:pPr>
            <a:r>
              <a:rPr lang="en-US" sz="1600" dirty="0"/>
              <a:t>Then we drew graphs for the number of deaths for each of those five diagnoses with men and women separated over the years (2003-2019).</a:t>
            </a:r>
          </a:p>
          <a:p>
            <a:pPr marL="0" indent="0">
              <a:buNone/>
            </a:pPr>
            <a:endParaRPr lang="en-US" sz="1600" dirty="0"/>
          </a:p>
          <a:p>
            <a:pPr marL="0" indent="0">
              <a:buNone/>
            </a:pPr>
            <a:r>
              <a:rPr lang="en-US" sz="1600" dirty="0"/>
              <a:t>We wanted to see the relation between the hospitals occupancy and the death rate so we built regression model and a prediction model. AR, SARIMA and HWES</a:t>
            </a:r>
          </a:p>
        </p:txBody>
      </p:sp>
      <p:sp>
        <p:nvSpPr>
          <p:cNvPr id="18" name="Content Placeholder 17">
            <a:extLst>
              <a:ext uri="{FF2B5EF4-FFF2-40B4-BE49-F238E27FC236}">
                <a16:creationId xmlns:a16="http://schemas.microsoft.com/office/drawing/2014/main" id="{BFC9798E-C22A-6049-8D8E-80BEDDEA70AA}"/>
              </a:ext>
            </a:extLst>
          </p:cNvPr>
          <p:cNvSpPr>
            <a:spLocks noGrp="1"/>
          </p:cNvSpPr>
          <p:nvPr>
            <p:ph sz="half" idx="2"/>
          </p:nvPr>
        </p:nvSpPr>
        <p:spPr>
          <a:xfrm>
            <a:off x="4588962" y="589356"/>
            <a:ext cx="4462272" cy="4177907"/>
          </a:xfrm>
          <a:ln>
            <a:solidFill>
              <a:schemeClr val="tx1"/>
            </a:solidFill>
          </a:ln>
        </p:spPr>
        <p:txBody>
          <a:bodyPr>
            <a:normAutofit lnSpcReduction="10000"/>
          </a:bodyPr>
          <a:lstStyle/>
          <a:p>
            <a:r>
              <a:rPr lang="en-US" sz="1600" dirty="0"/>
              <a:t>Correlation between diagnoses and hospitalizations 0.16842586928534037</a:t>
            </a:r>
          </a:p>
          <a:p>
            <a:r>
              <a:rPr lang="en-US" sz="1600" dirty="0"/>
              <a:t>Correlation between gender and hospitalizations 0.12922865457777444</a:t>
            </a:r>
          </a:p>
          <a:p>
            <a:r>
              <a:rPr lang="en-US" sz="1600" dirty="0" err="1"/>
              <a:t>Bolezni</a:t>
            </a:r>
            <a:r>
              <a:rPr lang="en-US" sz="1600" dirty="0"/>
              <a:t> </a:t>
            </a:r>
            <a:r>
              <a:rPr lang="en-US" sz="1600" dirty="0" err="1"/>
              <a:t>sečil</a:t>
            </a:r>
            <a:r>
              <a:rPr lang="en-US" sz="1600" dirty="0"/>
              <a:t> in </a:t>
            </a:r>
            <a:r>
              <a:rPr lang="en-US" sz="1600" dirty="0" err="1"/>
              <a:t>spolovil</a:t>
            </a:r>
            <a:r>
              <a:rPr lang="en-US" sz="1600" dirty="0"/>
              <a:t>, </a:t>
            </a:r>
            <a:r>
              <a:rPr lang="en-US" sz="1600" dirty="0" err="1"/>
              <a:t>Bolezni</a:t>
            </a:r>
            <a:r>
              <a:rPr lang="en-US" sz="1600" dirty="0"/>
              <a:t> </a:t>
            </a:r>
            <a:r>
              <a:rPr lang="en-US" sz="1600" dirty="0" err="1"/>
              <a:t>prebavil</a:t>
            </a:r>
            <a:r>
              <a:rPr lang="en-US" sz="1600" dirty="0"/>
              <a:t> , </a:t>
            </a:r>
            <a:r>
              <a:rPr lang="en-US" sz="1600" dirty="0" err="1"/>
              <a:t>Bolezni</a:t>
            </a:r>
            <a:r>
              <a:rPr lang="en-US" sz="1600" dirty="0"/>
              <a:t> </a:t>
            </a:r>
            <a:r>
              <a:rPr lang="en-US" sz="1600" dirty="0" err="1"/>
              <a:t>dihal</a:t>
            </a:r>
            <a:r>
              <a:rPr lang="en-US" sz="1600" dirty="0"/>
              <a:t> , </a:t>
            </a:r>
            <a:r>
              <a:rPr lang="en-US" sz="1600" dirty="0" err="1"/>
              <a:t>Neoplazme</a:t>
            </a:r>
            <a:r>
              <a:rPr lang="en-US" sz="1600" dirty="0"/>
              <a:t> , </a:t>
            </a:r>
            <a:r>
              <a:rPr lang="en-US" sz="1600" dirty="0" err="1"/>
              <a:t>Bolezni</a:t>
            </a:r>
            <a:r>
              <a:rPr lang="en-US" sz="1600" dirty="0"/>
              <a:t> </a:t>
            </a:r>
            <a:r>
              <a:rPr lang="en-US" sz="1600" dirty="0" err="1"/>
              <a:t>obtočil</a:t>
            </a:r>
            <a:r>
              <a:rPr lang="en-US" sz="1600" dirty="0"/>
              <a:t> </a:t>
            </a:r>
          </a:p>
          <a:p>
            <a:endParaRPr lang="en-US" sz="1600" dirty="0"/>
          </a:p>
          <a:p>
            <a:endParaRPr lang="en-US" sz="1600" dirty="0"/>
          </a:p>
          <a:p>
            <a:endParaRPr lang="en-US" sz="1600" dirty="0"/>
          </a:p>
          <a:p>
            <a:pPr marL="0" indent="0">
              <a:buNone/>
            </a:pPr>
            <a:endParaRPr lang="en-US" sz="1600" dirty="0"/>
          </a:p>
          <a:p>
            <a:pPr marL="0" indent="0">
              <a:buNone/>
            </a:pPr>
            <a:endParaRPr lang="en-US" sz="1600" dirty="0"/>
          </a:p>
          <a:p>
            <a:r>
              <a:rPr lang="en-US" sz="1600" dirty="0"/>
              <a:t>542745.51406475</a:t>
            </a:r>
          </a:p>
          <a:p>
            <a:r>
              <a:rPr lang="en-US" sz="1600" dirty="0"/>
              <a:t>540446.12589416</a:t>
            </a:r>
          </a:p>
          <a:p>
            <a:r>
              <a:rPr lang="en-US" sz="1600" dirty="0"/>
              <a:t>540309.1608846</a:t>
            </a:r>
          </a:p>
        </p:txBody>
      </p:sp>
      <p:sp>
        <p:nvSpPr>
          <p:cNvPr id="7" name="Slide Number Placeholder 6">
            <a:extLst>
              <a:ext uri="{FF2B5EF4-FFF2-40B4-BE49-F238E27FC236}">
                <a16:creationId xmlns:a16="http://schemas.microsoft.com/office/drawing/2014/main" id="{C24814E3-8963-334D-848C-E4EE0D7A5ECE}"/>
              </a:ext>
            </a:extLst>
          </p:cNvPr>
          <p:cNvSpPr>
            <a:spLocks noGrp="1"/>
          </p:cNvSpPr>
          <p:nvPr>
            <p:ph type="sldNum" sz="quarter" idx="12"/>
          </p:nvPr>
        </p:nvSpPr>
        <p:spPr/>
        <p:txBody>
          <a:bodyPr/>
          <a:lstStyle/>
          <a:p>
            <a:fld id="{03BC8BC1-971C-5C4D-898D-87CE7EF1EB36}" type="slidenum">
              <a:rPr lang="en-US" smtClean="0"/>
              <a:t>2</a:t>
            </a:fld>
            <a:endParaRPr lang="en-US"/>
          </a:p>
        </p:txBody>
      </p:sp>
      <p:sp>
        <p:nvSpPr>
          <p:cNvPr id="8" name="Content Placeholder 2">
            <a:extLst>
              <a:ext uri="{FF2B5EF4-FFF2-40B4-BE49-F238E27FC236}">
                <a16:creationId xmlns:a16="http://schemas.microsoft.com/office/drawing/2014/main" id="{194343F5-9AFD-314A-B851-B4B16EF4AB6C}"/>
              </a:ext>
            </a:extLst>
          </p:cNvPr>
          <p:cNvSpPr txBox="1">
            <a:spLocks/>
          </p:cNvSpPr>
          <p:nvPr/>
        </p:nvSpPr>
        <p:spPr>
          <a:xfrm>
            <a:off x="92765" y="82696"/>
            <a:ext cx="4403432" cy="372120"/>
          </a:xfrm>
          <a:prstGeom prst="rect">
            <a:avLst/>
          </a:prstGeom>
          <a:ln>
            <a:no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b="1" dirty="0" err="1"/>
              <a:t>Podroben</a:t>
            </a:r>
            <a:r>
              <a:rPr lang="en-US" sz="1600" b="1" dirty="0"/>
              <a:t> </a:t>
            </a:r>
            <a:r>
              <a:rPr lang="en-US" sz="1600" b="1" dirty="0" err="1"/>
              <a:t>opis</a:t>
            </a:r>
            <a:r>
              <a:rPr lang="en-US" sz="1600" b="1" dirty="0"/>
              <a:t> </a:t>
            </a:r>
            <a:r>
              <a:rPr lang="en-US" sz="1600" b="1" dirty="0" err="1"/>
              <a:t>ciljev</a:t>
            </a:r>
            <a:r>
              <a:rPr lang="en-US" sz="1600" b="1" dirty="0"/>
              <a:t> in </a:t>
            </a:r>
            <a:r>
              <a:rPr lang="en-US" sz="1600" b="1" dirty="0" err="1"/>
              <a:t>metod</a:t>
            </a:r>
            <a:endParaRPr lang="en-US" sz="1600" b="1" dirty="0"/>
          </a:p>
        </p:txBody>
      </p:sp>
      <p:sp>
        <p:nvSpPr>
          <p:cNvPr id="11" name="Content Placeholder 11">
            <a:extLst>
              <a:ext uri="{FF2B5EF4-FFF2-40B4-BE49-F238E27FC236}">
                <a16:creationId xmlns:a16="http://schemas.microsoft.com/office/drawing/2014/main" id="{7B9F5A0B-66B3-574B-8ADF-47E9BEA982E5}"/>
              </a:ext>
            </a:extLst>
          </p:cNvPr>
          <p:cNvSpPr txBox="1">
            <a:spLocks/>
          </p:cNvSpPr>
          <p:nvPr/>
        </p:nvSpPr>
        <p:spPr>
          <a:xfrm>
            <a:off x="4572000" y="720327"/>
            <a:ext cx="4436828" cy="304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sz="1600" dirty="0"/>
          </a:p>
        </p:txBody>
      </p:sp>
      <p:sp>
        <p:nvSpPr>
          <p:cNvPr id="19" name="Content Placeholder 2">
            <a:extLst>
              <a:ext uri="{FF2B5EF4-FFF2-40B4-BE49-F238E27FC236}">
                <a16:creationId xmlns:a16="http://schemas.microsoft.com/office/drawing/2014/main" id="{990225E6-F674-D74E-9E6E-25DF3C6A53B1}"/>
              </a:ext>
            </a:extLst>
          </p:cNvPr>
          <p:cNvSpPr txBox="1">
            <a:spLocks/>
          </p:cNvSpPr>
          <p:nvPr/>
        </p:nvSpPr>
        <p:spPr>
          <a:xfrm>
            <a:off x="4588962" y="82696"/>
            <a:ext cx="4462272" cy="372120"/>
          </a:xfrm>
          <a:prstGeom prst="rect">
            <a:avLst/>
          </a:prstGeom>
          <a:ln>
            <a:no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600" b="1" dirty="0" err="1"/>
              <a:t>Rezultati</a:t>
            </a:r>
            <a:r>
              <a:rPr lang="en-US" sz="1600" b="1" dirty="0"/>
              <a:t>/</a:t>
            </a:r>
            <a:r>
              <a:rPr lang="en-US" sz="1600" b="1" dirty="0" err="1"/>
              <a:t>dosedanje</a:t>
            </a:r>
            <a:r>
              <a:rPr lang="en-US" sz="1600" b="1" dirty="0"/>
              <a:t> </a:t>
            </a:r>
            <a:r>
              <a:rPr lang="en-US" sz="1600" b="1" dirty="0" err="1"/>
              <a:t>ugotovitve</a:t>
            </a:r>
            <a:r>
              <a:rPr lang="en-US" sz="1600" b="1" dirty="0"/>
              <a:t>/</a:t>
            </a:r>
            <a:r>
              <a:rPr lang="en-US" sz="1600" b="1" dirty="0" err="1"/>
              <a:t>odprta</a:t>
            </a:r>
            <a:r>
              <a:rPr lang="en-US" sz="1600" b="1" dirty="0"/>
              <a:t> </a:t>
            </a:r>
            <a:r>
              <a:rPr lang="en-US" sz="1600" b="1" dirty="0" err="1"/>
              <a:t>vprašanja</a:t>
            </a:r>
            <a:endParaRPr lang="en-US" sz="1600" b="1" dirty="0"/>
          </a:p>
        </p:txBody>
      </p:sp>
      <p:sp>
        <p:nvSpPr>
          <p:cNvPr id="12" name="Date Placeholder 11">
            <a:extLst>
              <a:ext uri="{FF2B5EF4-FFF2-40B4-BE49-F238E27FC236}">
                <a16:creationId xmlns:a16="http://schemas.microsoft.com/office/drawing/2014/main" id="{8668A06B-2CBE-8E42-B985-DC98A50F5405}"/>
              </a:ext>
            </a:extLst>
          </p:cNvPr>
          <p:cNvSpPr>
            <a:spLocks noGrp="1"/>
          </p:cNvSpPr>
          <p:nvPr>
            <p:ph type="dt" sz="half" idx="10"/>
          </p:nvPr>
        </p:nvSpPr>
        <p:spPr>
          <a:xfrm>
            <a:off x="76857" y="4800600"/>
            <a:ext cx="3754164" cy="273844"/>
          </a:xfrm>
        </p:spPr>
        <p:txBody>
          <a:bodyPr/>
          <a:lstStyle/>
          <a:p>
            <a:r>
              <a:rPr lang="en-US" dirty="0"/>
              <a:t> 26. 5. 2021</a:t>
            </a:r>
          </a:p>
        </p:txBody>
      </p:sp>
      <p:sp>
        <p:nvSpPr>
          <p:cNvPr id="13" name="Footer Placeholder 12">
            <a:extLst>
              <a:ext uri="{FF2B5EF4-FFF2-40B4-BE49-F238E27FC236}">
                <a16:creationId xmlns:a16="http://schemas.microsoft.com/office/drawing/2014/main" id="{EBB4B97E-555A-AE4F-90AA-C9B0BF57DF2E}"/>
              </a:ext>
            </a:extLst>
          </p:cNvPr>
          <p:cNvSpPr>
            <a:spLocks noGrp="1"/>
          </p:cNvSpPr>
          <p:nvPr>
            <p:ph type="ftr" sz="quarter" idx="11"/>
          </p:nvPr>
        </p:nvSpPr>
        <p:spPr>
          <a:xfrm>
            <a:off x="3028950" y="4767263"/>
            <a:ext cx="3086100" cy="273844"/>
          </a:xfrm>
        </p:spPr>
        <p:txBody>
          <a:bodyPr/>
          <a:lstStyle/>
          <a:p>
            <a:r>
              <a:rPr lang="en-US" dirty="0"/>
              <a:t>PR20-21, </a:t>
            </a:r>
            <a:r>
              <a:rPr lang="en-US" dirty="0" err="1"/>
              <a:t>Končna</a:t>
            </a:r>
            <a:r>
              <a:rPr lang="en-US" dirty="0"/>
              <a:t> </a:t>
            </a:r>
            <a:r>
              <a:rPr lang="en-US" dirty="0" err="1"/>
              <a:t>predstavitev</a:t>
            </a:r>
            <a:endParaRPr lang="en-US" dirty="0"/>
          </a:p>
        </p:txBody>
      </p:sp>
    </p:spTree>
    <p:extLst>
      <p:ext uri="{BB962C8B-B14F-4D97-AF65-F5344CB8AC3E}">
        <p14:creationId xmlns:p14="http://schemas.microsoft.com/office/powerpoint/2010/main" val="263365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094EB-9AF8-C443-A38F-2140C80C75A0}"/>
              </a:ext>
            </a:extLst>
          </p:cNvPr>
          <p:cNvSpPr>
            <a:spLocks noGrp="1"/>
          </p:cNvSpPr>
          <p:nvPr>
            <p:ph sz="half" idx="1"/>
          </p:nvPr>
        </p:nvSpPr>
        <p:spPr>
          <a:xfrm>
            <a:off x="92765" y="589356"/>
            <a:ext cx="4403432" cy="4177907"/>
          </a:xfrm>
          <a:ln>
            <a:solidFill>
              <a:schemeClr val="tx1"/>
            </a:solidFill>
          </a:ln>
        </p:spPr>
        <p:txBody>
          <a:bodyPr>
            <a:normAutofit fontScale="85000" lnSpcReduction="20000"/>
          </a:bodyPr>
          <a:lstStyle/>
          <a:p>
            <a:pPr marL="0" indent="0">
              <a:buNone/>
            </a:pPr>
            <a:r>
              <a:rPr lang="en-US" sz="1600" dirty="0"/>
              <a:t>We compared the occupancy based on genders and we can see that in the hospital in the past 15 years.</a:t>
            </a:r>
          </a:p>
          <a:p>
            <a:pPr marL="0" indent="0">
              <a:buNone/>
            </a:pPr>
            <a:r>
              <a:rPr lang="en-US" sz="1600" dirty="0"/>
              <a:t>We created a graph of the previous 15 years to compare the occupancy between the men and women.</a:t>
            </a:r>
          </a:p>
          <a:p>
            <a:pPr marL="0" indent="0">
              <a:buNone/>
            </a:pPr>
            <a:endParaRPr lang="en-US" sz="1600" dirty="0"/>
          </a:p>
          <a:p>
            <a:pPr marL="0" indent="0">
              <a:buNone/>
            </a:pPr>
            <a:r>
              <a:rPr lang="en-US" sz="1600" dirty="0"/>
              <a:t>We also plotted a graph of the hospital occupancy over the past 15 years.</a:t>
            </a:r>
          </a:p>
          <a:p>
            <a:pPr marL="0" indent="0">
              <a:buNone/>
            </a:pPr>
            <a:endParaRPr lang="en-US" sz="1600" dirty="0"/>
          </a:p>
          <a:p>
            <a:pPr marL="0" indent="0">
              <a:buNone/>
            </a:pPr>
            <a:r>
              <a:rPr lang="en-US" sz="1600" dirty="0"/>
              <a:t>We made a comparison of the occupancy between the statistical regions.</a:t>
            </a:r>
          </a:p>
          <a:p>
            <a:pPr marL="0" indent="0">
              <a:buNone/>
            </a:pPr>
            <a:endParaRPr lang="en-US" sz="1600" dirty="0"/>
          </a:p>
          <a:p>
            <a:pPr marL="0" indent="0">
              <a:buNone/>
            </a:pPr>
            <a:r>
              <a:rPr lang="en-US" sz="1600" dirty="0"/>
              <a:t>We compared the males and females based on the statistical regions.</a:t>
            </a:r>
          </a:p>
          <a:p>
            <a:pPr marL="0" indent="0">
              <a:buNone/>
            </a:pPr>
            <a:endParaRPr lang="en-US" sz="1600" dirty="0"/>
          </a:p>
          <a:p>
            <a:pPr marL="0" indent="0">
              <a:buNone/>
            </a:pPr>
            <a:r>
              <a:rPr lang="en-US" sz="1600" dirty="0"/>
              <a:t>The final map was of the </a:t>
            </a:r>
            <a:r>
              <a:rPr lang="en-US" sz="1600" dirty="0" err="1"/>
              <a:t>the</a:t>
            </a:r>
            <a:r>
              <a:rPr lang="en-US" sz="1600" dirty="0"/>
              <a:t> number of hospitalizations relative to the population of a given statistical region.</a:t>
            </a:r>
          </a:p>
        </p:txBody>
      </p:sp>
      <p:sp>
        <p:nvSpPr>
          <p:cNvPr id="18" name="Content Placeholder 17">
            <a:extLst>
              <a:ext uri="{FF2B5EF4-FFF2-40B4-BE49-F238E27FC236}">
                <a16:creationId xmlns:a16="http://schemas.microsoft.com/office/drawing/2014/main" id="{BFC9798E-C22A-6049-8D8E-80BEDDEA70AA}"/>
              </a:ext>
            </a:extLst>
          </p:cNvPr>
          <p:cNvSpPr>
            <a:spLocks noGrp="1"/>
          </p:cNvSpPr>
          <p:nvPr>
            <p:ph sz="half" idx="2"/>
          </p:nvPr>
        </p:nvSpPr>
        <p:spPr>
          <a:xfrm>
            <a:off x="4588962" y="589356"/>
            <a:ext cx="4462272" cy="4177907"/>
          </a:xfrm>
          <a:ln>
            <a:solidFill>
              <a:schemeClr val="tx1"/>
            </a:solidFill>
          </a:ln>
        </p:spPr>
        <p:txBody>
          <a:bodyPr>
            <a:normAutofit fontScale="85000" lnSpcReduction="20000"/>
          </a:bodyPr>
          <a:lstStyle/>
          <a:p>
            <a:r>
              <a:rPr lang="en-US" sz="1600" dirty="0"/>
              <a:t>more percentage of the occupancy goes to women also undetermined and unknown are not </a:t>
            </a:r>
            <a:r>
              <a:rPr lang="en-US" sz="1600" dirty="0" err="1"/>
              <a:t>significally</a:t>
            </a:r>
            <a:r>
              <a:rPr lang="en-US" sz="1600" dirty="0"/>
              <a:t> important</a:t>
            </a:r>
          </a:p>
          <a:p>
            <a:r>
              <a:rPr lang="en-US" sz="1600" dirty="0"/>
              <a:t>we can see that almost every year the occupancy by the women is higher than the occupancy of the men, also there are years that are quite close almost equal</a:t>
            </a:r>
          </a:p>
          <a:p>
            <a:r>
              <a:rPr lang="en-US" sz="1600" dirty="0"/>
              <a:t>we can see that the peak of the hospital occupancy is in 2015 and we can see that the least number of used beds are in 2003</a:t>
            </a:r>
          </a:p>
          <a:p>
            <a:r>
              <a:rPr lang="en-US" sz="1600" dirty="0"/>
              <a:t>we can see that the region "</a:t>
            </a:r>
            <a:r>
              <a:rPr lang="en-US" sz="1600" dirty="0" err="1"/>
              <a:t>Osrednjoslovenska</a:t>
            </a:r>
            <a:r>
              <a:rPr lang="en-US" sz="1600" dirty="0"/>
              <a:t>" is the most occupied, after it come "</a:t>
            </a:r>
            <a:r>
              <a:rPr lang="en-US" sz="1600" dirty="0" err="1"/>
              <a:t>Podravska</a:t>
            </a:r>
            <a:r>
              <a:rPr lang="en-US" sz="1600" dirty="0"/>
              <a:t>" and "</a:t>
            </a:r>
            <a:r>
              <a:rPr lang="en-US" sz="1600" dirty="0" err="1"/>
              <a:t>Savinjska</a:t>
            </a:r>
            <a:r>
              <a:rPr lang="en-US" sz="1600" dirty="0"/>
              <a:t>". The least occupied is the statistical region "</a:t>
            </a:r>
            <a:r>
              <a:rPr lang="en-US" sz="1600" dirty="0" err="1"/>
              <a:t>Tujina</a:t>
            </a:r>
            <a:r>
              <a:rPr lang="en-US" sz="1600" dirty="0"/>
              <a:t>“</a:t>
            </a:r>
          </a:p>
          <a:p>
            <a:r>
              <a:rPr lang="en-US" sz="1600" dirty="0"/>
              <a:t>we can see that in almost every region there are more women in the hospital than the men. This can also be explained by the fact that there are more women than men overall, in Slovenia.</a:t>
            </a:r>
          </a:p>
          <a:p>
            <a:r>
              <a:rPr lang="en-US" sz="1600" dirty="0"/>
              <a:t>It is highest in </a:t>
            </a:r>
            <a:r>
              <a:rPr lang="en-US" sz="1600" dirty="0" err="1"/>
              <a:t>Pomurska</a:t>
            </a:r>
            <a:r>
              <a:rPr lang="en-US" sz="1600" dirty="0"/>
              <a:t>, </a:t>
            </a:r>
            <a:r>
              <a:rPr lang="en-US" sz="1600" dirty="0" err="1"/>
              <a:t>Zasavska</a:t>
            </a:r>
            <a:r>
              <a:rPr lang="en-US" sz="1600" dirty="0"/>
              <a:t>, </a:t>
            </a:r>
            <a:r>
              <a:rPr lang="en-US" sz="1600" dirty="0" err="1"/>
              <a:t>Koroska</a:t>
            </a:r>
            <a:r>
              <a:rPr lang="en-US" sz="1600" dirty="0"/>
              <a:t>, and </a:t>
            </a:r>
            <a:r>
              <a:rPr lang="en-US" sz="1600" dirty="0" err="1"/>
              <a:t>Goriska</a:t>
            </a:r>
            <a:r>
              <a:rPr lang="en-US" sz="1600" dirty="0"/>
              <a:t>; while it is the lowest in </a:t>
            </a:r>
            <a:r>
              <a:rPr lang="en-US" sz="1600" dirty="0" err="1"/>
              <a:t>Osrednjeslovenska</a:t>
            </a:r>
            <a:r>
              <a:rPr lang="en-US" sz="1600" dirty="0"/>
              <a:t> (despite the raw number of hospitalizations there being the highest).</a:t>
            </a:r>
          </a:p>
        </p:txBody>
      </p:sp>
      <p:sp>
        <p:nvSpPr>
          <p:cNvPr id="7" name="Slide Number Placeholder 6">
            <a:extLst>
              <a:ext uri="{FF2B5EF4-FFF2-40B4-BE49-F238E27FC236}">
                <a16:creationId xmlns:a16="http://schemas.microsoft.com/office/drawing/2014/main" id="{C24814E3-8963-334D-848C-E4EE0D7A5ECE}"/>
              </a:ext>
            </a:extLst>
          </p:cNvPr>
          <p:cNvSpPr>
            <a:spLocks noGrp="1"/>
          </p:cNvSpPr>
          <p:nvPr>
            <p:ph type="sldNum" sz="quarter" idx="12"/>
          </p:nvPr>
        </p:nvSpPr>
        <p:spPr/>
        <p:txBody>
          <a:bodyPr/>
          <a:lstStyle/>
          <a:p>
            <a:fld id="{03BC8BC1-971C-5C4D-898D-87CE7EF1EB36}" type="slidenum">
              <a:rPr lang="en-US" smtClean="0"/>
              <a:t>3</a:t>
            </a:fld>
            <a:endParaRPr lang="en-US"/>
          </a:p>
        </p:txBody>
      </p:sp>
      <p:sp>
        <p:nvSpPr>
          <p:cNvPr id="8" name="Content Placeholder 2">
            <a:extLst>
              <a:ext uri="{FF2B5EF4-FFF2-40B4-BE49-F238E27FC236}">
                <a16:creationId xmlns:a16="http://schemas.microsoft.com/office/drawing/2014/main" id="{194343F5-9AFD-314A-B851-B4B16EF4AB6C}"/>
              </a:ext>
            </a:extLst>
          </p:cNvPr>
          <p:cNvSpPr txBox="1">
            <a:spLocks/>
          </p:cNvSpPr>
          <p:nvPr/>
        </p:nvSpPr>
        <p:spPr>
          <a:xfrm>
            <a:off x="92765" y="82696"/>
            <a:ext cx="4403432" cy="372120"/>
          </a:xfrm>
          <a:prstGeom prst="rect">
            <a:avLst/>
          </a:prstGeom>
          <a:ln>
            <a:no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b="1" dirty="0" err="1"/>
              <a:t>Podroben</a:t>
            </a:r>
            <a:r>
              <a:rPr lang="en-US" sz="1600" b="1" dirty="0"/>
              <a:t> </a:t>
            </a:r>
            <a:r>
              <a:rPr lang="en-US" sz="1600" b="1" dirty="0" err="1"/>
              <a:t>opis</a:t>
            </a:r>
            <a:r>
              <a:rPr lang="en-US" sz="1600" b="1" dirty="0"/>
              <a:t> </a:t>
            </a:r>
            <a:r>
              <a:rPr lang="en-US" sz="1600" b="1" dirty="0" err="1"/>
              <a:t>ciljev</a:t>
            </a:r>
            <a:r>
              <a:rPr lang="en-US" sz="1600" b="1" dirty="0"/>
              <a:t> in </a:t>
            </a:r>
            <a:r>
              <a:rPr lang="en-US" sz="1600" b="1" dirty="0" err="1"/>
              <a:t>metod</a:t>
            </a:r>
            <a:endParaRPr lang="en-US" sz="1600" b="1" dirty="0"/>
          </a:p>
        </p:txBody>
      </p:sp>
      <p:sp>
        <p:nvSpPr>
          <p:cNvPr id="11" name="Content Placeholder 11">
            <a:extLst>
              <a:ext uri="{FF2B5EF4-FFF2-40B4-BE49-F238E27FC236}">
                <a16:creationId xmlns:a16="http://schemas.microsoft.com/office/drawing/2014/main" id="{7B9F5A0B-66B3-574B-8ADF-47E9BEA982E5}"/>
              </a:ext>
            </a:extLst>
          </p:cNvPr>
          <p:cNvSpPr txBox="1">
            <a:spLocks/>
          </p:cNvSpPr>
          <p:nvPr/>
        </p:nvSpPr>
        <p:spPr>
          <a:xfrm>
            <a:off x="4572000" y="720327"/>
            <a:ext cx="4436828" cy="304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sz="1600" dirty="0"/>
          </a:p>
        </p:txBody>
      </p:sp>
      <p:sp>
        <p:nvSpPr>
          <p:cNvPr id="19" name="Content Placeholder 2">
            <a:extLst>
              <a:ext uri="{FF2B5EF4-FFF2-40B4-BE49-F238E27FC236}">
                <a16:creationId xmlns:a16="http://schemas.microsoft.com/office/drawing/2014/main" id="{990225E6-F674-D74E-9E6E-25DF3C6A53B1}"/>
              </a:ext>
            </a:extLst>
          </p:cNvPr>
          <p:cNvSpPr txBox="1">
            <a:spLocks/>
          </p:cNvSpPr>
          <p:nvPr/>
        </p:nvSpPr>
        <p:spPr>
          <a:xfrm>
            <a:off x="4588962" y="82696"/>
            <a:ext cx="4462272" cy="372120"/>
          </a:xfrm>
          <a:prstGeom prst="rect">
            <a:avLst/>
          </a:prstGeom>
          <a:ln>
            <a:no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600" b="1" dirty="0" err="1"/>
              <a:t>Rezultati</a:t>
            </a:r>
            <a:r>
              <a:rPr lang="en-US" sz="1600" b="1" dirty="0"/>
              <a:t>/</a:t>
            </a:r>
            <a:r>
              <a:rPr lang="en-US" sz="1600" b="1" dirty="0" err="1"/>
              <a:t>dosedanje</a:t>
            </a:r>
            <a:r>
              <a:rPr lang="en-US" sz="1600" b="1" dirty="0"/>
              <a:t> </a:t>
            </a:r>
            <a:r>
              <a:rPr lang="en-US" sz="1600" b="1" dirty="0" err="1"/>
              <a:t>ugotovitve</a:t>
            </a:r>
            <a:r>
              <a:rPr lang="en-US" sz="1600" b="1" dirty="0"/>
              <a:t>/</a:t>
            </a:r>
            <a:r>
              <a:rPr lang="en-US" sz="1600" b="1" dirty="0" err="1"/>
              <a:t>odprta</a:t>
            </a:r>
            <a:r>
              <a:rPr lang="en-US" sz="1600" b="1" dirty="0"/>
              <a:t> </a:t>
            </a:r>
            <a:r>
              <a:rPr lang="en-US" sz="1600" b="1" dirty="0" err="1"/>
              <a:t>vprašanja</a:t>
            </a:r>
            <a:endParaRPr lang="en-US" sz="1600" b="1" dirty="0"/>
          </a:p>
        </p:txBody>
      </p:sp>
      <p:sp>
        <p:nvSpPr>
          <p:cNvPr id="12" name="Date Placeholder 11">
            <a:extLst>
              <a:ext uri="{FF2B5EF4-FFF2-40B4-BE49-F238E27FC236}">
                <a16:creationId xmlns:a16="http://schemas.microsoft.com/office/drawing/2014/main" id="{8668A06B-2CBE-8E42-B985-DC98A50F5405}"/>
              </a:ext>
            </a:extLst>
          </p:cNvPr>
          <p:cNvSpPr>
            <a:spLocks noGrp="1"/>
          </p:cNvSpPr>
          <p:nvPr>
            <p:ph type="dt" sz="half" idx="10"/>
          </p:nvPr>
        </p:nvSpPr>
        <p:spPr>
          <a:xfrm>
            <a:off x="76857" y="4800600"/>
            <a:ext cx="3754164" cy="273844"/>
          </a:xfrm>
        </p:spPr>
        <p:txBody>
          <a:bodyPr/>
          <a:lstStyle/>
          <a:p>
            <a:r>
              <a:rPr lang="en-US" dirty="0"/>
              <a:t> 26. 5. 2021</a:t>
            </a:r>
          </a:p>
        </p:txBody>
      </p:sp>
      <p:sp>
        <p:nvSpPr>
          <p:cNvPr id="13" name="Footer Placeholder 12">
            <a:extLst>
              <a:ext uri="{FF2B5EF4-FFF2-40B4-BE49-F238E27FC236}">
                <a16:creationId xmlns:a16="http://schemas.microsoft.com/office/drawing/2014/main" id="{EBB4B97E-555A-AE4F-90AA-C9B0BF57DF2E}"/>
              </a:ext>
            </a:extLst>
          </p:cNvPr>
          <p:cNvSpPr>
            <a:spLocks noGrp="1"/>
          </p:cNvSpPr>
          <p:nvPr>
            <p:ph type="ftr" sz="quarter" idx="11"/>
          </p:nvPr>
        </p:nvSpPr>
        <p:spPr>
          <a:xfrm>
            <a:off x="3028950" y="4767263"/>
            <a:ext cx="3086100" cy="273844"/>
          </a:xfrm>
        </p:spPr>
        <p:txBody>
          <a:bodyPr/>
          <a:lstStyle/>
          <a:p>
            <a:r>
              <a:rPr lang="en-US" dirty="0"/>
              <a:t>PR20-21, </a:t>
            </a:r>
            <a:r>
              <a:rPr lang="en-US" dirty="0" err="1"/>
              <a:t>Končna</a:t>
            </a:r>
            <a:r>
              <a:rPr lang="en-US" dirty="0"/>
              <a:t> </a:t>
            </a:r>
            <a:r>
              <a:rPr lang="en-US" dirty="0" err="1"/>
              <a:t>predstavitev</a:t>
            </a:r>
            <a:endParaRPr lang="en-US" dirty="0"/>
          </a:p>
        </p:txBody>
      </p:sp>
    </p:spTree>
    <p:extLst>
      <p:ext uri="{BB962C8B-B14F-4D97-AF65-F5344CB8AC3E}">
        <p14:creationId xmlns:p14="http://schemas.microsoft.com/office/powerpoint/2010/main" val="2970422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094EB-9AF8-C443-A38F-2140C80C75A0}"/>
              </a:ext>
            </a:extLst>
          </p:cNvPr>
          <p:cNvSpPr>
            <a:spLocks noGrp="1"/>
          </p:cNvSpPr>
          <p:nvPr>
            <p:ph sz="half" idx="1"/>
          </p:nvPr>
        </p:nvSpPr>
        <p:spPr>
          <a:xfrm>
            <a:off x="92765" y="589356"/>
            <a:ext cx="4403432" cy="4177907"/>
          </a:xfrm>
          <a:ln>
            <a:solidFill>
              <a:schemeClr val="tx1"/>
            </a:solidFill>
          </a:ln>
        </p:spPr>
        <p:txBody>
          <a:bodyPr>
            <a:normAutofit/>
          </a:bodyPr>
          <a:lstStyle/>
          <a:p>
            <a:pPr marL="0" indent="0">
              <a:buNone/>
            </a:pPr>
            <a:r>
              <a:rPr lang="en-US" sz="1600" dirty="0"/>
              <a:t>We analyzed the number of deaths in hospitals and the causes of deaths</a:t>
            </a:r>
          </a:p>
          <a:p>
            <a:pPr marL="0" indent="0">
              <a:buNone/>
            </a:pPr>
            <a:endParaRPr lang="en-US" sz="1600" dirty="0"/>
          </a:p>
          <a:p>
            <a:pPr marL="0" indent="0">
              <a:buNone/>
            </a:pPr>
            <a:endParaRPr lang="en-US" sz="1600" dirty="0"/>
          </a:p>
          <a:p>
            <a:pPr marL="0" indent="0">
              <a:buNone/>
            </a:pPr>
            <a:r>
              <a:rPr lang="en-US" sz="1600" dirty="0"/>
              <a:t>However we continued with analyses and realized that some of them are not in the most deadly diseases. </a:t>
            </a:r>
          </a:p>
          <a:p>
            <a:pPr marL="0" indent="0">
              <a:buNone/>
            </a:pPr>
            <a:endParaRPr lang="en-US" sz="1600" dirty="0"/>
          </a:p>
          <a:p>
            <a:pPr marL="0" indent="0">
              <a:buNone/>
            </a:pPr>
            <a:endParaRPr lang="en-US" sz="1600" dirty="0"/>
          </a:p>
          <a:p>
            <a:pPr marL="0" indent="0">
              <a:buNone/>
            </a:pPr>
            <a:r>
              <a:rPr lang="en-US" sz="1600" dirty="0"/>
              <a:t>We analyzed the death rate based on the regions and after normalizing date based on the population.</a:t>
            </a:r>
          </a:p>
        </p:txBody>
      </p:sp>
      <p:sp>
        <p:nvSpPr>
          <p:cNvPr id="18" name="Content Placeholder 17">
            <a:extLst>
              <a:ext uri="{FF2B5EF4-FFF2-40B4-BE49-F238E27FC236}">
                <a16:creationId xmlns:a16="http://schemas.microsoft.com/office/drawing/2014/main" id="{BFC9798E-C22A-6049-8D8E-80BEDDEA70AA}"/>
              </a:ext>
            </a:extLst>
          </p:cNvPr>
          <p:cNvSpPr>
            <a:spLocks noGrp="1"/>
          </p:cNvSpPr>
          <p:nvPr>
            <p:ph sz="half" idx="2"/>
          </p:nvPr>
        </p:nvSpPr>
        <p:spPr>
          <a:xfrm>
            <a:off x="4588962" y="589356"/>
            <a:ext cx="4462272" cy="4177907"/>
          </a:xfrm>
          <a:ln>
            <a:solidFill>
              <a:schemeClr val="tx1"/>
            </a:solidFill>
          </a:ln>
        </p:spPr>
        <p:txBody>
          <a:bodyPr>
            <a:normAutofit/>
          </a:bodyPr>
          <a:lstStyle/>
          <a:p>
            <a:r>
              <a:rPr lang="en-US" sz="1600" dirty="0"/>
              <a:t>We found out that the most prevalent diseases in Slovenia are the diseases of the urinary tract and genitals, gastrointestinal diseases, respiratory diseases, circulatory diseases and neoplasms.</a:t>
            </a:r>
          </a:p>
          <a:p>
            <a:endParaRPr lang="en-US" sz="1600" dirty="0"/>
          </a:p>
          <a:p>
            <a:r>
              <a:rPr lang="en-US" sz="1600" dirty="0"/>
              <a:t>As a most dangerous we listed circulatory diseases which is normal since most of the </a:t>
            </a:r>
            <a:r>
              <a:rPr lang="en-US" sz="1600" dirty="0" err="1"/>
              <a:t>conuntries</a:t>
            </a:r>
            <a:r>
              <a:rPr lang="en-US" sz="1600" dirty="0"/>
              <a:t> in the world are fighting with this cause of death.</a:t>
            </a:r>
          </a:p>
          <a:p>
            <a:endParaRPr lang="en-US" sz="1600" dirty="0"/>
          </a:p>
          <a:p>
            <a:r>
              <a:rPr lang="en-US" sz="1600" dirty="0"/>
              <a:t>We concluded that </a:t>
            </a:r>
            <a:r>
              <a:rPr lang="en-US" sz="1600" dirty="0" err="1"/>
              <a:t>Primorsko-notranjska</a:t>
            </a:r>
            <a:r>
              <a:rPr lang="en-US" sz="1600" dirty="0"/>
              <a:t> has highest death rate, </a:t>
            </a:r>
            <a:r>
              <a:rPr lang="en-US" sz="1600" dirty="0" err="1"/>
              <a:t>Zasavska</a:t>
            </a:r>
            <a:r>
              <a:rPr lang="en-US" sz="1600" dirty="0"/>
              <a:t> is on the second place and </a:t>
            </a:r>
            <a:r>
              <a:rPr lang="en-US" sz="1600" dirty="0" err="1"/>
              <a:t>Koroska</a:t>
            </a:r>
            <a:r>
              <a:rPr lang="en-US" sz="1600" dirty="0"/>
              <a:t> on the third place.</a:t>
            </a:r>
          </a:p>
        </p:txBody>
      </p:sp>
      <p:sp>
        <p:nvSpPr>
          <p:cNvPr id="7" name="Slide Number Placeholder 6">
            <a:extLst>
              <a:ext uri="{FF2B5EF4-FFF2-40B4-BE49-F238E27FC236}">
                <a16:creationId xmlns:a16="http://schemas.microsoft.com/office/drawing/2014/main" id="{C24814E3-8963-334D-848C-E4EE0D7A5ECE}"/>
              </a:ext>
            </a:extLst>
          </p:cNvPr>
          <p:cNvSpPr>
            <a:spLocks noGrp="1"/>
          </p:cNvSpPr>
          <p:nvPr>
            <p:ph type="sldNum" sz="quarter" idx="12"/>
          </p:nvPr>
        </p:nvSpPr>
        <p:spPr/>
        <p:txBody>
          <a:bodyPr/>
          <a:lstStyle/>
          <a:p>
            <a:fld id="{03BC8BC1-971C-5C4D-898D-87CE7EF1EB36}" type="slidenum">
              <a:rPr lang="en-US" smtClean="0"/>
              <a:t>4</a:t>
            </a:fld>
            <a:endParaRPr lang="en-US"/>
          </a:p>
        </p:txBody>
      </p:sp>
      <p:sp>
        <p:nvSpPr>
          <p:cNvPr id="8" name="Content Placeholder 2">
            <a:extLst>
              <a:ext uri="{FF2B5EF4-FFF2-40B4-BE49-F238E27FC236}">
                <a16:creationId xmlns:a16="http://schemas.microsoft.com/office/drawing/2014/main" id="{194343F5-9AFD-314A-B851-B4B16EF4AB6C}"/>
              </a:ext>
            </a:extLst>
          </p:cNvPr>
          <p:cNvSpPr txBox="1">
            <a:spLocks/>
          </p:cNvSpPr>
          <p:nvPr/>
        </p:nvSpPr>
        <p:spPr>
          <a:xfrm>
            <a:off x="92765" y="82696"/>
            <a:ext cx="4403432" cy="372120"/>
          </a:xfrm>
          <a:prstGeom prst="rect">
            <a:avLst/>
          </a:prstGeom>
          <a:ln>
            <a:no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b="1" dirty="0" err="1"/>
              <a:t>Podroben</a:t>
            </a:r>
            <a:r>
              <a:rPr lang="en-US" sz="1600" b="1" dirty="0"/>
              <a:t> </a:t>
            </a:r>
            <a:r>
              <a:rPr lang="en-US" sz="1600" b="1" dirty="0" err="1"/>
              <a:t>opis</a:t>
            </a:r>
            <a:r>
              <a:rPr lang="en-US" sz="1600" b="1" dirty="0"/>
              <a:t> </a:t>
            </a:r>
            <a:r>
              <a:rPr lang="en-US" sz="1600" b="1" dirty="0" err="1"/>
              <a:t>ciljev</a:t>
            </a:r>
            <a:r>
              <a:rPr lang="en-US" sz="1600" b="1" dirty="0"/>
              <a:t> in </a:t>
            </a:r>
            <a:r>
              <a:rPr lang="en-US" sz="1600" b="1" dirty="0" err="1"/>
              <a:t>metod</a:t>
            </a:r>
            <a:endParaRPr lang="en-US" sz="1600" b="1" dirty="0"/>
          </a:p>
        </p:txBody>
      </p:sp>
      <p:sp>
        <p:nvSpPr>
          <p:cNvPr id="11" name="Content Placeholder 11">
            <a:extLst>
              <a:ext uri="{FF2B5EF4-FFF2-40B4-BE49-F238E27FC236}">
                <a16:creationId xmlns:a16="http://schemas.microsoft.com/office/drawing/2014/main" id="{7B9F5A0B-66B3-574B-8ADF-47E9BEA982E5}"/>
              </a:ext>
            </a:extLst>
          </p:cNvPr>
          <p:cNvSpPr txBox="1">
            <a:spLocks/>
          </p:cNvSpPr>
          <p:nvPr/>
        </p:nvSpPr>
        <p:spPr>
          <a:xfrm>
            <a:off x="4572000" y="720327"/>
            <a:ext cx="4436828" cy="304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sz="1600" dirty="0"/>
          </a:p>
        </p:txBody>
      </p:sp>
      <p:sp>
        <p:nvSpPr>
          <p:cNvPr id="19" name="Content Placeholder 2">
            <a:extLst>
              <a:ext uri="{FF2B5EF4-FFF2-40B4-BE49-F238E27FC236}">
                <a16:creationId xmlns:a16="http://schemas.microsoft.com/office/drawing/2014/main" id="{990225E6-F674-D74E-9E6E-25DF3C6A53B1}"/>
              </a:ext>
            </a:extLst>
          </p:cNvPr>
          <p:cNvSpPr txBox="1">
            <a:spLocks/>
          </p:cNvSpPr>
          <p:nvPr/>
        </p:nvSpPr>
        <p:spPr>
          <a:xfrm>
            <a:off x="4588962" y="82696"/>
            <a:ext cx="4462272" cy="372120"/>
          </a:xfrm>
          <a:prstGeom prst="rect">
            <a:avLst/>
          </a:prstGeom>
          <a:ln>
            <a:no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600" b="1" dirty="0" err="1"/>
              <a:t>Rezultati</a:t>
            </a:r>
            <a:r>
              <a:rPr lang="en-US" sz="1600" b="1" dirty="0"/>
              <a:t>/</a:t>
            </a:r>
            <a:r>
              <a:rPr lang="en-US" sz="1600" b="1" dirty="0" err="1"/>
              <a:t>dosedanje</a:t>
            </a:r>
            <a:r>
              <a:rPr lang="en-US" sz="1600" b="1" dirty="0"/>
              <a:t> </a:t>
            </a:r>
            <a:r>
              <a:rPr lang="en-US" sz="1600" b="1" dirty="0" err="1"/>
              <a:t>ugotovitve</a:t>
            </a:r>
            <a:r>
              <a:rPr lang="en-US" sz="1600" b="1" dirty="0"/>
              <a:t>/</a:t>
            </a:r>
            <a:r>
              <a:rPr lang="en-US" sz="1600" b="1" dirty="0" err="1"/>
              <a:t>odprta</a:t>
            </a:r>
            <a:r>
              <a:rPr lang="en-US" sz="1600" b="1" dirty="0"/>
              <a:t> </a:t>
            </a:r>
            <a:r>
              <a:rPr lang="en-US" sz="1600" b="1" dirty="0" err="1"/>
              <a:t>vprašanja</a:t>
            </a:r>
            <a:endParaRPr lang="en-US" sz="1600" b="1" dirty="0"/>
          </a:p>
        </p:txBody>
      </p:sp>
      <p:sp>
        <p:nvSpPr>
          <p:cNvPr id="12" name="Date Placeholder 11">
            <a:extLst>
              <a:ext uri="{FF2B5EF4-FFF2-40B4-BE49-F238E27FC236}">
                <a16:creationId xmlns:a16="http://schemas.microsoft.com/office/drawing/2014/main" id="{8668A06B-2CBE-8E42-B985-DC98A50F5405}"/>
              </a:ext>
            </a:extLst>
          </p:cNvPr>
          <p:cNvSpPr>
            <a:spLocks noGrp="1"/>
          </p:cNvSpPr>
          <p:nvPr>
            <p:ph type="dt" sz="half" idx="10"/>
          </p:nvPr>
        </p:nvSpPr>
        <p:spPr>
          <a:xfrm>
            <a:off x="76857" y="4800600"/>
            <a:ext cx="3754164" cy="273844"/>
          </a:xfrm>
        </p:spPr>
        <p:txBody>
          <a:bodyPr/>
          <a:lstStyle/>
          <a:p>
            <a:r>
              <a:rPr lang="en-US" dirty="0"/>
              <a:t> 26. 5. 2021</a:t>
            </a:r>
          </a:p>
        </p:txBody>
      </p:sp>
      <p:sp>
        <p:nvSpPr>
          <p:cNvPr id="13" name="Footer Placeholder 12">
            <a:extLst>
              <a:ext uri="{FF2B5EF4-FFF2-40B4-BE49-F238E27FC236}">
                <a16:creationId xmlns:a16="http://schemas.microsoft.com/office/drawing/2014/main" id="{EBB4B97E-555A-AE4F-90AA-C9B0BF57DF2E}"/>
              </a:ext>
            </a:extLst>
          </p:cNvPr>
          <p:cNvSpPr>
            <a:spLocks noGrp="1"/>
          </p:cNvSpPr>
          <p:nvPr>
            <p:ph type="ftr" sz="quarter" idx="11"/>
          </p:nvPr>
        </p:nvSpPr>
        <p:spPr>
          <a:xfrm>
            <a:off x="3028950" y="4767263"/>
            <a:ext cx="3086100" cy="273844"/>
          </a:xfrm>
        </p:spPr>
        <p:txBody>
          <a:bodyPr/>
          <a:lstStyle/>
          <a:p>
            <a:r>
              <a:rPr lang="en-US" dirty="0"/>
              <a:t>PR20-21, </a:t>
            </a:r>
            <a:r>
              <a:rPr lang="en-US" dirty="0" err="1"/>
              <a:t>Končna</a:t>
            </a:r>
            <a:r>
              <a:rPr lang="en-US" dirty="0"/>
              <a:t> </a:t>
            </a:r>
            <a:r>
              <a:rPr lang="en-US" dirty="0" err="1"/>
              <a:t>predstavitev</a:t>
            </a:r>
            <a:endParaRPr lang="en-US" dirty="0"/>
          </a:p>
        </p:txBody>
      </p:sp>
    </p:spTree>
    <p:extLst>
      <p:ext uri="{BB962C8B-B14F-4D97-AF65-F5344CB8AC3E}">
        <p14:creationId xmlns:p14="http://schemas.microsoft.com/office/powerpoint/2010/main" val="9439466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232</TotalTime>
  <Words>917</Words>
  <Application>Microsoft Office PowerPoint</Application>
  <PresentationFormat>On-screen Show (16:9)</PresentationFormat>
  <Paragraphs>84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Number of people in hospitals per year</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Naslov projekta naj bo kratek, informativen in naj povzame bistvo projekta</dc:title>
  <dc:subject/>
  <dc:creator>L</dc:creator>
  <cp:keywords/>
  <dc:description/>
  <cp:lastModifiedBy>ORAŽEM, LOVRO</cp:lastModifiedBy>
  <cp:revision>32</cp:revision>
  <dcterms:created xsi:type="dcterms:W3CDTF">2020-04-03T06:53:29Z</dcterms:created>
  <dcterms:modified xsi:type="dcterms:W3CDTF">2021-05-26T10:31:51Z</dcterms:modified>
  <cp:category/>
</cp:coreProperties>
</file>