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6" r:id="rId3"/>
    <p:sldId id="263" r:id="rId4"/>
    <p:sldId id="262" r:id="rId5"/>
    <p:sldId id="261" r:id="rId6"/>
    <p:sldId id="267" r:id="rId7"/>
    <p:sldId id="257" r:id="rId8"/>
    <p:sldId id="258" r:id="rId9"/>
    <p:sldId id="264" r:id="rId10"/>
    <p:sldId id="259" r:id="rId11"/>
    <p:sldId id="26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100" d="100"/>
          <a:sy n="100" d="100"/>
        </p:scale>
        <p:origin x="4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ltLang="ja-JP"/>
              <a:t>Click to edit Master subtitle style</a:t>
            </a:r>
            <a:endParaRPr lang="en-US" dirty="0"/>
          </a:p>
        </p:txBody>
      </p:sp>
      <p:sp>
        <p:nvSpPr>
          <p:cNvPr id="4" name="Date Placeholder 3"/>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5389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ltLang="ja-JP"/>
              <a:t>Click to edit Master text styles</a:t>
            </a:r>
          </a:p>
        </p:txBody>
      </p:sp>
      <p:sp>
        <p:nvSpPr>
          <p:cNvPr id="4" name="Date Placeholder 3"/>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16001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ltLang="ja-JP"/>
              <a:t>Click to edit Master text styles</a:t>
            </a:r>
          </a:p>
        </p:txBody>
      </p:sp>
      <p:sp>
        <p:nvSpPr>
          <p:cNvPr id="4" name="Date Placeholder 3"/>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935E31-3B74-48E3-AC81-77CCF0063D61}"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4848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ltLang="ja-JP"/>
              <a:t>Click to edit Master text styles</a:t>
            </a:r>
          </a:p>
        </p:txBody>
      </p:sp>
      <p:sp>
        <p:nvSpPr>
          <p:cNvPr id="5" name="Date Placeholder 4"/>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2298348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ltLang="ja-JP"/>
              <a:t>Click to edit Master text styles</a:t>
            </a:r>
          </a:p>
        </p:txBody>
      </p:sp>
      <p:sp>
        <p:nvSpPr>
          <p:cNvPr id="5" name="Date Placeholder 4"/>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935E31-3B74-48E3-AC81-77CCF0063D61}"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980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ltLang="ja-JP"/>
              <a:t>Click to edit Master text styles</a:t>
            </a:r>
          </a:p>
        </p:txBody>
      </p:sp>
      <p:sp>
        <p:nvSpPr>
          <p:cNvPr id="5" name="Date Placeholder 4"/>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2233331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4" name="Date Placeholder 3"/>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2669441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4" name="Date Placeholder 3"/>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310798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ltLang="ja-JP"/>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4" name="Date Placeholder 3"/>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134396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ltLang="ja-JP"/>
              <a:t>Click to edit Master text styles</a:t>
            </a:r>
          </a:p>
        </p:txBody>
      </p:sp>
      <p:sp>
        <p:nvSpPr>
          <p:cNvPr id="4" name="Date Placeholder 3"/>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153426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5" name="Date Placeholder 4"/>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35000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7" name="Date Placeholder 6"/>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189466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ja-JP"/>
              <a:t>Click to edit Master title style</a:t>
            </a:r>
            <a:endParaRPr lang="en-US" dirty="0"/>
          </a:p>
        </p:txBody>
      </p:sp>
      <p:sp>
        <p:nvSpPr>
          <p:cNvPr id="3" name="Date Placeholder 2"/>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3919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207279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ltLang="ja-JP"/>
              <a:t>Click to edit Master text styles</a:t>
            </a:r>
          </a:p>
        </p:txBody>
      </p:sp>
      <p:sp>
        <p:nvSpPr>
          <p:cNvPr id="5" name="Date Placeholder 4"/>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419326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ltLang="ja-JP"/>
              <a:t>Click to edit Master text styles</a:t>
            </a:r>
          </a:p>
        </p:txBody>
      </p:sp>
      <p:sp>
        <p:nvSpPr>
          <p:cNvPr id="5" name="Date Placeholder 4"/>
          <p:cNvSpPr>
            <a:spLocks noGrp="1"/>
          </p:cNvSpPr>
          <p:nvPr>
            <p:ph type="dt" sz="half" idx="10"/>
          </p:nvPr>
        </p:nvSpPr>
        <p:spPr/>
        <p:txBody>
          <a:bodyPr/>
          <a:lstStyle/>
          <a:p>
            <a:fld id="{B0FE786E-0F90-4142-962B-3E156467DBFE}" type="datetimeFigureOut">
              <a:rPr kumimoji="1" lang="ja-JP" altLang="en-US" smtClean="0"/>
              <a:t>2023/8/16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150260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ltLang="ja-JP"/>
              <a:t>Click to edit Master text styles</a:t>
            </a:r>
          </a:p>
          <a:p>
            <a:pPr lvl="1"/>
            <a:r>
              <a:rPr lang="en-GB" altLang="ja-JP"/>
              <a:t>Second level</a:t>
            </a:r>
          </a:p>
          <a:p>
            <a:pPr lvl="2"/>
            <a:r>
              <a:rPr lang="en-GB" altLang="ja-JP"/>
              <a:t>Third level</a:t>
            </a:r>
          </a:p>
          <a:p>
            <a:pPr lvl="3"/>
            <a:r>
              <a:rPr lang="en-GB" altLang="ja-JP"/>
              <a:t>Fourth level</a:t>
            </a:r>
          </a:p>
          <a:p>
            <a:pPr lvl="4"/>
            <a:r>
              <a:rPr lang="en-GB"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FE786E-0F90-4142-962B-3E156467DBFE}" type="datetimeFigureOut">
              <a:rPr kumimoji="1" lang="ja-JP" altLang="en-US" smtClean="0"/>
              <a:t>2023/8/16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935E31-3B74-48E3-AC81-77CCF0063D61}" type="slidenum">
              <a:rPr kumimoji="1" lang="ja-JP" altLang="en-US" smtClean="0"/>
              <a:t>‹#›</a:t>
            </a:fld>
            <a:endParaRPr kumimoji="1" lang="ja-JP" altLang="en-US"/>
          </a:p>
        </p:txBody>
      </p:sp>
    </p:spTree>
    <p:extLst>
      <p:ext uri="{BB962C8B-B14F-4D97-AF65-F5344CB8AC3E}">
        <p14:creationId xmlns:p14="http://schemas.microsoft.com/office/powerpoint/2010/main" val="31703867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7BDF-03D1-A878-87CE-B29D702D8BDC}"/>
              </a:ext>
            </a:extLst>
          </p:cNvPr>
          <p:cNvSpPr>
            <a:spLocks noGrp="1"/>
          </p:cNvSpPr>
          <p:nvPr>
            <p:ph type="ctrTitle"/>
          </p:nvPr>
        </p:nvSpPr>
        <p:spPr>
          <a:xfrm>
            <a:off x="2227263" y="1593850"/>
            <a:ext cx="8915399" cy="2262781"/>
          </a:xfrm>
        </p:spPr>
        <p:txBody>
          <a:bodyPr/>
          <a:lstStyle/>
          <a:p>
            <a:r>
              <a:rPr kumimoji="1" lang="ja-JP" altLang="en-US" dirty="0"/>
              <a:t>プログラムの説明＆デモ</a:t>
            </a:r>
          </a:p>
        </p:txBody>
      </p:sp>
      <p:sp>
        <p:nvSpPr>
          <p:cNvPr id="3" name="Subtitle 2">
            <a:extLst>
              <a:ext uri="{FF2B5EF4-FFF2-40B4-BE49-F238E27FC236}">
                <a16:creationId xmlns:a16="http://schemas.microsoft.com/office/drawing/2014/main" id="{A8470310-E0C2-C7FD-2A38-D977F608A04D}"/>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873172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88913D-CB92-A5E2-FFF7-57351E4B48D9}"/>
              </a:ext>
            </a:extLst>
          </p:cNvPr>
          <p:cNvSpPr txBox="1"/>
          <p:nvPr/>
        </p:nvSpPr>
        <p:spPr>
          <a:xfrm>
            <a:off x="1092752" y="5589656"/>
            <a:ext cx="10674626" cy="923330"/>
          </a:xfrm>
          <a:prstGeom prst="rect">
            <a:avLst/>
          </a:prstGeom>
          <a:noFill/>
        </p:spPr>
        <p:txBody>
          <a:bodyPr wrap="square" rtlCol="0">
            <a:spAutoFit/>
          </a:bodyPr>
          <a:lstStyle/>
          <a:p>
            <a:r>
              <a:rPr kumimoji="1" lang="ja-JP" altLang="en-US" dirty="0"/>
              <a:t>検索が終了すると、検索が完了したデータと、検索条件にマッチした結果の数を出力します。</a:t>
            </a:r>
            <a:endParaRPr kumimoji="1" lang="en-US" altLang="ja-JP" dirty="0"/>
          </a:p>
          <a:p>
            <a:r>
              <a:rPr kumimoji="1" lang="ja-JP" altLang="en-US" dirty="0"/>
              <a:t>「検索結果を</a:t>
            </a:r>
            <a:r>
              <a:rPr kumimoji="1" lang="en-US" altLang="ja-JP" dirty="0"/>
              <a:t>CSV</a:t>
            </a:r>
            <a:r>
              <a:rPr kumimoji="1" lang="ja-JP" altLang="en-US" dirty="0"/>
              <a:t>に出力する」を選択すると、保存ファイル名を付け、</a:t>
            </a:r>
            <a:r>
              <a:rPr kumimoji="1" lang="en-US" altLang="ja-JP" dirty="0"/>
              <a:t>CSV</a:t>
            </a:r>
            <a:r>
              <a:rPr kumimoji="1" lang="ja-JP" altLang="en-US" dirty="0"/>
              <a:t>に出力することができます。</a:t>
            </a:r>
          </a:p>
        </p:txBody>
      </p:sp>
      <p:sp>
        <p:nvSpPr>
          <p:cNvPr id="10" name="TextBox 9">
            <a:extLst>
              <a:ext uri="{FF2B5EF4-FFF2-40B4-BE49-F238E27FC236}">
                <a16:creationId xmlns:a16="http://schemas.microsoft.com/office/drawing/2014/main" id="{6B164D1E-D3CF-9732-1C08-3C428701C581}"/>
              </a:ext>
            </a:extLst>
          </p:cNvPr>
          <p:cNvSpPr txBox="1"/>
          <p:nvPr/>
        </p:nvSpPr>
        <p:spPr>
          <a:xfrm>
            <a:off x="1252330" y="125081"/>
            <a:ext cx="2829340" cy="769441"/>
          </a:xfrm>
          <a:prstGeom prst="rect">
            <a:avLst/>
          </a:prstGeom>
          <a:noFill/>
        </p:spPr>
        <p:txBody>
          <a:bodyPr wrap="square" rtlCol="0">
            <a:spAutoFit/>
          </a:bodyPr>
          <a:lstStyle/>
          <a:p>
            <a:r>
              <a:rPr kumimoji="1" lang="ja-JP" altLang="en-US" sz="4400" b="1" dirty="0"/>
              <a:t>デモ④</a:t>
            </a:r>
          </a:p>
        </p:txBody>
      </p:sp>
      <p:pic>
        <p:nvPicPr>
          <p:cNvPr id="3" name="Picture 2">
            <a:extLst>
              <a:ext uri="{FF2B5EF4-FFF2-40B4-BE49-F238E27FC236}">
                <a16:creationId xmlns:a16="http://schemas.microsoft.com/office/drawing/2014/main" id="{3DE84C02-E6D7-DD3F-4EAC-84AF281081F8}"/>
              </a:ext>
            </a:extLst>
          </p:cNvPr>
          <p:cNvPicPr>
            <a:picLocks noChangeAspect="1"/>
          </p:cNvPicPr>
          <p:nvPr/>
        </p:nvPicPr>
        <p:blipFill rotWithShape="1">
          <a:blip r:embed="rId2"/>
          <a:srcRect t="38437" r="29164"/>
          <a:stretch/>
        </p:blipFill>
        <p:spPr>
          <a:xfrm>
            <a:off x="1812234" y="1112078"/>
            <a:ext cx="7692885" cy="3949147"/>
          </a:xfrm>
          <a:prstGeom prst="rect">
            <a:avLst/>
          </a:prstGeom>
        </p:spPr>
      </p:pic>
      <p:sp>
        <p:nvSpPr>
          <p:cNvPr id="5" name="Oval 4">
            <a:extLst>
              <a:ext uri="{FF2B5EF4-FFF2-40B4-BE49-F238E27FC236}">
                <a16:creationId xmlns:a16="http://schemas.microsoft.com/office/drawing/2014/main" id="{58C59452-B4A2-E621-499F-A6F7F24CC712}"/>
              </a:ext>
            </a:extLst>
          </p:cNvPr>
          <p:cNvSpPr/>
          <p:nvPr/>
        </p:nvSpPr>
        <p:spPr>
          <a:xfrm>
            <a:off x="2235201" y="4693110"/>
            <a:ext cx="783166" cy="178905"/>
          </a:xfrm>
          <a:prstGeom prst="ellipse">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52898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88913D-CB92-A5E2-FFF7-57351E4B48D9}"/>
              </a:ext>
            </a:extLst>
          </p:cNvPr>
          <p:cNvSpPr txBox="1"/>
          <p:nvPr/>
        </p:nvSpPr>
        <p:spPr>
          <a:xfrm>
            <a:off x="1112630" y="4615621"/>
            <a:ext cx="10674626" cy="2308324"/>
          </a:xfrm>
          <a:prstGeom prst="rect">
            <a:avLst/>
          </a:prstGeom>
          <a:noFill/>
        </p:spPr>
        <p:txBody>
          <a:bodyPr wrap="square" rtlCol="0">
            <a:spAutoFit/>
          </a:bodyPr>
          <a:lstStyle/>
          <a:p>
            <a:r>
              <a:rPr kumimoji="1" lang="ja-JP" altLang="en-US" sz="1600" dirty="0"/>
              <a:t>出力したリストは（番号）、商品名の順番になっており、次の（番）までの商品を同一または類似商品とみなすことができます。</a:t>
            </a:r>
            <a:endParaRPr kumimoji="1" lang="en-US" altLang="ja-JP" sz="1600" dirty="0"/>
          </a:p>
          <a:p>
            <a:r>
              <a:rPr kumimoji="1" lang="ja-JP" altLang="en-US" sz="1600" dirty="0"/>
              <a:t>例</a:t>
            </a:r>
            <a:r>
              <a:rPr kumimoji="1" lang="en-US" altLang="ja-JP" sz="1600" dirty="0"/>
              <a:t>:</a:t>
            </a:r>
            <a:r>
              <a:rPr kumimoji="1" lang="ja-JP" altLang="en-US" sz="1600" dirty="0"/>
              <a:t>「</a:t>
            </a:r>
            <a:r>
              <a:rPr kumimoji="1" lang="en-US" altLang="ja-JP" sz="1600" dirty="0"/>
              <a:t>(1)</a:t>
            </a:r>
            <a:r>
              <a:rPr kumimoji="1" lang="ja-JP" altLang="en-US" sz="1600" dirty="0"/>
              <a:t>、</a:t>
            </a:r>
            <a:r>
              <a:rPr kumimoji="1" lang="en-US" altLang="ja-JP" sz="1600" dirty="0"/>
              <a:t>Lotte Attack on Titan Man </a:t>
            </a:r>
            <a:r>
              <a:rPr kumimoji="1" lang="en-US" altLang="ja-JP" sz="1600" dirty="0" err="1"/>
              <a:t>Bikkuriman</a:t>
            </a:r>
            <a:r>
              <a:rPr kumimoji="1" lang="en-US" altLang="ja-JP" sz="1600" dirty="0"/>
              <a:t> Seal Sticker </a:t>
            </a:r>
            <a:r>
              <a:rPr kumimoji="1" lang="en-US" altLang="ja-JP" sz="1600" dirty="0" err="1"/>
              <a:t>Eren</a:t>
            </a:r>
            <a:r>
              <a:rPr kumimoji="1" lang="en-US" altLang="ja-JP" sz="1600" dirty="0"/>
              <a:t> Yeager #01 AOT Japanese</a:t>
            </a:r>
            <a:r>
              <a:rPr kumimoji="1" lang="ja-JP" altLang="en-US" sz="1600" dirty="0"/>
              <a:t>」と「</a:t>
            </a:r>
            <a:r>
              <a:rPr kumimoji="1" lang="en-US" altLang="ja-JP" sz="1600" dirty="0"/>
              <a:t>Lotte Attack on Titan Man </a:t>
            </a:r>
            <a:r>
              <a:rPr kumimoji="1" lang="en-US" altLang="ja-JP" sz="1600" dirty="0" err="1"/>
              <a:t>Bikkuriman</a:t>
            </a:r>
            <a:r>
              <a:rPr kumimoji="1" lang="en-US" altLang="ja-JP" sz="1600" dirty="0"/>
              <a:t> Seal Sticker Mikasa Ackerman AOT Japanese</a:t>
            </a:r>
            <a:r>
              <a:rPr kumimoji="1" lang="ja-JP" altLang="en-US" sz="1600" dirty="0"/>
              <a:t>」は</a:t>
            </a:r>
            <a:r>
              <a:rPr kumimoji="1" lang="en-US" altLang="ja-JP" sz="1600" dirty="0"/>
              <a:t>8</a:t>
            </a:r>
            <a:r>
              <a:rPr kumimoji="1" lang="ja-JP" altLang="en-US" sz="1600" dirty="0"/>
              <a:t>つ以上の重複単語数（</a:t>
            </a:r>
            <a:r>
              <a:rPr kumimoji="1" lang="en-US" altLang="ja-JP" sz="1600" dirty="0"/>
              <a:t>”Attack”,”on”,”Titan”,”Bikkuriman”,”Seal”,”Sticker”,”AOT”,”Japanese”</a:t>
            </a:r>
            <a:r>
              <a:rPr kumimoji="1" lang="ja-JP" altLang="en-US" sz="1600" dirty="0"/>
              <a:t>の</a:t>
            </a:r>
            <a:r>
              <a:rPr kumimoji="1" lang="en-US" altLang="ja-JP" sz="1600" dirty="0"/>
              <a:t>8</a:t>
            </a:r>
            <a:r>
              <a:rPr kumimoji="1" lang="ja-JP" altLang="en-US" sz="1600" dirty="0"/>
              <a:t>つ）</a:t>
            </a:r>
            <a:endParaRPr kumimoji="1" lang="en-US" altLang="ja-JP" sz="1600" dirty="0"/>
          </a:p>
          <a:p>
            <a:endParaRPr kumimoji="1" lang="en-US" altLang="ja-JP" sz="1600" dirty="0"/>
          </a:p>
          <a:p>
            <a:r>
              <a:rPr kumimoji="1" lang="ja-JP" altLang="en-US" sz="1600" dirty="0"/>
              <a:t>重複単語数を大きくするすることによって同一製品の精度を上げることができます。</a:t>
            </a:r>
            <a:endParaRPr kumimoji="1" lang="en-US" altLang="ja-JP" sz="1600" dirty="0"/>
          </a:p>
          <a:p>
            <a:r>
              <a:rPr kumimoji="1" lang="ja-JP" altLang="en-US" sz="1600" dirty="0"/>
              <a:t>このように、一か月以上に複数個売れた製品を調べることができます。</a:t>
            </a:r>
            <a:endParaRPr kumimoji="1" lang="en-US" altLang="ja-JP" sz="1600" dirty="0"/>
          </a:p>
          <a:p>
            <a:endParaRPr kumimoji="1" lang="en-US" altLang="ja-JP" sz="1600" dirty="0"/>
          </a:p>
        </p:txBody>
      </p:sp>
      <p:sp>
        <p:nvSpPr>
          <p:cNvPr id="10" name="TextBox 9">
            <a:extLst>
              <a:ext uri="{FF2B5EF4-FFF2-40B4-BE49-F238E27FC236}">
                <a16:creationId xmlns:a16="http://schemas.microsoft.com/office/drawing/2014/main" id="{6B164D1E-D3CF-9732-1C08-3C428701C581}"/>
              </a:ext>
            </a:extLst>
          </p:cNvPr>
          <p:cNvSpPr txBox="1"/>
          <p:nvPr/>
        </p:nvSpPr>
        <p:spPr>
          <a:xfrm>
            <a:off x="447538" y="98004"/>
            <a:ext cx="2262532" cy="584775"/>
          </a:xfrm>
          <a:prstGeom prst="rect">
            <a:avLst/>
          </a:prstGeom>
          <a:noFill/>
        </p:spPr>
        <p:txBody>
          <a:bodyPr wrap="square" rtlCol="0">
            <a:spAutoFit/>
          </a:bodyPr>
          <a:lstStyle/>
          <a:p>
            <a:r>
              <a:rPr kumimoji="1" lang="ja-JP" altLang="en-US" sz="3200" b="1" dirty="0"/>
              <a:t>デモ⑤</a:t>
            </a:r>
            <a:endParaRPr kumimoji="1" lang="en-US" altLang="ja-JP" sz="3200" b="1" dirty="0"/>
          </a:p>
        </p:txBody>
      </p:sp>
      <p:pic>
        <p:nvPicPr>
          <p:cNvPr id="4" name="Picture 3">
            <a:extLst>
              <a:ext uri="{FF2B5EF4-FFF2-40B4-BE49-F238E27FC236}">
                <a16:creationId xmlns:a16="http://schemas.microsoft.com/office/drawing/2014/main" id="{EA7EF3E0-71F6-1C11-0F52-C59E609E0585}"/>
              </a:ext>
            </a:extLst>
          </p:cNvPr>
          <p:cNvPicPr>
            <a:picLocks noChangeAspect="1"/>
          </p:cNvPicPr>
          <p:nvPr/>
        </p:nvPicPr>
        <p:blipFill>
          <a:blip r:embed="rId2"/>
          <a:stretch>
            <a:fillRect/>
          </a:stretch>
        </p:blipFill>
        <p:spPr>
          <a:xfrm>
            <a:off x="2275233" y="118576"/>
            <a:ext cx="8349420" cy="4156895"/>
          </a:xfrm>
          <a:prstGeom prst="rect">
            <a:avLst/>
          </a:prstGeom>
        </p:spPr>
      </p:pic>
      <p:sp>
        <p:nvSpPr>
          <p:cNvPr id="6" name="Oval 5">
            <a:extLst>
              <a:ext uri="{FF2B5EF4-FFF2-40B4-BE49-F238E27FC236}">
                <a16:creationId xmlns:a16="http://schemas.microsoft.com/office/drawing/2014/main" id="{7398ED52-62E3-1EB9-C6F4-2F6746BB3E3C}"/>
              </a:ext>
            </a:extLst>
          </p:cNvPr>
          <p:cNvSpPr/>
          <p:nvPr/>
        </p:nvSpPr>
        <p:spPr>
          <a:xfrm>
            <a:off x="3657600" y="1663147"/>
            <a:ext cx="212035" cy="23854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711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E083F-4056-C4AA-16FA-52349AF1279C}"/>
              </a:ext>
            </a:extLst>
          </p:cNvPr>
          <p:cNvSpPr txBox="1"/>
          <p:nvPr/>
        </p:nvSpPr>
        <p:spPr>
          <a:xfrm>
            <a:off x="1416050" y="2273300"/>
            <a:ext cx="9715500" cy="1323439"/>
          </a:xfrm>
          <a:prstGeom prst="rect">
            <a:avLst/>
          </a:prstGeom>
          <a:noFill/>
        </p:spPr>
        <p:txBody>
          <a:bodyPr wrap="square" rtlCol="0">
            <a:spAutoFit/>
          </a:bodyPr>
          <a:lstStyle/>
          <a:p>
            <a:pPr algn="ctr"/>
            <a:r>
              <a:rPr kumimoji="1" lang="ja-JP" altLang="en-US" sz="4000" b="1" dirty="0"/>
              <a:t>お忙しいところ、</a:t>
            </a:r>
            <a:endParaRPr kumimoji="1" lang="en-US" altLang="ja-JP" sz="4000" b="1" dirty="0"/>
          </a:p>
          <a:p>
            <a:pPr algn="ctr"/>
            <a:r>
              <a:rPr kumimoji="1" lang="ja-JP" altLang="en-US" sz="4000" b="1" dirty="0"/>
              <a:t>ご一読いただきありがとうございました。</a:t>
            </a:r>
          </a:p>
        </p:txBody>
      </p:sp>
    </p:spTree>
    <p:extLst>
      <p:ext uri="{BB962C8B-B14F-4D97-AF65-F5344CB8AC3E}">
        <p14:creationId xmlns:p14="http://schemas.microsoft.com/office/powerpoint/2010/main" val="1454267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583B-229C-BD6D-4B88-EE432D9474A1}"/>
              </a:ext>
            </a:extLst>
          </p:cNvPr>
          <p:cNvSpPr>
            <a:spLocks noGrp="1"/>
          </p:cNvSpPr>
          <p:nvPr>
            <p:ph type="ctrTitle"/>
          </p:nvPr>
        </p:nvSpPr>
        <p:spPr>
          <a:xfrm>
            <a:off x="1638300" y="2038350"/>
            <a:ext cx="8915399" cy="1390650"/>
          </a:xfrm>
        </p:spPr>
        <p:txBody>
          <a:bodyPr/>
          <a:lstStyle/>
          <a:p>
            <a:r>
              <a:rPr lang="ja-JP" altLang="en-US" dirty="0"/>
              <a:t>作成の目的と課題</a:t>
            </a:r>
            <a:endParaRPr kumimoji="1" lang="ja-JP" altLang="en-US" dirty="0"/>
          </a:p>
        </p:txBody>
      </p:sp>
    </p:spTree>
    <p:extLst>
      <p:ext uri="{BB962C8B-B14F-4D97-AF65-F5344CB8AC3E}">
        <p14:creationId xmlns:p14="http://schemas.microsoft.com/office/powerpoint/2010/main" val="3005163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D8DD-2CCB-9EA0-8C14-41749B57EE61}"/>
              </a:ext>
            </a:extLst>
          </p:cNvPr>
          <p:cNvSpPr>
            <a:spLocks noGrp="1"/>
          </p:cNvSpPr>
          <p:nvPr>
            <p:ph type="title"/>
          </p:nvPr>
        </p:nvSpPr>
        <p:spPr>
          <a:xfrm>
            <a:off x="2506805" y="236760"/>
            <a:ext cx="8911687" cy="1280890"/>
          </a:xfrm>
        </p:spPr>
        <p:txBody>
          <a:bodyPr/>
          <a:lstStyle/>
          <a:p>
            <a:r>
              <a:rPr kumimoji="1" lang="ja-JP" altLang="en-US" dirty="0"/>
              <a:t>作成の目的</a:t>
            </a:r>
          </a:p>
        </p:txBody>
      </p:sp>
      <p:pic>
        <p:nvPicPr>
          <p:cNvPr id="5" name="Content Placeholder 4">
            <a:extLst>
              <a:ext uri="{FF2B5EF4-FFF2-40B4-BE49-F238E27FC236}">
                <a16:creationId xmlns:a16="http://schemas.microsoft.com/office/drawing/2014/main" id="{2618E2F7-10AB-D5B3-2BE5-3C538CE00FC3}"/>
              </a:ext>
            </a:extLst>
          </p:cNvPr>
          <p:cNvPicPr>
            <a:picLocks noGrp="1" noChangeAspect="1"/>
          </p:cNvPicPr>
          <p:nvPr>
            <p:ph idx="1"/>
          </p:nvPr>
        </p:nvPicPr>
        <p:blipFill rotWithShape="1">
          <a:blip r:embed="rId2"/>
          <a:srcRect r="10208"/>
          <a:stretch/>
        </p:blipFill>
        <p:spPr>
          <a:xfrm>
            <a:off x="773508" y="1220104"/>
            <a:ext cx="5417995" cy="4520295"/>
          </a:xfrm>
        </p:spPr>
      </p:pic>
      <p:sp>
        <p:nvSpPr>
          <p:cNvPr id="6" name="Rectangle: Rounded Corners 5">
            <a:extLst>
              <a:ext uri="{FF2B5EF4-FFF2-40B4-BE49-F238E27FC236}">
                <a16:creationId xmlns:a16="http://schemas.microsoft.com/office/drawing/2014/main" id="{EC04FB14-93C1-AC7D-1004-B53F9E075AF5}"/>
              </a:ext>
            </a:extLst>
          </p:cNvPr>
          <p:cNvSpPr/>
          <p:nvPr/>
        </p:nvSpPr>
        <p:spPr>
          <a:xfrm>
            <a:off x="6902450" y="1220104"/>
            <a:ext cx="4470400" cy="3873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北米の</a:t>
            </a:r>
            <a:r>
              <a:rPr kumimoji="1" lang="en-US" altLang="ja-JP" dirty="0"/>
              <a:t>EC</a:t>
            </a:r>
            <a:r>
              <a:rPr kumimoji="1" lang="ja-JP" altLang="en-US" dirty="0"/>
              <a:t>プラットフォームである</a:t>
            </a:r>
            <a:r>
              <a:rPr kumimoji="1" lang="en-US" altLang="ja-JP" dirty="0" err="1"/>
              <a:t>Ebay</a:t>
            </a:r>
            <a:r>
              <a:rPr kumimoji="1" lang="ja-JP" altLang="en-US" dirty="0"/>
              <a:t>にて、一か月以内に複数個売れている日本の製品がリサーチすることができれば、海外で売れている日本の目玉商品がわかるのではないかと考え、</a:t>
            </a:r>
            <a:endParaRPr kumimoji="1" lang="en-US" altLang="ja-JP" dirty="0"/>
          </a:p>
          <a:p>
            <a:r>
              <a:rPr kumimoji="1" lang="ja-JP" altLang="en-US" dirty="0"/>
              <a:t>自動でリサーチができるプログラムを作成したいと考えました。</a:t>
            </a:r>
            <a:endParaRPr kumimoji="1" lang="en-US" altLang="ja-JP" dirty="0"/>
          </a:p>
          <a:p>
            <a:pPr algn="ctr"/>
            <a:endParaRPr kumimoji="1" lang="en-US" altLang="ja-JP" dirty="0"/>
          </a:p>
          <a:p>
            <a:pPr algn="ctr"/>
            <a:endParaRPr kumimoji="1" lang="en-US" altLang="ja-JP" dirty="0"/>
          </a:p>
        </p:txBody>
      </p:sp>
    </p:spTree>
    <p:extLst>
      <p:ext uri="{BB962C8B-B14F-4D97-AF65-F5344CB8AC3E}">
        <p14:creationId xmlns:p14="http://schemas.microsoft.com/office/powerpoint/2010/main" val="1242334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88913D-CB92-A5E2-FFF7-57351E4B48D9}"/>
              </a:ext>
            </a:extLst>
          </p:cNvPr>
          <p:cNvSpPr txBox="1"/>
          <p:nvPr/>
        </p:nvSpPr>
        <p:spPr>
          <a:xfrm>
            <a:off x="1457739" y="769441"/>
            <a:ext cx="10674626" cy="369332"/>
          </a:xfrm>
          <a:prstGeom prst="rect">
            <a:avLst/>
          </a:prstGeom>
          <a:noFill/>
        </p:spPr>
        <p:txBody>
          <a:bodyPr wrap="square" rtlCol="0">
            <a:spAutoFit/>
          </a:bodyPr>
          <a:lstStyle/>
          <a:p>
            <a:r>
              <a:rPr kumimoji="1" lang="en-US" altLang="ja-JP" b="1" dirty="0"/>
              <a:t>-</a:t>
            </a:r>
            <a:r>
              <a:rPr kumimoji="1" lang="en-US" altLang="ja-JP" b="1" dirty="0" err="1"/>
              <a:t>Ebay</a:t>
            </a:r>
            <a:r>
              <a:rPr kumimoji="1" lang="en-US" altLang="ja-JP" b="1" dirty="0"/>
              <a:t> </a:t>
            </a:r>
            <a:r>
              <a:rPr kumimoji="1" lang="ja-JP" altLang="en-US" b="1" dirty="0"/>
              <a:t>のウェブスクレイピングプログラムを作るに際しての課題</a:t>
            </a:r>
          </a:p>
        </p:txBody>
      </p:sp>
      <p:sp>
        <p:nvSpPr>
          <p:cNvPr id="10" name="TextBox 9">
            <a:extLst>
              <a:ext uri="{FF2B5EF4-FFF2-40B4-BE49-F238E27FC236}">
                <a16:creationId xmlns:a16="http://schemas.microsoft.com/office/drawing/2014/main" id="{6B164D1E-D3CF-9732-1C08-3C428701C581}"/>
              </a:ext>
            </a:extLst>
          </p:cNvPr>
          <p:cNvSpPr txBox="1"/>
          <p:nvPr/>
        </p:nvSpPr>
        <p:spPr>
          <a:xfrm>
            <a:off x="622850" y="0"/>
            <a:ext cx="7348331" cy="769441"/>
          </a:xfrm>
          <a:prstGeom prst="rect">
            <a:avLst/>
          </a:prstGeom>
          <a:noFill/>
        </p:spPr>
        <p:txBody>
          <a:bodyPr wrap="square" rtlCol="0">
            <a:spAutoFit/>
          </a:bodyPr>
          <a:lstStyle/>
          <a:p>
            <a:r>
              <a:rPr kumimoji="1" lang="ja-JP" altLang="en-US" sz="4400" b="1" dirty="0"/>
              <a:t>重複単語についての説明①</a:t>
            </a:r>
          </a:p>
        </p:txBody>
      </p:sp>
      <p:pic>
        <p:nvPicPr>
          <p:cNvPr id="5" name="Picture 4">
            <a:extLst>
              <a:ext uri="{FF2B5EF4-FFF2-40B4-BE49-F238E27FC236}">
                <a16:creationId xmlns:a16="http://schemas.microsoft.com/office/drawing/2014/main" id="{979F1F1F-32F5-75D4-63F1-92F834DEC086}"/>
              </a:ext>
            </a:extLst>
          </p:cNvPr>
          <p:cNvPicPr>
            <a:picLocks noChangeAspect="1"/>
          </p:cNvPicPr>
          <p:nvPr/>
        </p:nvPicPr>
        <p:blipFill rotWithShape="1">
          <a:blip r:embed="rId2"/>
          <a:srcRect t="6732"/>
          <a:stretch/>
        </p:blipFill>
        <p:spPr>
          <a:xfrm>
            <a:off x="851569" y="1224912"/>
            <a:ext cx="6718620" cy="5543642"/>
          </a:xfrm>
          <a:prstGeom prst="rect">
            <a:avLst/>
          </a:prstGeom>
        </p:spPr>
      </p:pic>
      <p:sp>
        <p:nvSpPr>
          <p:cNvPr id="6" name="Speech Bubble: Rectangle with Corners Rounded 5">
            <a:extLst>
              <a:ext uri="{FF2B5EF4-FFF2-40B4-BE49-F238E27FC236}">
                <a16:creationId xmlns:a16="http://schemas.microsoft.com/office/drawing/2014/main" id="{FF40F0D7-84AC-B593-D173-9C61367BB514}"/>
              </a:ext>
            </a:extLst>
          </p:cNvPr>
          <p:cNvSpPr/>
          <p:nvPr/>
        </p:nvSpPr>
        <p:spPr>
          <a:xfrm>
            <a:off x="8070850" y="1224913"/>
            <a:ext cx="3860800" cy="2445388"/>
          </a:xfrm>
          <a:prstGeom prst="wedgeRoundRectCallout">
            <a:avLst>
              <a:gd name="adj1" fmla="val -69518"/>
              <a:gd name="adj2" fmla="val 357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商品が売れた日付と商品名しか公開されていない状態。</a:t>
            </a:r>
            <a:endParaRPr kumimoji="1" lang="en-US" altLang="ja-JP" dirty="0"/>
          </a:p>
          <a:p>
            <a:r>
              <a:rPr kumimoji="1" lang="ja-JP" altLang="en-US" dirty="0"/>
              <a:t>この中から、</a:t>
            </a:r>
            <a:r>
              <a:rPr kumimoji="1" lang="ja-JP" altLang="en-US" dirty="0">
                <a:solidFill>
                  <a:schemeClr val="tx1"/>
                </a:solidFill>
                <a:highlight>
                  <a:srgbClr val="FFFF00"/>
                </a:highlight>
              </a:rPr>
              <a:t>一か月以内に複数売れた製品</a:t>
            </a:r>
            <a:r>
              <a:rPr kumimoji="1" lang="ja-JP" altLang="en-US" dirty="0"/>
              <a:t>を探すことを目的に制作しました。</a:t>
            </a:r>
          </a:p>
        </p:txBody>
      </p:sp>
      <p:cxnSp>
        <p:nvCxnSpPr>
          <p:cNvPr id="13" name="Straight Connector 12">
            <a:extLst>
              <a:ext uri="{FF2B5EF4-FFF2-40B4-BE49-F238E27FC236}">
                <a16:creationId xmlns:a16="http://schemas.microsoft.com/office/drawing/2014/main" id="{6B2AB17F-E412-3005-439A-8DC325DE6448}"/>
              </a:ext>
            </a:extLst>
          </p:cNvPr>
          <p:cNvCxnSpPr>
            <a:cxnSpLocks/>
          </p:cNvCxnSpPr>
          <p:nvPr/>
        </p:nvCxnSpPr>
        <p:spPr>
          <a:xfrm>
            <a:off x="3892550" y="2901950"/>
            <a:ext cx="3333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5F75B8A-1B60-D4E5-4B95-4F290F1563A0}"/>
              </a:ext>
            </a:extLst>
          </p:cNvPr>
          <p:cNvCxnSpPr>
            <a:cxnSpLocks/>
          </p:cNvCxnSpPr>
          <p:nvPr/>
        </p:nvCxnSpPr>
        <p:spPr>
          <a:xfrm>
            <a:off x="3917950" y="2768600"/>
            <a:ext cx="5778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169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88913D-CB92-A5E2-FFF7-57351E4B48D9}"/>
              </a:ext>
            </a:extLst>
          </p:cNvPr>
          <p:cNvSpPr txBox="1"/>
          <p:nvPr/>
        </p:nvSpPr>
        <p:spPr>
          <a:xfrm>
            <a:off x="1457739" y="769441"/>
            <a:ext cx="10674626" cy="369332"/>
          </a:xfrm>
          <a:prstGeom prst="rect">
            <a:avLst/>
          </a:prstGeom>
          <a:noFill/>
        </p:spPr>
        <p:txBody>
          <a:bodyPr wrap="square" rtlCol="0">
            <a:spAutoFit/>
          </a:bodyPr>
          <a:lstStyle/>
          <a:p>
            <a:r>
              <a:rPr kumimoji="1" lang="en-US" altLang="ja-JP" b="1" dirty="0"/>
              <a:t>-</a:t>
            </a:r>
            <a:r>
              <a:rPr kumimoji="1" lang="ja-JP" altLang="en-US" b="1" dirty="0"/>
              <a:t>解決策</a:t>
            </a:r>
          </a:p>
        </p:txBody>
      </p:sp>
      <p:sp>
        <p:nvSpPr>
          <p:cNvPr id="10" name="TextBox 9">
            <a:extLst>
              <a:ext uri="{FF2B5EF4-FFF2-40B4-BE49-F238E27FC236}">
                <a16:creationId xmlns:a16="http://schemas.microsoft.com/office/drawing/2014/main" id="{6B164D1E-D3CF-9732-1C08-3C428701C581}"/>
              </a:ext>
            </a:extLst>
          </p:cNvPr>
          <p:cNvSpPr txBox="1"/>
          <p:nvPr/>
        </p:nvSpPr>
        <p:spPr>
          <a:xfrm>
            <a:off x="622850" y="0"/>
            <a:ext cx="7348331" cy="769441"/>
          </a:xfrm>
          <a:prstGeom prst="rect">
            <a:avLst/>
          </a:prstGeom>
          <a:noFill/>
        </p:spPr>
        <p:txBody>
          <a:bodyPr wrap="square" rtlCol="0">
            <a:spAutoFit/>
          </a:bodyPr>
          <a:lstStyle/>
          <a:p>
            <a:r>
              <a:rPr kumimoji="1" lang="ja-JP" altLang="en-US" sz="4400" b="1" dirty="0"/>
              <a:t>重複単語についての説明②</a:t>
            </a:r>
          </a:p>
        </p:txBody>
      </p:sp>
      <p:pic>
        <p:nvPicPr>
          <p:cNvPr id="18" name="Picture 17">
            <a:extLst>
              <a:ext uri="{FF2B5EF4-FFF2-40B4-BE49-F238E27FC236}">
                <a16:creationId xmlns:a16="http://schemas.microsoft.com/office/drawing/2014/main" id="{9136A2F1-734A-3F66-8FBD-638BFD462D18}"/>
              </a:ext>
            </a:extLst>
          </p:cNvPr>
          <p:cNvPicPr>
            <a:picLocks noChangeAspect="1"/>
          </p:cNvPicPr>
          <p:nvPr/>
        </p:nvPicPr>
        <p:blipFill>
          <a:blip r:embed="rId2"/>
          <a:stretch>
            <a:fillRect/>
          </a:stretch>
        </p:blipFill>
        <p:spPr>
          <a:xfrm>
            <a:off x="380820" y="1598298"/>
            <a:ext cx="5878502" cy="1691002"/>
          </a:xfrm>
          <a:prstGeom prst="rect">
            <a:avLst/>
          </a:prstGeom>
        </p:spPr>
      </p:pic>
      <p:pic>
        <p:nvPicPr>
          <p:cNvPr id="20" name="Picture 19">
            <a:extLst>
              <a:ext uri="{FF2B5EF4-FFF2-40B4-BE49-F238E27FC236}">
                <a16:creationId xmlns:a16="http://schemas.microsoft.com/office/drawing/2014/main" id="{9E0132C5-51F1-4DB1-21C9-4D37B94C77CD}"/>
              </a:ext>
            </a:extLst>
          </p:cNvPr>
          <p:cNvPicPr>
            <a:picLocks noChangeAspect="1"/>
          </p:cNvPicPr>
          <p:nvPr/>
        </p:nvPicPr>
        <p:blipFill>
          <a:blip r:embed="rId3"/>
          <a:stretch>
            <a:fillRect/>
          </a:stretch>
        </p:blipFill>
        <p:spPr>
          <a:xfrm>
            <a:off x="1457739" y="3930599"/>
            <a:ext cx="7245722" cy="1994002"/>
          </a:xfrm>
          <a:prstGeom prst="rect">
            <a:avLst/>
          </a:prstGeom>
        </p:spPr>
      </p:pic>
      <p:cxnSp>
        <p:nvCxnSpPr>
          <p:cNvPr id="22" name="Straight Connector 21">
            <a:extLst>
              <a:ext uri="{FF2B5EF4-FFF2-40B4-BE49-F238E27FC236}">
                <a16:creationId xmlns:a16="http://schemas.microsoft.com/office/drawing/2014/main" id="{B4098A0D-DC22-A1BA-A820-08A45126A4B4}"/>
              </a:ext>
            </a:extLst>
          </p:cNvPr>
          <p:cNvCxnSpPr/>
          <p:nvPr/>
        </p:nvCxnSpPr>
        <p:spPr>
          <a:xfrm>
            <a:off x="2146300" y="1854200"/>
            <a:ext cx="370205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E88078-881E-E96B-3233-0A8E35497945}"/>
              </a:ext>
            </a:extLst>
          </p:cNvPr>
          <p:cNvCxnSpPr>
            <a:cxnSpLocks/>
          </p:cNvCxnSpPr>
          <p:nvPr/>
        </p:nvCxnSpPr>
        <p:spPr>
          <a:xfrm>
            <a:off x="3460750" y="4159250"/>
            <a:ext cx="483235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Speech Bubble: Rectangle with Corners Rounded 24">
            <a:extLst>
              <a:ext uri="{FF2B5EF4-FFF2-40B4-BE49-F238E27FC236}">
                <a16:creationId xmlns:a16="http://schemas.microsoft.com/office/drawing/2014/main" id="{E4AC980A-2A65-9AFD-5E39-8A5E9B179C0E}"/>
              </a:ext>
            </a:extLst>
          </p:cNvPr>
          <p:cNvSpPr/>
          <p:nvPr/>
        </p:nvSpPr>
        <p:spPr>
          <a:xfrm>
            <a:off x="8538541" y="1138773"/>
            <a:ext cx="3860800" cy="3188335"/>
          </a:xfrm>
          <a:prstGeom prst="wedgeRoundRectCallout">
            <a:avLst>
              <a:gd name="adj1" fmla="val -69518"/>
              <a:gd name="adj2" fmla="val 357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商品名に含まれている同一単語が多いほど同じ製品である可能性が高いということに着目。</a:t>
            </a:r>
            <a:endParaRPr kumimoji="1" lang="en-US" altLang="ja-JP" dirty="0"/>
          </a:p>
          <a:p>
            <a:r>
              <a:rPr kumimoji="1" lang="ja-JP" altLang="en-US" dirty="0"/>
              <a:t>それを変数「重複単語」として設定し、一か月以内に重複単語が一定数以上ある商品データを自動的に抽出できるプログラムの作成に取り組みました。</a:t>
            </a:r>
          </a:p>
        </p:txBody>
      </p:sp>
    </p:spTree>
    <p:extLst>
      <p:ext uri="{BB962C8B-B14F-4D97-AF65-F5344CB8AC3E}">
        <p14:creationId xmlns:p14="http://schemas.microsoft.com/office/powerpoint/2010/main" val="3170431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583B-229C-BD6D-4B88-EE432D9474A1}"/>
              </a:ext>
            </a:extLst>
          </p:cNvPr>
          <p:cNvSpPr>
            <a:spLocks noGrp="1"/>
          </p:cNvSpPr>
          <p:nvPr>
            <p:ph type="ctrTitle"/>
          </p:nvPr>
        </p:nvSpPr>
        <p:spPr>
          <a:xfrm>
            <a:off x="1638300" y="2038350"/>
            <a:ext cx="8915399" cy="1390650"/>
          </a:xfrm>
        </p:spPr>
        <p:txBody>
          <a:bodyPr/>
          <a:lstStyle/>
          <a:p>
            <a:r>
              <a:rPr kumimoji="1" lang="ja-JP" altLang="en-US" dirty="0"/>
              <a:t>デモ</a:t>
            </a:r>
          </a:p>
        </p:txBody>
      </p:sp>
    </p:spTree>
    <p:extLst>
      <p:ext uri="{BB962C8B-B14F-4D97-AF65-F5344CB8AC3E}">
        <p14:creationId xmlns:p14="http://schemas.microsoft.com/office/powerpoint/2010/main" val="632485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0BD1A40-E3CC-B63A-1D48-C420F58989B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992" r="26843"/>
          <a:stretch/>
        </p:blipFill>
        <p:spPr>
          <a:xfrm>
            <a:off x="1199975" y="1005786"/>
            <a:ext cx="9560789" cy="4672771"/>
          </a:xfrm>
        </p:spPr>
      </p:pic>
      <p:sp>
        <p:nvSpPr>
          <p:cNvPr id="9" name="TextBox 8">
            <a:extLst>
              <a:ext uri="{FF2B5EF4-FFF2-40B4-BE49-F238E27FC236}">
                <a16:creationId xmlns:a16="http://schemas.microsoft.com/office/drawing/2014/main" id="{2B88913D-CB92-A5E2-FFF7-57351E4B48D9}"/>
              </a:ext>
            </a:extLst>
          </p:cNvPr>
          <p:cNvSpPr txBox="1"/>
          <p:nvPr/>
        </p:nvSpPr>
        <p:spPr>
          <a:xfrm>
            <a:off x="927652" y="5983356"/>
            <a:ext cx="10674626" cy="923330"/>
          </a:xfrm>
          <a:prstGeom prst="rect">
            <a:avLst/>
          </a:prstGeom>
          <a:noFill/>
        </p:spPr>
        <p:txBody>
          <a:bodyPr wrap="square" rtlCol="0">
            <a:spAutoFit/>
          </a:bodyPr>
          <a:lstStyle/>
          <a:p>
            <a:r>
              <a:rPr kumimoji="1" lang="ja-JP" altLang="en-US" dirty="0"/>
              <a:t>プログラムを起動させると、①検索キーワード、②検索商品数、③重複単語数を入力することができます。</a:t>
            </a:r>
            <a:endParaRPr kumimoji="1" lang="en-US" altLang="ja-JP" dirty="0"/>
          </a:p>
          <a:p>
            <a:endParaRPr kumimoji="1" lang="ja-JP" altLang="en-US" dirty="0"/>
          </a:p>
        </p:txBody>
      </p:sp>
      <p:sp>
        <p:nvSpPr>
          <p:cNvPr id="10" name="TextBox 9">
            <a:extLst>
              <a:ext uri="{FF2B5EF4-FFF2-40B4-BE49-F238E27FC236}">
                <a16:creationId xmlns:a16="http://schemas.microsoft.com/office/drawing/2014/main" id="{6B164D1E-D3CF-9732-1C08-3C428701C581}"/>
              </a:ext>
            </a:extLst>
          </p:cNvPr>
          <p:cNvSpPr txBox="1"/>
          <p:nvPr/>
        </p:nvSpPr>
        <p:spPr>
          <a:xfrm>
            <a:off x="1252330" y="186313"/>
            <a:ext cx="2736574" cy="769441"/>
          </a:xfrm>
          <a:prstGeom prst="rect">
            <a:avLst/>
          </a:prstGeom>
          <a:noFill/>
        </p:spPr>
        <p:txBody>
          <a:bodyPr wrap="square" rtlCol="0">
            <a:spAutoFit/>
          </a:bodyPr>
          <a:lstStyle/>
          <a:p>
            <a:r>
              <a:rPr kumimoji="1" lang="ja-JP" altLang="en-US" sz="4400" b="1" dirty="0"/>
              <a:t>デモ①</a:t>
            </a:r>
          </a:p>
        </p:txBody>
      </p:sp>
    </p:spTree>
    <p:extLst>
      <p:ext uri="{BB962C8B-B14F-4D97-AF65-F5344CB8AC3E}">
        <p14:creationId xmlns:p14="http://schemas.microsoft.com/office/powerpoint/2010/main" val="1868430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88913D-CB92-A5E2-FFF7-57351E4B48D9}"/>
              </a:ext>
            </a:extLst>
          </p:cNvPr>
          <p:cNvSpPr txBox="1"/>
          <p:nvPr/>
        </p:nvSpPr>
        <p:spPr>
          <a:xfrm>
            <a:off x="927652" y="5983356"/>
            <a:ext cx="10674626" cy="369332"/>
          </a:xfrm>
          <a:prstGeom prst="rect">
            <a:avLst/>
          </a:prstGeom>
          <a:noFill/>
        </p:spPr>
        <p:txBody>
          <a:bodyPr wrap="square" rtlCol="0">
            <a:spAutoFit/>
          </a:bodyPr>
          <a:lstStyle/>
          <a:p>
            <a:r>
              <a:rPr kumimoji="1" lang="ja-JP" altLang="en-US" dirty="0"/>
              <a:t>検索を開始すると、ファイアフォックスが自動で起動し、ウェブスクレイピングを開始します。</a:t>
            </a:r>
          </a:p>
        </p:txBody>
      </p:sp>
      <p:sp>
        <p:nvSpPr>
          <p:cNvPr id="10" name="TextBox 9">
            <a:extLst>
              <a:ext uri="{FF2B5EF4-FFF2-40B4-BE49-F238E27FC236}">
                <a16:creationId xmlns:a16="http://schemas.microsoft.com/office/drawing/2014/main" id="{6B164D1E-D3CF-9732-1C08-3C428701C581}"/>
              </a:ext>
            </a:extLst>
          </p:cNvPr>
          <p:cNvSpPr txBox="1"/>
          <p:nvPr/>
        </p:nvSpPr>
        <p:spPr>
          <a:xfrm>
            <a:off x="1252330" y="125081"/>
            <a:ext cx="3385931" cy="769441"/>
          </a:xfrm>
          <a:prstGeom prst="rect">
            <a:avLst/>
          </a:prstGeom>
          <a:noFill/>
        </p:spPr>
        <p:txBody>
          <a:bodyPr wrap="square" rtlCol="0">
            <a:spAutoFit/>
          </a:bodyPr>
          <a:lstStyle/>
          <a:p>
            <a:r>
              <a:rPr kumimoji="1" lang="ja-JP" altLang="en-US" sz="4400" b="1" dirty="0"/>
              <a:t>デモ②</a:t>
            </a:r>
          </a:p>
        </p:txBody>
      </p:sp>
      <p:sp>
        <p:nvSpPr>
          <p:cNvPr id="8" name="Content Placeholder 7">
            <a:extLst>
              <a:ext uri="{FF2B5EF4-FFF2-40B4-BE49-F238E27FC236}">
                <a16:creationId xmlns:a16="http://schemas.microsoft.com/office/drawing/2014/main" id="{F69BA0DB-D6CB-6A8F-7672-A0AA8068F3F1}"/>
              </a:ext>
            </a:extLst>
          </p:cNvPr>
          <p:cNvSpPr>
            <a:spLocks noGrp="1"/>
          </p:cNvSpPr>
          <p:nvPr>
            <p:ph idx="1"/>
          </p:nvPr>
        </p:nvSpPr>
        <p:spPr/>
        <p:txBody>
          <a:bodyPr/>
          <a:lstStyle/>
          <a:p>
            <a:endParaRPr lang="ja-JP" altLang="en-US"/>
          </a:p>
        </p:txBody>
      </p:sp>
      <p:pic>
        <p:nvPicPr>
          <p:cNvPr id="12" name="Picture 11">
            <a:extLst>
              <a:ext uri="{FF2B5EF4-FFF2-40B4-BE49-F238E27FC236}">
                <a16:creationId xmlns:a16="http://schemas.microsoft.com/office/drawing/2014/main" id="{A6ABE9A0-2AAA-7DCD-9366-23B83E41D456}"/>
              </a:ext>
            </a:extLst>
          </p:cNvPr>
          <p:cNvPicPr>
            <a:picLocks noChangeAspect="1"/>
          </p:cNvPicPr>
          <p:nvPr/>
        </p:nvPicPr>
        <p:blipFill>
          <a:blip r:embed="rId2"/>
          <a:stretch>
            <a:fillRect/>
          </a:stretch>
        </p:blipFill>
        <p:spPr>
          <a:xfrm>
            <a:off x="2140226" y="894522"/>
            <a:ext cx="8078794" cy="4171134"/>
          </a:xfrm>
          <a:prstGeom prst="rect">
            <a:avLst/>
          </a:prstGeom>
        </p:spPr>
      </p:pic>
    </p:spTree>
    <p:extLst>
      <p:ext uri="{BB962C8B-B14F-4D97-AF65-F5344CB8AC3E}">
        <p14:creationId xmlns:p14="http://schemas.microsoft.com/office/powerpoint/2010/main" val="783792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88913D-CB92-A5E2-FFF7-57351E4B48D9}"/>
              </a:ext>
            </a:extLst>
          </p:cNvPr>
          <p:cNvSpPr txBox="1"/>
          <p:nvPr/>
        </p:nvSpPr>
        <p:spPr>
          <a:xfrm>
            <a:off x="1168952" y="6040506"/>
            <a:ext cx="10674626" cy="369332"/>
          </a:xfrm>
          <a:prstGeom prst="rect">
            <a:avLst/>
          </a:prstGeom>
          <a:noFill/>
        </p:spPr>
        <p:txBody>
          <a:bodyPr wrap="square" rtlCol="0">
            <a:spAutoFit/>
          </a:bodyPr>
          <a:lstStyle/>
          <a:p>
            <a:r>
              <a:rPr kumimoji="1" lang="ja-JP" altLang="en-US" dirty="0"/>
              <a:t>キーワードや出品元の国、出品先の国などの条件をプログラムが自動で選択します。</a:t>
            </a:r>
          </a:p>
        </p:txBody>
      </p:sp>
      <p:sp>
        <p:nvSpPr>
          <p:cNvPr id="10" name="TextBox 9">
            <a:extLst>
              <a:ext uri="{FF2B5EF4-FFF2-40B4-BE49-F238E27FC236}">
                <a16:creationId xmlns:a16="http://schemas.microsoft.com/office/drawing/2014/main" id="{6B164D1E-D3CF-9732-1C08-3C428701C581}"/>
              </a:ext>
            </a:extLst>
          </p:cNvPr>
          <p:cNvSpPr txBox="1"/>
          <p:nvPr/>
        </p:nvSpPr>
        <p:spPr>
          <a:xfrm>
            <a:off x="1252330" y="125081"/>
            <a:ext cx="3385931" cy="769441"/>
          </a:xfrm>
          <a:prstGeom prst="rect">
            <a:avLst/>
          </a:prstGeom>
          <a:noFill/>
        </p:spPr>
        <p:txBody>
          <a:bodyPr wrap="square" rtlCol="0">
            <a:spAutoFit/>
          </a:bodyPr>
          <a:lstStyle/>
          <a:p>
            <a:r>
              <a:rPr kumimoji="1" lang="ja-JP" altLang="en-US" sz="4400" b="1" dirty="0"/>
              <a:t>デモ③</a:t>
            </a:r>
          </a:p>
        </p:txBody>
      </p:sp>
      <p:pic>
        <p:nvPicPr>
          <p:cNvPr id="3" name="Picture 2">
            <a:extLst>
              <a:ext uri="{FF2B5EF4-FFF2-40B4-BE49-F238E27FC236}">
                <a16:creationId xmlns:a16="http://schemas.microsoft.com/office/drawing/2014/main" id="{01CE339C-4326-F864-2CA8-703D0F6F8D64}"/>
              </a:ext>
            </a:extLst>
          </p:cNvPr>
          <p:cNvPicPr>
            <a:picLocks noChangeAspect="1"/>
          </p:cNvPicPr>
          <p:nvPr/>
        </p:nvPicPr>
        <p:blipFill>
          <a:blip r:embed="rId2"/>
          <a:stretch>
            <a:fillRect/>
          </a:stretch>
        </p:blipFill>
        <p:spPr>
          <a:xfrm>
            <a:off x="3123030" y="282686"/>
            <a:ext cx="6192420" cy="5552963"/>
          </a:xfrm>
          <a:prstGeom prst="rect">
            <a:avLst/>
          </a:prstGeom>
        </p:spPr>
      </p:pic>
    </p:spTree>
    <p:extLst>
      <p:ext uri="{BB962C8B-B14F-4D97-AF65-F5344CB8AC3E}">
        <p14:creationId xmlns:p14="http://schemas.microsoft.com/office/powerpoint/2010/main" val="3754834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TotalTime>
  <Words>460</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プログラムの説明＆デモ</vt:lpstr>
      <vt:lpstr>作成の目的と課題</vt:lpstr>
      <vt:lpstr>作成の目的</vt:lpstr>
      <vt:lpstr>PowerPoint Presentation</vt:lpstr>
      <vt:lpstr>PowerPoint Presentation</vt:lpstr>
      <vt:lpstr>デモ</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プログラムの説明＆デモ</dc:title>
  <dc:creator>kayu gen</dc:creator>
  <cp:lastModifiedBy>kayu gen</cp:lastModifiedBy>
  <cp:revision>1</cp:revision>
  <dcterms:created xsi:type="dcterms:W3CDTF">2023-08-16T13:51:52Z</dcterms:created>
  <dcterms:modified xsi:type="dcterms:W3CDTF">2023-08-16T14:52:00Z</dcterms:modified>
</cp:coreProperties>
</file>