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2"/>
  </p:handoutMasterIdLst>
  <p:sldIdLst>
    <p:sldId id="256" r:id="rId2"/>
    <p:sldId id="257" r:id="rId3"/>
    <p:sldId id="258" r:id="rId4"/>
    <p:sldId id="259" r:id="rId5"/>
    <p:sldId id="280" r:id="rId6"/>
    <p:sldId id="282" r:id="rId7"/>
    <p:sldId id="281" r:id="rId8"/>
    <p:sldId id="283" r:id="rId9"/>
    <p:sldId id="260" r:id="rId10"/>
    <p:sldId id="273" r:id="rId11"/>
    <p:sldId id="275" r:id="rId12"/>
    <p:sldId id="274" r:id="rId13"/>
    <p:sldId id="276" r:id="rId14"/>
    <p:sldId id="285" r:id="rId15"/>
    <p:sldId id="277" r:id="rId16"/>
    <p:sldId id="261" r:id="rId17"/>
    <p:sldId id="271" r:id="rId18"/>
    <p:sldId id="278" r:id="rId19"/>
    <p:sldId id="262" r:id="rId20"/>
    <p:sldId id="263" r:id="rId21"/>
  </p:sldIdLst>
  <p:sldSz cx="12192000" cy="6858000"/>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87" autoAdjust="0"/>
    <p:restoredTop sz="94677" autoAdjust="0"/>
  </p:normalViewPr>
  <p:slideViewPr>
    <p:cSldViewPr snapToGrid="0">
      <p:cViewPr varScale="1">
        <p:scale>
          <a:sx n="80" d="100"/>
          <a:sy n="80" d="100"/>
        </p:scale>
        <p:origin x="37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072F25-5DAA-4B21-A2E9-30A2EB6E6B48}" type="datetimeFigureOut">
              <a:rPr lang="zh-CN" altLang="en-US" smtClean="0"/>
              <a:t>2022/8/25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523D8F-64AD-4889-AD2B-1D9310A6D65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8/25/2022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8/25/2022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8/25/2022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8/25/2022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8/25/2022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915127" y="2559162"/>
            <a:ext cx="8361229" cy="2098226"/>
          </a:xfrm>
        </p:spPr>
        <p:txBody>
          <a:bodyPr/>
          <a:lstStyle/>
          <a:p>
            <a:r>
              <a:rPr lang="zh-CN" altLang="en-US" b="1" dirty="0"/>
              <a:t>第十二组</a:t>
            </a:r>
            <a:br>
              <a:rPr lang="en-US" altLang="zh-CN" b="1" dirty="0"/>
            </a:br>
            <a:r>
              <a:rPr lang="zh-CN" altLang="en-US" sz="4800" b="1" dirty="0"/>
              <a:t>聊天软件</a:t>
            </a:r>
            <a:r>
              <a:rPr lang="en-US" altLang="zh-CN" sz="4800" b="1" dirty="0" err="1">
                <a:latin typeface="Arial" panose="020B0604020202020204" pitchFamily="34" charset="0"/>
                <a:cs typeface="Arial" panose="020B0604020202020204" pitchFamily="34" charset="0"/>
              </a:rPr>
              <a:t>QuickTalk</a:t>
            </a:r>
            <a:br>
              <a:rPr lang="en-US" altLang="zh-CN" sz="4800" b="1" i="1" dirty="0"/>
            </a:br>
            <a:r>
              <a:rPr lang="zh-CN" altLang="en-US" sz="4800" b="1" dirty="0"/>
              <a:t>答辩</a:t>
            </a:r>
          </a:p>
        </p:txBody>
      </p:sp>
      <p:sp>
        <p:nvSpPr>
          <p:cNvPr id="3" name="副标题 2"/>
          <p:cNvSpPr>
            <a:spLocks noGrp="1"/>
          </p:cNvSpPr>
          <p:nvPr>
            <p:ph type="subTitle" idx="1"/>
          </p:nvPr>
        </p:nvSpPr>
        <p:spPr>
          <a:xfrm>
            <a:off x="7357745" y="3919220"/>
            <a:ext cx="3751580" cy="1635760"/>
          </a:xfrm>
        </p:spPr>
        <p:txBody>
          <a:bodyPr>
            <a:normAutofit/>
          </a:bodyPr>
          <a:lstStyle/>
          <a:p>
            <a:r>
              <a:rPr lang="zh-CN" altLang="en-US" sz="2400" dirty="0"/>
              <a:t>                                        </a:t>
            </a:r>
            <a:endParaRPr lang="en-US" altLang="zh-CN" sz="2400" dirty="0"/>
          </a:p>
          <a:p>
            <a:r>
              <a:rPr lang="en-US" altLang="zh-CN" sz="2400" dirty="0"/>
              <a:t>                                                                   </a:t>
            </a:r>
            <a:r>
              <a:rPr lang="zh-CN" altLang="en-US" sz="3890" b="1" dirty="0"/>
              <a:t>讲解人：贾博凯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产品展示</a:t>
            </a:r>
          </a:p>
        </p:txBody>
      </p:sp>
      <p:sp>
        <p:nvSpPr>
          <p:cNvPr id="3" name="内容占位符 2"/>
          <p:cNvSpPr>
            <a:spLocks noGrp="1"/>
          </p:cNvSpPr>
          <p:nvPr>
            <p:ph idx="1"/>
          </p:nvPr>
        </p:nvSpPr>
        <p:spPr>
          <a:xfrm>
            <a:off x="8140700" y="603250"/>
            <a:ext cx="2832100" cy="843280"/>
          </a:xfrm>
        </p:spPr>
        <p:txBody>
          <a:bodyPr>
            <a:normAutofit fontScale="85000" lnSpcReduction="20000"/>
          </a:bodyPr>
          <a:lstStyle/>
          <a:p>
            <a:r>
              <a:rPr lang="zh-CN" altLang="en-US" sz="3600" b="1" dirty="0"/>
              <a:t>添加好友和群聊</a:t>
            </a:r>
          </a:p>
        </p:txBody>
      </p:sp>
      <p:pic>
        <p:nvPicPr>
          <p:cNvPr id="6" name="图片 5"/>
          <p:cNvPicPr>
            <a:picLocks noChangeAspect="1"/>
          </p:cNvPicPr>
          <p:nvPr/>
        </p:nvPicPr>
        <p:blipFill>
          <a:blip r:embed="rId3"/>
          <a:stretch>
            <a:fillRect/>
          </a:stretch>
        </p:blipFill>
        <p:spPr>
          <a:xfrm>
            <a:off x="3039110" y="1626870"/>
            <a:ext cx="2886075" cy="4919345"/>
          </a:xfrm>
          <a:prstGeom prst="rect">
            <a:avLst/>
          </a:prstGeom>
        </p:spPr>
      </p:pic>
      <p:pic>
        <p:nvPicPr>
          <p:cNvPr id="7" name="图片 6"/>
          <p:cNvPicPr>
            <a:picLocks noChangeAspect="1"/>
          </p:cNvPicPr>
          <p:nvPr/>
        </p:nvPicPr>
        <p:blipFill>
          <a:blip r:embed="rId4"/>
          <a:stretch>
            <a:fillRect/>
          </a:stretch>
        </p:blipFill>
        <p:spPr>
          <a:xfrm>
            <a:off x="6457950" y="1626870"/>
            <a:ext cx="2948940" cy="5082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产品展示</a:t>
            </a:r>
          </a:p>
        </p:txBody>
      </p:sp>
      <p:sp>
        <p:nvSpPr>
          <p:cNvPr id="3" name="内容占位符 2"/>
          <p:cNvSpPr>
            <a:spLocks noGrp="1"/>
          </p:cNvSpPr>
          <p:nvPr>
            <p:ph idx="1"/>
          </p:nvPr>
        </p:nvSpPr>
        <p:spPr>
          <a:xfrm>
            <a:off x="8521700" y="793750"/>
            <a:ext cx="2451100" cy="635000"/>
          </a:xfrm>
        </p:spPr>
        <p:txBody>
          <a:bodyPr>
            <a:normAutofit/>
          </a:bodyPr>
          <a:lstStyle/>
          <a:p>
            <a:r>
              <a:rPr lang="zh-CN" altLang="en-US" sz="3600" b="1" dirty="0"/>
              <a:t>聊天界面</a:t>
            </a:r>
          </a:p>
        </p:txBody>
      </p:sp>
      <p:pic>
        <p:nvPicPr>
          <p:cNvPr id="6" name="图片 5"/>
          <p:cNvPicPr>
            <a:picLocks noChangeAspect="1"/>
          </p:cNvPicPr>
          <p:nvPr/>
        </p:nvPicPr>
        <p:blipFill>
          <a:blip r:embed="rId3"/>
          <a:stretch>
            <a:fillRect/>
          </a:stretch>
        </p:blipFill>
        <p:spPr>
          <a:xfrm>
            <a:off x="2430780" y="2114550"/>
            <a:ext cx="8066405" cy="2893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产品展示</a:t>
            </a:r>
          </a:p>
        </p:txBody>
      </p:sp>
      <p:sp>
        <p:nvSpPr>
          <p:cNvPr id="3" name="内容占位符 2"/>
          <p:cNvSpPr>
            <a:spLocks noGrp="1"/>
          </p:cNvSpPr>
          <p:nvPr>
            <p:ph idx="1"/>
          </p:nvPr>
        </p:nvSpPr>
        <p:spPr>
          <a:xfrm>
            <a:off x="8521700" y="819150"/>
            <a:ext cx="2451100" cy="609600"/>
          </a:xfrm>
        </p:spPr>
        <p:txBody>
          <a:bodyPr>
            <a:normAutofit/>
          </a:bodyPr>
          <a:lstStyle/>
          <a:p>
            <a:r>
              <a:rPr lang="zh-CN" altLang="en-US" sz="3600" b="1" dirty="0"/>
              <a:t>文件传输</a:t>
            </a:r>
          </a:p>
        </p:txBody>
      </p:sp>
      <p:pic>
        <p:nvPicPr>
          <p:cNvPr id="4" name="图片 3"/>
          <p:cNvPicPr>
            <a:picLocks noChangeAspect="1"/>
          </p:cNvPicPr>
          <p:nvPr/>
        </p:nvPicPr>
        <p:blipFill>
          <a:blip r:embed="rId3"/>
          <a:stretch>
            <a:fillRect/>
          </a:stretch>
        </p:blipFill>
        <p:spPr>
          <a:xfrm>
            <a:off x="1454785" y="1898015"/>
            <a:ext cx="9057005" cy="2987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产品展示</a:t>
            </a:r>
          </a:p>
        </p:txBody>
      </p:sp>
      <p:sp>
        <p:nvSpPr>
          <p:cNvPr id="3" name="内容占位符 2"/>
          <p:cNvSpPr>
            <a:spLocks noGrp="1"/>
          </p:cNvSpPr>
          <p:nvPr>
            <p:ph idx="1"/>
          </p:nvPr>
        </p:nvSpPr>
        <p:spPr>
          <a:xfrm>
            <a:off x="7747635" y="781050"/>
            <a:ext cx="3225165" cy="647700"/>
          </a:xfrm>
        </p:spPr>
        <p:txBody>
          <a:bodyPr>
            <a:noAutofit/>
          </a:bodyPr>
          <a:lstStyle/>
          <a:p>
            <a:r>
              <a:rPr lang="zh-CN" altLang="en-US" sz="2300" b="1" dirty="0"/>
              <a:t>头像和背景的更换</a:t>
            </a:r>
          </a:p>
        </p:txBody>
      </p:sp>
      <p:pic>
        <p:nvPicPr>
          <p:cNvPr id="6" name="图片 5"/>
          <p:cNvPicPr>
            <a:picLocks noChangeAspect="1"/>
          </p:cNvPicPr>
          <p:nvPr/>
        </p:nvPicPr>
        <p:blipFill>
          <a:blip r:embed="rId3"/>
          <a:stretch>
            <a:fillRect/>
          </a:stretch>
        </p:blipFill>
        <p:spPr>
          <a:xfrm>
            <a:off x="1751965" y="1703070"/>
            <a:ext cx="3924300" cy="4030980"/>
          </a:xfrm>
          <a:prstGeom prst="rect">
            <a:avLst/>
          </a:prstGeom>
        </p:spPr>
      </p:pic>
      <p:pic>
        <p:nvPicPr>
          <p:cNvPr id="7" name="图片 6"/>
          <p:cNvPicPr>
            <a:picLocks noChangeAspect="1"/>
          </p:cNvPicPr>
          <p:nvPr/>
        </p:nvPicPr>
        <p:blipFill>
          <a:blip r:embed="rId4"/>
          <a:stretch>
            <a:fillRect/>
          </a:stretch>
        </p:blipFill>
        <p:spPr>
          <a:xfrm>
            <a:off x="5711825" y="2072640"/>
            <a:ext cx="4744720" cy="3291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概要设计图</a:t>
            </a:r>
          </a:p>
        </p:txBody>
      </p:sp>
      <p:sp>
        <p:nvSpPr>
          <p:cNvPr id="3" name="内容占位符 2"/>
          <p:cNvSpPr>
            <a:spLocks noGrp="1"/>
          </p:cNvSpPr>
          <p:nvPr>
            <p:ph idx="1"/>
          </p:nvPr>
        </p:nvSpPr>
        <p:spPr>
          <a:xfrm>
            <a:off x="7747635" y="781050"/>
            <a:ext cx="3225165" cy="647700"/>
          </a:xfrm>
        </p:spPr>
        <p:txBody>
          <a:bodyPr>
            <a:noAutofit/>
          </a:bodyPr>
          <a:lstStyle/>
          <a:p>
            <a:pPr marL="0" indent="0">
              <a:buNone/>
            </a:pPr>
            <a:endParaRPr lang="zh-CN" altLang="en-US" sz="2300" b="1" dirty="0"/>
          </a:p>
        </p:txBody>
      </p:sp>
      <p:pic>
        <p:nvPicPr>
          <p:cNvPr id="8" name="图片 7">
            <a:extLst>
              <a:ext uri="{FF2B5EF4-FFF2-40B4-BE49-F238E27FC236}">
                <a16:creationId xmlns:a16="http://schemas.microsoft.com/office/drawing/2014/main" id="{06F1E65B-DCFE-4910-AAB2-E976F8234B6D}"/>
              </a:ext>
            </a:extLst>
          </p:cNvPr>
          <p:cNvPicPr/>
          <p:nvPr/>
        </p:nvPicPr>
        <p:blipFill>
          <a:blip r:embed="rId3">
            <a:extLst>
              <a:ext uri="{28A0092B-C50C-407E-A947-70E740481C1C}">
                <a14:useLocalDpi xmlns:a14="http://schemas.microsoft.com/office/drawing/2010/main" val="0"/>
              </a:ext>
            </a:extLst>
          </a:blip>
          <a:stretch>
            <a:fillRect/>
          </a:stretch>
        </p:blipFill>
        <p:spPr>
          <a:xfrm>
            <a:off x="1638301" y="1790700"/>
            <a:ext cx="8905874" cy="4629150"/>
          </a:xfrm>
          <a:prstGeom prst="rect">
            <a:avLst/>
          </a:prstGeom>
        </p:spPr>
      </p:pic>
    </p:spTree>
    <p:extLst>
      <p:ext uri="{BB962C8B-B14F-4D97-AF65-F5344CB8AC3E}">
        <p14:creationId xmlns:p14="http://schemas.microsoft.com/office/powerpoint/2010/main" val="395006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228600"/>
            <a:ext cx="10759440" cy="6629400"/>
          </a:xfrm>
        </p:spPr>
        <p:txBody>
          <a:bodyPr>
            <a:normAutofit fontScale="90000"/>
          </a:bodyPr>
          <a:lstStyle/>
          <a:p>
            <a:r>
              <a:rPr lang="zh-CN" altLang="en-US" sz="6000" b="1" dirty="0"/>
              <a:t>已实现功能：</a:t>
            </a:r>
            <a:br>
              <a:rPr lang="en-US" altLang="zh-CN" b="1" dirty="0"/>
            </a:br>
            <a:r>
              <a:rPr lang="en-US" altLang="zh-CN" b="1" dirty="0"/>
              <a:t>1.</a:t>
            </a:r>
            <a:r>
              <a:rPr lang="zh-CN" altLang="en-US" b="1" dirty="0"/>
              <a:t>好友实时聊天</a:t>
            </a:r>
            <a:br>
              <a:rPr lang="en-US" altLang="zh-CN" b="1" dirty="0"/>
            </a:br>
            <a:r>
              <a:rPr lang="en-US" altLang="zh-CN" b="1" dirty="0"/>
              <a:t>2.</a:t>
            </a:r>
            <a:r>
              <a:rPr lang="zh-CN" altLang="en-US" b="1" dirty="0"/>
              <a:t>聊天过程中文件的传输</a:t>
            </a:r>
            <a:br>
              <a:rPr lang="en-US" altLang="zh-CN" b="1" dirty="0"/>
            </a:br>
            <a:r>
              <a:rPr lang="en-US" altLang="zh-CN" b="1" dirty="0"/>
              <a:t>3.</a:t>
            </a:r>
            <a:r>
              <a:rPr lang="zh-CN" altLang="en-US" b="1" dirty="0"/>
              <a:t>离线消息的传输</a:t>
            </a:r>
            <a:br>
              <a:rPr lang="en-US" altLang="zh-CN" b="1" dirty="0"/>
            </a:br>
            <a:r>
              <a:rPr lang="en-US" altLang="zh-CN" b="1" dirty="0"/>
              <a:t>4.</a:t>
            </a:r>
            <a:r>
              <a:rPr lang="zh-CN" altLang="en-US" b="1" dirty="0"/>
              <a:t>加好友实时显示通知</a:t>
            </a:r>
            <a:br>
              <a:rPr lang="en-US" altLang="zh-CN" b="1" dirty="0"/>
            </a:br>
            <a:r>
              <a:rPr lang="en-US" altLang="zh-CN" b="1" dirty="0"/>
              <a:t>5.</a:t>
            </a:r>
            <a:r>
              <a:rPr lang="zh-CN" altLang="en-US" b="1" dirty="0"/>
              <a:t>登录，注册检验</a:t>
            </a:r>
            <a:br>
              <a:rPr lang="en-US" altLang="zh-CN" b="1" dirty="0"/>
            </a:br>
            <a:r>
              <a:rPr lang="en-US" altLang="zh-CN" b="1" dirty="0"/>
              <a:t>6.</a:t>
            </a:r>
            <a:r>
              <a:rPr lang="zh-CN" altLang="en-US" b="1" dirty="0"/>
              <a:t>群聊（多人聊天）</a:t>
            </a:r>
            <a:br>
              <a:rPr lang="en-US" altLang="zh-CN" b="1" dirty="0"/>
            </a:br>
            <a:r>
              <a:rPr lang="en-US" altLang="zh-CN" b="1" dirty="0"/>
              <a:t>7.UI</a:t>
            </a:r>
            <a:r>
              <a:rPr lang="zh-CN" altLang="en-US" b="1" dirty="0"/>
              <a:t>界面美化</a:t>
            </a:r>
            <a:br>
              <a:rPr lang="en-US" altLang="zh-CN" b="1" dirty="0"/>
            </a:br>
            <a:r>
              <a:rPr lang="en-US" altLang="zh-CN" b="1" dirty="0"/>
              <a:t>8.mysql</a:t>
            </a:r>
            <a:r>
              <a:rPr lang="zh-CN" altLang="en-US" b="1" dirty="0"/>
              <a:t>数据库支持</a:t>
            </a:r>
            <a:br>
              <a:rPr lang="en-US" altLang="zh-CN" b="1" dirty="0"/>
            </a:br>
            <a:br>
              <a:rPr lang="en-US" altLang="zh-CN" b="1" dirty="0"/>
            </a:br>
            <a:br>
              <a:rPr lang="en-US" altLang="zh-CN" b="1" dirty="0"/>
            </a:br>
            <a:br>
              <a:rPr lang="en-US" altLang="zh-CN" b="1" dirty="0"/>
            </a:br>
            <a:endParaRPr lang="zh-CN" altLang="en-US" b="1" dirty="0"/>
          </a:p>
        </p:txBody>
      </p:sp>
    </p:spTree>
    <p:extLst>
      <p:ext uri="{BB962C8B-B14F-4D97-AF65-F5344CB8AC3E}">
        <p14:creationId xmlns:p14="http://schemas.microsoft.com/office/powerpoint/2010/main" val="51043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71600" y="677545"/>
            <a:ext cx="2472055" cy="634365"/>
          </a:xfrm>
        </p:spPr>
        <p:txBody>
          <a:bodyPr>
            <a:normAutofit/>
          </a:bodyPr>
          <a:lstStyle/>
          <a:p>
            <a:r>
              <a:rPr lang="zh-CN" altLang="en-US" sz="3600" b="1" dirty="0"/>
              <a:t>技术亮点</a:t>
            </a:r>
          </a:p>
        </p:txBody>
      </p:sp>
      <p:sp>
        <p:nvSpPr>
          <p:cNvPr id="3" name="内容占位符 2"/>
          <p:cNvSpPr>
            <a:spLocks noGrp="1"/>
          </p:cNvSpPr>
          <p:nvPr>
            <p:ph idx="1"/>
          </p:nvPr>
        </p:nvSpPr>
        <p:spPr>
          <a:xfrm>
            <a:off x="1371600" y="1218565"/>
            <a:ext cx="8860420" cy="3608078"/>
          </a:xfrm>
        </p:spPr>
        <p:txBody>
          <a:bodyPr>
            <a:noAutofit/>
          </a:bodyPr>
          <a:lstStyle/>
          <a:p>
            <a:r>
              <a:rPr lang="zh-CN" altLang="en-US" sz="3100" dirty="0">
                <a:latin typeface="华文楷体" panose="02010600040101010101" charset="-122"/>
                <a:ea typeface="华文楷体" panose="02010600040101010101" charset="-122"/>
                <a:cs typeface="华文楷体" panose="02010600040101010101" charset="-122"/>
              </a:rPr>
              <a:t>利用</a:t>
            </a:r>
            <a:r>
              <a:rPr lang="en-US" altLang="zh-CN" sz="3100" dirty="0" err="1">
                <a:latin typeface="华文楷体" panose="02010600040101010101" charset="-122"/>
                <a:ea typeface="华文楷体" panose="02010600040101010101" charset="-122"/>
                <a:cs typeface="华文楷体" panose="02010600040101010101" charset="-122"/>
              </a:rPr>
              <a:t>Mysql</a:t>
            </a:r>
            <a:r>
              <a:rPr lang="zh-CN" altLang="en-US" sz="3100" dirty="0">
                <a:latin typeface="华文楷体" panose="02010600040101010101" charset="-122"/>
                <a:ea typeface="华文楷体" panose="02010600040101010101" charset="-122"/>
                <a:cs typeface="华文楷体" panose="02010600040101010101" charset="-122"/>
              </a:rPr>
              <a:t>数据库存储数据</a:t>
            </a:r>
            <a:r>
              <a:rPr lang="en-US" altLang="zh-CN" sz="3100" dirty="0">
                <a:latin typeface="华文楷体" panose="02010600040101010101" charset="-122"/>
                <a:ea typeface="华文楷体" panose="02010600040101010101" charset="-122"/>
                <a:cs typeface="华文楷体" panose="02010600040101010101" charset="-122"/>
              </a:rPr>
              <a:t>,</a:t>
            </a:r>
            <a:r>
              <a:rPr lang="zh-CN" altLang="en-US" sz="3100" dirty="0">
                <a:latin typeface="华文楷体" panose="02010600040101010101" charset="-122"/>
                <a:ea typeface="华文楷体" panose="02010600040101010101" charset="-122"/>
                <a:cs typeface="华文楷体" panose="02010600040101010101" charset="-122"/>
              </a:rPr>
              <a:t>将来可以部署分布式服务器，支持较大访问量（无限可能</a:t>
            </a:r>
            <a:r>
              <a:rPr lang="en-US" altLang="zh-CN" sz="3100" dirty="0">
                <a:latin typeface="华文楷体" panose="02010600040101010101" charset="-122"/>
                <a:ea typeface="华文楷体" panose="02010600040101010101" charset="-122"/>
                <a:cs typeface="华文楷体" panose="02010600040101010101" charset="-122"/>
              </a:rPr>
              <a:t>…</a:t>
            </a:r>
            <a:r>
              <a:rPr lang="zh-CN" altLang="en-US" sz="3100" dirty="0">
                <a:latin typeface="华文楷体" panose="02010600040101010101" charset="-122"/>
                <a:ea typeface="华文楷体" panose="02010600040101010101" charset="-122"/>
                <a:cs typeface="华文楷体" panose="02010600040101010101" charset="-122"/>
              </a:rPr>
              <a:t>）。</a:t>
            </a:r>
            <a:endParaRPr lang="en-US" altLang="zh-CN" sz="3100" dirty="0">
              <a:latin typeface="华文楷体" panose="02010600040101010101" charset="-122"/>
              <a:ea typeface="华文楷体" panose="02010600040101010101" charset="-122"/>
              <a:cs typeface="华文楷体" panose="02010600040101010101" charset="-122"/>
            </a:endParaRPr>
          </a:p>
          <a:p>
            <a:r>
              <a:rPr lang="zh-CN" altLang="en-US" sz="3100" dirty="0"/>
              <a:t>注册时利用正则表达式检测输入是否合理以及实现对长度的限制。</a:t>
            </a:r>
          </a:p>
          <a:p>
            <a:r>
              <a:rPr lang="zh-CN" altLang="en-US" sz="3100" dirty="0"/>
              <a:t>采用</a:t>
            </a:r>
            <a:r>
              <a:rPr lang="zh-CN" altLang="en-US" sz="3100" b="1" dirty="0"/>
              <a:t>.ini</a:t>
            </a:r>
            <a:r>
              <a:rPr lang="zh-CN" altLang="en-US" sz="3100" dirty="0"/>
              <a:t>配置文件在本地存储该客户端的用户信息从而实现记住密码、记录用户的功能。</a:t>
            </a:r>
          </a:p>
          <a:p>
            <a:r>
              <a:rPr lang="zh-CN" altLang="en-US" sz="3100" dirty="0"/>
              <a:t>主界面中通过</a:t>
            </a:r>
            <a:r>
              <a:rPr lang="zh-CN" altLang="en-US" sz="3100" b="1" dirty="0"/>
              <a:t>fresh</a:t>
            </a:r>
            <a:r>
              <a:rPr lang="zh-CN" altLang="en-US" sz="3100" dirty="0"/>
              <a:t>函数来及时刷新好友列表和群聊列表，实时更新数据。</a:t>
            </a:r>
          </a:p>
          <a:p>
            <a:r>
              <a:rPr lang="zh-CN" altLang="en-US" sz="3100" dirty="0"/>
              <a:t>聊天界面利用</a:t>
            </a:r>
            <a:r>
              <a:rPr lang="zh-CN" altLang="en-US" sz="3100" b="1" dirty="0"/>
              <a:t>history</a:t>
            </a:r>
            <a:r>
              <a:rPr lang="zh-CN" altLang="en-US" sz="3100" dirty="0"/>
              <a:t>函数可以查询存储在</a:t>
            </a:r>
            <a:r>
              <a:rPr lang="zh-CN" altLang="en-US" sz="3100" b="1" dirty="0"/>
              <a:t>mysql</a:t>
            </a:r>
            <a:r>
              <a:rPr lang="zh-CN" altLang="en-US" sz="3100" dirty="0"/>
              <a:t>里的历史消息。</a:t>
            </a:r>
          </a:p>
          <a:p>
            <a:endParaRPr lang="zh-CN" altLang="en-US" sz="2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2579370" cy="618490"/>
          </a:xfrm>
        </p:spPr>
        <p:txBody>
          <a:bodyPr>
            <a:normAutofit fontScale="90000"/>
          </a:bodyPr>
          <a:lstStyle/>
          <a:p>
            <a:r>
              <a:rPr lang="zh-CN" altLang="en-US" sz="4000" b="1" dirty="0"/>
              <a:t>开发过程</a:t>
            </a:r>
          </a:p>
        </p:txBody>
      </p:sp>
      <p:sp>
        <p:nvSpPr>
          <p:cNvPr id="3" name="内容占位符 2"/>
          <p:cNvSpPr>
            <a:spLocks noGrp="1"/>
          </p:cNvSpPr>
          <p:nvPr>
            <p:ph idx="1"/>
          </p:nvPr>
        </p:nvSpPr>
        <p:spPr>
          <a:xfrm>
            <a:off x="1371600" y="1304290"/>
            <a:ext cx="9601200" cy="4254500"/>
          </a:xfrm>
        </p:spPr>
        <p:txBody>
          <a:bodyPr>
            <a:normAutofit fontScale="92500" lnSpcReduction="20000"/>
          </a:bodyPr>
          <a:lstStyle/>
          <a:p>
            <a:pPr>
              <a:lnSpc>
                <a:spcPct val="170000"/>
              </a:lnSpc>
            </a:pPr>
            <a:r>
              <a:rPr lang="zh-CN" altLang="en-US" sz="3600" b="1" dirty="0"/>
              <a:t>开发项目前学习完相关编程技术（</a:t>
            </a:r>
            <a:r>
              <a:rPr lang="en-US" altLang="zh-CN" sz="3600" b="1" dirty="0"/>
              <a:t>Qt</a:t>
            </a:r>
            <a:r>
              <a:rPr lang="zh-CN" altLang="en-US" sz="3600" b="1" dirty="0"/>
              <a:t>的各种操作，数据库</a:t>
            </a:r>
            <a:r>
              <a:rPr lang="en-US" altLang="zh-CN" sz="3600" b="1" dirty="0" err="1"/>
              <a:t>sql</a:t>
            </a:r>
            <a:r>
              <a:rPr lang="zh-CN" altLang="en-US" sz="3600" b="1" dirty="0"/>
              <a:t>语句），搭建环境，敲定项目整体逻辑，在逐步实现需要的功能。</a:t>
            </a:r>
            <a:endParaRPr lang="en-US" altLang="zh-CN" sz="3600" b="1" dirty="0"/>
          </a:p>
          <a:p>
            <a:pPr>
              <a:lnSpc>
                <a:spcPct val="170000"/>
              </a:lnSpc>
            </a:pPr>
            <a:r>
              <a:rPr lang="zh-CN" altLang="en-US" sz="3600" b="1" dirty="0"/>
              <a:t>利用</a:t>
            </a:r>
            <a:r>
              <a:rPr lang="en-US" altLang="zh-CN" sz="3600" b="1" dirty="0" err="1"/>
              <a:t>github</a:t>
            </a:r>
            <a:r>
              <a:rPr lang="zh-CN" altLang="en-US" sz="3600" b="1" dirty="0"/>
              <a:t>进行代码的同步，检查和保存。</a:t>
            </a:r>
          </a:p>
          <a:p>
            <a:pPr>
              <a:lnSpc>
                <a:spcPct val="170000"/>
              </a:lnSpc>
            </a:pPr>
            <a:r>
              <a:rPr lang="zh-CN" altLang="en-US" sz="3600" b="1" dirty="0"/>
              <a:t>项目需求基本实现，进行质量测试，解决</a:t>
            </a:r>
            <a:r>
              <a:rPr lang="en-US" altLang="zh-CN" sz="3600" b="1" dirty="0"/>
              <a:t>bug</a:t>
            </a:r>
            <a:r>
              <a:rPr lang="zh-CN" altLang="en-US" sz="3600" b="1"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71600" y="677545"/>
            <a:ext cx="5916706" cy="634365"/>
          </a:xfrm>
        </p:spPr>
        <p:txBody>
          <a:bodyPr>
            <a:normAutofit/>
          </a:bodyPr>
          <a:lstStyle/>
          <a:p>
            <a:r>
              <a:rPr lang="zh-CN" altLang="en-US" sz="3600" b="1" dirty="0"/>
              <a:t>遇到的问题与解决方案</a:t>
            </a:r>
          </a:p>
        </p:txBody>
      </p:sp>
      <p:sp>
        <p:nvSpPr>
          <p:cNvPr id="3" name="内容占位符 2"/>
          <p:cNvSpPr>
            <a:spLocks noGrp="1"/>
          </p:cNvSpPr>
          <p:nvPr>
            <p:ph idx="1"/>
          </p:nvPr>
        </p:nvSpPr>
        <p:spPr>
          <a:xfrm>
            <a:off x="723900" y="1218565"/>
            <a:ext cx="9508120" cy="5210810"/>
          </a:xfrm>
        </p:spPr>
        <p:txBody>
          <a:bodyPr>
            <a:noAutofit/>
          </a:bodyPr>
          <a:lstStyle/>
          <a:p>
            <a:r>
              <a:rPr lang="en-US" altLang="zh-CN" sz="3100" dirty="0" err="1">
                <a:latin typeface="华文楷体" panose="02010600040101010101" charset="-122"/>
                <a:ea typeface="华文楷体" panose="02010600040101010101" charset="-122"/>
                <a:cs typeface="华文楷体" panose="02010600040101010101" charset="-122"/>
              </a:rPr>
              <a:t>Tcp</a:t>
            </a:r>
            <a:r>
              <a:rPr lang="zh-CN" altLang="en-US" sz="3100" dirty="0">
                <a:latin typeface="华文楷体" panose="02010600040101010101" charset="-122"/>
                <a:ea typeface="华文楷体" panose="02010600040101010101" charset="-122"/>
                <a:cs typeface="华文楷体" panose="02010600040101010101" charset="-122"/>
              </a:rPr>
              <a:t>传递消息不容易区分类型，我们在消息头和消息尾添加特殊字符，在用字符串处理得到消息。</a:t>
            </a:r>
            <a:endParaRPr lang="en-US" altLang="zh-CN" sz="3100" dirty="0">
              <a:latin typeface="华文楷体" panose="02010600040101010101" charset="-122"/>
              <a:ea typeface="华文楷体" panose="02010600040101010101" charset="-122"/>
              <a:cs typeface="华文楷体" panose="02010600040101010101" charset="-122"/>
            </a:endParaRPr>
          </a:p>
          <a:p>
            <a:r>
              <a:rPr lang="zh-CN" altLang="en-US" sz="3100" dirty="0"/>
              <a:t>在利用</a:t>
            </a:r>
            <a:r>
              <a:rPr lang="en-US" altLang="zh-CN" sz="3100" dirty="0"/>
              <a:t>socket</a:t>
            </a:r>
            <a:r>
              <a:rPr lang="zh-CN" altLang="en-US" sz="3100" dirty="0"/>
              <a:t>套接字发送</a:t>
            </a:r>
            <a:r>
              <a:rPr lang="en-US" altLang="zh-CN" sz="3100" dirty="0"/>
              <a:t>msg</a:t>
            </a:r>
            <a:r>
              <a:rPr lang="zh-CN" altLang="en-US" sz="3100" dirty="0"/>
              <a:t>时，一个消息体包含多条消息，在服务器端要及时的分割消息，再进行处理。</a:t>
            </a:r>
          </a:p>
          <a:p>
            <a:pPr>
              <a:lnSpc>
                <a:spcPct val="150000"/>
              </a:lnSpc>
              <a:buFont typeface="Wingdings" panose="05000000000000000000" pitchFamily="2" charset="2"/>
              <a:buChar char="n"/>
            </a:pPr>
            <a:r>
              <a:rPr lang="zh-CN" altLang="en-US" sz="3100" dirty="0"/>
              <a:t>刚开始代码写的很长很啰嗦，重复代码直接复制拿来用，导致运行很慢，最后检查代码，把重复的类封装成函数，删除没用的代码</a:t>
            </a:r>
            <a:r>
              <a:rPr lang="zh-CN" altLang="en-US" sz="2800" dirty="0"/>
              <a:t>。</a:t>
            </a:r>
            <a:endParaRPr lang="en-US" altLang="zh-CN" sz="2800" dirty="0"/>
          </a:p>
          <a:p>
            <a:pPr>
              <a:buFont typeface="Wingdings" panose="05000000000000000000" pitchFamily="2" charset="2"/>
              <a:buChar char="n"/>
            </a:pPr>
            <a:endParaRPr lang="zh-CN" altLang="en-US" sz="2800" dirty="0"/>
          </a:p>
        </p:txBody>
      </p:sp>
    </p:spTree>
    <p:extLst>
      <p:ext uri="{BB962C8B-B14F-4D97-AF65-F5344CB8AC3E}">
        <p14:creationId xmlns:p14="http://schemas.microsoft.com/office/powerpoint/2010/main" val="308534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2338705" cy="601345"/>
          </a:xfrm>
        </p:spPr>
        <p:txBody>
          <a:bodyPr>
            <a:normAutofit fontScale="90000"/>
          </a:bodyPr>
          <a:lstStyle/>
          <a:p>
            <a:r>
              <a:rPr lang="zh-CN" altLang="en-US" sz="4000" b="1" dirty="0"/>
              <a:t>项目总结</a:t>
            </a:r>
          </a:p>
        </p:txBody>
      </p:sp>
      <p:graphicFrame>
        <p:nvGraphicFramePr>
          <p:cNvPr id="4" name="内容占位符 3"/>
          <p:cNvGraphicFramePr>
            <a:graphicFrameLocks noGrp="1"/>
          </p:cNvGraphicFramePr>
          <p:nvPr>
            <p:ph idx="1"/>
            <p:custDataLst>
              <p:tags r:id="rId1"/>
            </p:custDataLst>
            <p:extLst>
              <p:ext uri="{D42A27DB-BD31-4B8C-83A1-F6EECF244321}">
                <p14:modId xmlns:p14="http://schemas.microsoft.com/office/powerpoint/2010/main" val="2048726274"/>
              </p:ext>
            </p:extLst>
          </p:nvPr>
        </p:nvGraphicFramePr>
        <p:xfrm>
          <a:off x="762000" y="1287144"/>
          <a:ext cx="11170920" cy="5006976"/>
        </p:xfrm>
        <a:graphic>
          <a:graphicData uri="http://schemas.openxmlformats.org/drawingml/2006/table">
            <a:tbl>
              <a:tblPr>
                <a:tableStyleId>{5C22544A-7EE6-4342-B048-85BDC9FD1C3A}</a:tableStyleId>
              </a:tblPr>
              <a:tblGrid>
                <a:gridCol w="2030869">
                  <a:extLst>
                    <a:ext uri="{9D8B030D-6E8A-4147-A177-3AD203B41FA5}">
                      <a16:colId xmlns:a16="http://schemas.microsoft.com/office/drawing/2014/main" val="20000"/>
                    </a:ext>
                  </a:extLst>
                </a:gridCol>
                <a:gridCol w="2081911">
                  <a:extLst>
                    <a:ext uri="{9D8B030D-6E8A-4147-A177-3AD203B41FA5}">
                      <a16:colId xmlns:a16="http://schemas.microsoft.com/office/drawing/2014/main" val="20001"/>
                    </a:ext>
                  </a:extLst>
                </a:gridCol>
                <a:gridCol w="2021138">
                  <a:extLst>
                    <a:ext uri="{9D8B030D-6E8A-4147-A177-3AD203B41FA5}">
                      <a16:colId xmlns:a16="http://schemas.microsoft.com/office/drawing/2014/main" val="20002"/>
                    </a:ext>
                  </a:extLst>
                </a:gridCol>
                <a:gridCol w="2326143">
                  <a:extLst>
                    <a:ext uri="{9D8B030D-6E8A-4147-A177-3AD203B41FA5}">
                      <a16:colId xmlns:a16="http://schemas.microsoft.com/office/drawing/2014/main" val="20003"/>
                    </a:ext>
                  </a:extLst>
                </a:gridCol>
                <a:gridCol w="2710859">
                  <a:extLst>
                    <a:ext uri="{9D8B030D-6E8A-4147-A177-3AD203B41FA5}">
                      <a16:colId xmlns:a16="http://schemas.microsoft.com/office/drawing/2014/main" val="20004"/>
                    </a:ext>
                  </a:extLst>
                </a:gridCol>
              </a:tblGrid>
              <a:tr h="856939">
                <a:tc>
                  <a:txBody>
                    <a:bodyPr/>
                    <a:lstStyle/>
                    <a:p>
                      <a:pPr algn="ctr" fontAlgn="ctr"/>
                      <a:r>
                        <a:rPr lang="en-US" altLang="zh-CN" sz="2800" b="1" u="none" strike="noStrike">
                          <a:effectLst/>
                        </a:rPr>
                        <a:t>8.15-8.18</a:t>
                      </a:r>
                      <a:endParaRPr lang="en-US" altLang="zh-CN" sz="2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800" b="1" u="none" strike="noStrike">
                          <a:effectLst/>
                        </a:rPr>
                        <a:t>8.19</a:t>
                      </a:r>
                      <a:endParaRPr lang="en-US" altLang="zh-CN" sz="2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800" b="1" u="none" strike="noStrike">
                          <a:effectLst/>
                        </a:rPr>
                        <a:t>8.20-8.22</a:t>
                      </a:r>
                      <a:endParaRPr lang="en-US" altLang="zh-CN" sz="2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800" b="1" u="none" strike="noStrike">
                          <a:effectLst/>
                        </a:rPr>
                        <a:t>8.23-8.24</a:t>
                      </a:r>
                      <a:endParaRPr lang="en-US" altLang="zh-CN" sz="2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2800" b="1" u="none" strike="noStrike" dirty="0">
                          <a:effectLst/>
                        </a:rPr>
                        <a:t>8.25</a:t>
                      </a:r>
                      <a:endParaRPr lang="en-US" altLang="zh-CN" sz="2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000"/>
                  </a:ext>
                </a:extLst>
              </a:tr>
              <a:tr h="1646549">
                <a:tc>
                  <a:txBody>
                    <a:bodyPr/>
                    <a:lstStyle/>
                    <a:p>
                      <a:pPr algn="ctr" fontAlgn="ctr"/>
                      <a:r>
                        <a:rPr lang="zh-CN" altLang="en-US" sz="2000" b="1" i="0" u="none" strike="noStrike">
                          <a:solidFill>
                            <a:srgbClr val="000000"/>
                          </a:solidFill>
                          <a:effectLst/>
                          <a:latin typeface="华文楷体" panose="02010600040101010101" charset="-122"/>
                          <a:ea typeface="华文楷体" panose="02010600040101010101" charset="-122"/>
                        </a:rPr>
                        <a:t>上课学习，了解具体编程，自行动手尝试</a:t>
                      </a:r>
                    </a:p>
                  </a:txBody>
                  <a:tcPr marL="6350" marR="6350" marT="6350" marB="0" anchor="ctr"/>
                </a:tc>
                <a:tc>
                  <a:txBody>
                    <a:bodyPr/>
                    <a:lstStyle/>
                    <a:p>
                      <a:pPr algn="ctr" fontAlgn="ctr"/>
                      <a:r>
                        <a:rPr lang="zh-CN" altLang="en-US" sz="2000" b="1" u="none" strike="noStrike" dirty="0">
                          <a:effectLst/>
                        </a:rPr>
                        <a:t>小组会议，具体明确各人分工</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2000" b="1" i="0" u="none" strike="noStrike">
                          <a:solidFill>
                            <a:srgbClr val="000000"/>
                          </a:solidFill>
                          <a:effectLst/>
                          <a:latin typeface="华文楷体" panose="02010600040101010101" charset="-122"/>
                          <a:ea typeface="华文楷体" panose="02010600040101010101" charset="-122"/>
                        </a:rPr>
                        <a:t>项目主体代码的编写</a:t>
                      </a:r>
                    </a:p>
                  </a:txBody>
                  <a:tcPr marL="6350" marR="6350" marT="6350" marB="0" anchor="ctr"/>
                </a:tc>
                <a:tc rowSpan="3">
                  <a:txBody>
                    <a:bodyPr/>
                    <a:lstStyle/>
                    <a:p>
                      <a:pPr algn="ctr" fontAlgn="ctr"/>
                      <a:r>
                        <a:rPr lang="zh-CN" altLang="en-US" sz="2800" b="1" u="none" strike="noStrike" dirty="0">
                          <a:effectLst/>
                        </a:rPr>
                        <a:t>代码的调试以及相关文档的完善，准备答辩</a:t>
                      </a:r>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800" b="1" u="none" strike="noStrike" dirty="0">
                          <a:effectLst/>
                        </a:rPr>
                        <a:t>答辩</a:t>
                      </a:r>
                      <a:r>
                        <a:rPr lang="en-US" altLang="zh-CN" sz="2800" b="1" u="none" strike="noStrike">
                          <a:effectLst/>
                        </a:rPr>
                        <a:t>ing</a:t>
                      </a:r>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001"/>
                  </a:ext>
                </a:extLst>
              </a:tr>
              <a:tr h="856939">
                <a:tc>
                  <a:txBody>
                    <a:bodyPr/>
                    <a:lstStyle/>
                    <a:p>
                      <a:pPr algn="l" fontAlgn="ctr"/>
                      <a:endParaRPr lang="zh-CN" altLang="en-US" sz="2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2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1646549">
                <a:tc>
                  <a:txBody>
                    <a:bodyPr/>
                    <a:lstStyle/>
                    <a:p>
                      <a:pPr algn="ctr" fontAlgn="ctr"/>
                      <a:r>
                        <a:rPr lang="zh-CN" altLang="en-US" sz="2000" b="1" u="none" strike="noStrike">
                          <a:effectLst/>
                        </a:rPr>
                        <a:t>确定大致思路和方向，为正式开始项目打下基础</a:t>
                      </a:r>
                      <a:endParaRPr lang="zh-CN" altLang="en-US" sz="20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2000" b="1" u="none" strike="noStrike" dirty="0">
                          <a:effectLst/>
                        </a:rPr>
                        <a:t>定下项目目标以及各人负责领域，正式开工</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2000" b="1" u="none" strike="noStrike" dirty="0">
                          <a:effectLst/>
                        </a:rPr>
                        <a:t>小组成员互帮互助，沟通交流，各司其职</a:t>
                      </a:r>
                      <a:endParaRPr lang="zh-CN" altLang="en-US" sz="20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内容简介</a:t>
            </a:r>
          </a:p>
        </p:txBody>
      </p:sp>
      <p:sp>
        <p:nvSpPr>
          <p:cNvPr id="3" name="内容占位符 2"/>
          <p:cNvSpPr>
            <a:spLocks noGrp="1"/>
          </p:cNvSpPr>
          <p:nvPr>
            <p:ph idx="1"/>
          </p:nvPr>
        </p:nvSpPr>
        <p:spPr>
          <a:xfrm>
            <a:off x="1371600" y="2171700"/>
            <a:ext cx="9601200" cy="3581400"/>
          </a:xfrm>
        </p:spPr>
        <p:txBody>
          <a:bodyPr>
            <a:normAutofit/>
          </a:bodyPr>
          <a:lstStyle/>
          <a:p>
            <a:r>
              <a:rPr lang="zh-CN" altLang="en-US" sz="3600" b="1" dirty="0"/>
              <a:t>项目简介</a:t>
            </a:r>
            <a:endParaRPr lang="en-US" altLang="zh-CN" sz="3600" b="1" dirty="0"/>
          </a:p>
          <a:p>
            <a:r>
              <a:rPr lang="zh-CN" altLang="en-US" sz="3600" b="1" dirty="0"/>
              <a:t>团队简介</a:t>
            </a:r>
            <a:endParaRPr lang="en-US" altLang="zh-CN" sz="3600" b="1" dirty="0"/>
          </a:p>
          <a:p>
            <a:r>
              <a:rPr lang="zh-CN" altLang="en-US" sz="3600" b="1" dirty="0"/>
              <a:t>产品展示</a:t>
            </a:r>
            <a:endParaRPr lang="en-US" altLang="zh-CN" sz="3600" b="1" dirty="0"/>
          </a:p>
          <a:p>
            <a:r>
              <a:rPr lang="zh-CN" altLang="en-US" sz="3600" b="1" dirty="0"/>
              <a:t>技术亮点</a:t>
            </a:r>
            <a:endParaRPr lang="en-US" altLang="zh-CN" sz="3600" b="1" dirty="0"/>
          </a:p>
          <a:p>
            <a:r>
              <a:rPr lang="zh-CN" altLang="en-US" sz="3600" b="1" dirty="0"/>
              <a:t>项目总结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00" y="2686050"/>
            <a:ext cx="9601200" cy="1485900"/>
          </a:xfrm>
        </p:spPr>
        <p:txBody>
          <a:bodyPr>
            <a:normAutofit fontScale="90000"/>
          </a:bodyPr>
          <a:lstStyle/>
          <a:p>
            <a:pPr algn="ctr"/>
            <a:r>
              <a:rPr lang="zh-CN" altLang="en-US" sz="15300" b="1" dirty="0"/>
              <a:t>谢谢大家！</a:t>
            </a:r>
            <a:br>
              <a:rPr lang="en-US" altLang="zh-CN" b="1" dirty="0"/>
            </a:b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项目简介</a:t>
            </a:r>
          </a:p>
        </p:txBody>
      </p:sp>
      <p:sp>
        <p:nvSpPr>
          <p:cNvPr id="3" name="内容占位符 2"/>
          <p:cNvSpPr>
            <a:spLocks noGrp="1"/>
          </p:cNvSpPr>
          <p:nvPr>
            <p:ph idx="1"/>
          </p:nvPr>
        </p:nvSpPr>
        <p:spPr/>
        <p:txBody>
          <a:bodyPr>
            <a:normAutofit/>
          </a:bodyPr>
          <a:lstStyle/>
          <a:p>
            <a:r>
              <a:rPr lang="en-US" altLang="zh-CN" sz="3200" b="1" dirty="0"/>
              <a:t>QuickTalk</a:t>
            </a:r>
            <a:r>
              <a:rPr lang="zh-CN" altLang="en-US" sz="3200" b="1" dirty="0"/>
              <a:t>是一款基于</a:t>
            </a:r>
            <a:r>
              <a:rPr lang="en-US" altLang="zh-CN" sz="3200" b="1" dirty="0" err="1"/>
              <a:t>Qt</a:t>
            </a:r>
            <a:r>
              <a:rPr lang="zh-CN" altLang="en-US" sz="3200" b="1" dirty="0"/>
              <a:t>图形界面库</a:t>
            </a:r>
            <a:r>
              <a:rPr lang="en-US" altLang="zh-CN" sz="3200" b="1" dirty="0"/>
              <a:t>,windows/Linux</a:t>
            </a:r>
            <a:r>
              <a:rPr lang="zh-CN" altLang="en-US" sz="3200" b="1" dirty="0"/>
              <a:t>平台下运行的局域网即时聊天软件。</a:t>
            </a:r>
            <a:endParaRPr lang="en-US" altLang="zh-CN" sz="3200" b="1" dirty="0"/>
          </a:p>
          <a:p>
            <a:r>
              <a:rPr lang="zh-CN" altLang="en-US" sz="3200" b="1" dirty="0"/>
              <a:t>软件名</a:t>
            </a:r>
            <a:r>
              <a:rPr lang="en-US" altLang="zh-CN" sz="3200" b="1" dirty="0"/>
              <a:t>QuickTalk</a:t>
            </a:r>
            <a:r>
              <a:rPr lang="zh-CN" altLang="en-US" sz="3200" b="1" dirty="0"/>
              <a:t>的灵感来源于</a:t>
            </a:r>
            <a:r>
              <a:rPr lang="en-US" sz="3200" b="1" dirty="0"/>
              <a:t>Qt</a:t>
            </a:r>
            <a:r>
              <a:rPr lang="zh-CN" altLang="en-US" sz="3200" b="1" dirty="0"/>
              <a:t>，一方面表现了项目的核心，另一方面表达了在快节奏的现代人们对于交流效率的</a:t>
            </a:r>
            <a:r>
              <a:rPr lang="zh-CN" sz="3200" b="1" dirty="0"/>
              <a:t>需求，我们团队希望用户们可以通过我们的产品高效率地完成人与人之间的交流互动。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团队简介</a:t>
            </a:r>
          </a:p>
        </p:txBody>
      </p:sp>
      <p:sp>
        <p:nvSpPr>
          <p:cNvPr id="3" name="内容占位符 2"/>
          <p:cNvSpPr>
            <a:spLocks noGrp="1"/>
          </p:cNvSpPr>
          <p:nvPr>
            <p:ph idx="1"/>
          </p:nvPr>
        </p:nvSpPr>
        <p:spPr/>
        <p:txBody>
          <a:bodyPr>
            <a:normAutofit/>
          </a:bodyPr>
          <a:lstStyle/>
          <a:p>
            <a:r>
              <a:rPr lang="zh-CN" altLang="en-US" sz="3200" b="1" dirty="0"/>
              <a:t>组长：贾博凯</a:t>
            </a:r>
            <a:r>
              <a:rPr lang="en-US" altLang="zh-CN" sz="3200" b="1" dirty="0"/>
              <a:t>----</a:t>
            </a:r>
            <a:r>
              <a:rPr lang="zh-CN" altLang="en-US" sz="3200" b="1" dirty="0"/>
              <a:t>项目经理</a:t>
            </a:r>
            <a:r>
              <a:rPr lang="en-US" altLang="zh-CN" sz="3200" b="1" dirty="0"/>
              <a:t>/</a:t>
            </a:r>
            <a:r>
              <a:rPr lang="zh-CN" altLang="en-US" sz="3200" b="1" dirty="0"/>
              <a:t>代码工程师</a:t>
            </a:r>
            <a:endParaRPr lang="en-US" altLang="zh-CN" sz="3200" b="1" dirty="0"/>
          </a:p>
          <a:p>
            <a:pPr>
              <a:buFont typeface="Arial" panose="020B0604020202020204" pitchFamily="34" charset="0"/>
              <a:buChar char="•"/>
            </a:pPr>
            <a:r>
              <a:rPr lang="zh-CN" altLang="en-US" sz="3200" b="1" dirty="0"/>
              <a:t>确定项目需求，串联全组成员，督促完成每日任务。</a:t>
            </a:r>
            <a:endParaRPr lang="en-US" altLang="zh-CN" sz="3200" b="1" dirty="0"/>
          </a:p>
          <a:p>
            <a:pPr>
              <a:buFont typeface="Arial" panose="020B0604020202020204" pitchFamily="34" charset="0"/>
              <a:buChar char="•"/>
            </a:pPr>
            <a:r>
              <a:rPr lang="zh-CN" altLang="en-US" sz="3200" b="1" dirty="0"/>
              <a:t>根据需求，确定代码逻辑并编程实现。</a:t>
            </a:r>
            <a:endParaRPr lang="en-US" altLang="zh-CN" sz="3200" b="1" dirty="0"/>
          </a:p>
          <a:p>
            <a:pPr>
              <a:buFont typeface="Arial" panose="020B0604020202020204" pitchFamily="34" charset="0"/>
              <a:buChar char="•"/>
            </a:pPr>
            <a:r>
              <a:rPr lang="zh-CN" altLang="en-US" sz="3200" b="1" dirty="0"/>
              <a:t>虚拟机测试代码的稳定性，及时反馈问题。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团队简介</a:t>
            </a:r>
          </a:p>
        </p:txBody>
      </p:sp>
      <p:sp>
        <p:nvSpPr>
          <p:cNvPr id="3" name="内容占位符 2"/>
          <p:cNvSpPr>
            <a:spLocks noGrp="1"/>
          </p:cNvSpPr>
          <p:nvPr>
            <p:ph idx="1"/>
          </p:nvPr>
        </p:nvSpPr>
        <p:spPr/>
        <p:txBody>
          <a:bodyPr>
            <a:normAutofit/>
          </a:bodyPr>
          <a:lstStyle/>
          <a:p>
            <a:r>
              <a:rPr lang="zh-CN" altLang="en-US" sz="3200" b="1" dirty="0"/>
              <a:t>组员：何宏栋</a:t>
            </a:r>
            <a:r>
              <a:rPr lang="en-US" altLang="zh-CN" sz="3200" b="1" dirty="0"/>
              <a:t>------</a:t>
            </a:r>
            <a:r>
              <a:rPr lang="zh-CN" altLang="en-US" sz="3200" b="1" dirty="0"/>
              <a:t>代码工程师</a:t>
            </a:r>
            <a:endParaRPr lang="en-US" altLang="zh-CN" sz="3200" b="1" dirty="0"/>
          </a:p>
          <a:p>
            <a:pPr>
              <a:buFont typeface="Arial" panose="020B0604020202020204" pitchFamily="34" charset="0"/>
              <a:buChar char="•"/>
            </a:pPr>
            <a:r>
              <a:rPr lang="zh-CN" altLang="en-US" sz="3200" b="1" dirty="0"/>
              <a:t>根据任务完成自己的代码，运行无误后及时</a:t>
            </a:r>
            <a:r>
              <a:rPr lang="en-US" altLang="zh-CN" sz="3200" b="1" dirty="0"/>
              <a:t>push</a:t>
            </a:r>
            <a:r>
              <a:rPr lang="zh-CN" altLang="en-US" sz="3200" b="1" dirty="0"/>
              <a:t>到</a:t>
            </a:r>
            <a:r>
              <a:rPr lang="en-US" altLang="zh-CN" sz="3200" b="1" dirty="0" err="1"/>
              <a:t>github</a:t>
            </a:r>
            <a:r>
              <a:rPr lang="zh-CN" altLang="en-US" sz="3200" b="1" dirty="0"/>
              <a:t>上，会根据任务需求提出解决方案。</a:t>
            </a:r>
            <a:endParaRPr lang="en-US" altLang="zh-CN" sz="3200" b="1" dirty="0"/>
          </a:p>
          <a:p>
            <a:pPr>
              <a:buFont typeface="Arial" panose="020B0604020202020204" pitchFamily="34" charset="0"/>
              <a:buChar char="•"/>
            </a:pPr>
            <a:r>
              <a:rPr lang="zh-CN" altLang="en-US" sz="3200" b="1" dirty="0"/>
              <a:t>适当调整一些界面的</a:t>
            </a:r>
            <a:r>
              <a:rPr lang="en-US" altLang="zh-CN" sz="3200" b="1" dirty="0"/>
              <a:t>UI</a:t>
            </a:r>
            <a:r>
              <a:rPr lang="zh-CN" altLang="en-US" sz="3200" b="1" dirty="0"/>
              <a:t>，并反馈意见给</a:t>
            </a:r>
            <a:r>
              <a:rPr lang="en-US" altLang="zh-CN" sz="3200" b="1" dirty="0"/>
              <a:t>UI</a:t>
            </a:r>
            <a:r>
              <a:rPr lang="zh-CN" altLang="en-US" sz="3200" b="1" dirty="0"/>
              <a:t>设计师。</a:t>
            </a:r>
            <a:endParaRPr lang="en-US" altLang="zh-CN" sz="3200" b="1" dirty="0"/>
          </a:p>
          <a:p>
            <a:pPr marL="0" indent="0">
              <a:buNone/>
            </a:pPr>
            <a:r>
              <a:rPr lang="zh-CN" altLang="en-US" sz="3200" b="1" dirty="0"/>
              <a:t>               </a:t>
            </a:r>
            <a:r>
              <a:rPr lang="en-US" altLang="zh-CN" sz="3200" b="1" dirty="0"/>
              <a:t> </a:t>
            </a:r>
            <a:endParaRPr lang="zh-CN" altLang="en-US" sz="3200" b="1" dirty="0"/>
          </a:p>
        </p:txBody>
      </p:sp>
    </p:spTree>
    <p:extLst>
      <p:ext uri="{BB962C8B-B14F-4D97-AF65-F5344CB8AC3E}">
        <p14:creationId xmlns:p14="http://schemas.microsoft.com/office/powerpoint/2010/main" val="48768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团队简介</a:t>
            </a:r>
          </a:p>
        </p:txBody>
      </p:sp>
      <p:sp>
        <p:nvSpPr>
          <p:cNvPr id="3" name="内容占位符 2"/>
          <p:cNvSpPr>
            <a:spLocks noGrp="1"/>
          </p:cNvSpPr>
          <p:nvPr>
            <p:ph idx="1"/>
          </p:nvPr>
        </p:nvSpPr>
        <p:spPr/>
        <p:txBody>
          <a:bodyPr>
            <a:normAutofit/>
          </a:bodyPr>
          <a:lstStyle/>
          <a:p>
            <a:r>
              <a:rPr lang="zh-CN" altLang="en-US" sz="3200" b="1" dirty="0"/>
              <a:t>组员：蒋明杰</a:t>
            </a:r>
            <a:r>
              <a:rPr lang="en-US" altLang="zh-CN" sz="3200" b="1" dirty="0"/>
              <a:t>------UI</a:t>
            </a:r>
            <a:r>
              <a:rPr lang="zh-CN" altLang="en-US" sz="3200" b="1" dirty="0"/>
              <a:t>设计师</a:t>
            </a:r>
            <a:endParaRPr lang="en-US" altLang="zh-CN" sz="3200" b="1" dirty="0"/>
          </a:p>
          <a:p>
            <a:pPr>
              <a:buFont typeface="Arial" panose="020B0604020202020204" pitchFamily="34" charset="0"/>
              <a:buChar char="•"/>
            </a:pPr>
            <a:r>
              <a:rPr lang="zh-CN" altLang="en-US" sz="3200" b="1" dirty="0"/>
              <a:t>负责美化界面，与代码工程师讨论设计的合理性</a:t>
            </a:r>
            <a:endParaRPr lang="en-US" altLang="zh-CN" sz="3200" b="1" dirty="0"/>
          </a:p>
          <a:p>
            <a:pPr>
              <a:buFont typeface="Arial" panose="020B0604020202020204" pitchFamily="34" charset="0"/>
              <a:buChar char="•"/>
            </a:pPr>
            <a:r>
              <a:rPr lang="zh-CN" altLang="en-US" sz="3200" b="1" dirty="0"/>
              <a:t>实现换头像，更换背景的功能。</a:t>
            </a:r>
          </a:p>
        </p:txBody>
      </p:sp>
    </p:spTree>
    <p:extLst>
      <p:ext uri="{BB962C8B-B14F-4D97-AF65-F5344CB8AC3E}">
        <p14:creationId xmlns:p14="http://schemas.microsoft.com/office/powerpoint/2010/main" val="26037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团队简介</a:t>
            </a:r>
          </a:p>
        </p:txBody>
      </p:sp>
      <p:sp>
        <p:nvSpPr>
          <p:cNvPr id="3" name="内容占位符 2"/>
          <p:cNvSpPr>
            <a:spLocks noGrp="1"/>
          </p:cNvSpPr>
          <p:nvPr>
            <p:ph idx="1"/>
          </p:nvPr>
        </p:nvSpPr>
        <p:spPr/>
        <p:txBody>
          <a:bodyPr>
            <a:normAutofit/>
          </a:bodyPr>
          <a:lstStyle/>
          <a:p>
            <a:r>
              <a:rPr lang="zh-CN" altLang="en-US" sz="3200" b="1" dirty="0"/>
              <a:t>组员：陈致宁</a:t>
            </a:r>
            <a:r>
              <a:rPr lang="en-US" altLang="zh-CN" sz="3200" b="1" dirty="0"/>
              <a:t>------</a:t>
            </a:r>
            <a:r>
              <a:rPr lang="zh-CN" altLang="en-US" sz="3200" b="1" dirty="0"/>
              <a:t>文档工程师</a:t>
            </a:r>
            <a:endParaRPr lang="en-US" altLang="zh-CN" sz="3200" b="1" dirty="0"/>
          </a:p>
          <a:p>
            <a:pPr>
              <a:buFont typeface="Arial" panose="020B0604020202020204" pitchFamily="34" charset="0"/>
              <a:buChar char="•"/>
            </a:pPr>
            <a:r>
              <a:rPr lang="zh-CN" altLang="en-US" sz="3200" b="1" dirty="0"/>
              <a:t>负责项目概要设计书的编写与修改，及时更新文档。</a:t>
            </a:r>
            <a:endParaRPr lang="en-US" altLang="zh-CN" sz="3200" b="1" dirty="0"/>
          </a:p>
          <a:p>
            <a:pPr>
              <a:buFont typeface="Arial" panose="020B0604020202020204" pitchFamily="34" charset="0"/>
              <a:buChar char="•"/>
            </a:pPr>
            <a:r>
              <a:rPr lang="zh-CN" altLang="en-US" sz="3200" b="1" dirty="0"/>
              <a:t>协助陈宇轩完成需求，测试表格的填写。</a:t>
            </a:r>
            <a:endParaRPr lang="en-US" altLang="zh-CN" sz="3200" b="1" dirty="0"/>
          </a:p>
          <a:p>
            <a:pPr marL="0" indent="0">
              <a:buNone/>
            </a:pPr>
            <a:r>
              <a:rPr lang="zh-CN" altLang="en-US" sz="3200" b="1" dirty="0"/>
              <a:t>                </a:t>
            </a:r>
          </a:p>
        </p:txBody>
      </p:sp>
    </p:spTree>
    <p:extLst>
      <p:ext uri="{BB962C8B-B14F-4D97-AF65-F5344CB8AC3E}">
        <p14:creationId xmlns:p14="http://schemas.microsoft.com/office/powerpoint/2010/main" val="250301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团队简介</a:t>
            </a:r>
          </a:p>
        </p:txBody>
      </p:sp>
      <p:sp>
        <p:nvSpPr>
          <p:cNvPr id="3" name="内容占位符 2"/>
          <p:cNvSpPr>
            <a:spLocks noGrp="1"/>
          </p:cNvSpPr>
          <p:nvPr>
            <p:ph idx="1"/>
          </p:nvPr>
        </p:nvSpPr>
        <p:spPr/>
        <p:txBody>
          <a:bodyPr>
            <a:normAutofit/>
          </a:bodyPr>
          <a:lstStyle/>
          <a:p>
            <a:r>
              <a:rPr lang="zh-CN" altLang="en-US" sz="3200" b="1" dirty="0"/>
              <a:t>组员：陈宇轩</a:t>
            </a:r>
            <a:r>
              <a:rPr lang="en-US" altLang="zh-CN" sz="3200" b="1" dirty="0"/>
              <a:t>——</a:t>
            </a:r>
            <a:r>
              <a:rPr lang="zh-CN" altLang="en-US" sz="3200" b="1" dirty="0"/>
              <a:t>文档工程师</a:t>
            </a:r>
            <a:endParaRPr lang="en-US" altLang="zh-CN" sz="3200" b="1" dirty="0"/>
          </a:p>
          <a:p>
            <a:pPr>
              <a:buFont typeface="Arial" panose="020B0604020202020204" pitchFamily="34" charset="0"/>
              <a:buChar char="•"/>
            </a:pPr>
            <a:r>
              <a:rPr lang="zh-CN" altLang="en-US" sz="3200" b="1" dirty="0"/>
              <a:t>负责编写项目文档</a:t>
            </a:r>
            <a:endParaRPr lang="en-US" altLang="zh-CN" sz="3200" b="1" dirty="0"/>
          </a:p>
          <a:p>
            <a:pPr>
              <a:buFont typeface="Arial" panose="020B0604020202020204" pitchFamily="34" charset="0"/>
              <a:buChar char="•"/>
            </a:pPr>
            <a:r>
              <a:rPr lang="zh-CN" altLang="en-US" sz="3200" b="1" dirty="0"/>
              <a:t>记录测试结果，已实现功能</a:t>
            </a:r>
            <a:endParaRPr lang="en-US" altLang="zh-CN" sz="3200" b="1" dirty="0"/>
          </a:p>
          <a:p>
            <a:pPr>
              <a:buFont typeface="Arial" panose="020B0604020202020204" pitchFamily="34" charset="0"/>
              <a:buChar char="•"/>
            </a:pPr>
            <a:r>
              <a:rPr lang="zh-CN" altLang="en-US" sz="3200" b="1" dirty="0"/>
              <a:t>制作</a:t>
            </a:r>
            <a:r>
              <a:rPr lang="en-US" altLang="zh-CN" sz="3200" b="1" dirty="0"/>
              <a:t>ppt</a:t>
            </a:r>
          </a:p>
        </p:txBody>
      </p:sp>
    </p:spTree>
    <p:extLst>
      <p:ext uri="{BB962C8B-B14F-4D97-AF65-F5344CB8AC3E}">
        <p14:creationId xmlns:p14="http://schemas.microsoft.com/office/powerpoint/2010/main" val="14910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7200" b="1" dirty="0"/>
              <a:t>产品展示</a:t>
            </a:r>
          </a:p>
        </p:txBody>
      </p:sp>
      <p:sp>
        <p:nvSpPr>
          <p:cNvPr id="3" name="内容占位符 2"/>
          <p:cNvSpPr>
            <a:spLocks noGrp="1"/>
          </p:cNvSpPr>
          <p:nvPr>
            <p:ph idx="1"/>
          </p:nvPr>
        </p:nvSpPr>
        <p:spPr>
          <a:xfrm>
            <a:off x="8065770" y="685800"/>
            <a:ext cx="2907030" cy="850900"/>
          </a:xfrm>
        </p:spPr>
        <p:txBody>
          <a:bodyPr>
            <a:normAutofit fontScale="85000" lnSpcReduction="20000"/>
          </a:bodyPr>
          <a:lstStyle/>
          <a:p>
            <a:r>
              <a:rPr lang="zh-CN" altLang="en-US" sz="3600" b="1" dirty="0"/>
              <a:t>注册和登录界面</a:t>
            </a:r>
          </a:p>
        </p:txBody>
      </p:sp>
      <p:pic>
        <p:nvPicPr>
          <p:cNvPr id="4" name="图片 3"/>
          <p:cNvPicPr>
            <a:picLocks noChangeAspect="1"/>
          </p:cNvPicPr>
          <p:nvPr/>
        </p:nvPicPr>
        <p:blipFill>
          <a:blip r:embed="rId3"/>
          <a:stretch>
            <a:fillRect/>
          </a:stretch>
        </p:blipFill>
        <p:spPr>
          <a:xfrm>
            <a:off x="2056765" y="1946275"/>
            <a:ext cx="4133850" cy="3262630"/>
          </a:xfrm>
          <a:prstGeom prst="rect">
            <a:avLst/>
          </a:prstGeom>
        </p:spPr>
      </p:pic>
      <p:pic>
        <p:nvPicPr>
          <p:cNvPr id="6" name="图片 5"/>
          <p:cNvPicPr>
            <a:picLocks noChangeAspect="1"/>
          </p:cNvPicPr>
          <p:nvPr/>
        </p:nvPicPr>
        <p:blipFill>
          <a:blip r:embed="rId4"/>
          <a:stretch>
            <a:fillRect/>
          </a:stretch>
        </p:blipFill>
        <p:spPr>
          <a:xfrm>
            <a:off x="6696075" y="1859280"/>
            <a:ext cx="4079875" cy="33496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NjNjIxMjkyNGQwMzQ1MDk5NmEwZTAyZWRlMTMyZG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f878826-15ac-4915-b258-cec92b3b619a}"/>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600</TotalTime>
  <Words>709</Words>
  <Application>Microsoft Office PowerPoint</Application>
  <PresentationFormat>宽屏</PresentationFormat>
  <Paragraphs>77</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华文楷体</vt:lpstr>
      <vt:lpstr>Arial</vt:lpstr>
      <vt:lpstr>Franklin Gothic Book</vt:lpstr>
      <vt:lpstr>Wingdings</vt:lpstr>
      <vt:lpstr>Crop</vt:lpstr>
      <vt:lpstr>第十二组 聊天软件QuickTalk 答辩</vt:lpstr>
      <vt:lpstr>内容简介</vt:lpstr>
      <vt:lpstr>项目简介</vt:lpstr>
      <vt:lpstr>团队简介</vt:lpstr>
      <vt:lpstr>团队简介</vt:lpstr>
      <vt:lpstr>团队简介</vt:lpstr>
      <vt:lpstr>团队简介</vt:lpstr>
      <vt:lpstr>团队简介</vt:lpstr>
      <vt:lpstr>产品展示</vt:lpstr>
      <vt:lpstr>产品展示</vt:lpstr>
      <vt:lpstr>产品展示</vt:lpstr>
      <vt:lpstr>产品展示</vt:lpstr>
      <vt:lpstr>产品展示</vt:lpstr>
      <vt:lpstr>概要设计图</vt:lpstr>
      <vt:lpstr>已实现功能： 1.好友实时聊天 2.聊天过程中文件的传输 3.离线消息的传输 4.加好友实时显示通知 5.登录，注册检验 6.群聊（多人聊天） 7.UI界面美化 8.mysql数据库支持    </vt:lpstr>
      <vt:lpstr>技术亮点</vt:lpstr>
      <vt:lpstr>开发过程</vt:lpstr>
      <vt:lpstr>遇到的问题与解决方案</vt:lpstr>
      <vt:lpstr>项目总结</vt:lpstr>
      <vt:lpstr>谢谢大家！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第一组hblar聊天软件答辩</dc:title>
  <dc:creator>Windows 用户</dc:creator>
  <cp:lastModifiedBy>贾 博凯</cp:lastModifiedBy>
  <cp:revision>69</cp:revision>
  <dcterms:created xsi:type="dcterms:W3CDTF">2018-09-06T07:03:00Z</dcterms:created>
  <dcterms:modified xsi:type="dcterms:W3CDTF">2022-08-25T06:06:52Z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42B7B012B0B0403EAB6A72828DF672B2</vt:lpwstr>
  </property>
</Properties>
</file>