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41" r:id="rId3"/>
    <p:sldId id="475" r:id="rId5"/>
    <p:sldId id="477" r:id="rId6"/>
    <p:sldId id="525" r:id="rId7"/>
    <p:sldId id="577" r:id="rId8"/>
    <p:sldId id="579" r:id="rId9"/>
    <p:sldId id="578" r:id="rId10"/>
    <p:sldId id="580" r:id="rId11"/>
    <p:sldId id="581" r:id="rId12"/>
    <p:sldId id="582" r:id="rId13"/>
    <p:sldId id="583" r:id="rId14"/>
    <p:sldId id="575" r:id="rId15"/>
    <p:sldId id="542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A25"/>
    <a:srgbClr val="1B1C27"/>
    <a:srgbClr val="F5E3C9"/>
    <a:srgbClr val="F4DEBE"/>
    <a:srgbClr val="D9A96A"/>
    <a:srgbClr val="2A2B3E"/>
    <a:srgbClr val="222332"/>
    <a:srgbClr val="DAB86E"/>
    <a:srgbClr val="EDD5A5"/>
    <a:srgbClr val="956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5" autoAdjust="0"/>
    <p:restoredTop sz="95317" autoAdjust="0"/>
  </p:normalViewPr>
  <p:slideViewPr>
    <p:cSldViewPr>
      <p:cViewPr varScale="1">
        <p:scale>
          <a:sx n="75" d="100"/>
          <a:sy n="75" d="100"/>
        </p:scale>
        <p:origin x="-102" y="-1494"/>
      </p:cViewPr>
      <p:guideLst>
        <p:guide orient="horz" pos="15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5C004-A9D4-4858-99EC-F4CCE56E2F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BCCE1-DE81-4C12-98AA-36B1AE935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示范进行拍摄并上传的操作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示范进行拍摄并上传的操作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E78B-84D8-412F-BC69-ACC7C447BAFC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BCCE1-DE81-4C12-98AA-36B1AE935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9BE38-5C12-4F04-9796-5D38F69CF3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示范进行拍摄并上传的操作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示范进行拍摄并上传的操作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示范进行拍摄并上传的操作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示范进行拍摄并上传的操作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示范进行拍摄并上传的操作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示范进行拍摄并上传的操作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05B155A-6C3F-4654-B89E-25DB213E39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15CE2E0-6DDF-4FAE-9DBA-F1C48BF5C1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05B155A-6C3F-4654-B89E-25DB213E39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15CE2E0-6DDF-4FAE-9DBA-F1C48BF5C1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7766428" y="4894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rgbClr val="191A25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rgbClr val="191A25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rgbClr val="191A25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rgbClr val="191A25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rgbClr val="191A25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rgbClr val="191A25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rgbClr val="191A25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srgbClr val="191A25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rgbClr val="191A25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rgbClr val="191A25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rgbClr val="191A25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3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N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800100" y="1200150"/>
            <a:ext cx="3771900" cy="1371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750"/>
            </a:lvl1pPr>
          </a:lstStyle>
          <a:p>
            <a:r>
              <a:rPr lang="en-US"/>
              <a:t>Standart Image#</a:t>
            </a:r>
            <a:endParaRPr lang="en-US"/>
          </a:p>
        </p:txBody>
      </p:sp>
    </p:spTree>
  </p:cSld>
  <p:clrMapOvr>
    <a:masterClrMapping/>
  </p:clrMapOvr>
  <p:transition spd="slow" advTm="3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340069" y="1773949"/>
            <a:ext cx="1371600" cy="1371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75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026980" y="1773949"/>
            <a:ext cx="1371600" cy="1371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75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ransition spd="slow" advTm="3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UpDiag">
          <a:fgClr>
            <a:srgbClr val="222332"/>
          </a:fgClr>
          <a:bgClr>
            <a:srgbClr val="1B1C2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 advTm="3000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C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61208" y="1236155"/>
            <a:ext cx="1728192" cy="2638089"/>
          </a:xfrm>
          <a:prstGeom prst="rect">
            <a:avLst/>
          </a:prstGeom>
          <a:noFill/>
          <a:ln w="12700"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7664" y="2038881"/>
            <a:ext cx="5727341" cy="1368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47664" y="2303576"/>
            <a:ext cx="5727341" cy="8388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mini</a:t>
            </a:r>
            <a:r>
              <a:rPr lang="zh-CN" altLang="en-US" sz="40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抖音</a:t>
            </a:r>
            <a:r>
              <a:rPr lang="en-US" altLang="zh-CN" sz="40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app</a:t>
            </a:r>
            <a:r>
              <a:rPr lang="zh-CN" altLang="en-US" sz="40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展示</a:t>
            </a:r>
            <a:endParaRPr lang="zh-CN" altLang="en-US" sz="405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662122" y="2834046"/>
            <a:ext cx="5498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zh-CN" altLang="en-US" sz="1500" dirty="0">
              <a:solidFill>
                <a:schemeClr val="tx2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zh-CN" altLang="en-US" sz="15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519772" y="4631169"/>
            <a:ext cx="4104456" cy="349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rPr>
              <a:t>汇报时间</a:t>
            </a:r>
            <a:r>
              <a:rPr lang="zh-CN" altLang="en-US" sz="1400" dirty="0" smtClean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rPr>
              <a:t>：</a:t>
            </a:r>
            <a:r>
              <a:rPr lang="en-US" altLang="zh-CN" sz="1400" dirty="0" smtClean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rPr>
              <a:t>2019</a:t>
            </a:r>
            <a:r>
              <a:rPr lang="zh-CN" altLang="en-US" sz="1400" dirty="0" smtClean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rPr>
              <a:t>年</a:t>
            </a:r>
            <a:r>
              <a:rPr lang="en-US" altLang="zh-CN" sz="1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rPr>
              <a:t>1</a:t>
            </a:r>
            <a:r>
              <a:rPr lang="zh-CN" altLang="en-US" sz="1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rPr>
              <a:t>月</a:t>
            </a:r>
            <a:r>
              <a:rPr lang="en-US" altLang="zh-CN" sz="1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rPr>
              <a:t>29</a:t>
            </a:r>
            <a:r>
              <a:rPr lang="zh-CN" altLang="zh-CN" sz="1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rPr>
              <a:t>日</a:t>
            </a:r>
            <a:r>
              <a:rPr lang="zh-CN" altLang="en-US" sz="1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rPr>
              <a:t>     汇报人</a:t>
            </a:r>
            <a:r>
              <a:rPr lang="zh-CN" altLang="en-US" sz="1400" dirty="0" smtClean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rPr>
              <a:t>：赵明阳</a:t>
            </a:r>
            <a:endParaRPr lang="zh-CN" altLang="en-US" sz="1400" dirty="0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25788" y="1131590"/>
            <a:ext cx="1800200" cy="10883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5400" dirty="0" smtClean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Agency FB" panose="020B0503020202020204" pitchFamily="34" charset="0"/>
                <a:cs typeface="+mn-ea"/>
                <a:sym typeface="+mn-lt"/>
              </a:rPr>
              <a:t>2019</a:t>
            </a:r>
            <a:endParaRPr lang="zh-CN" altLang="en-US" sz="5400" dirty="0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338387" y="3743366"/>
            <a:ext cx="64807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6067518" y="1045508"/>
            <a:ext cx="64807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635730" y="1369544"/>
            <a:ext cx="414345" cy="414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2986459" y="3500242"/>
            <a:ext cx="396044" cy="39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7515" y="1339850"/>
            <a:ext cx="8580120" cy="2275840"/>
            <a:chOff x="4548027" y="1315748"/>
            <a:chExt cx="8579841" cy="801767"/>
          </a:xfrm>
        </p:grpSpPr>
        <p:sp>
          <p:nvSpPr>
            <p:cNvPr id="47" name="TextBox 46"/>
            <p:cNvSpPr txBox="1"/>
            <p:nvPr/>
          </p:nvSpPr>
          <p:spPr>
            <a:xfrm>
              <a:off x="4548027" y="1315748"/>
              <a:ext cx="569387" cy="207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700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01</a:t>
              </a:r>
              <a:endParaRPr lang="en-US" sz="2700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17603" y="1345054"/>
              <a:ext cx="8010265" cy="26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基础：调用本地相机，引导用户选择图片和视频，权限申请，利用本地相机自带的调焦，转换摄像头，闪光灯等功能</a:t>
              </a:r>
              <a:endParaRPr lang="zh-CN" altLang="en-US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574667" y="1860340"/>
              <a:ext cx="3857625" cy="2571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900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sp>
        <p:nvSpPr>
          <p:cNvPr id="38" name="文本框 48"/>
          <p:cNvSpPr txBox="1">
            <a:spLocks noChangeArrowheads="1"/>
          </p:cNvSpPr>
          <p:nvPr/>
        </p:nvSpPr>
        <p:spPr bwMode="auto">
          <a:xfrm>
            <a:off x="1043305" y="267335"/>
            <a:ext cx="7744460" cy="53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sz="2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Chapter7-camera </a:t>
            </a:r>
            <a:endParaRPr sz="2400" dirty="0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23215" y="298450"/>
            <a:ext cx="561340" cy="561340"/>
          </a:xfrm>
          <a:prstGeom prst="roundRect">
            <a:avLst/>
          </a:prstGeom>
          <a:noFill/>
          <a:ln w="9525">
            <a:gradFill>
              <a:gsLst>
                <a:gs pos="500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 descr="创新点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" y="318770"/>
            <a:ext cx="520065" cy="52006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7672" y="1339878"/>
            <a:ext cx="5956644" cy="801767"/>
            <a:chOff x="4548027" y="1315748"/>
            <a:chExt cx="5956644" cy="801767"/>
          </a:xfrm>
        </p:grpSpPr>
        <p:sp>
          <p:nvSpPr>
            <p:cNvPr id="47" name="TextBox 46"/>
            <p:cNvSpPr txBox="1"/>
            <p:nvPr/>
          </p:nvSpPr>
          <p:spPr>
            <a:xfrm>
              <a:off x="4548027" y="1315748"/>
              <a:ext cx="569387" cy="545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700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01</a:t>
              </a:r>
              <a:endParaRPr lang="en-US" sz="2700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89391" y="1376442"/>
              <a:ext cx="5415280" cy="423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利用AlertDialog弹窗来完成个人页面介绍和用户交互</a:t>
              </a:r>
              <a:endParaRPr lang="zh-CN" altLang="en-US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574667" y="1860340"/>
              <a:ext cx="3857625" cy="2571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900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sp>
        <p:nvSpPr>
          <p:cNvPr id="38" name="文本框 48"/>
          <p:cNvSpPr txBox="1">
            <a:spLocks noChangeArrowheads="1"/>
          </p:cNvSpPr>
          <p:nvPr/>
        </p:nvSpPr>
        <p:spPr bwMode="auto">
          <a:xfrm>
            <a:off x="1043305" y="267335"/>
            <a:ext cx="7744460" cy="53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sz="2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其他功能</a:t>
            </a:r>
            <a:r>
              <a:rPr sz="2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 </a:t>
            </a:r>
            <a:endParaRPr sz="2400" dirty="0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23215" y="298450"/>
            <a:ext cx="561340" cy="561340"/>
          </a:xfrm>
          <a:prstGeom prst="roundRect">
            <a:avLst/>
          </a:prstGeom>
          <a:noFill/>
          <a:ln w="9525">
            <a:gradFill>
              <a:gsLst>
                <a:gs pos="500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 descr="创新点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" y="318770"/>
            <a:ext cx="520065" cy="52006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圆角矩形 52"/>
          <p:cNvSpPr/>
          <p:nvPr/>
        </p:nvSpPr>
        <p:spPr>
          <a:xfrm>
            <a:off x="320675" y="297815"/>
            <a:ext cx="561340" cy="561340"/>
          </a:xfrm>
          <a:prstGeom prst="roundRect">
            <a:avLst/>
          </a:prstGeom>
          <a:noFill/>
          <a:ln w="9525">
            <a:gradFill>
              <a:gsLst>
                <a:gs pos="500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2771776" y="485775"/>
            <a:ext cx="104457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48"/>
          <p:cNvSpPr txBox="1">
            <a:spLocks noChangeArrowheads="1"/>
          </p:cNvSpPr>
          <p:nvPr/>
        </p:nvSpPr>
        <p:spPr bwMode="auto">
          <a:xfrm>
            <a:off x="1043608" y="267494"/>
            <a:ext cx="2160240" cy="53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遇到的问题</a:t>
            </a:r>
            <a:endParaRPr lang="zh-CN" altLang="en-US" sz="2400" dirty="0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" name="菱形 67"/>
          <p:cNvSpPr/>
          <p:nvPr/>
        </p:nvSpPr>
        <p:spPr>
          <a:xfrm>
            <a:off x="2661115" y="1023957"/>
            <a:ext cx="3612095" cy="3612095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66308" y="1583627"/>
            <a:ext cx="2105356" cy="870476"/>
            <a:chOff x="669483" y="1598232"/>
            <a:chExt cx="2105356" cy="870476"/>
          </a:xfrm>
        </p:grpSpPr>
        <p:sp>
          <p:nvSpPr>
            <p:cNvPr id="73" name="矩形 72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SpPr/>
            <p:nvPr/>
          </p:nvSpPr>
          <p:spPr>
            <a:xfrm>
              <a:off x="669483" y="1861013"/>
              <a:ext cx="2105356" cy="60769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lnSpc>
                  <a:spcPct val="120000"/>
                </a:lnSpc>
                <a:defRPr/>
              </a:pPr>
              <a:r>
                <a:rPr lang="zh-CN" altLang="en-US" sz="1400" dirty="0">
                  <a:gradFill>
                    <a:gsLst>
                      <a:gs pos="500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ACTIVITY跳转时出现页面重叠现象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SpPr txBox="1">
              <a:spLocks noChangeArrowheads="1"/>
            </p:cNvSpPr>
            <p:nvPr/>
          </p:nvSpPr>
          <p:spPr bwMode="auto">
            <a:xfrm>
              <a:off x="2267474" y="1598232"/>
              <a:ext cx="507365" cy="275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问题</a:t>
              </a:r>
              <a:r>
                <a:rPr lang="en-US" altLang="zh-CN" sz="1000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zh-CN" altLang="en-US" sz="1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75" name="直接连接符 74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CxnSpPr/>
            <p:nvPr/>
          </p:nvCxnSpPr>
          <p:spPr>
            <a:xfrm>
              <a:off x="2447509" y="1906009"/>
              <a:ext cx="23193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570423" y="3177514"/>
            <a:ext cx="2162506" cy="859681"/>
            <a:chOff x="612333" y="3177514"/>
            <a:chExt cx="2162506" cy="859681"/>
          </a:xfrm>
        </p:grpSpPr>
        <p:sp>
          <p:nvSpPr>
            <p:cNvPr id="76" name="矩形 75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SpPr/>
            <p:nvPr/>
          </p:nvSpPr>
          <p:spPr>
            <a:xfrm>
              <a:off x="612333" y="3429500"/>
              <a:ext cx="2105356" cy="60769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lnSpc>
                  <a:spcPct val="120000"/>
                </a:lnSpc>
                <a:defRPr/>
              </a:pPr>
              <a:r>
                <a:rPr lang="zh-CN" altLang="en-US" sz="1400" dirty="0">
                  <a:gradFill>
                    <a:gsLst>
                      <a:gs pos="500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引用网上开源播放器导致依赖包冲突</a:t>
              </a:r>
              <a:endParaRPr lang="zh-CN" altLang="en-US" sz="1400" dirty="0">
                <a:gradFill>
                  <a:gsLst>
                    <a:gs pos="50000">
                      <a:srgbClr val="F4DEBE"/>
                    </a:gs>
                    <a:gs pos="0">
                      <a:srgbClr val="D9A96A"/>
                    </a:gs>
                    <a:gs pos="100000">
                      <a:srgbClr val="F5E3C9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77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SpPr txBox="1">
              <a:spLocks noChangeArrowheads="1"/>
            </p:cNvSpPr>
            <p:nvPr/>
          </p:nvSpPr>
          <p:spPr bwMode="auto">
            <a:xfrm>
              <a:off x="2267474" y="3177514"/>
              <a:ext cx="507365" cy="275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问题</a:t>
              </a:r>
              <a:r>
                <a:rPr lang="en-US" altLang="zh-CN" sz="1000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zh-CN" altLang="en-US" sz="1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79" name="直接连接符 78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CxnSpPr/>
            <p:nvPr/>
          </p:nvCxnSpPr>
          <p:spPr>
            <a:xfrm>
              <a:off x="2447509" y="3485291"/>
              <a:ext cx="23193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6273210" y="1598232"/>
            <a:ext cx="2105356" cy="1387366"/>
            <a:chOff x="6273210" y="1598232"/>
            <a:chExt cx="2105356" cy="1387366"/>
          </a:xfrm>
        </p:grpSpPr>
        <p:sp>
          <p:nvSpPr>
            <p:cNvPr id="80" name="矩形 79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SpPr/>
            <p:nvPr/>
          </p:nvSpPr>
          <p:spPr>
            <a:xfrm>
              <a:off x="6273210" y="1861013"/>
              <a:ext cx="2105356" cy="112458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20000"/>
                </a:lnSpc>
                <a:defRPr/>
              </a:pPr>
              <a:r>
                <a:rPr lang="zh-CN" altLang="en-US" sz="1400" dirty="0">
                  <a:gradFill>
                    <a:gsLst>
                      <a:gs pos="500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初始界面加载时，无法即时显示Re</a:t>
              </a:r>
              <a:r>
                <a:rPr lang="en-US" altLang="zh-CN" sz="1400" dirty="0">
                  <a:gradFill>
                    <a:gsLst>
                      <a:gs pos="500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cy</a:t>
              </a:r>
              <a:r>
                <a:rPr lang="zh-CN" altLang="en-US" sz="1400" dirty="0">
                  <a:gradFill>
                    <a:gsLst>
                      <a:gs pos="500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clerView的视频内容，需点击其他页面才可以</a:t>
              </a:r>
              <a:endParaRPr lang="zh-CN" altLang="en-US" sz="1400" dirty="0">
                <a:gradFill>
                  <a:gsLst>
                    <a:gs pos="50000">
                      <a:srgbClr val="F4DEBE"/>
                    </a:gs>
                    <a:gs pos="0">
                      <a:srgbClr val="D9A96A"/>
                    </a:gs>
                    <a:gs pos="100000">
                      <a:srgbClr val="F5E3C9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81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SpPr txBox="1">
              <a:spLocks noChangeArrowheads="1"/>
            </p:cNvSpPr>
            <p:nvPr/>
          </p:nvSpPr>
          <p:spPr bwMode="auto">
            <a:xfrm>
              <a:off x="6273210" y="1598232"/>
              <a:ext cx="507365" cy="275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问题</a:t>
              </a:r>
              <a:r>
                <a:rPr lang="en-US" altLang="zh-CN" sz="1000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zh-CN" altLang="en-US" sz="1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82" name="直接连接符 81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CxnSpPr/>
            <p:nvPr/>
          </p:nvCxnSpPr>
          <p:spPr>
            <a:xfrm>
              <a:off x="6376724" y="1906009"/>
              <a:ext cx="23193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6273210" y="3177514"/>
            <a:ext cx="2105356" cy="870476"/>
            <a:chOff x="6273210" y="3177514"/>
            <a:chExt cx="2105356" cy="870476"/>
          </a:xfrm>
        </p:grpSpPr>
        <p:sp>
          <p:nvSpPr>
            <p:cNvPr id="84" name="矩形 83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SpPr/>
            <p:nvPr/>
          </p:nvSpPr>
          <p:spPr>
            <a:xfrm>
              <a:off x="6273210" y="3440295"/>
              <a:ext cx="2105356" cy="60769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20000"/>
                </a:lnSpc>
                <a:defRPr/>
              </a:pPr>
              <a:r>
                <a:rPr lang="zh-CN" altLang="en-US" sz="1400" dirty="0">
                  <a:gradFill>
                    <a:gsLst>
                      <a:gs pos="500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从github上拉取代码发生冲突产生乱码</a:t>
              </a:r>
              <a:endParaRPr lang="zh-CN" altLang="en-US" sz="1400" dirty="0">
                <a:gradFill>
                  <a:gsLst>
                    <a:gs pos="50000">
                      <a:srgbClr val="F4DEBE"/>
                    </a:gs>
                    <a:gs pos="0">
                      <a:srgbClr val="D9A96A"/>
                    </a:gs>
                    <a:gs pos="100000">
                      <a:srgbClr val="F5E3C9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85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SpPr txBox="1">
              <a:spLocks noChangeArrowheads="1"/>
            </p:cNvSpPr>
            <p:nvPr/>
          </p:nvSpPr>
          <p:spPr bwMode="auto">
            <a:xfrm>
              <a:off x="6273210" y="3177514"/>
              <a:ext cx="507365" cy="275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问题</a:t>
              </a:r>
              <a:r>
                <a:rPr lang="en-US" altLang="zh-CN" sz="1000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zh-CN" altLang="en-US" sz="1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86" name="直接连接符 85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CxnSpPr/>
            <p:nvPr/>
          </p:nvCxnSpPr>
          <p:spPr>
            <a:xfrm>
              <a:off x="6376724" y="3485291"/>
              <a:ext cx="23193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3004264" y="1367106"/>
            <a:ext cx="1408717" cy="1408717"/>
            <a:chOff x="3004264" y="1367106"/>
            <a:chExt cx="1408717" cy="1408717"/>
          </a:xfrm>
        </p:grpSpPr>
        <p:sp>
          <p:nvSpPr>
            <p:cNvPr id="69" name="任意多边形 68"/>
            <p:cNvSpPr/>
            <p:nvPr/>
          </p:nvSpPr>
          <p:spPr>
            <a:xfrm>
              <a:off x="3004264" y="1367106"/>
              <a:ext cx="1408717" cy="1408717"/>
            </a:xfrm>
            <a:custGeom>
              <a:avLst/>
              <a:gdLst>
                <a:gd name="connsiteX0" fmla="*/ 0 w 1584960"/>
                <a:gd name="connsiteY0" fmla="*/ 264165 h 1584960"/>
                <a:gd name="connsiteX1" fmla="*/ 264165 w 1584960"/>
                <a:gd name="connsiteY1" fmla="*/ 0 h 1584960"/>
                <a:gd name="connsiteX2" fmla="*/ 1320795 w 1584960"/>
                <a:gd name="connsiteY2" fmla="*/ 0 h 1584960"/>
                <a:gd name="connsiteX3" fmla="*/ 1584960 w 1584960"/>
                <a:gd name="connsiteY3" fmla="*/ 264165 h 1584960"/>
                <a:gd name="connsiteX4" fmla="*/ 1584960 w 1584960"/>
                <a:gd name="connsiteY4" fmla="*/ 1320795 h 1584960"/>
                <a:gd name="connsiteX5" fmla="*/ 1320795 w 1584960"/>
                <a:gd name="connsiteY5" fmla="*/ 1584960 h 1584960"/>
                <a:gd name="connsiteX6" fmla="*/ 264165 w 1584960"/>
                <a:gd name="connsiteY6" fmla="*/ 1584960 h 1584960"/>
                <a:gd name="connsiteX7" fmla="*/ 0 w 1584960"/>
                <a:gd name="connsiteY7" fmla="*/ 1320795 h 1584960"/>
                <a:gd name="connsiteX8" fmla="*/ 0 w 1584960"/>
                <a:gd name="connsiteY8" fmla="*/ 264165 h 158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4960" h="1584960">
                  <a:moveTo>
                    <a:pt x="0" y="264165"/>
                  </a:moveTo>
                  <a:cubicBezTo>
                    <a:pt x="0" y="118271"/>
                    <a:pt x="118271" y="0"/>
                    <a:pt x="264165" y="0"/>
                  </a:cubicBezTo>
                  <a:lnTo>
                    <a:pt x="1320795" y="0"/>
                  </a:lnTo>
                  <a:cubicBezTo>
                    <a:pt x="1466689" y="0"/>
                    <a:pt x="1584960" y="118271"/>
                    <a:pt x="1584960" y="264165"/>
                  </a:cubicBezTo>
                  <a:lnTo>
                    <a:pt x="1584960" y="1320795"/>
                  </a:lnTo>
                  <a:cubicBezTo>
                    <a:pt x="1584960" y="1466689"/>
                    <a:pt x="1466689" y="1584960"/>
                    <a:pt x="1320795" y="1584960"/>
                  </a:cubicBezTo>
                  <a:lnTo>
                    <a:pt x="264165" y="1584960"/>
                  </a:lnTo>
                  <a:cubicBezTo>
                    <a:pt x="118271" y="1584960"/>
                    <a:pt x="0" y="1466689"/>
                    <a:pt x="0" y="1320795"/>
                  </a:cubicBezTo>
                  <a:lnTo>
                    <a:pt x="0" y="264165"/>
                  </a:lnTo>
                  <a:close/>
                </a:path>
              </a:pathLst>
            </a:custGeom>
            <a:gradFill>
              <a:gsLst>
                <a:gs pos="500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40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87" name="AutoShape 28"/>
            <p:cNvSpPr/>
            <p:nvPr/>
          </p:nvSpPr>
          <p:spPr bwMode="auto">
            <a:xfrm>
              <a:off x="3483833" y="1846674"/>
              <a:ext cx="449579" cy="44958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9450"/>
                  </a:moveTo>
                  <a:cubicBezTo>
                    <a:pt x="20249" y="9823"/>
                    <a:pt x="19947" y="10124"/>
                    <a:pt x="19575" y="10124"/>
                  </a:cubicBezTo>
                  <a:lnTo>
                    <a:pt x="18324" y="10124"/>
                  </a:lnTo>
                  <a:lnTo>
                    <a:pt x="15624" y="5400"/>
                  </a:lnTo>
                  <a:lnTo>
                    <a:pt x="17549" y="5400"/>
                  </a:lnTo>
                  <a:cubicBezTo>
                    <a:pt x="17762" y="5400"/>
                    <a:pt x="17962" y="5500"/>
                    <a:pt x="18089" y="5670"/>
                  </a:cubicBezTo>
                  <a:lnTo>
                    <a:pt x="20114" y="8370"/>
                  </a:lnTo>
                  <a:cubicBezTo>
                    <a:pt x="20202" y="8486"/>
                    <a:pt x="20249" y="8628"/>
                    <a:pt x="20249" y="8774"/>
                  </a:cubicBezTo>
                  <a:cubicBezTo>
                    <a:pt x="20249" y="8774"/>
                    <a:pt x="20249" y="9450"/>
                    <a:pt x="20249" y="9450"/>
                  </a:cubicBezTo>
                  <a:close/>
                  <a:moveTo>
                    <a:pt x="18224" y="20249"/>
                  </a:moveTo>
                  <a:lnTo>
                    <a:pt x="14174" y="20249"/>
                  </a:lnTo>
                  <a:lnTo>
                    <a:pt x="14174" y="13500"/>
                  </a:lnTo>
                  <a:cubicBezTo>
                    <a:pt x="14174" y="13126"/>
                    <a:pt x="13872" y="12825"/>
                    <a:pt x="13499" y="12825"/>
                  </a:cubicBezTo>
                  <a:lnTo>
                    <a:pt x="8437" y="12825"/>
                  </a:lnTo>
                  <a:cubicBezTo>
                    <a:pt x="8064" y="12825"/>
                    <a:pt x="7762" y="13126"/>
                    <a:pt x="7762" y="13500"/>
                  </a:cubicBezTo>
                  <a:lnTo>
                    <a:pt x="7762" y="20249"/>
                  </a:lnTo>
                  <a:lnTo>
                    <a:pt x="3374" y="20249"/>
                  </a:lnTo>
                  <a:lnTo>
                    <a:pt x="3374" y="11475"/>
                  </a:lnTo>
                  <a:lnTo>
                    <a:pt x="18224" y="11475"/>
                  </a:lnTo>
                  <a:cubicBezTo>
                    <a:pt x="18224" y="11475"/>
                    <a:pt x="18224" y="20249"/>
                    <a:pt x="18224" y="20249"/>
                  </a:cubicBezTo>
                  <a:close/>
                  <a:moveTo>
                    <a:pt x="13499" y="20249"/>
                  </a:moveTo>
                  <a:lnTo>
                    <a:pt x="8437" y="20249"/>
                  </a:lnTo>
                  <a:lnTo>
                    <a:pt x="8437" y="13500"/>
                  </a:lnTo>
                  <a:lnTo>
                    <a:pt x="13499" y="13500"/>
                  </a:lnTo>
                  <a:cubicBezTo>
                    <a:pt x="13499" y="13500"/>
                    <a:pt x="13499" y="20249"/>
                    <a:pt x="13499" y="20249"/>
                  </a:cubicBezTo>
                  <a:close/>
                  <a:moveTo>
                    <a:pt x="1349" y="9450"/>
                  </a:moveTo>
                  <a:lnTo>
                    <a:pt x="1349" y="8774"/>
                  </a:lnTo>
                  <a:cubicBezTo>
                    <a:pt x="1349" y="8628"/>
                    <a:pt x="1397" y="8486"/>
                    <a:pt x="1485" y="8370"/>
                  </a:cubicBezTo>
                  <a:lnTo>
                    <a:pt x="3510" y="5670"/>
                  </a:lnTo>
                  <a:cubicBezTo>
                    <a:pt x="3637" y="5500"/>
                    <a:pt x="3837" y="5400"/>
                    <a:pt x="4049" y="5400"/>
                  </a:cubicBezTo>
                  <a:lnTo>
                    <a:pt x="5975" y="5400"/>
                  </a:lnTo>
                  <a:lnTo>
                    <a:pt x="3275" y="10124"/>
                  </a:lnTo>
                  <a:lnTo>
                    <a:pt x="2024" y="10124"/>
                  </a:lnTo>
                  <a:cubicBezTo>
                    <a:pt x="1652" y="10124"/>
                    <a:pt x="1349" y="9823"/>
                    <a:pt x="1349" y="9450"/>
                  </a:cubicBezTo>
                  <a:moveTo>
                    <a:pt x="13369" y="5400"/>
                  </a:moveTo>
                  <a:lnTo>
                    <a:pt x="14846" y="5400"/>
                  </a:lnTo>
                  <a:lnTo>
                    <a:pt x="17546" y="10124"/>
                  </a:lnTo>
                  <a:lnTo>
                    <a:pt x="14719" y="10124"/>
                  </a:lnTo>
                  <a:cubicBezTo>
                    <a:pt x="14719" y="10124"/>
                    <a:pt x="13369" y="5400"/>
                    <a:pt x="13369" y="5400"/>
                  </a:cubicBezTo>
                  <a:close/>
                  <a:moveTo>
                    <a:pt x="11137" y="5400"/>
                  </a:moveTo>
                  <a:lnTo>
                    <a:pt x="12666" y="5400"/>
                  </a:lnTo>
                  <a:lnTo>
                    <a:pt x="14016" y="10124"/>
                  </a:lnTo>
                  <a:lnTo>
                    <a:pt x="11137" y="10124"/>
                  </a:lnTo>
                  <a:cubicBezTo>
                    <a:pt x="11137" y="10124"/>
                    <a:pt x="11137" y="5400"/>
                    <a:pt x="11137" y="5400"/>
                  </a:cubicBezTo>
                  <a:close/>
                  <a:moveTo>
                    <a:pt x="8932" y="5400"/>
                  </a:moveTo>
                  <a:lnTo>
                    <a:pt x="10462" y="5400"/>
                  </a:lnTo>
                  <a:lnTo>
                    <a:pt x="10462" y="10124"/>
                  </a:lnTo>
                  <a:lnTo>
                    <a:pt x="7582" y="10124"/>
                  </a:lnTo>
                  <a:cubicBezTo>
                    <a:pt x="7582" y="10124"/>
                    <a:pt x="8932" y="5400"/>
                    <a:pt x="8932" y="5400"/>
                  </a:cubicBezTo>
                  <a:close/>
                  <a:moveTo>
                    <a:pt x="6880" y="10124"/>
                  </a:moveTo>
                  <a:lnTo>
                    <a:pt x="4052" y="10124"/>
                  </a:lnTo>
                  <a:lnTo>
                    <a:pt x="6752" y="5400"/>
                  </a:lnTo>
                  <a:lnTo>
                    <a:pt x="8230" y="5400"/>
                  </a:lnTo>
                  <a:cubicBezTo>
                    <a:pt x="8230" y="5400"/>
                    <a:pt x="6880" y="10124"/>
                    <a:pt x="6880" y="10124"/>
                  </a:cubicBezTo>
                  <a:close/>
                  <a:moveTo>
                    <a:pt x="17549" y="1350"/>
                  </a:moveTo>
                  <a:lnTo>
                    <a:pt x="17549" y="4050"/>
                  </a:lnTo>
                  <a:lnTo>
                    <a:pt x="4049" y="4050"/>
                  </a:lnTo>
                  <a:lnTo>
                    <a:pt x="4049" y="1350"/>
                  </a:lnTo>
                  <a:cubicBezTo>
                    <a:pt x="4049" y="1350"/>
                    <a:pt x="17549" y="1350"/>
                    <a:pt x="17549" y="1350"/>
                  </a:cubicBezTo>
                  <a:close/>
                  <a:moveTo>
                    <a:pt x="21194" y="7560"/>
                  </a:moveTo>
                  <a:lnTo>
                    <a:pt x="19170" y="4861"/>
                  </a:lnTo>
                  <a:cubicBezTo>
                    <a:pt x="19091" y="4755"/>
                    <a:pt x="18997" y="4663"/>
                    <a:pt x="18899" y="4576"/>
                  </a:cubicBezTo>
                  <a:lnTo>
                    <a:pt x="18899" y="1350"/>
                  </a:lnTo>
                  <a:cubicBezTo>
                    <a:pt x="18899" y="605"/>
                    <a:pt x="18295" y="0"/>
                    <a:pt x="17549" y="0"/>
                  </a:cubicBezTo>
                  <a:lnTo>
                    <a:pt x="4049" y="0"/>
                  </a:lnTo>
                  <a:cubicBezTo>
                    <a:pt x="3304" y="0"/>
                    <a:pt x="2699" y="605"/>
                    <a:pt x="2699" y="1350"/>
                  </a:cubicBezTo>
                  <a:lnTo>
                    <a:pt x="2699" y="4576"/>
                  </a:lnTo>
                  <a:cubicBezTo>
                    <a:pt x="2602" y="4663"/>
                    <a:pt x="2508" y="4754"/>
                    <a:pt x="2430" y="4860"/>
                  </a:cubicBezTo>
                  <a:lnTo>
                    <a:pt x="406" y="7559"/>
                  </a:lnTo>
                  <a:cubicBezTo>
                    <a:pt x="143" y="7907"/>
                    <a:pt x="0" y="8338"/>
                    <a:pt x="0" y="8774"/>
                  </a:cubicBezTo>
                  <a:lnTo>
                    <a:pt x="0" y="9450"/>
                  </a:lnTo>
                  <a:cubicBezTo>
                    <a:pt x="0" y="10566"/>
                    <a:pt x="908" y="11475"/>
                    <a:pt x="2024" y="11475"/>
                  </a:cubicBezTo>
                  <a:lnTo>
                    <a:pt x="2024" y="20249"/>
                  </a:lnTo>
                  <a:cubicBezTo>
                    <a:pt x="2024" y="20994"/>
                    <a:pt x="2629" y="21599"/>
                    <a:pt x="3374" y="21599"/>
                  </a:cubicBezTo>
                  <a:lnTo>
                    <a:pt x="18224" y="21599"/>
                  </a:lnTo>
                  <a:cubicBezTo>
                    <a:pt x="18970" y="21599"/>
                    <a:pt x="19575" y="20994"/>
                    <a:pt x="19575" y="20249"/>
                  </a:cubicBezTo>
                  <a:lnTo>
                    <a:pt x="19575" y="11475"/>
                  </a:lnTo>
                  <a:cubicBezTo>
                    <a:pt x="20691" y="11475"/>
                    <a:pt x="21600" y="10566"/>
                    <a:pt x="21600" y="9450"/>
                  </a:cubicBezTo>
                  <a:lnTo>
                    <a:pt x="21600" y="8774"/>
                  </a:lnTo>
                  <a:cubicBezTo>
                    <a:pt x="21600" y="8338"/>
                    <a:pt x="21456" y="7907"/>
                    <a:pt x="21194" y="756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lIns="19050" tIns="19050" rIns="19050" bIns="1905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28600">
                <a:lnSpc>
                  <a:spcPct val="120000"/>
                </a:lnSpc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21344" y="2884186"/>
            <a:ext cx="1408717" cy="1408717"/>
            <a:chOff x="4521344" y="2884186"/>
            <a:chExt cx="1408717" cy="1408717"/>
          </a:xfrm>
        </p:grpSpPr>
        <p:sp>
          <p:nvSpPr>
            <p:cNvPr id="72" name="任意多边形 71"/>
            <p:cNvSpPr/>
            <p:nvPr/>
          </p:nvSpPr>
          <p:spPr>
            <a:xfrm>
              <a:off x="4521344" y="2884186"/>
              <a:ext cx="1408717" cy="1408717"/>
            </a:xfrm>
            <a:custGeom>
              <a:avLst/>
              <a:gdLst>
                <a:gd name="connsiteX0" fmla="*/ 0 w 1584960"/>
                <a:gd name="connsiteY0" fmla="*/ 264165 h 1584960"/>
                <a:gd name="connsiteX1" fmla="*/ 264165 w 1584960"/>
                <a:gd name="connsiteY1" fmla="*/ 0 h 1584960"/>
                <a:gd name="connsiteX2" fmla="*/ 1320795 w 1584960"/>
                <a:gd name="connsiteY2" fmla="*/ 0 h 1584960"/>
                <a:gd name="connsiteX3" fmla="*/ 1584960 w 1584960"/>
                <a:gd name="connsiteY3" fmla="*/ 264165 h 1584960"/>
                <a:gd name="connsiteX4" fmla="*/ 1584960 w 1584960"/>
                <a:gd name="connsiteY4" fmla="*/ 1320795 h 1584960"/>
                <a:gd name="connsiteX5" fmla="*/ 1320795 w 1584960"/>
                <a:gd name="connsiteY5" fmla="*/ 1584960 h 1584960"/>
                <a:gd name="connsiteX6" fmla="*/ 264165 w 1584960"/>
                <a:gd name="connsiteY6" fmla="*/ 1584960 h 1584960"/>
                <a:gd name="connsiteX7" fmla="*/ 0 w 1584960"/>
                <a:gd name="connsiteY7" fmla="*/ 1320795 h 1584960"/>
                <a:gd name="connsiteX8" fmla="*/ 0 w 1584960"/>
                <a:gd name="connsiteY8" fmla="*/ 264165 h 158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4960" h="1584960">
                  <a:moveTo>
                    <a:pt x="0" y="264165"/>
                  </a:moveTo>
                  <a:cubicBezTo>
                    <a:pt x="0" y="118271"/>
                    <a:pt x="118271" y="0"/>
                    <a:pt x="264165" y="0"/>
                  </a:cubicBezTo>
                  <a:lnTo>
                    <a:pt x="1320795" y="0"/>
                  </a:lnTo>
                  <a:cubicBezTo>
                    <a:pt x="1466689" y="0"/>
                    <a:pt x="1584960" y="118271"/>
                    <a:pt x="1584960" y="264165"/>
                  </a:cubicBezTo>
                  <a:lnTo>
                    <a:pt x="1584960" y="1320795"/>
                  </a:lnTo>
                  <a:cubicBezTo>
                    <a:pt x="1584960" y="1466689"/>
                    <a:pt x="1466689" y="1584960"/>
                    <a:pt x="1320795" y="1584960"/>
                  </a:cubicBezTo>
                  <a:lnTo>
                    <a:pt x="264165" y="1584960"/>
                  </a:lnTo>
                  <a:cubicBezTo>
                    <a:pt x="118271" y="1584960"/>
                    <a:pt x="0" y="1466689"/>
                    <a:pt x="0" y="1320795"/>
                  </a:cubicBezTo>
                  <a:lnTo>
                    <a:pt x="0" y="264165"/>
                  </a:lnTo>
                  <a:close/>
                </a:path>
              </a:pathLst>
            </a:custGeom>
            <a:gradFill>
              <a:gsLst>
                <a:gs pos="500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40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88" name="AutoShape 46"/>
            <p:cNvSpPr/>
            <p:nvPr/>
          </p:nvSpPr>
          <p:spPr bwMode="auto">
            <a:xfrm>
              <a:off x="4980261" y="3331402"/>
              <a:ext cx="449580" cy="44759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874" y="17549"/>
                  </a:moveTo>
                  <a:cubicBezTo>
                    <a:pt x="15513" y="17549"/>
                    <a:pt x="14343" y="15612"/>
                    <a:pt x="13809" y="12825"/>
                  </a:cubicBezTo>
                  <a:lnTo>
                    <a:pt x="15524" y="12825"/>
                  </a:lnTo>
                  <a:cubicBezTo>
                    <a:pt x="17038" y="12825"/>
                    <a:pt x="18224" y="11343"/>
                    <a:pt x="18224" y="9450"/>
                  </a:cubicBezTo>
                  <a:cubicBezTo>
                    <a:pt x="18224" y="7558"/>
                    <a:pt x="17038" y="6075"/>
                    <a:pt x="15524" y="6075"/>
                  </a:cubicBezTo>
                  <a:lnTo>
                    <a:pt x="13809" y="6075"/>
                  </a:lnTo>
                  <a:cubicBezTo>
                    <a:pt x="14343" y="3289"/>
                    <a:pt x="15513" y="1350"/>
                    <a:pt x="16874" y="1350"/>
                  </a:cubicBezTo>
                  <a:cubicBezTo>
                    <a:pt x="18739" y="1350"/>
                    <a:pt x="20249" y="4976"/>
                    <a:pt x="20249" y="9450"/>
                  </a:cubicBezTo>
                  <a:cubicBezTo>
                    <a:pt x="20249" y="13923"/>
                    <a:pt x="18739" y="17549"/>
                    <a:pt x="16874" y="17549"/>
                  </a:cubicBezTo>
                  <a:moveTo>
                    <a:pt x="8926" y="11482"/>
                  </a:moveTo>
                  <a:lnTo>
                    <a:pt x="8774" y="11482"/>
                  </a:lnTo>
                  <a:lnTo>
                    <a:pt x="8774" y="11475"/>
                  </a:lnTo>
                  <a:cubicBezTo>
                    <a:pt x="8028" y="11475"/>
                    <a:pt x="7424" y="10569"/>
                    <a:pt x="7424" y="9450"/>
                  </a:cubicBezTo>
                  <a:cubicBezTo>
                    <a:pt x="7424" y="8332"/>
                    <a:pt x="8028" y="7425"/>
                    <a:pt x="8774" y="7425"/>
                  </a:cubicBezTo>
                  <a:lnTo>
                    <a:pt x="8926" y="7425"/>
                  </a:lnTo>
                  <a:cubicBezTo>
                    <a:pt x="10200" y="7425"/>
                    <a:pt x="11391" y="6924"/>
                    <a:pt x="12441" y="6063"/>
                  </a:cubicBezTo>
                  <a:cubicBezTo>
                    <a:pt x="12248" y="7149"/>
                    <a:pt x="12149" y="8300"/>
                    <a:pt x="12149" y="9450"/>
                  </a:cubicBezTo>
                  <a:cubicBezTo>
                    <a:pt x="12149" y="10603"/>
                    <a:pt x="12248" y="11758"/>
                    <a:pt x="12442" y="12846"/>
                  </a:cubicBezTo>
                  <a:cubicBezTo>
                    <a:pt x="11393" y="11983"/>
                    <a:pt x="10200" y="11482"/>
                    <a:pt x="8926" y="11482"/>
                  </a:cubicBezTo>
                  <a:moveTo>
                    <a:pt x="8096" y="20249"/>
                  </a:moveTo>
                  <a:lnTo>
                    <a:pt x="5396" y="20249"/>
                  </a:lnTo>
                  <a:lnTo>
                    <a:pt x="5396" y="14175"/>
                  </a:lnTo>
                  <a:cubicBezTo>
                    <a:pt x="5396" y="13683"/>
                    <a:pt x="5264" y="13223"/>
                    <a:pt x="5033" y="12825"/>
                  </a:cubicBezTo>
                  <a:lnTo>
                    <a:pt x="5505" y="12825"/>
                  </a:lnTo>
                  <a:lnTo>
                    <a:pt x="5505" y="12832"/>
                  </a:lnTo>
                  <a:lnTo>
                    <a:pt x="7535" y="12832"/>
                  </a:lnTo>
                  <a:cubicBezTo>
                    <a:pt x="7463" y="13042"/>
                    <a:pt x="7421" y="13265"/>
                    <a:pt x="7421" y="13500"/>
                  </a:cubicBezTo>
                  <a:lnTo>
                    <a:pt x="7421" y="18225"/>
                  </a:lnTo>
                  <a:cubicBezTo>
                    <a:pt x="7421" y="18874"/>
                    <a:pt x="7784" y="19307"/>
                    <a:pt x="8001" y="19565"/>
                  </a:cubicBezTo>
                  <a:cubicBezTo>
                    <a:pt x="8031" y="19601"/>
                    <a:pt x="8065" y="19638"/>
                    <a:pt x="8096" y="19677"/>
                  </a:cubicBezTo>
                  <a:cubicBezTo>
                    <a:pt x="8096" y="19677"/>
                    <a:pt x="8096" y="20249"/>
                    <a:pt x="8096" y="20249"/>
                  </a:cubicBezTo>
                  <a:close/>
                  <a:moveTo>
                    <a:pt x="1349" y="9450"/>
                  </a:moveTo>
                  <a:cubicBezTo>
                    <a:pt x="1349" y="8332"/>
                    <a:pt x="1953" y="7425"/>
                    <a:pt x="2699" y="7425"/>
                  </a:cubicBezTo>
                  <a:lnTo>
                    <a:pt x="7434" y="7425"/>
                  </a:lnTo>
                  <a:cubicBezTo>
                    <a:pt x="7014" y="7916"/>
                    <a:pt x="6749" y="8631"/>
                    <a:pt x="6749" y="9450"/>
                  </a:cubicBezTo>
                  <a:cubicBezTo>
                    <a:pt x="6749" y="10270"/>
                    <a:pt x="7014" y="10984"/>
                    <a:pt x="7434" y="11475"/>
                  </a:cubicBezTo>
                  <a:lnTo>
                    <a:pt x="2699" y="11475"/>
                  </a:lnTo>
                  <a:cubicBezTo>
                    <a:pt x="1953" y="11475"/>
                    <a:pt x="1349" y="10569"/>
                    <a:pt x="1349" y="9450"/>
                  </a:cubicBezTo>
                  <a:moveTo>
                    <a:pt x="13499" y="9450"/>
                  </a:moveTo>
                  <a:cubicBezTo>
                    <a:pt x="13499" y="8749"/>
                    <a:pt x="13540" y="8073"/>
                    <a:pt x="13610" y="7425"/>
                  </a:cubicBezTo>
                  <a:lnTo>
                    <a:pt x="15524" y="7425"/>
                  </a:lnTo>
                  <a:cubicBezTo>
                    <a:pt x="16269" y="7425"/>
                    <a:pt x="16874" y="8332"/>
                    <a:pt x="16874" y="9450"/>
                  </a:cubicBezTo>
                  <a:cubicBezTo>
                    <a:pt x="16874" y="10569"/>
                    <a:pt x="16269" y="11475"/>
                    <a:pt x="15524" y="11475"/>
                  </a:cubicBezTo>
                  <a:lnTo>
                    <a:pt x="13610" y="11475"/>
                  </a:lnTo>
                  <a:cubicBezTo>
                    <a:pt x="13540" y="10826"/>
                    <a:pt x="13499" y="10151"/>
                    <a:pt x="13499" y="9450"/>
                  </a:cubicBezTo>
                  <a:moveTo>
                    <a:pt x="16874" y="0"/>
                  </a:moveTo>
                  <a:cubicBezTo>
                    <a:pt x="15489" y="0"/>
                    <a:pt x="14400" y="951"/>
                    <a:pt x="13618" y="2420"/>
                  </a:cubicBezTo>
                  <a:lnTo>
                    <a:pt x="13604" y="2412"/>
                  </a:lnTo>
                  <a:cubicBezTo>
                    <a:pt x="12469" y="4635"/>
                    <a:pt x="10778" y="6075"/>
                    <a:pt x="8926" y="6075"/>
                  </a:cubicBezTo>
                  <a:lnTo>
                    <a:pt x="8479" y="6075"/>
                  </a:lnTo>
                  <a:lnTo>
                    <a:pt x="5505" y="6075"/>
                  </a:lnTo>
                  <a:lnTo>
                    <a:pt x="2699" y="6075"/>
                  </a:lnTo>
                  <a:cubicBezTo>
                    <a:pt x="1185" y="6075"/>
                    <a:pt x="0" y="7558"/>
                    <a:pt x="0" y="9450"/>
                  </a:cubicBezTo>
                  <a:cubicBezTo>
                    <a:pt x="0" y="11343"/>
                    <a:pt x="1185" y="12825"/>
                    <a:pt x="2699" y="12825"/>
                  </a:cubicBezTo>
                  <a:cubicBezTo>
                    <a:pt x="3443" y="12827"/>
                    <a:pt x="4046" y="13430"/>
                    <a:pt x="4046" y="14175"/>
                  </a:cubicBezTo>
                  <a:lnTo>
                    <a:pt x="4046" y="20249"/>
                  </a:lnTo>
                  <a:cubicBezTo>
                    <a:pt x="4046" y="20996"/>
                    <a:pt x="4651" y="21599"/>
                    <a:pt x="5396" y="21599"/>
                  </a:cubicBezTo>
                  <a:lnTo>
                    <a:pt x="8096" y="21599"/>
                  </a:lnTo>
                  <a:cubicBezTo>
                    <a:pt x="8842" y="21599"/>
                    <a:pt x="9446" y="20996"/>
                    <a:pt x="9446" y="20249"/>
                  </a:cubicBezTo>
                  <a:lnTo>
                    <a:pt x="9446" y="19575"/>
                  </a:lnTo>
                  <a:cubicBezTo>
                    <a:pt x="9446" y="18900"/>
                    <a:pt x="8771" y="18598"/>
                    <a:pt x="8771" y="18225"/>
                  </a:cubicBezTo>
                  <a:lnTo>
                    <a:pt x="8771" y="13500"/>
                  </a:lnTo>
                  <a:cubicBezTo>
                    <a:pt x="8771" y="13484"/>
                    <a:pt x="8781" y="13473"/>
                    <a:pt x="8782" y="13458"/>
                  </a:cubicBezTo>
                  <a:cubicBezTo>
                    <a:pt x="8789" y="13361"/>
                    <a:pt x="8815" y="13271"/>
                    <a:pt x="8859" y="13191"/>
                  </a:cubicBezTo>
                  <a:cubicBezTo>
                    <a:pt x="8871" y="13169"/>
                    <a:pt x="8884" y="13151"/>
                    <a:pt x="8898" y="13132"/>
                  </a:cubicBezTo>
                  <a:cubicBezTo>
                    <a:pt x="8952" y="13051"/>
                    <a:pt x="9020" y="12985"/>
                    <a:pt x="9103" y="12934"/>
                  </a:cubicBezTo>
                  <a:cubicBezTo>
                    <a:pt x="9107" y="12931"/>
                    <a:pt x="9108" y="12927"/>
                    <a:pt x="9112" y="12925"/>
                  </a:cubicBezTo>
                  <a:cubicBezTo>
                    <a:pt x="9115" y="12925"/>
                    <a:pt x="9117" y="12922"/>
                    <a:pt x="9120" y="12922"/>
                  </a:cubicBezTo>
                  <a:cubicBezTo>
                    <a:pt x="9174" y="12892"/>
                    <a:pt x="9238" y="12885"/>
                    <a:pt x="9299" y="12868"/>
                  </a:cubicBezTo>
                  <a:cubicBezTo>
                    <a:pt x="11003" y="13049"/>
                    <a:pt x="12545" y="14424"/>
                    <a:pt x="13604" y="16495"/>
                  </a:cubicBezTo>
                  <a:lnTo>
                    <a:pt x="13621" y="16487"/>
                  </a:lnTo>
                  <a:cubicBezTo>
                    <a:pt x="14404" y="17950"/>
                    <a:pt x="15490" y="18900"/>
                    <a:pt x="16874" y="18900"/>
                  </a:cubicBezTo>
                  <a:cubicBezTo>
                    <a:pt x="19977" y="18900"/>
                    <a:pt x="21600" y="14145"/>
                    <a:pt x="21600" y="9450"/>
                  </a:cubicBezTo>
                  <a:cubicBezTo>
                    <a:pt x="21600" y="4754"/>
                    <a:pt x="19977" y="0"/>
                    <a:pt x="1687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lIns="19050" tIns="19050" rIns="19050" bIns="1905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28600">
                <a:lnSpc>
                  <a:spcPct val="120000"/>
                </a:lnSpc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21344" y="1367106"/>
            <a:ext cx="1408717" cy="1408717"/>
            <a:chOff x="4521344" y="1367106"/>
            <a:chExt cx="1408717" cy="1408717"/>
          </a:xfrm>
        </p:grpSpPr>
        <p:sp>
          <p:nvSpPr>
            <p:cNvPr id="70" name="任意多边形 69"/>
            <p:cNvSpPr/>
            <p:nvPr/>
          </p:nvSpPr>
          <p:spPr>
            <a:xfrm>
              <a:off x="4521344" y="1367106"/>
              <a:ext cx="1408717" cy="1408717"/>
            </a:xfrm>
            <a:custGeom>
              <a:avLst/>
              <a:gdLst>
                <a:gd name="connsiteX0" fmla="*/ 0 w 1584960"/>
                <a:gd name="connsiteY0" fmla="*/ 264165 h 1584960"/>
                <a:gd name="connsiteX1" fmla="*/ 264165 w 1584960"/>
                <a:gd name="connsiteY1" fmla="*/ 0 h 1584960"/>
                <a:gd name="connsiteX2" fmla="*/ 1320795 w 1584960"/>
                <a:gd name="connsiteY2" fmla="*/ 0 h 1584960"/>
                <a:gd name="connsiteX3" fmla="*/ 1584960 w 1584960"/>
                <a:gd name="connsiteY3" fmla="*/ 264165 h 1584960"/>
                <a:gd name="connsiteX4" fmla="*/ 1584960 w 1584960"/>
                <a:gd name="connsiteY4" fmla="*/ 1320795 h 1584960"/>
                <a:gd name="connsiteX5" fmla="*/ 1320795 w 1584960"/>
                <a:gd name="connsiteY5" fmla="*/ 1584960 h 1584960"/>
                <a:gd name="connsiteX6" fmla="*/ 264165 w 1584960"/>
                <a:gd name="connsiteY6" fmla="*/ 1584960 h 1584960"/>
                <a:gd name="connsiteX7" fmla="*/ 0 w 1584960"/>
                <a:gd name="connsiteY7" fmla="*/ 1320795 h 1584960"/>
                <a:gd name="connsiteX8" fmla="*/ 0 w 1584960"/>
                <a:gd name="connsiteY8" fmla="*/ 264165 h 158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4960" h="1584960">
                  <a:moveTo>
                    <a:pt x="0" y="264165"/>
                  </a:moveTo>
                  <a:cubicBezTo>
                    <a:pt x="0" y="118271"/>
                    <a:pt x="118271" y="0"/>
                    <a:pt x="264165" y="0"/>
                  </a:cubicBezTo>
                  <a:lnTo>
                    <a:pt x="1320795" y="0"/>
                  </a:lnTo>
                  <a:cubicBezTo>
                    <a:pt x="1466689" y="0"/>
                    <a:pt x="1584960" y="118271"/>
                    <a:pt x="1584960" y="264165"/>
                  </a:cubicBezTo>
                  <a:lnTo>
                    <a:pt x="1584960" y="1320795"/>
                  </a:lnTo>
                  <a:cubicBezTo>
                    <a:pt x="1584960" y="1466689"/>
                    <a:pt x="1466689" y="1584960"/>
                    <a:pt x="1320795" y="1584960"/>
                  </a:cubicBezTo>
                  <a:lnTo>
                    <a:pt x="264165" y="1584960"/>
                  </a:lnTo>
                  <a:cubicBezTo>
                    <a:pt x="118271" y="1584960"/>
                    <a:pt x="0" y="1466689"/>
                    <a:pt x="0" y="1320795"/>
                  </a:cubicBezTo>
                  <a:lnTo>
                    <a:pt x="0" y="264165"/>
                  </a:lnTo>
                  <a:close/>
                </a:path>
              </a:pathLst>
            </a:custGeom>
            <a:gradFill>
              <a:gsLst>
                <a:gs pos="500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40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grpSp>
          <p:nvGrpSpPr>
            <p:cNvPr id="89" name="Group 112"/>
            <p:cNvGrpSpPr/>
            <p:nvPr/>
          </p:nvGrpSpPr>
          <p:grpSpPr>
            <a:xfrm>
              <a:off x="5001265" y="1861209"/>
              <a:ext cx="448850" cy="420511"/>
              <a:chOff x="5368132" y="3540125"/>
              <a:chExt cx="465138" cy="435769"/>
            </a:xfrm>
            <a:solidFill>
              <a:schemeClr val="tx2"/>
            </a:solidFill>
          </p:grpSpPr>
          <p:sp>
            <p:nvSpPr>
              <p:cNvPr id="91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228600">
                  <a:lnSpc>
                    <a:spcPct val="120000"/>
                  </a:lnSpc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92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228600">
                  <a:lnSpc>
                    <a:spcPct val="120000"/>
                  </a:lnSpc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3004264" y="2884186"/>
            <a:ext cx="1408717" cy="1408717"/>
            <a:chOff x="3004264" y="2884186"/>
            <a:chExt cx="1408717" cy="1408717"/>
          </a:xfrm>
        </p:grpSpPr>
        <p:sp>
          <p:nvSpPr>
            <p:cNvPr id="71" name="任意多边形 70"/>
            <p:cNvSpPr/>
            <p:nvPr/>
          </p:nvSpPr>
          <p:spPr>
            <a:xfrm>
              <a:off x="3004264" y="2884186"/>
              <a:ext cx="1408717" cy="1408717"/>
            </a:xfrm>
            <a:custGeom>
              <a:avLst/>
              <a:gdLst>
                <a:gd name="connsiteX0" fmla="*/ 0 w 1584960"/>
                <a:gd name="connsiteY0" fmla="*/ 264165 h 1584960"/>
                <a:gd name="connsiteX1" fmla="*/ 264165 w 1584960"/>
                <a:gd name="connsiteY1" fmla="*/ 0 h 1584960"/>
                <a:gd name="connsiteX2" fmla="*/ 1320795 w 1584960"/>
                <a:gd name="connsiteY2" fmla="*/ 0 h 1584960"/>
                <a:gd name="connsiteX3" fmla="*/ 1584960 w 1584960"/>
                <a:gd name="connsiteY3" fmla="*/ 264165 h 1584960"/>
                <a:gd name="connsiteX4" fmla="*/ 1584960 w 1584960"/>
                <a:gd name="connsiteY4" fmla="*/ 1320795 h 1584960"/>
                <a:gd name="connsiteX5" fmla="*/ 1320795 w 1584960"/>
                <a:gd name="connsiteY5" fmla="*/ 1584960 h 1584960"/>
                <a:gd name="connsiteX6" fmla="*/ 264165 w 1584960"/>
                <a:gd name="connsiteY6" fmla="*/ 1584960 h 1584960"/>
                <a:gd name="connsiteX7" fmla="*/ 0 w 1584960"/>
                <a:gd name="connsiteY7" fmla="*/ 1320795 h 1584960"/>
                <a:gd name="connsiteX8" fmla="*/ 0 w 1584960"/>
                <a:gd name="connsiteY8" fmla="*/ 264165 h 158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4960" h="1584960">
                  <a:moveTo>
                    <a:pt x="0" y="264165"/>
                  </a:moveTo>
                  <a:cubicBezTo>
                    <a:pt x="0" y="118271"/>
                    <a:pt x="118271" y="0"/>
                    <a:pt x="264165" y="0"/>
                  </a:cubicBezTo>
                  <a:lnTo>
                    <a:pt x="1320795" y="0"/>
                  </a:lnTo>
                  <a:cubicBezTo>
                    <a:pt x="1466689" y="0"/>
                    <a:pt x="1584960" y="118271"/>
                    <a:pt x="1584960" y="264165"/>
                  </a:cubicBezTo>
                  <a:lnTo>
                    <a:pt x="1584960" y="1320795"/>
                  </a:lnTo>
                  <a:cubicBezTo>
                    <a:pt x="1584960" y="1466689"/>
                    <a:pt x="1466689" y="1584960"/>
                    <a:pt x="1320795" y="1584960"/>
                  </a:cubicBezTo>
                  <a:lnTo>
                    <a:pt x="264165" y="1584960"/>
                  </a:lnTo>
                  <a:cubicBezTo>
                    <a:pt x="118271" y="1584960"/>
                    <a:pt x="0" y="1466689"/>
                    <a:pt x="0" y="1320795"/>
                  </a:cubicBezTo>
                  <a:lnTo>
                    <a:pt x="0" y="264165"/>
                  </a:lnTo>
                  <a:close/>
                </a:path>
              </a:pathLst>
            </a:custGeom>
            <a:gradFill>
              <a:gsLst>
                <a:gs pos="500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40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90" name="AutoShape 130"/>
            <p:cNvSpPr/>
            <p:nvPr/>
          </p:nvSpPr>
          <p:spPr bwMode="auto">
            <a:xfrm>
              <a:off x="3483832" y="3364745"/>
              <a:ext cx="449580" cy="447599"/>
            </a:xfrm>
            <a:custGeom>
              <a:avLst/>
              <a:gdLst>
                <a:gd name="T0" fmla="+- 0 10799 113"/>
                <a:gd name="T1" fmla="*/ T0 w 21373"/>
                <a:gd name="T2" fmla="*/ 10800 h 21600"/>
                <a:gd name="T3" fmla="+- 0 10799 113"/>
                <a:gd name="T4" fmla="*/ T3 w 21373"/>
                <a:gd name="T5" fmla="*/ 10800 h 21600"/>
                <a:gd name="T6" fmla="+- 0 10799 113"/>
                <a:gd name="T7" fmla="*/ T6 w 21373"/>
                <a:gd name="T8" fmla="*/ 10800 h 21600"/>
                <a:gd name="T9" fmla="+- 0 10799 113"/>
                <a:gd name="T10" fmla="*/ T9 w 2137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73" h="21600">
                  <a:moveTo>
                    <a:pt x="1336" y="20249"/>
                  </a:moveTo>
                  <a:cubicBezTo>
                    <a:pt x="1428" y="20188"/>
                    <a:pt x="3691" y="18688"/>
                    <a:pt x="7070" y="17950"/>
                  </a:cubicBezTo>
                  <a:lnTo>
                    <a:pt x="8729" y="17587"/>
                  </a:lnTo>
                  <a:cubicBezTo>
                    <a:pt x="9321" y="17980"/>
                    <a:pt x="9972" y="18225"/>
                    <a:pt x="10686" y="18225"/>
                  </a:cubicBezTo>
                  <a:cubicBezTo>
                    <a:pt x="11401" y="18225"/>
                    <a:pt x="12052" y="17980"/>
                    <a:pt x="12644" y="17587"/>
                  </a:cubicBezTo>
                  <a:lnTo>
                    <a:pt x="14303" y="17950"/>
                  </a:lnTo>
                  <a:cubicBezTo>
                    <a:pt x="17656" y="18682"/>
                    <a:pt x="19911" y="20165"/>
                    <a:pt x="20037" y="20249"/>
                  </a:cubicBezTo>
                  <a:cubicBezTo>
                    <a:pt x="20037" y="20249"/>
                    <a:pt x="1336" y="20249"/>
                    <a:pt x="1336" y="20249"/>
                  </a:cubicBezTo>
                  <a:close/>
                  <a:moveTo>
                    <a:pt x="13537" y="15793"/>
                  </a:moveTo>
                  <a:lnTo>
                    <a:pt x="13317" y="16073"/>
                  </a:lnTo>
                  <a:cubicBezTo>
                    <a:pt x="11725" y="17923"/>
                    <a:pt x="9648" y="17923"/>
                    <a:pt x="8056" y="16073"/>
                  </a:cubicBezTo>
                  <a:lnTo>
                    <a:pt x="7836" y="15793"/>
                  </a:lnTo>
                  <a:cubicBezTo>
                    <a:pt x="5977" y="13411"/>
                    <a:pt x="5053" y="10261"/>
                    <a:pt x="5451" y="7255"/>
                  </a:cubicBezTo>
                  <a:cubicBezTo>
                    <a:pt x="5815" y="4367"/>
                    <a:pt x="7453" y="1350"/>
                    <a:pt x="10686" y="1350"/>
                  </a:cubicBezTo>
                  <a:cubicBezTo>
                    <a:pt x="13920" y="1350"/>
                    <a:pt x="15558" y="4367"/>
                    <a:pt x="15922" y="7255"/>
                  </a:cubicBezTo>
                  <a:cubicBezTo>
                    <a:pt x="16318" y="10262"/>
                    <a:pt x="15398" y="13411"/>
                    <a:pt x="13537" y="15793"/>
                  </a:cubicBezTo>
                  <a:moveTo>
                    <a:pt x="20778" y="19126"/>
                  </a:moveTo>
                  <a:cubicBezTo>
                    <a:pt x="20644" y="19037"/>
                    <a:pt x="18209" y="17422"/>
                    <a:pt x="14585" y="16630"/>
                  </a:cubicBezTo>
                  <a:cubicBezTo>
                    <a:pt x="15914" y="14927"/>
                    <a:pt x="16767" y="12639"/>
                    <a:pt x="17130" y="11115"/>
                  </a:cubicBezTo>
                  <a:cubicBezTo>
                    <a:pt x="17633" y="9004"/>
                    <a:pt x="17438" y="4873"/>
                    <a:pt x="15431" y="2299"/>
                  </a:cubicBezTo>
                  <a:cubicBezTo>
                    <a:pt x="14259" y="795"/>
                    <a:pt x="12618" y="0"/>
                    <a:pt x="10686" y="0"/>
                  </a:cubicBezTo>
                  <a:cubicBezTo>
                    <a:pt x="8755" y="0"/>
                    <a:pt x="7114" y="795"/>
                    <a:pt x="5942" y="2299"/>
                  </a:cubicBezTo>
                  <a:cubicBezTo>
                    <a:pt x="3935" y="4873"/>
                    <a:pt x="3740" y="9004"/>
                    <a:pt x="4243" y="11115"/>
                  </a:cubicBezTo>
                  <a:cubicBezTo>
                    <a:pt x="4606" y="12639"/>
                    <a:pt x="5459" y="14927"/>
                    <a:pt x="6788" y="16630"/>
                  </a:cubicBezTo>
                  <a:cubicBezTo>
                    <a:pt x="3164" y="17422"/>
                    <a:pt x="729" y="19037"/>
                    <a:pt x="595" y="19126"/>
                  </a:cubicBezTo>
                  <a:cubicBezTo>
                    <a:pt x="105" y="19457"/>
                    <a:pt x="-113" y="20071"/>
                    <a:pt x="57" y="20640"/>
                  </a:cubicBezTo>
                  <a:cubicBezTo>
                    <a:pt x="228" y="21210"/>
                    <a:pt x="747" y="21599"/>
                    <a:pt x="1336" y="21599"/>
                  </a:cubicBezTo>
                  <a:lnTo>
                    <a:pt x="20037" y="21599"/>
                  </a:lnTo>
                  <a:cubicBezTo>
                    <a:pt x="20626" y="21599"/>
                    <a:pt x="21145" y="21210"/>
                    <a:pt x="21316" y="20640"/>
                  </a:cubicBezTo>
                  <a:cubicBezTo>
                    <a:pt x="21487" y="20071"/>
                    <a:pt x="21268" y="19457"/>
                    <a:pt x="20778" y="1912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lIns="19050" tIns="19050" rIns="19050" bIns="1905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228600">
                <a:lnSpc>
                  <a:spcPct val="120000"/>
                </a:lnSpc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pic>
        <p:nvPicPr>
          <p:cNvPr id="10" name="图片 9" descr="问题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65" y="369570"/>
            <a:ext cx="417195" cy="4171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-112395" y="4565650"/>
            <a:ext cx="6612890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问题</a:t>
            </a:r>
            <a:r>
              <a:rPr lang="en-US" altLang="zh-CN" dirty="0">
                <a:solidFill>
                  <a:schemeClr val="accent1"/>
                </a:solidFill>
                <a:cs typeface="+mn-ea"/>
                <a:sym typeface="+mn-lt"/>
              </a:rPr>
              <a:t>5</a:t>
            </a:r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：数据库使用过程中无法获取数据</a:t>
            </a:r>
            <a:endParaRPr lang="zh-CN" altLang="en-US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9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3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C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47238" y="1229805"/>
            <a:ext cx="1728192" cy="2638089"/>
          </a:xfrm>
          <a:prstGeom prst="rect">
            <a:avLst/>
          </a:prstGeom>
          <a:noFill/>
          <a:ln w="12700"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07904" y="1203598"/>
            <a:ext cx="1800200" cy="8388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50" dirty="0" smtClean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rPr>
              <a:t>2019</a:t>
            </a:r>
            <a:endParaRPr lang="zh-CN" altLang="en-US" sz="4050" dirty="0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338387" y="3743366"/>
            <a:ext cx="64807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6067518" y="1045508"/>
            <a:ext cx="648072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635730" y="1369544"/>
            <a:ext cx="414345" cy="414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2986459" y="3500242"/>
            <a:ext cx="396044" cy="39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1" name="组合 590"/>
          <p:cNvGrpSpPr/>
          <p:nvPr/>
        </p:nvGrpSpPr>
        <p:grpSpPr>
          <a:xfrm>
            <a:off x="3515477" y="1202233"/>
            <a:ext cx="1799953" cy="2691018"/>
            <a:chOff x="3515477" y="1202233"/>
            <a:chExt cx="1799953" cy="2691018"/>
          </a:xfrm>
        </p:grpSpPr>
        <p:sp>
          <p:nvSpPr>
            <p:cNvPr id="587" name="椭圆 586"/>
            <p:cNvSpPr/>
            <p:nvPr/>
          </p:nvSpPr>
          <p:spPr>
            <a:xfrm>
              <a:off x="3515477" y="1202233"/>
              <a:ext cx="73373" cy="73373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88" name="椭圆 587"/>
            <p:cNvSpPr/>
            <p:nvPr/>
          </p:nvSpPr>
          <p:spPr>
            <a:xfrm>
              <a:off x="5242057" y="1202233"/>
              <a:ext cx="73373" cy="73373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89" name="椭圆 588"/>
            <p:cNvSpPr/>
            <p:nvPr/>
          </p:nvSpPr>
          <p:spPr>
            <a:xfrm>
              <a:off x="3515477" y="3819878"/>
              <a:ext cx="73373" cy="73373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90" name="椭圆 589"/>
            <p:cNvSpPr/>
            <p:nvPr/>
          </p:nvSpPr>
          <p:spPr>
            <a:xfrm>
              <a:off x="5242057" y="3819878"/>
              <a:ext cx="73373" cy="73373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891054" y="1968320"/>
            <a:ext cx="5040560" cy="838835"/>
          </a:xfrm>
          <a:prstGeom prst="rect">
            <a:avLst/>
          </a:prstGeom>
          <a:solidFill>
            <a:srgbClr val="1B1C27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5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rPr>
              <a:t>Thank You</a:t>
            </a:r>
            <a:endParaRPr lang="en-US" altLang="zh-CN" sz="4050" dirty="0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519772" y="4631169"/>
            <a:ext cx="4104456" cy="3492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lnSpc>
                <a:spcPct val="120000"/>
              </a:lnSpc>
              <a:defRPr/>
            </a:pPr>
            <a:r>
              <a:rPr lang="zh-CN" altLang="en-US" sz="1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rPr>
              <a:t>汇报时间</a:t>
            </a:r>
            <a:r>
              <a:rPr lang="zh-CN" altLang="en-US" sz="1400" dirty="0" smtClean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rPr>
              <a:t>：</a:t>
            </a:r>
            <a:r>
              <a:rPr lang="en-US" altLang="zh-CN" sz="1400" dirty="0" smtClean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rPr>
              <a:t>2019</a:t>
            </a:r>
            <a:r>
              <a:rPr lang="zh-CN" altLang="en-US" sz="1400" dirty="0" smtClean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rPr>
              <a:t>年</a:t>
            </a:r>
            <a:r>
              <a:rPr lang="en-US" altLang="zh-CN" sz="1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rPr>
              <a:t>1</a:t>
            </a:r>
            <a:r>
              <a:rPr lang="zh-CN" altLang="en-US" sz="1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rPr>
              <a:t>月</a:t>
            </a:r>
            <a:r>
              <a:rPr lang="en-US" altLang="zh-CN" sz="1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rPr>
              <a:t>29</a:t>
            </a:r>
            <a:r>
              <a:rPr lang="zh-CN" altLang="zh-CN" sz="1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rPr>
              <a:t>日</a:t>
            </a:r>
            <a:r>
              <a:rPr lang="zh-CN" altLang="en-US" sz="1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rPr>
              <a:t>     汇报人</a:t>
            </a:r>
            <a:r>
              <a:rPr lang="zh-CN" altLang="en-US" sz="1400" dirty="0" smtClean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rPr>
              <a:t>：赵明阳</a:t>
            </a:r>
            <a:endParaRPr lang="zh-CN" altLang="en-US" sz="1400" dirty="0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12" dur="10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1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222332"/>
          </a:fgClr>
          <a:bgClr>
            <a:srgbClr val="1B1C2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97380" y="438650"/>
            <a:ext cx="3025872" cy="543060"/>
            <a:chOff x="3120875" y="463415"/>
            <a:chExt cx="3025872" cy="543060"/>
          </a:xfrm>
        </p:grpSpPr>
        <p:sp>
          <p:nvSpPr>
            <p:cNvPr id="12" name="文本框 45"/>
            <p:cNvSpPr>
              <a:spLocks noChangeArrowheads="1"/>
            </p:cNvSpPr>
            <p:nvPr/>
          </p:nvSpPr>
          <p:spPr bwMode="auto">
            <a:xfrm>
              <a:off x="3120875" y="463415"/>
              <a:ext cx="3025872" cy="54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41" tIns="34270" rIns="68541" bIns="34270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8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目录 </a:t>
              </a:r>
              <a:r>
                <a:rPr lang="en-US" altLang="zh-CN" sz="24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Contents</a:t>
              </a:r>
              <a:endParaRPr lang="zh-CN" altLang="en-US" sz="2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3524568" y="1006475"/>
              <a:ext cx="2178050" cy="0"/>
            </a:xfrm>
            <a:prstGeom prst="line">
              <a:avLst/>
            </a:prstGeom>
            <a:noFill/>
            <a:ln w="9525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6159362" y="1672890"/>
            <a:ext cx="1623227" cy="1962001"/>
            <a:chOff x="3756522" y="1707180"/>
            <a:chExt cx="1623227" cy="1962001"/>
          </a:xfrm>
        </p:grpSpPr>
        <p:sp>
          <p:nvSpPr>
            <p:cNvPr id="61" name="Text Box 10"/>
            <p:cNvSpPr txBox="1">
              <a:spLocks noChangeArrowheads="1"/>
            </p:cNvSpPr>
            <p:nvPr/>
          </p:nvSpPr>
          <p:spPr bwMode="auto">
            <a:xfrm>
              <a:off x="3756522" y="3291356"/>
              <a:ext cx="1623227" cy="3778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关于问题</a:t>
              </a:r>
              <a:endParaRPr lang="zh-CN" altLang="en-US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200058" y="1707180"/>
              <a:ext cx="733769" cy="1356582"/>
              <a:chOff x="846782" y="1426730"/>
              <a:chExt cx="938581" cy="1735235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846782" y="2211710"/>
                <a:ext cx="938581" cy="950255"/>
                <a:chOff x="1050535" y="2211710"/>
                <a:chExt cx="938581" cy="950255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1109692" y="2211710"/>
                  <a:ext cx="879424" cy="842938"/>
                </a:xfrm>
                <a:prstGeom prst="rect">
                  <a:avLst/>
                </a:prstGeom>
                <a:noFill/>
                <a:ln w="12700">
                  <a:solidFill>
                    <a:schemeClr val="accent1">
                      <a:shade val="95000"/>
                      <a:satMod val="10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1050535" y="2335375"/>
                  <a:ext cx="828176" cy="82659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1" name="Text Box 10"/>
              <p:cNvSpPr txBox="1">
                <a:spLocks noChangeArrowheads="1"/>
              </p:cNvSpPr>
              <p:nvPr/>
            </p:nvSpPr>
            <p:spPr bwMode="auto">
              <a:xfrm>
                <a:off x="951425" y="1426730"/>
                <a:ext cx="732351" cy="7454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45720" tIns="22860" rIns="45720" bIns="2286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dirty="0">
                    <a:gradFill>
                      <a:gsLst>
                        <a:gs pos="50000">
                          <a:schemeClr val="accent2"/>
                        </a:gs>
                        <a:gs pos="0">
                          <a:schemeClr val="accent1"/>
                        </a:gs>
                        <a:gs pos="100000">
                          <a:schemeClr val="accent3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03</a:t>
                </a:r>
                <a:endParaRPr lang="zh-CN" altLang="en-US" sz="3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5882872" y="2562605"/>
            <a:ext cx="407343" cy="349337"/>
            <a:chOff x="5084763" y="971550"/>
            <a:chExt cx="323850" cy="277813"/>
          </a:xfrm>
          <a:gradFill>
            <a:gsLst>
              <a:gs pos="477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5400000" scaled="0"/>
          </a:gradFill>
        </p:grpSpPr>
        <p:sp>
          <p:nvSpPr>
            <p:cNvPr id="38" name="Freeform 301"/>
            <p:cNvSpPr>
              <a:spLocks noEditPoints="1"/>
            </p:cNvSpPr>
            <p:nvPr/>
          </p:nvSpPr>
          <p:spPr bwMode="auto">
            <a:xfrm>
              <a:off x="5191125" y="1031875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solidFill>
              <a:srgbClr val="222332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15" dirty="0">
                <a:gradFill>
                  <a:gsLst>
                    <a:gs pos="47700">
                      <a:srgbClr val="F4DEBE"/>
                    </a:gs>
                    <a:gs pos="0">
                      <a:srgbClr val="D9A96A"/>
                    </a:gs>
                    <a:gs pos="100000">
                      <a:srgbClr val="F5E3C9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39" name="Freeform 302"/>
            <p:cNvSpPr>
              <a:spLocks noEditPoints="1"/>
            </p:cNvSpPr>
            <p:nvPr/>
          </p:nvSpPr>
          <p:spPr bwMode="auto">
            <a:xfrm>
              <a:off x="5084763" y="971550"/>
              <a:ext cx="139700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solidFill>
              <a:srgbClr val="222332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15" dirty="0">
                <a:gradFill>
                  <a:gsLst>
                    <a:gs pos="47700">
                      <a:srgbClr val="F4DEBE"/>
                    </a:gs>
                    <a:gs pos="0">
                      <a:srgbClr val="D9A96A"/>
                    </a:gs>
                    <a:gs pos="100000">
                      <a:srgbClr val="F5E3C9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40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solidFill>
              <a:srgbClr val="222332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15" dirty="0">
                <a:gradFill>
                  <a:gsLst>
                    <a:gs pos="47700">
                      <a:srgbClr val="F4DEBE"/>
                    </a:gs>
                    <a:gs pos="0">
                      <a:srgbClr val="D9A96A"/>
                    </a:gs>
                    <a:gs pos="100000">
                      <a:srgbClr val="F5E3C9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4330526" y="2574238"/>
            <a:ext cx="420921" cy="322613"/>
            <a:chOff x="5611813" y="1835150"/>
            <a:chExt cx="285750" cy="219076"/>
          </a:xfrm>
          <a:gradFill>
            <a:gsLst>
              <a:gs pos="477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5400000" scaled="0"/>
          </a:gradFill>
        </p:grpSpPr>
        <p:sp>
          <p:nvSpPr>
            <p:cNvPr id="42" name="Freeform 57"/>
            <p:cNvSpPr/>
            <p:nvPr/>
          </p:nvSpPr>
          <p:spPr bwMode="auto">
            <a:xfrm>
              <a:off x="5611813" y="2046288"/>
              <a:ext cx="285750" cy="7938"/>
            </a:xfrm>
            <a:custGeom>
              <a:avLst/>
              <a:gdLst>
                <a:gd name="T0" fmla="*/ 2 w 76"/>
                <a:gd name="T1" fmla="*/ 2 h 2"/>
                <a:gd name="T2" fmla="*/ 0 w 76"/>
                <a:gd name="T3" fmla="*/ 1 h 2"/>
                <a:gd name="T4" fmla="*/ 2 w 76"/>
                <a:gd name="T5" fmla="*/ 0 h 2"/>
                <a:gd name="T6" fmla="*/ 75 w 76"/>
                <a:gd name="T7" fmla="*/ 0 h 2"/>
                <a:gd name="T8" fmla="*/ 76 w 76"/>
                <a:gd name="T9" fmla="*/ 1 h 2"/>
                <a:gd name="T10" fmla="*/ 75 w 76"/>
                <a:gd name="T11" fmla="*/ 2 h 2"/>
                <a:gd name="T12" fmla="*/ 2 w 7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2">
                  <a:moveTo>
                    <a:pt x="2" y="2"/>
                  </a:move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6" y="0"/>
                    <a:pt x="76" y="1"/>
                  </a:cubicBezTo>
                  <a:cubicBezTo>
                    <a:pt x="76" y="2"/>
                    <a:pt x="75" y="2"/>
                    <a:pt x="75" y="2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rgbClr val="222332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15" dirty="0">
                <a:gradFill>
                  <a:gsLst>
                    <a:gs pos="47700">
                      <a:srgbClr val="F4DEBE"/>
                    </a:gs>
                    <a:gs pos="0">
                      <a:srgbClr val="D9A96A"/>
                    </a:gs>
                    <a:gs pos="100000">
                      <a:srgbClr val="F5E3C9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43" name="Rectangle 58"/>
            <p:cNvSpPr>
              <a:spLocks noChangeArrowheads="1"/>
            </p:cNvSpPr>
            <p:nvPr/>
          </p:nvSpPr>
          <p:spPr bwMode="auto">
            <a:xfrm>
              <a:off x="5648326" y="1884363"/>
              <a:ext cx="41275" cy="139700"/>
            </a:xfrm>
            <a:prstGeom prst="rect">
              <a:avLst/>
            </a:prstGeom>
            <a:solidFill>
              <a:srgbClr val="222332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15" dirty="0">
                <a:gradFill>
                  <a:gsLst>
                    <a:gs pos="47700">
                      <a:srgbClr val="F4DEBE"/>
                    </a:gs>
                    <a:gs pos="0">
                      <a:srgbClr val="D9A96A"/>
                    </a:gs>
                    <a:gs pos="100000">
                      <a:srgbClr val="F5E3C9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44" name="Rectangle 59"/>
            <p:cNvSpPr>
              <a:spLocks noChangeArrowheads="1"/>
            </p:cNvSpPr>
            <p:nvPr/>
          </p:nvSpPr>
          <p:spPr bwMode="auto">
            <a:xfrm>
              <a:off x="5708651" y="1835150"/>
              <a:ext cx="41275" cy="188913"/>
            </a:xfrm>
            <a:prstGeom prst="rect">
              <a:avLst/>
            </a:prstGeom>
            <a:solidFill>
              <a:srgbClr val="222332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15" dirty="0">
                <a:gradFill>
                  <a:gsLst>
                    <a:gs pos="47700">
                      <a:srgbClr val="F4DEBE"/>
                    </a:gs>
                    <a:gs pos="0">
                      <a:srgbClr val="D9A96A"/>
                    </a:gs>
                    <a:gs pos="100000">
                      <a:srgbClr val="F5E3C9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45" name="Rectangle 60"/>
            <p:cNvSpPr>
              <a:spLocks noChangeArrowheads="1"/>
            </p:cNvSpPr>
            <p:nvPr/>
          </p:nvSpPr>
          <p:spPr bwMode="auto">
            <a:xfrm>
              <a:off x="5765801" y="1895475"/>
              <a:ext cx="41275" cy="128588"/>
            </a:xfrm>
            <a:prstGeom prst="rect">
              <a:avLst/>
            </a:prstGeom>
            <a:solidFill>
              <a:srgbClr val="222332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15" dirty="0">
                <a:gradFill>
                  <a:gsLst>
                    <a:gs pos="47700">
                      <a:srgbClr val="F4DEBE"/>
                    </a:gs>
                    <a:gs pos="0">
                      <a:srgbClr val="D9A96A"/>
                    </a:gs>
                    <a:gs pos="100000">
                      <a:srgbClr val="F5E3C9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46" name="Rectangle 61"/>
            <p:cNvSpPr>
              <a:spLocks noChangeArrowheads="1"/>
            </p:cNvSpPr>
            <p:nvPr/>
          </p:nvSpPr>
          <p:spPr bwMode="auto">
            <a:xfrm>
              <a:off x="5829301" y="1936750"/>
              <a:ext cx="41275" cy="87313"/>
            </a:xfrm>
            <a:prstGeom prst="rect">
              <a:avLst/>
            </a:prstGeom>
            <a:solidFill>
              <a:srgbClr val="222332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15" dirty="0">
                <a:gradFill>
                  <a:gsLst>
                    <a:gs pos="47700">
                      <a:srgbClr val="F4DEBE"/>
                    </a:gs>
                    <a:gs pos="0">
                      <a:srgbClr val="D9A96A"/>
                    </a:gs>
                    <a:gs pos="100000">
                      <a:srgbClr val="F5E3C9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55036" y="1672890"/>
            <a:ext cx="1623227" cy="2348620"/>
            <a:chOff x="642971" y="1707180"/>
            <a:chExt cx="1623227" cy="2348620"/>
          </a:xfrm>
        </p:grpSpPr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642971" y="3291356"/>
              <a:ext cx="1623227" cy="3778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关于开发者</a:t>
              </a:r>
              <a:endParaRPr lang="zh-CN" altLang="en-US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24" name="Rectangle 380"/>
            <p:cNvSpPr/>
            <p:nvPr/>
          </p:nvSpPr>
          <p:spPr>
            <a:xfrm>
              <a:off x="1018113" y="3669720"/>
              <a:ext cx="858046" cy="386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endParaRPr lang="en-US" altLang="zh-CN" sz="8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endParaRPr lang="en-US" altLang="zh-CN" sz="8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142390" y="1707180"/>
              <a:ext cx="733769" cy="1356582"/>
              <a:chOff x="846782" y="1426730"/>
              <a:chExt cx="938581" cy="1735235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846782" y="2211710"/>
                <a:ext cx="938581" cy="950255"/>
                <a:chOff x="1050535" y="2211710"/>
                <a:chExt cx="938581" cy="950255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1109692" y="2211710"/>
                  <a:ext cx="879424" cy="842938"/>
                </a:xfrm>
                <a:prstGeom prst="rect">
                  <a:avLst/>
                </a:prstGeom>
                <a:noFill/>
                <a:ln w="12700">
                  <a:solidFill>
                    <a:schemeClr val="accent1">
                      <a:shade val="95000"/>
                      <a:satMod val="10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1050535" y="2335375"/>
                  <a:ext cx="828176" cy="82659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5" name="Text Box 10"/>
              <p:cNvSpPr txBox="1">
                <a:spLocks noChangeArrowheads="1"/>
              </p:cNvSpPr>
              <p:nvPr/>
            </p:nvSpPr>
            <p:spPr bwMode="auto">
              <a:xfrm>
                <a:off x="951425" y="1426730"/>
                <a:ext cx="732351" cy="7454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45720" tIns="22860" rIns="45720" bIns="2286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dirty="0">
                    <a:gradFill>
                      <a:gsLst>
                        <a:gs pos="50000">
                          <a:schemeClr val="accent2"/>
                        </a:gs>
                        <a:gs pos="0">
                          <a:schemeClr val="accent1"/>
                        </a:gs>
                        <a:gs pos="100000">
                          <a:schemeClr val="accent3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01</a:t>
                </a:r>
                <a:endParaRPr lang="zh-CN" altLang="en-US" sz="3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3427721" y="1672890"/>
            <a:ext cx="1623227" cy="1962001"/>
            <a:chOff x="2219316" y="1707180"/>
            <a:chExt cx="1623227" cy="1962001"/>
          </a:xfrm>
        </p:grpSpPr>
        <p:sp>
          <p:nvSpPr>
            <p:cNvPr id="71" name="Text Box 10"/>
            <p:cNvSpPr txBox="1">
              <a:spLocks noChangeArrowheads="1"/>
            </p:cNvSpPr>
            <p:nvPr/>
          </p:nvSpPr>
          <p:spPr bwMode="auto">
            <a:xfrm>
              <a:off x="2219316" y="3291356"/>
              <a:ext cx="1623227" cy="3778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关于功能</a:t>
              </a:r>
              <a:endParaRPr lang="zh-CN" altLang="en-US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2671224" y="1707180"/>
              <a:ext cx="733769" cy="1356582"/>
              <a:chOff x="846782" y="1426730"/>
              <a:chExt cx="938581" cy="1735235"/>
            </a:xfrm>
          </p:grpSpPr>
          <p:grpSp>
            <p:nvGrpSpPr>
              <p:cNvPr id="85" name="组合 84"/>
              <p:cNvGrpSpPr/>
              <p:nvPr/>
            </p:nvGrpSpPr>
            <p:grpSpPr>
              <a:xfrm>
                <a:off x="846782" y="2211710"/>
                <a:ext cx="938581" cy="950255"/>
                <a:chOff x="1050535" y="2211710"/>
                <a:chExt cx="938581" cy="950255"/>
              </a:xfrm>
            </p:grpSpPr>
            <p:sp>
              <p:nvSpPr>
                <p:cNvPr id="87" name="矩形 86"/>
                <p:cNvSpPr/>
                <p:nvPr/>
              </p:nvSpPr>
              <p:spPr>
                <a:xfrm>
                  <a:off x="1109692" y="2211710"/>
                  <a:ext cx="879424" cy="842938"/>
                </a:xfrm>
                <a:prstGeom prst="rect">
                  <a:avLst/>
                </a:prstGeom>
                <a:noFill/>
                <a:ln w="12700">
                  <a:solidFill>
                    <a:schemeClr val="accent1">
                      <a:shade val="95000"/>
                      <a:satMod val="10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1050535" y="2335375"/>
                  <a:ext cx="828176" cy="82659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6" name="Text Box 10"/>
              <p:cNvSpPr txBox="1">
                <a:spLocks noChangeArrowheads="1"/>
              </p:cNvSpPr>
              <p:nvPr/>
            </p:nvSpPr>
            <p:spPr bwMode="auto">
              <a:xfrm>
                <a:off x="951425" y="1426730"/>
                <a:ext cx="732351" cy="7454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45720" tIns="22860" rIns="45720" bIns="2286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dirty="0">
                    <a:gradFill>
                      <a:gsLst>
                        <a:gs pos="50000">
                          <a:schemeClr val="accent2"/>
                        </a:gs>
                        <a:gs pos="0">
                          <a:schemeClr val="accent1"/>
                        </a:gs>
                        <a:gs pos="100000">
                          <a:schemeClr val="accent3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02</a:t>
                </a:r>
                <a:endParaRPr lang="zh-CN" altLang="en-US" sz="3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61961" y="2635326"/>
              <a:ext cx="280710" cy="157073"/>
              <a:chOff x="5657850" y="822326"/>
              <a:chExt cx="573087" cy="320675"/>
            </a:xfrm>
          </p:grpSpPr>
          <p:sp>
            <p:nvSpPr>
              <p:cNvPr id="19" name="Freeform 7"/>
              <p:cNvSpPr/>
              <p:nvPr/>
            </p:nvSpPr>
            <p:spPr bwMode="auto">
              <a:xfrm>
                <a:off x="6229350" y="822326"/>
                <a:ext cx="1587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22332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015">
                  <a:gradFill>
                    <a:gsLst>
                      <a:gs pos="477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>
                <a:off x="5657850" y="1143001"/>
                <a:ext cx="0" cy="0"/>
              </a:xfrm>
              <a:prstGeom prst="line">
                <a:avLst/>
              </a:prstGeom>
              <a:solidFill>
                <a:srgbClr val="222332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015">
                  <a:gradFill>
                    <a:gsLst>
                      <a:gs pos="477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6" name="图片 15" descr="创新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4140" y="2367280"/>
            <a:ext cx="578485" cy="578485"/>
          </a:xfrm>
          <a:prstGeom prst="rect">
            <a:avLst/>
          </a:prstGeom>
        </p:spPr>
      </p:pic>
      <p:pic>
        <p:nvPicPr>
          <p:cNvPr id="26" name="图片 25" descr="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30" y="2538730"/>
            <a:ext cx="447675" cy="447675"/>
          </a:xfrm>
          <a:prstGeom prst="rect">
            <a:avLst/>
          </a:prstGeom>
        </p:spPr>
      </p:pic>
      <p:pic>
        <p:nvPicPr>
          <p:cNvPr id="27" name="图片 26" descr="问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95" y="2449830"/>
            <a:ext cx="495935" cy="49593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222332"/>
          </a:fgClr>
          <a:bgClr>
            <a:srgbClr val="1B1C2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10235" y="3214370"/>
            <a:ext cx="1849120" cy="1777365"/>
            <a:chOff x="609968" y="3214207"/>
            <a:chExt cx="1849163" cy="1242286"/>
          </a:xfrm>
        </p:grpSpPr>
        <p:sp>
          <p:nvSpPr>
            <p:cNvPr id="102" name="Text Placeholder 4"/>
            <p:cNvSpPr txBox="1"/>
            <p:nvPr/>
          </p:nvSpPr>
          <p:spPr>
            <a:xfrm>
              <a:off x="688134" y="3214207"/>
              <a:ext cx="1243944" cy="340063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spcBef>
                  <a:spcPts val="0"/>
                </a:spcBef>
                <a:buNone/>
                <a:defRPr sz="1800" b="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赵明阳</a:t>
              </a:r>
              <a:endParaRPr lang="zh-CN" altLang="en-US" sz="12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03" name="Text Placeholder 5"/>
            <p:cNvSpPr txBox="1"/>
            <p:nvPr/>
          </p:nvSpPr>
          <p:spPr>
            <a:xfrm>
              <a:off x="609968" y="3554457"/>
              <a:ext cx="1849163" cy="902036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规划</a:t>
              </a:r>
              <a:r>
                <a:rPr lang="en-US" altLang="zh-CN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app</a:t>
              </a:r>
              <a:r>
                <a:rPr lang="zh-CN" altLang="en-US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开发页面功能，</a:t>
              </a:r>
              <a:r>
                <a:rPr lang="en-US" altLang="zh-CN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UI</a:t>
              </a:r>
              <a:r>
                <a:rPr lang="zh-CN" altLang="en-US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框架搭建，相机调用，视频采集上传，数据库的使用和适配，消息页面搭建及左右菜单栏总结</a:t>
              </a:r>
              <a:r>
                <a:rPr lang="en-US" altLang="zh-CN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PPT</a:t>
              </a:r>
              <a:r>
                <a:rPr lang="zh-CN" altLang="en-US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的制作等</a:t>
              </a:r>
              <a:endParaRPr lang="zh-CN" altLang="en-US" sz="12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23945" y="3214370"/>
            <a:ext cx="1849120" cy="1714500"/>
            <a:chOff x="2507506" y="3426932"/>
            <a:chExt cx="1849163" cy="1106195"/>
          </a:xfrm>
        </p:grpSpPr>
        <p:sp>
          <p:nvSpPr>
            <p:cNvPr id="104" name="Text Placeholder 6"/>
            <p:cNvSpPr txBox="1"/>
            <p:nvPr/>
          </p:nvSpPr>
          <p:spPr>
            <a:xfrm>
              <a:off x="2809828" y="3426932"/>
              <a:ext cx="1243944" cy="340063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spcBef>
                  <a:spcPts val="0"/>
                </a:spcBef>
                <a:buNone/>
                <a:defRPr sz="1800" b="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吴正良</a:t>
              </a:r>
              <a:endParaRPr lang="zh-CN" altLang="en-US" sz="12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05" name="Text Placeholder 5"/>
            <p:cNvSpPr txBox="1"/>
            <p:nvPr/>
          </p:nvSpPr>
          <p:spPr>
            <a:xfrm>
              <a:off x="2507506" y="3631091"/>
              <a:ext cx="1849163" cy="902036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主页面</a:t>
              </a:r>
              <a:r>
                <a:rPr lang="en-US" altLang="zh-CN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Retrofit+Glide</a:t>
              </a:r>
              <a:r>
                <a:rPr lang="zh-CN" altLang="en-US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加载封面视频自动播放，自定义播放器，消息页面、启动页面和动画等</a:t>
              </a:r>
              <a:endParaRPr lang="zh-CN" altLang="en-US" sz="12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730193" y="3077682"/>
            <a:ext cx="1849163" cy="1237640"/>
            <a:chOff x="4747088" y="3214207"/>
            <a:chExt cx="1849163" cy="1237640"/>
          </a:xfrm>
        </p:grpSpPr>
        <p:sp>
          <p:nvSpPr>
            <p:cNvPr id="106" name="Text Placeholder 8"/>
            <p:cNvSpPr txBox="1"/>
            <p:nvPr/>
          </p:nvSpPr>
          <p:spPr>
            <a:xfrm>
              <a:off x="5034170" y="3214207"/>
              <a:ext cx="1243944" cy="340063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spcBef>
                  <a:spcPts val="0"/>
                </a:spcBef>
                <a:buNone/>
                <a:defRPr sz="1800" b="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詹亘泽</a:t>
              </a:r>
              <a:endParaRPr lang="zh-CN" altLang="en-US" sz="12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07" name="Text Placeholder 5"/>
            <p:cNvSpPr txBox="1"/>
            <p:nvPr/>
          </p:nvSpPr>
          <p:spPr>
            <a:xfrm>
              <a:off x="4747088" y="3549811"/>
              <a:ext cx="1849163" cy="902036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altLang="zh-CN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UI</a:t>
              </a:r>
              <a:r>
                <a:rPr lang="zh-CN" altLang="en-US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美工和素材采集，解决了</a:t>
              </a:r>
              <a:r>
                <a:rPr lang="en-US" altLang="zh-CN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Activity</a:t>
              </a:r>
              <a:r>
                <a:rPr lang="zh-CN" altLang="en-US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重叠的问题，</a:t>
              </a:r>
              <a:r>
                <a:rPr lang="en-US" altLang="zh-CN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PPT</a:t>
              </a:r>
              <a:r>
                <a:rPr lang="zh-CN" altLang="en-US" sz="12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制作等</a:t>
              </a:r>
              <a:endParaRPr lang="zh-CN" altLang="en-US" sz="12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sp>
        <p:nvSpPr>
          <p:cNvPr id="14" name="文本框 48"/>
          <p:cNvSpPr txBox="1">
            <a:spLocks noChangeArrowheads="1"/>
          </p:cNvSpPr>
          <p:nvPr/>
        </p:nvSpPr>
        <p:spPr bwMode="auto">
          <a:xfrm>
            <a:off x="1043608" y="267494"/>
            <a:ext cx="1416050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项目成员</a:t>
            </a:r>
            <a:endParaRPr lang="zh-CN" altLang="en-US" sz="2400" dirty="0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1050649" y="631206"/>
            <a:ext cx="1730071" cy="2555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87755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10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rPr>
              <a:t>此处添加文本详细介绍内容</a:t>
            </a:r>
            <a:endParaRPr lang="en-US" altLang="zh-CN" sz="1000" dirty="0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771776" y="485775"/>
            <a:ext cx="104457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23528" y="298362"/>
            <a:ext cx="561270" cy="561270"/>
            <a:chOff x="1054223" y="1716252"/>
            <a:chExt cx="855498" cy="855498"/>
          </a:xfrm>
        </p:grpSpPr>
        <p:sp>
          <p:nvSpPr>
            <p:cNvPr id="18" name="圆角矩形 17"/>
            <p:cNvSpPr/>
            <p:nvPr/>
          </p:nvSpPr>
          <p:spPr>
            <a:xfrm>
              <a:off x="1054223" y="1716252"/>
              <a:ext cx="855498" cy="855498"/>
            </a:xfrm>
            <a:prstGeom prst="roundRect">
              <a:avLst/>
            </a:prstGeom>
            <a:noFill/>
            <a:ln w="9525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9" name="组合 18"/>
            <p:cNvGrpSpPr>
              <a:grpSpLocks noChangeAspect="1"/>
            </p:cNvGrpSpPr>
            <p:nvPr/>
          </p:nvGrpSpPr>
          <p:grpSpPr>
            <a:xfrm>
              <a:off x="1217633" y="1908582"/>
              <a:ext cx="534522" cy="515381"/>
              <a:chOff x="7019925" y="5499100"/>
              <a:chExt cx="312738" cy="301626"/>
            </a:xfrm>
            <a:solidFill>
              <a:srgbClr val="232234"/>
            </a:solidFill>
          </p:grpSpPr>
          <p:sp>
            <p:nvSpPr>
              <p:cNvPr id="20" name="Freeform 252"/>
              <p:cNvSpPr/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gradFill>
                <a:gsLst>
                  <a:gs pos="477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</a:ln>
              <a:effectLst>
                <a:outerShdw blurRad="508000" dist="596900" dir="3600000" sx="89000" sy="89000" algn="tl" rotWithShape="0">
                  <a:schemeClr val="bg1">
                    <a:lumMod val="50000"/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015">
                  <a:gradFill>
                    <a:gsLst>
                      <a:gs pos="477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21" name="Freeform 253"/>
              <p:cNvSpPr/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gradFill>
                <a:gsLst>
                  <a:gs pos="477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</a:ln>
              <a:effectLst>
                <a:outerShdw blurRad="508000" dist="596900" dir="3600000" sx="89000" sy="89000" algn="tl" rotWithShape="0">
                  <a:schemeClr val="bg1">
                    <a:lumMod val="50000"/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015">
                  <a:gradFill>
                    <a:gsLst>
                      <a:gs pos="47700">
                        <a:srgbClr val="F4DEBE"/>
                      </a:gs>
                      <a:gs pos="0">
                        <a:srgbClr val="D9A96A"/>
                      </a:gs>
                      <a:gs pos="100000">
                        <a:srgbClr val="F5E3C9"/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3180" y="1457960"/>
            <a:ext cx="1619885" cy="16198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0" y="1301115"/>
            <a:ext cx="1801495" cy="18014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385" y="1856740"/>
            <a:ext cx="1245870" cy="12458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7672" y="1339878"/>
            <a:ext cx="7404444" cy="801767"/>
            <a:chOff x="4548027" y="1315748"/>
            <a:chExt cx="7404444" cy="801767"/>
          </a:xfrm>
        </p:grpSpPr>
        <p:sp>
          <p:nvSpPr>
            <p:cNvPr id="47" name="TextBox 46"/>
            <p:cNvSpPr txBox="1"/>
            <p:nvPr/>
          </p:nvSpPr>
          <p:spPr>
            <a:xfrm>
              <a:off x="4548027" y="1315748"/>
              <a:ext cx="569387" cy="545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700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01</a:t>
              </a:r>
              <a:endParaRPr lang="en-US" sz="2700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89391" y="1376442"/>
              <a:ext cx="6863080" cy="423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抖音</a:t>
              </a:r>
              <a:r>
                <a:rPr lang="en-US" altLang="zh-CN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logo</a:t>
              </a:r>
              <a:r>
                <a:rPr lang="zh-CN" altLang="en-US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，基础页面布局模仿抖音</a:t>
              </a:r>
              <a:r>
                <a:rPr lang="en-US" altLang="zh-CN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-</a:t>
              </a:r>
              <a:r>
                <a:rPr lang="zh-CN" altLang="en-US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主页，上传，消息，我的，设置</a:t>
              </a:r>
              <a:endParaRPr lang="zh-CN" altLang="en-US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574667" y="1860340"/>
              <a:ext cx="3857625" cy="2571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900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sp>
        <p:nvSpPr>
          <p:cNvPr id="38" name="文本框 48"/>
          <p:cNvSpPr txBox="1">
            <a:spLocks noChangeArrowheads="1"/>
          </p:cNvSpPr>
          <p:nvPr/>
        </p:nvSpPr>
        <p:spPr bwMode="auto">
          <a:xfrm>
            <a:off x="1043305" y="267335"/>
            <a:ext cx="6744970" cy="53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2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Chapter1-Android基础UI开发 </a:t>
            </a:r>
            <a:endParaRPr lang="en-US" altLang="zh-CN" sz="2400" dirty="0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23215" y="298450"/>
            <a:ext cx="561340" cy="561340"/>
          </a:xfrm>
          <a:prstGeom prst="roundRect">
            <a:avLst/>
          </a:prstGeom>
          <a:noFill/>
          <a:ln w="9525">
            <a:gradFill>
              <a:gsLst>
                <a:gs pos="500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 descr="创新点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" y="318770"/>
            <a:ext cx="520065" cy="52006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13572" y="2485037"/>
            <a:ext cx="4196685" cy="589280"/>
            <a:chOff x="4650292" y="2843177"/>
            <a:chExt cx="4196685" cy="589280"/>
          </a:xfrm>
        </p:grpSpPr>
        <p:sp>
          <p:nvSpPr>
            <p:cNvPr id="7" name="TextBox 46"/>
            <p:cNvSpPr txBox="1"/>
            <p:nvPr/>
          </p:nvSpPr>
          <p:spPr>
            <a:xfrm>
              <a:off x="4650292" y="2843177"/>
              <a:ext cx="563880" cy="589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20000"/>
                </a:lnSpc>
              </a:pPr>
              <a:r>
                <a:rPr lang="en-US" sz="2700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02</a:t>
              </a:r>
              <a:endParaRPr lang="zh-CN" altLang="en-US" sz="2700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8" name="TextBox 47"/>
            <p:cNvSpPr txBox="1"/>
            <p:nvPr/>
          </p:nvSpPr>
          <p:spPr>
            <a:xfrm>
              <a:off x="5121171" y="2926096"/>
              <a:ext cx="1846580" cy="423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 </a:t>
              </a:r>
              <a:r>
                <a:rPr lang="zh-CN" altLang="en-US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左右菜单栏设计</a:t>
              </a:r>
              <a:endParaRPr lang="zh-CN" altLang="en-US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9" name="Rectangle 48"/>
            <p:cNvSpPr/>
            <p:nvPr/>
          </p:nvSpPr>
          <p:spPr>
            <a:xfrm>
              <a:off x="4989352" y="3175044"/>
              <a:ext cx="3857625" cy="2571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900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3542" y="3690902"/>
            <a:ext cx="5966199" cy="589280"/>
            <a:chOff x="4459762" y="2843812"/>
            <a:chExt cx="5966199" cy="589280"/>
          </a:xfrm>
        </p:grpSpPr>
        <p:sp>
          <p:nvSpPr>
            <p:cNvPr id="11" name="TextBox 46"/>
            <p:cNvSpPr txBox="1"/>
            <p:nvPr/>
          </p:nvSpPr>
          <p:spPr>
            <a:xfrm>
              <a:off x="4459762" y="2843812"/>
              <a:ext cx="662940" cy="589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20000"/>
                </a:lnSpc>
              </a:pPr>
              <a:r>
                <a:rPr lang="en-US" sz="2700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03</a:t>
              </a:r>
              <a:endParaRPr lang="en-US" sz="2700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12" name="TextBox 47"/>
            <p:cNvSpPr txBox="1"/>
            <p:nvPr/>
          </p:nvSpPr>
          <p:spPr>
            <a:xfrm>
              <a:off x="5023381" y="2926731"/>
              <a:ext cx="5402580" cy="423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基础：使用</a:t>
              </a:r>
              <a:r>
                <a:rPr lang="en-US" altLang="zh-CN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button</a:t>
              </a:r>
              <a:r>
                <a:rPr lang="zh-CN" altLang="en-US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，</a:t>
              </a:r>
              <a:r>
                <a:rPr lang="en-US" altLang="zh-CN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textview</a:t>
              </a:r>
              <a:r>
                <a:rPr lang="zh-CN" altLang="en-US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，</a:t>
              </a:r>
              <a:r>
                <a:rPr lang="en-US" altLang="zh-CN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inageview</a:t>
              </a:r>
              <a:r>
                <a:rPr lang="zh-CN" altLang="en-US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等多个控件</a:t>
              </a:r>
              <a:endParaRPr lang="zh-CN" altLang="en-US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7672" y="1339878"/>
            <a:ext cx="7658444" cy="801767"/>
            <a:chOff x="4548027" y="1315748"/>
            <a:chExt cx="7658444" cy="801767"/>
          </a:xfrm>
        </p:grpSpPr>
        <p:sp>
          <p:nvSpPr>
            <p:cNvPr id="47" name="TextBox 46"/>
            <p:cNvSpPr txBox="1"/>
            <p:nvPr/>
          </p:nvSpPr>
          <p:spPr>
            <a:xfrm>
              <a:off x="4548027" y="1315748"/>
              <a:ext cx="569387" cy="545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700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01</a:t>
              </a:r>
              <a:endParaRPr lang="en-US" sz="2700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89391" y="1376442"/>
              <a:ext cx="7117080" cy="423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主页使用</a:t>
              </a:r>
              <a:r>
                <a:rPr lang="en-US" altLang="zh-CN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recycleview</a:t>
              </a:r>
              <a:r>
                <a:rPr lang="zh-CN" altLang="en-US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布局以及视频流，消息页面模仿</a:t>
              </a:r>
              <a:r>
                <a:rPr lang="en-US" altLang="zh-CN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recycleview</a:t>
              </a:r>
              <a:r>
                <a:rPr lang="zh-CN" altLang="en-US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布局</a:t>
              </a:r>
              <a:endParaRPr lang="zh-CN" altLang="en-US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574667" y="1860340"/>
              <a:ext cx="3857625" cy="2571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900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sp>
        <p:nvSpPr>
          <p:cNvPr id="38" name="文本框 48"/>
          <p:cNvSpPr txBox="1">
            <a:spLocks noChangeArrowheads="1"/>
          </p:cNvSpPr>
          <p:nvPr/>
        </p:nvSpPr>
        <p:spPr bwMode="auto">
          <a:xfrm>
            <a:off x="1043305" y="267335"/>
            <a:ext cx="7205980" cy="53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Chapter</a:t>
            </a:r>
            <a:r>
              <a:rPr lang="en-US" altLang="zh-CN" sz="2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2-</a:t>
            </a:r>
            <a:r>
              <a:rPr lang="zh-CN" altLang="en-US" sz="2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布局 </a:t>
            </a:r>
            <a:endParaRPr lang="zh-CN" altLang="en-US" sz="2400" dirty="0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23215" y="298450"/>
            <a:ext cx="561340" cy="561340"/>
          </a:xfrm>
          <a:prstGeom prst="roundRect">
            <a:avLst/>
          </a:prstGeom>
          <a:noFill/>
          <a:ln w="9525">
            <a:gradFill>
              <a:gsLst>
                <a:gs pos="500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 descr="创新点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" y="318770"/>
            <a:ext cx="520065" cy="52006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13572" y="2485037"/>
            <a:ext cx="5124159" cy="589280"/>
            <a:chOff x="4650292" y="2843177"/>
            <a:chExt cx="5124159" cy="589280"/>
          </a:xfrm>
        </p:grpSpPr>
        <p:sp>
          <p:nvSpPr>
            <p:cNvPr id="7" name="TextBox 46"/>
            <p:cNvSpPr txBox="1"/>
            <p:nvPr/>
          </p:nvSpPr>
          <p:spPr>
            <a:xfrm>
              <a:off x="4650292" y="2843177"/>
              <a:ext cx="563880" cy="589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20000"/>
                </a:lnSpc>
              </a:pPr>
              <a:r>
                <a:rPr lang="en-US" sz="2700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02</a:t>
              </a:r>
              <a:endParaRPr lang="zh-CN" altLang="en-US" sz="2700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8" name="TextBox 47"/>
            <p:cNvSpPr txBox="1"/>
            <p:nvPr/>
          </p:nvSpPr>
          <p:spPr>
            <a:xfrm>
              <a:off x="5121171" y="2926096"/>
              <a:ext cx="4653280" cy="423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 </a:t>
              </a:r>
              <a:r>
                <a:rPr lang="zh-CN" altLang="en-US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左右菜单栏引用</a:t>
              </a:r>
              <a:r>
                <a:rPr lang="en-US" altLang="zh-CN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drawable</a:t>
              </a:r>
              <a:r>
                <a:rPr lang="zh-CN" altLang="en-US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布局和</a:t>
              </a:r>
              <a:r>
                <a:rPr lang="en-US" altLang="zh-CN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listview</a:t>
              </a:r>
              <a:r>
                <a:rPr lang="zh-CN" altLang="en-US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布局</a:t>
              </a:r>
              <a:endParaRPr lang="zh-CN" altLang="en-US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9" name="Rectangle 48"/>
            <p:cNvSpPr/>
            <p:nvPr/>
          </p:nvSpPr>
          <p:spPr>
            <a:xfrm>
              <a:off x="4989352" y="3175044"/>
              <a:ext cx="3857625" cy="2571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900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3542" y="3690902"/>
            <a:ext cx="5547099" cy="589280"/>
            <a:chOff x="4459762" y="2843812"/>
            <a:chExt cx="5547099" cy="589280"/>
          </a:xfrm>
        </p:grpSpPr>
        <p:sp>
          <p:nvSpPr>
            <p:cNvPr id="11" name="TextBox 46"/>
            <p:cNvSpPr txBox="1"/>
            <p:nvPr/>
          </p:nvSpPr>
          <p:spPr>
            <a:xfrm>
              <a:off x="4459762" y="2843812"/>
              <a:ext cx="662940" cy="589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20000"/>
                </a:lnSpc>
              </a:pPr>
              <a:r>
                <a:rPr lang="en-US" sz="2700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03</a:t>
              </a:r>
              <a:endParaRPr lang="en-US" sz="2700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12" name="TextBox 47"/>
            <p:cNvSpPr txBox="1"/>
            <p:nvPr/>
          </p:nvSpPr>
          <p:spPr>
            <a:xfrm>
              <a:off x="5023381" y="2926731"/>
              <a:ext cx="4983480" cy="423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基础：使用</a:t>
              </a:r>
              <a:r>
                <a:rPr lang="en-US" altLang="zh-CN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linearlayout</a:t>
              </a:r>
              <a:r>
                <a:rPr lang="zh-CN" altLang="en-US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布局，</a:t>
              </a:r>
              <a:r>
                <a:rPr lang="en-US" altLang="zh-CN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relativelayout</a:t>
              </a:r>
              <a:r>
                <a:rPr lang="zh-CN" altLang="en-US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布局</a:t>
              </a:r>
              <a:endParaRPr lang="zh-CN" altLang="en-US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7672" y="1339878"/>
            <a:ext cx="4305644" cy="801767"/>
            <a:chOff x="4548027" y="1315748"/>
            <a:chExt cx="4305644" cy="801767"/>
          </a:xfrm>
        </p:grpSpPr>
        <p:sp>
          <p:nvSpPr>
            <p:cNvPr id="47" name="TextBox 46"/>
            <p:cNvSpPr txBox="1"/>
            <p:nvPr/>
          </p:nvSpPr>
          <p:spPr>
            <a:xfrm>
              <a:off x="4548027" y="1315748"/>
              <a:ext cx="569387" cy="545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700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01</a:t>
              </a:r>
              <a:endParaRPr lang="en-US" sz="2700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89391" y="1376442"/>
              <a:ext cx="3764280" cy="423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app</a:t>
              </a:r>
              <a:r>
                <a:rPr lang="zh-CN" altLang="en-US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加载动画，避免用户枯燥的等待</a:t>
              </a:r>
              <a:endParaRPr lang="zh-CN" altLang="en-US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574667" y="1860340"/>
              <a:ext cx="3857625" cy="2571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900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sp>
        <p:nvSpPr>
          <p:cNvPr id="38" name="文本框 48"/>
          <p:cNvSpPr txBox="1">
            <a:spLocks noChangeArrowheads="1"/>
          </p:cNvSpPr>
          <p:nvPr/>
        </p:nvSpPr>
        <p:spPr bwMode="auto">
          <a:xfrm>
            <a:off x="1043305" y="267335"/>
            <a:ext cx="7940040" cy="53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Chapter</a:t>
            </a:r>
            <a:r>
              <a:rPr lang="en-US" sz="2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3-</a:t>
            </a:r>
            <a:r>
              <a:rPr lang="zh-CN" altLang="en-US" sz="2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动画</a:t>
            </a:r>
            <a:endParaRPr lang="zh-CN" altLang="en-US" sz="2400" dirty="0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23215" y="298450"/>
            <a:ext cx="561340" cy="561340"/>
          </a:xfrm>
          <a:prstGeom prst="roundRect">
            <a:avLst/>
          </a:prstGeom>
          <a:noFill/>
          <a:ln w="9525">
            <a:gradFill>
              <a:gsLst>
                <a:gs pos="500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 descr="创新点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" y="318770"/>
            <a:ext cx="520065" cy="52006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13572" y="2485037"/>
            <a:ext cx="3917659" cy="589280"/>
            <a:chOff x="4650292" y="2843177"/>
            <a:chExt cx="3917659" cy="589280"/>
          </a:xfrm>
        </p:grpSpPr>
        <p:sp>
          <p:nvSpPr>
            <p:cNvPr id="7" name="TextBox 46"/>
            <p:cNvSpPr txBox="1"/>
            <p:nvPr/>
          </p:nvSpPr>
          <p:spPr>
            <a:xfrm>
              <a:off x="4650292" y="2843177"/>
              <a:ext cx="563880" cy="589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20000"/>
                </a:lnSpc>
              </a:pPr>
              <a:r>
                <a:rPr lang="en-US" sz="2700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02</a:t>
              </a:r>
              <a:endParaRPr lang="zh-CN" altLang="en-US" sz="2700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8" name="TextBox 47"/>
            <p:cNvSpPr txBox="1"/>
            <p:nvPr/>
          </p:nvSpPr>
          <p:spPr>
            <a:xfrm>
              <a:off x="5121171" y="2926096"/>
              <a:ext cx="3446780" cy="423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 </a:t>
              </a:r>
              <a:r>
                <a:rPr lang="zh-CN" altLang="en-US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左右菜单栏中收藏订阅功能动画</a:t>
              </a:r>
              <a:endParaRPr lang="zh-CN" altLang="en-US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7672" y="1339878"/>
            <a:ext cx="6413844" cy="801767"/>
            <a:chOff x="4548027" y="1315748"/>
            <a:chExt cx="6413844" cy="801767"/>
          </a:xfrm>
        </p:grpSpPr>
        <p:sp>
          <p:nvSpPr>
            <p:cNvPr id="47" name="TextBox 46"/>
            <p:cNvSpPr txBox="1"/>
            <p:nvPr/>
          </p:nvSpPr>
          <p:spPr>
            <a:xfrm>
              <a:off x="4548027" y="1315748"/>
              <a:ext cx="569387" cy="545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700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01</a:t>
              </a:r>
              <a:endParaRPr lang="en-US" sz="2700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89391" y="1376442"/>
              <a:ext cx="5872480" cy="423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首页</a:t>
              </a:r>
              <a:r>
                <a:rPr lang="en-US" altLang="zh-CN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get</a:t>
              </a:r>
              <a:r>
                <a:rPr lang="zh-CN" altLang="en-US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视频，录制页面从本地</a:t>
              </a:r>
              <a:r>
                <a:rPr lang="en-US" altLang="zh-CN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select</a:t>
              </a:r>
              <a:r>
                <a:rPr lang="zh-CN" altLang="en-US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并且</a:t>
              </a:r>
              <a:r>
                <a:rPr lang="en-US" altLang="zh-CN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post</a:t>
              </a:r>
              <a:r>
                <a:rPr lang="zh-CN" altLang="en-US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视频和图片</a:t>
              </a:r>
              <a:endParaRPr lang="zh-CN" altLang="en-US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574667" y="1860340"/>
              <a:ext cx="3857625" cy="2571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900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sp>
        <p:nvSpPr>
          <p:cNvPr id="38" name="文本框 48"/>
          <p:cNvSpPr txBox="1">
            <a:spLocks noChangeArrowheads="1"/>
          </p:cNvSpPr>
          <p:nvPr/>
        </p:nvSpPr>
        <p:spPr bwMode="auto">
          <a:xfrm>
            <a:off x="1043305" y="267335"/>
            <a:ext cx="8094980" cy="53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Chapter4</a:t>
            </a:r>
            <a:r>
              <a:rPr lang="en-US" altLang="zh-CN" sz="2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-Android RESTful web APIs and Multithreading</a:t>
            </a:r>
            <a:r>
              <a:rPr lang="zh-CN" altLang="en-US" sz="2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sz="2400" dirty="0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23215" y="298450"/>
            <a:ext cx="561340" cy="561340"/>
          </a:xfrm>
          <a:prstGeom prst="roundRect">
            <a:avLst/>
          </a:prstGeom>
          <a:noFill/>
          <a:ln w="9525">
            <a:gradFill>
              <a:gsLst>
                <a:gs pos="500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 descr="创新点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" y="318770"/>
            <a:ext cx="520065" cy="52006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13572" y="2485037"/>
            <a:ext cx="5289259" cy="589280"/>
            <a:chOff x="4650292" y="2843177"/>
            <a:chExt cx="5289259" cy="589280"/>
          </a:xfrm>
        </p:grpSpPr>
        <p:sp>
          <p:nvSpPr>
            <p:cNvPr id="7" name="TextBox 46"/>
            <p:cNvSpPr txBox="1"/>
            <p:nvPr/>
          </p:nvSpPr>
          <p:spPr>
            <a:xfrm>
              <a:off x="4650292" y="2843177"/>
              <a:ext cx="563880" cy="589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20000"/>
                </a:lnSpc>
              </a:pPr>
              <a:r>
                <a:rPr lang="en-US" sz="2700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02</a:t>
              </a:r>
              <a:endParaRPr lang="zh-CN" altLang="en-US" sz="2700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8" name="TextBox 47"/>
            <p:cNvSpPr txBox="1"/>
            <p:nvPr/>
          </p:nvSpPr>
          <p:spPr>
            <a:xfrm>
              <a:off x="5121171" y="2926096"/>
              <a:ext cx="4818380" cy="423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 </a:t>
              </a:r>
              <a:r>
                <a:rPr lang="zh-CN" altLang="en-US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将视频播放，上传等耗时的页面放到其他线程</a:t>
              </a:r>
              <a:endParaRPr lang="zh-CN" altLang="en-US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3542" y="3690902"/>
            <a:ext cx="3337299" cy="589280"/>
            <a:chOff x="4459762" y="2843812"/>
            <a:chExt cx="3337299" cy="589280"/>
          </a:xfrm>
        </p:grpSpPr>
        <p:sp>
          <p:nvSpPr>
            <p:cNvPr id="11" name="TextBox 46"/>
            <p:cNvSpPr txBox="1"/>
            <p:nvPr/>
          </p:nvSpPr>
          <p:spPr>
            <a:xfrm>
              <a:off x="4459762" y="2843812"/>
              <a:ext cx="662940" cy="589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20000"/>
                </a:lnSpc>
              </a:pPr>
              <a:r>
                <a:rPr lang="en-US" sz="2700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03</a:t>
              </a:r>
              <a:endParaRPr lang="en-US" sz="2700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12" name="TextBox 47"/>
            <p:cNvSpPr txBox="1"/>
            <p:nvPr/>
          </p:nvSpPr>
          <p:spPr>
            <a:xfrm>
              <a:off x="5023381" y="2926731"/>
              <a:ext cx="2773680" cy="423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基础：录制上传和</a:t>
              </a:r>
              <a:r>
                <a:rPr lang="en-US" altLang="zh-CN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api</a:t>
              </a:r>
              <a:r>
                <a:rPr lang="zh-CN" altLang="en-US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调用</a:t>
              </a:r>
              <a:endParaRPr lang="zh-CN" altLang="en-US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7672" y="1339878"/>
            <a:ext cx="6896444" cy="801767"/>
            <a:chOff x="4548027" y="1315748"/>
            <a:chExt cx="6896444" cy="801767"/>
          </a:xfrm>
        </p:grpSpPr>
        <p:sp>
          <p:nvSpPr>
            <p:cNvPr id="47" name="TextBox 46"/>
            <p:cNvSpPr txBox="1"/>
            <p:nvPr/>
          </p:nvSpPr>
          <p:spPr>
            <a:xfrm>
              <a:off x="4548027" y="1315748"/>
              <a:ext cx="569387" cy="545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700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01</a:t>
              </a:r>
              <a:endParaRPr lang="en-US" sz="2700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89391" y="1376442"/>
              <a:ext cx="6355080" cy="423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引入历史纪录功能，导入数据库，可以记录用户播放过的视频</a:t>
              </a:r>
              <a:endParaRPr lang="zh-CN" altLang="en-US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574667" y="1860340"/>
              <a:ext cx="3857625" cy="2571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900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sp>
        <p:nvSpPr>
          <p:cNvPr id="38" name="文本框 48"/>
          <p:cNvSpPr txBox="1">
            <a:spLocks noChangeArrowheads="1"/>
          </p:cNvSpPr>
          <p:nvPr/>
        </p:nvSpPr>
        <p:spPr bwMode="auto">
          <a:xfrm>
            <a:off x="1043305" y="267335"/>
            <a:ext cx="8054340" cy="53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chapter-5-storage </a:t>
            </a:r>
            <a:endParaRPr lang="zh-CN" altLang="en-US" sz="2400" dirty="0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23215" y="298450"/>
            <a:ext cx="561340" cy="561340"/>
          </a:xfrm>
          <a:prstGeom prst="roundRect">
            <a:avLst/>
          </a:prstGeom>
          <a:noFill/>
          <a:ln w="9525">
            <a:gradFill>
              <a:gsLst>
                <a:gs pos="500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 descr="创新点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" y="318770"/>
            <a:ext cx="520065" cy="52006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41837" y="2538746"/>
            <a:ext cx="3857625" cy="506123"/>
            <a:chOff x="4989352" y="2926096"/>
            <a:chExt cx="3857625" cy="506123"/>
          </a:xfrm>
        </p:grpSpPr>
        <p:sp>
          <p:nvSpPr>
            <p:cNvPr id="8" name="TextBox 47"/>
            <p:cNvSpPr txBox="1"/>
            <p:nvPr/>
          </p:nvSpPr>
          <p:spPr>
            <a:xfrm>
              <a:off x="5121171" y="2926096"/>
              <a:ext cx="309880" cy="423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20000"/>
                </a:lnSpc>
              </a:pPr>
              <a:endParaRPr lang="zh-CN" altLang="en-US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9" name="Rectangle 48"/>
            <p:cNvSpPr/>
            <p:nvPr/>
          </p:nvSpPr>
          <p:spPr>
            <a:xfrm>
              <a:off x="4989352" y="3175044"/>
              <a:ext cx="3857625" cy="2571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900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3542" y="3690902"/>
            <a:ext cx="873499" cy="589280"/>
            <a:chOff x="4459762" y="2843812"/>
            <a:chExt cx="873499" cy="589280"/>
          </a:xfrm>
        </p:grpSpPr>
        <p:sp>
          <p:nvSpPr>
            <p:cNvPr id="11" name="TextBox 46"/>
            <p:cNvSpPr txBox="1"/>
            <p:nvPr/>
          </p:nvSpPr>
          <p:spPr>
            <a:xfrm>
              <a:off x="4459762" y="2843812"/>
              <a:ext cx="662940" cy="589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20000"/>
                </a:lnSpc>
              </a:pPr>
              <a:endParaRPr lang="en-US" sz="2700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12" name="TextBox 47"/>
            <p:cNvSpPr txBox="1"/>
            <p:nvPr/>
          </p:nvSpPr>
          <p:spPr>
            <a:xfrm>
              <a:off x="5023381" y="2926731"/>
              <a:ext cx="309880" cy="423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20000"/>
                </a:lnSpc>
              </a:pPr>
              <a:endParaRPr lang="zh-CN" altLang="en-US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7672" y="1339878"/>
            <a:ext cx="8268044" cy="801767"/>
            <a:chOff x="4548027" y="1315748"/>
            <a:chExt cx="8268044" cy="801767"/>
          </a:xfrm>
        </p:grpSpPr>
        <p:sp>
          <p:nvSpPr>
            <p:cNvPr id="47" name="TextBox 46"/>
            <p:cNvSpPr txBox="1"/>
            <p:nvPr/>
          </p:nvSpPr>
          <p:spPr>
            <a:xfrm>
              <a:off x="4548027" y="1315748"/>
              <a:ext cx="569387" cy="545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700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01</a:t>
              </a:r>
              <a:endParaRPr lang="en-US" sz="2700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89391" y="1376442"/>
              <a:ext cx="7726680" cy="423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主页面引用第三方开源播放器（记录视频作者及时间，视频页面更加友好）</a:t>
              </a:r>
              <a:endParaRPr lang="zh-CN" altLang="en-US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574667" y="1860340"/>
              <a:ext cx="3857625" cy="2571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900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sp>
        <p:nvSpPr>
          <p:cNvPr id="38" name="文本框 48"/>
          <p:cNvSpPr txBox="1">
            <a:spLocks noChangeArrowheads="1"/>
          </p:cNvSpPr>
          <p:nvPr/>
        </p:nvSpPr>
        <p:spPr bwMode="auto">
          <a:xfrm>
            <a:off x="1043305" y="267335"/>
            <a:ext cx="7744460" cy="53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Chapter6</a:t>
            </a:r>
            <a:r>
              <a:rPr lang="en-US" altLang="zh-CN" sz="2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多媒体</a:t>
            </a:r>
            <a:endParaRPr lang="zh-CN" altLang="en-US" sz="2400" dirty="0">
              <a:gradFill>
                <a:gsLst>
                  <a:gs pos="50000">
                    <a:schemeClr val="accent2"/>
                  </a:gs>
                  <a:gs pos="0">
                    <a:schemeClr val="accent1"/>
                  </a:gs>
                  <a:gs pos="100000">
                    <a:schemeClr val="accent3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23215" y="298450"/>
            <a:ext cx="561340" cy="561340"/>
          </a:xfrm>
          <a:prstGeom prst="roundRect">
            <a:avLst/>
          </a:prstGeom>
          <a:noFill/>
          <a:ln w="9525">
            <a:gradFill>
              <a:gsLst>
                <a:gs pos="500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 descr="创新点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" y="318770"/>
            <a:ext cx="520065" cy="52006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13572" y="2485037"/>
            <a:ext cx="6470359" cy="589280"/>
            <a:chOff x="4650292" y="2843177"/>
            <a:chExt cx="6470359" cy="589280"/>
          </a:xfrm>
        </p:grpSpPr>
        <p:sp>
          <p:nvSpPr>
            <p:cNvPr id="7" name="TextBox 46"/>
            <p:cNvSpPr txBox="1"/>
            <p:nvPr/>
          </p:nvSpPr>
          <p:spPr>
            <a:xfrm>
              <a:off x="4650292" y="2843177"/>
              <a:ext cx="563880" cy="589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20000"/>
                </a:lnSpc>
              </a:pPr>
              <a:r>
                <a:rPr lang="en-US" sz="2700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02</a:t>
              </a:r>
              <a:endParaRPr lang="zh-CN" altLang="en-US" sz="2700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8" name="TextBox 47"/>
            <p:cNvSpPr txBox="1"/>
            <p:nvPr/>
          </p:nvSpPr>
          <p:spPr>
            <a:xfrm>
              <a:off x="5121171" y="2926096"/>
              <a:ext cx="5999480" cy="423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>
                <a:lnSpc>
                  <a:spcPct val="120000"/>
                </a:lnSpc>
              </a:pPr>
              <a:r>
                <a:rPr lang="zh-CN" altLang="en-US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基础：相机，储存，</a:t>
              </a:r>
              <a:r>
                <a:rPr lang="en-US" altLang="zh-CN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audio</a:t>
              </a:r>
              <a:r>
                <a:rPr lang="zh-CN" altLang="en-US" dirty="0">
                  <a:gradFill>
                    <a:gsLst>
                      <a:gs pos="477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权限动态申请，视频播放与上传</a:t>
              </a:r>
              <a:endParaRPr lang="zh-CN" altLang="en-US" dirty="0">
                <a:gradFill>
                  <a:gsLst>
                    <a:gs pos="477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金色渐变3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9A96A"/>
      </a:accent1>
      <a:accent2>
        <a:srgbClr val="F4DEBE"/>
      </a:accent2>
      <a:accent3>
        <a:srgbClr val="F5E3C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p4llouf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1044</Words>
  <Application>WPS 演示</Application>
  <PresentationFormat>全屏显示(16:9)</PresentationFormat>
  <Paragraphs>146</Paragraphs>
  <Slides>13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Agency FB</vt:lpstr>
      <vt:lpstr>Lao UI</vt:lpstr>
      <vt:lpstr>微软雅黑</vt:lpstr>
      <vt:lpstr>Calibri</vt:lpstr>
      <vt:lpstr>Yu Gothic UI</vt:lpstr>
      <vt:lpstr>Arial Unicode MS</vt:lpstr>
      <vt:lpstr>Segoe UI Symbol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商业融资</dc:title>
  <dc:creator>第一PPT</dc:creator>
  <cp:keywords>www.1ppt.com</cp:keywords>
  <dc:description>www.1ppt.com</dc:description>
  <cp:lastModifiedBy>生命＆生活！</cp:lastModifiedBy>
  <cp:revision>204</cp:revision>
  <dcterms:created xsi:type="dcterms:W3CDTF">2014-09-01T14:19:00Z</dcterms:created>
  <dcterms:modified xsi:type="dcterms:W3CDTF">2019-01-29T05:47:31Z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13</vt:lpwstr>
  </property>
</Properties>
</file>