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Barlow Semi Condensed Light"/>
      <p:regular r:id="rId16"/>
      <p:bold r:id="rId17"/>
      <p:italic r:id="rId18"/>
      <p:boldItalic r:id="rId19"/>
    </p:embeddedFont>
    <p:embeddedFont>
      <p:font typeface="Fjalla One"/>
      <p:regular r:id="rId20"/>
    </p:embeddedFont>
    <p:embeddedFont>
      <p:font typeface="Barlow Semi Condensed Medium"/>
      <p:regular r:id="rId21"/>
      <p:bold r:id="rId22"/>
      <p:italic r:id="rId23"/>
      <p:boldItalic r:id="rId24"/>
    </p:embeddedFont>
    <p:embeddedFont>
      <p:font typeface="Barlow Semi Condense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jallaOne-regular.fntdata"/><Relationship Id="rId22" Type="http://schemas.openxmlformats.org/officeDocument/2006/relationships/font" Target="fonts/BarlowSemiCondensedMedium-bold.fntdata"/><Relationship Id="rId21" Type="http://schemas.openxmlformats.org/officeDocument/2006/relationships/font" Target="fonts/BarlowSemiCondensedMedium-regular.fntdata"/><Relationship Id="rId24" Type="http://schemas.openxmlformats.org/officeDocument/2006/relationships/font" Target="fonts/BarlowSemiCondensedMedium-boldItalic.fntdata"/><Relationship Id="rId23" Type="http://schemas.openxmlformats.org/officeDocument/2006/relationships/font" Target="fonts/BarlowSemiCondensed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-bold.fntdata"/><Relationship Id="rId25" Type="http://schemas.openxmlformats.org/officeDocument/2006/relationships/font" Target="fonts/BarlowSemiCondensed-regular.fntdata"/><Relationship Id="rId28" Type="http://schemas.openxmlformats.org/officeDocument/2006/relationships/font" Target="fonts/BarlowSemiCondensed-boldItalic.fntdata"/><Relationship Id="rId27" Type="http://schemas.openxmlformats.org/officeDocument/2006/relationships/font" Target="fonts/BarlowSemi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BarlowSemiCondensedLight-bold.fntdata"/><Relationship Id="rId16" Type="http://schemas.openxmlformats.org/officeDocument/2006/relationships/font" Target="fonts/BarlowSemiCondensedLight-regular.fntdata"/><Relationship Id="rId19" Type="http://schemas.openxmlformats.org/officeDocument/2006/relationships/font" Target="fonts/BarlowSemiCondensedLight-boldItalic.fntdata"/><Relationship Id="rId18" Type="http://schemas.openxmlformats.org/officeDocument/2006/relationships/font" Target="fonts/BarlowSemiCondensed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g8714a43093_3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7" name="Google Shape;2477;g8714a43093_3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6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Google Shape;2487;g8714a43093_5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8" name="Google Shape;2488;g8714a43093_5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d5212d824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d5212d824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6fa6133bc_4_2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6fa6133bc_4_2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8714a43093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8714a43093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2" name="Google Shape;1942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g8714a43093_1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0" name="Google Shape;2200;g8714a43093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g8714a43093_1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3" name="Google Shape;2433;g8714a43093_1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9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g8728718f4e_1_1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1" name="Google Shape;2441;g8728718f4e_1_1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g881d70bc06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3" name="Google Shape;2463;g881d70bc06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lab.research.google.com/drive/1sZQYDMGy6m20itdCYiy2wiWSKutaTh76#scrollTo=xnwB1jMACMGN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179635" y="9598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4348975" y="1114175"/>
            <a:ext cx="4717800" cy="16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Propuesta de modelo de solución</a:t>
            </a:r>
            <a:endParaRPr sz="47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4963675" y="2792200"/>
            <a:ext cx="34884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Daniel Alejandro Fernández Robles</a:t>
            </a:r>
            <a:endParaRPr sz="18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Nelson David Quiñones Virgen</a:t>
            </a:r>
            <a:endParaRPr sz="18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Paola Andrea Osorio Holguín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8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9" name="Google Shape;2479;p42"/>
          <p:cNvPicPr preferRelativeResize="0"/>
          <p:nvPr/>
        </p:nvPicPr>
        <p:blipFill rotWithShape="1">
          <a:blip r:embed="rId3">
            <a:alphaModFix/>
          </a:blip>
          <a:srcRect b="8080" l="10202" r="9398" t="7481"/>
          <a:stretch/>
        </p:blipFill>
        <p:spPr>
          <a:xfrm>
            <a:off x="4214150" y="3638093"/>
            <a:ext cx="1791000" cy="1505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80" name="Google Shape;2480;p42"/>
          <p:cNvGrpSpPr/>
          <p:nvPr/>
        </p:nvGrpSpPr>
        <p:grpSpPr>
          <a:xfrm>
            <a:off x="5669802" y="972513"/>
            <a:ext cx="3232387" cy="3198473"/>
            <a:chOff x="4522050" y="622650"/>
            <a:chExt cx="3898200" cy="3898200"/>
          </a:xfrm>
        </p:grpSpPr>
        <p:sp>
          <p:nvSpPr>
            <p:cNvPr id="2481" name="Google Shape;2481;p42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2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3" name="Google Shape;2483;p42"/>
          <p:cNvSpPr txBox="1"/>
          <p:nvPr>
            <p:ph idx="1" type="subTitle"/>
          </p:nvPr>
        </p:nvSpPr>
        <p:spPr>
          <a:xfrm>
            <a:off x="1259900" y="1493700"/>
            <a:ext cx="4117500" cy="25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Los tags </a:t>
            </a:r>
            <a:r>
              <a:rPr lang="en" sz="1600"/>
              <a:t>tienen</a:t>
            </a:r>
            <a:r>
              <a:rPr lang="en" sz="1600"/>
              <a:t> una relación relevante con la cantidad vendida de producto y el precio.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El rating count y  la cantidad </a:t>
            </a:r>
            <a:r>
              <a:rPr lang="en" sz="1600"/>
              <a:t>vendida</a:t>
            </a:r>
            <a:r>
              <a:rPr lang="en" sz="1600"/>
              <a:t> se relaciona fuertemente independientemente del valor del rating.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hay una relación fuerte entre el precio y las ventas.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Los precios ya son tan bajos que la personas </a:t>
            </a:r>
            <a:r>
              <a:rPr lang="en" sz="1600"/>
              <a:t>confían</a:t>
            </a:r>
            <a:r>
              <a:rPr lang="en" sz="1600"/>
              <a:t> en que estos son los </a:t>
            </a:r>
            <a:r>
              <a:rPr lang="en" sz="1600"/>
              <a:t>más</a:t>
            </a:r>
            <a:r>
              <a:rPr lang="en" sz="1600"/>
              <a:t> competitivos.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484" name="Google Shape;2484;p42"/>
          <p:cNvPicPr preferRelativeResize="0"/>
          <p:nvPr/>
        </p:nvPicPr>
        <p:blipFill rotWithShape="1">
          <a:blip r:embed="rId4">
            <a:alphaModFix/>
          </a:blip>
          <a:srcRect b="0" l="34985" r="2674" t="0"/>
          <a:stretch/>
        </p:blipFill>
        <p:spPr>
          <a:xfrm>
            <a:off x="5968004" y="1271915"/>
            <a:ext cx="2619900" cy="2599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85" name="Google Shape;2485;p42"/>
          <p:cNvSpPr txBox="1"/>
          <p:nvPr>
            <p:ph type="title"/>
          </p:nvPr>
        </p:nvSpPr>
        <p:spPr>
          <a:xfrm>
            <a:off x="2423150" y="917400"/>
            <a:ext cx="17910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Análisis</a:t>
            </a:r>
            <a:endParaRPr sz="30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9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Google Shape;2490;p43"/>
          <p:cNvSpPr txBox="1"/>
          <p:nvPr>
            <p:ph type="title"/>
          </p:nvPr>
        </p:nvSpPr>
        <p:spPr>
          <a:xfrm>
            <a:off x="2103150" y="1021273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Gracias</a:t>
            </a:r>
            <a:r>
              <a:rPr lang="en" sz="7200"/>
              <a:t>!</a:t>
            </a:r>
            <a:endParaRPr sz="7200"/>
          </a:p>
        </p:txBody>
      </p:sp>
      <p:sp>
        <p:nvSpPr>
          <p:cNvPr id="2491" name="Google Shape;2491;p43"/>
          <p:cNvSpPr txBox="1"/>
          <p:nvPr>
            <p:ph idx="1" type="subTitle"/>
          </p:nvPr>
        </p:nvSpPr>
        <p:spPr>
          <a:xfrm>
            <a:off x="1685250" y="3061400"/>
            <a:ext cx="57735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https://colab.research.google.com/drive/1sZQYDMGy6m20itdCYiy2wiWSKutaTh76#scrollTo=xnwB1jMACMGN</a:t>
            </a:r>
            <a:endParaRPr>
              <a:solidFill>
                <a:srgbClr val="FF99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pic>
        <p:nvPicPr>
          <p:cNvPr id="2492" name="Google Shape;2492;p43"/>
          <p:cNvPicPr preferRelativeResize="0"/>
          <p:nvPr/>
        </p:nvPicPr>
        <p:blipFill rotWithShape="1">
          <a:blip r:embed="rId4">
            <a:alphaModFix/>
          </a:blip>
          <a:srcRect b="19191" l="0" r="0" t="15928"/>
          <a:stretch/>
        </p:blipFill>
        <p:spPr>
          <a:xfrm>
            <a:off x="3677798" y="2191450"/>
            <a:ext cx="1500442" cy="9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6" name="Google Shape;1886;p34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1887" name="Google Shape;1887;p34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9" name="Google Shape;1889;p34"/>
          <p:cNvSpPr txBox="1"/>
          <p:nvPr>
            <p:ph type="title"/>
          </p:nvPr>
        </p:nvSpPr>
        <p:spPr>
          <a:xfrm>
            <a:off x="1137950" y="2478025"/>
            <a:ext cx="6827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Recordar el objetivo principal </a:t>
            </a:r>
            <a:endParaRPr sz="3200"/>
          </a:p>
        </p:txBody>
      </p:sp>
      <p:sp>
        <p:nvSpPr>
          <p:cNvPr id="1890" name="Google Shape;1890;p34"/>
          <p:cNvSpPr txBox="1"/>
          <p:nvPr>
            <p:ph idx="1" type="subTitle"/>
          </p:nvPr>
        </p:nvSpPr>
        <p:spPr>
          <a:xfrm>
            <a:off x="2167125" y="3054101"/>
            <a:ext cx="4809600" cy="1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Wish ha centrado su modelo de negocio en una sola cosa: el precio.</a:t>
            </a:r>
            <a:endParaRPr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891" name="Google Shape;18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600" y="827088"/>
            <a:ext cx="1078800" cy="1078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35"/>
          <p:cNvSpPr txBox="1"/>
          <p:nvPr>
            <p:ph idx="1" type="subTitle"/>
          </p:nvPr>
        </p:nvSpPr>
        <p:spPr>
          <a:xfrm>
            <a:off x="5067250" y="2901775"/>
            <a:ext cx="3836400" cy="1663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Encontrar la cantidad de ventas que se pueden realizar dada una propuesta de valor, con el fin de encontrar los precios más bajos a los que se puede vender conservando ganancias operativas.</a:t>
            </a:r>
            <a:endParaRPr sz="220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897" name="Google Shape;1897;p35"/>
          <p:cNvSpPr txBox="1"/>
          <p:nvPr>
            <p:ph idx="4294967295" type="title"/>
          </p:nvPr>
        </p:nvSpPr>
        <p:spPr>
          <a:xfrm>
            <a:off x="5067250" y="2437825"/>
            <a:ext cx="22890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Nuevo </a:t>
            </a:r>
            <a:r>
              <a:rPr lang="en" sz="2800"/>
              <a:t>Objetivo</a:t>
            </a:r>
            <a:endParaRPr sz="2800"/>
          </a:p>
        </p:txBody>
      </p:sp>
      <p:sp>
        <p:nvSpPr>
          <p:cNvPr id="1898" name="Google Shape;1898;p35"/>
          <p:cNvSpPr txBox="1"/>
          <p:nvPr>
            <p:ph idx="4294967295" type="title"/>
          </p:nvPr>
        </p:nvSpPr>
        <p:spPr>
          <a:xfrm>
            <a:off x="2065300" y="285750"/>
            <a:ext cx="32724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Objetivo Inicial</a:t>
            </a:r>
            <a:endParaRPr sz="2800"/>
          </a:p>
        </p:txBody>
      </p:sp>
      <p:sp>
        <p:nvSpPr>
          <p:cNvPr id="1899" name="Google Shape;1899;p35"/>
          <p:cNvSpPr txBox="1"/>
          <p:nvPr>
            <p:ph idx="2" type="subTitle"/>
          </p:nvPr>
        </p:nvSpPr>
        <p:spPr>
          <a:xfrm>
            <a:off x="2065300" y="916550"/>
            <a:ext cx="3688800" cy="1253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Predecir el valor percibido por los clientes que será medido por el precio, usando diferentes características del producto.</a:t>
            </a:r>
            <a:endParaRPr sz="230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pic>
        <p:nvPicPr>
          <p:cNvPr id="1900" name="Google Shape;1900;p35"/>
          <p:cNvPicPr preferRelativeResize="0"/>
          <p:nvPr/>
        </p:nvPicPr>
        <p:blipFill rotWithShape="1">
          <a:blip r:embed="rId3">
            <a:alphaModFix/>
          </a:blip>
          <a:srcRect b="6349" l="0" r="7893" t="5092"/>
          <a:stretch/>
        </p:blipFill>
        <p:spPr>
          <a:xfrm>
            <a:off x="58775" y="143550"/>
            <a:ext cx="2006524" cy="202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1" name="Google Shape;1901;p35"/>
          <p:cNvPicPr preferRelativeResize="0"/>
          <p:nvPr/>
        </p:nvPicPr>
        <p:blipFill rotWithShape="1">
          <a:blip r:embed="rId4">
            <a:alphaModFix/>
          </a:blip>
          <a:srcRect b="6994" l="6810" r="5432" t="0"/>
          <a:stretch/>
        </p:blipFill>
        <p:spPr>
          <a:xfrm>
            <a:off x="2971450" y="2567000"/>
            <a:ext cx="2095799" cy="178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3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a evaluar inicialmente</a:t>
            </a:r>
            <a:endParaRPr/>
          </a:p>
        </p:txBody>
      </p:sp>
      <p:sp>
        <p:nvSpPr>
          <p:cNvPr id="1907" name="Google Shape;1907;p36"/>
          <p:cNvSpPr txBox="1"/>
          <p:nvPr/>
        </p:nvSpPr>
        <p:spPr>
          <a:xfrm>
            <a:off x="1390575" y="1413474"/>
            <a:ext cx="19857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Características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las 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imágenes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08" name="Google Shape;1908;p36"/>
          <p:cNvSpPr txBox="1"/>
          <p:nvPr/>
        </p:nvSpPr>
        <p:spPr>
          <a:xfrm>
            <a:off x="4352850" y="1413475"/>
            <a:ext cx="18840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Ventas de productos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09" name="Google Shape;1909;p36"/>
          <p:cNvSpPr txBox="1"/>
          <p:nvPr/>
        </p:nvSpPr>
        <p:spPr>
          <a:xfrm>
            <a:off x="2836643" y="3214631"/>
            <a:ext cx="19857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Calificación del mercante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10" name="Google Shape;1910;p36"/>
          <p:cNvSpPr txBox="1"/>
          <p:nvPr/>
        </p:nvSpPr>
        <p:spPr>
          <a:xfrm>
            <a:off x="5767578" y="3214631"/>
            <a:ext cx="19857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Clasificación del producto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911" name="Google Shape;1911;p36"/>
          <p:cNvGrpSpPr/>
          <p:nvPr/>
        </p:nvGrpSpPr>
        <p:grpSpPr>
          <a:xfrm>
            <a:off x="1921167" y="1996327"/>
            <a:ext cx="5279056" cy="1230420"/>
            <a:chOff x="1621724" y="2106974"/>
            <a:chExt cx="5900364" cy="1517351"/>
          </a:xfrm>
        </p:grpSpPr>
        <p:grpSp>
          <p:nvGrpSpPr>
            <p:cNvPr id="1912" name="Google Shape;1912;p36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1913" name="Google Shape;1913;p36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4" name="Google Shape;1914;p36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5" name="Google Shape;1915;p36"/>
              <p:cNvCxnSpPr>
                <a:stCxn id="1916" idx="6"/>
                <a:endCxn id="1917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918" name="Google Shape;1918;p36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19" name="Google Shape;1919;p36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1917" name="Google Shape;1917;p36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36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21" name="Google Shape;1921;p36"/>
            <p:cNvCxnSpPr>
              <a:stCxn id="1922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23" name="Google Shape;1923;p36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1924" name="Google Shape;1924;p36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36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25" name="Google Shape;1925;p36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26" name="Google Shape;1926;p36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1927" name="Google Shape;1927;p36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36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29" name="Google Shape;1929;p36"/>
            <p:cNvCxnSpPr>
              <a:stCxn id="1930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31" name="Google Shape;1931;p36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1916" name="Google Shape;1916;p36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36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32" name="Google Shape;1932;p36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6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6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6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6" name="Google Shape;1936;p36"/>
          <p:cNvSpPr txBox="1"/>
          <p:nvPr/>
        </p:nvSpPr>
        <p:spPr>
          <a:xfrm>
            <a:off x="2048926" y="2496634"/>
            <a:ext cx="630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1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37" name="Google Shape;1937;p36"/>
          <p:cNvSpPr txBox="1"/>
          <p:nvPr/>
        </p:nvSpPr>
        <p:spPr>
          <a:xfrm>
            <a:off x="3514393" y="2513115"/>
            <a:ext cx="630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38" name="Google Shape;1938;p36"/>
          <p:cNvSpPr txBox="1"/>
          <p:nvPr/>
        </p:nvSpPr>
        <p:spPr>
          <a:xfrm>
            <a:off x="4979861" y="2513115"/>
            <a:ext cx="630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3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39" name="Google Shape;1939;p36"/>
          <p:cNvSpPr txBox="1"/>
          <p:nvPr/>
        </p:nvSpPr>
        <p:spPr>
          <a:xfrm>
            <a:off x="6445329" y="2513115"/>
            <a:ext cx="630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4" name="Google Shape;1944;p37"/>
          <p:cNvGrpSpPr/>
          <p:nvPr/>
        </p:nvGrpSpPr>
        <p:grpSpPr>
          <a:xfrm>
            <a:off x="4417998" y="1528496"/>
            <a:ext cx="4430405" cy="3106404"/>
            <a:chOff x="862950" y="825025"/>
            <a:chExt cx="5862650" cy="4111175"/>
          </a:xfrm>
        </p:grpSpPr>
        <p:sp>
          <p:nvSpPr>
            <p:cNvPr id="1945" name="Google Shape;1945;p37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7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7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7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7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7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7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7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7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7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7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7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7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7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7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7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7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7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7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7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7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7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7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7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7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7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7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7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7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7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7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7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7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7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7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7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7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7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7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7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7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7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7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7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7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3" name="Google Shape;2153;p37"/>
          <p:cNvGrpSpPr/>
          <p:nvPr/>
        </p:nvGrpSpPr>
        <p:grpSpPr>
          <a:xfrm>
            <a:off x="446797" y="867611"/>
            <a:ext cx="635100" cy="734640"/>
            <a:chOff x="731647" y="573573"/>
            <a:chExt cx="635100" cy="734640"/>
          </a:xfrm>
        </p:grpSpPr>
        <p:grpSp>
          <p:nvGrpSpPr>
            <p:cNvPr id="2154" name="Google Shape;2154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55" name="Google Shape;2155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7" name="Google Shape;2157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58" name="Google Shape;2158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59" name="Google Shape;2159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60" name="Google Shape;2160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61" name="Google Shape;2161;p37"/>
          <p:cNvGrpSpPr/>
          <p:nvPr/>
        </p:nvGrpSpPr>
        <p:grpSpPr>
          <a:xfrm>
            <a:off x="446797" y="1820173"/>
            <a:ext cx="635100" cy="733490"/>
            <a:chOff x="731647" y="1650460"/>
            <a:chExt cx="635100" cy="733490"/>
          </a:xfrm>
        </p:grpSpPr>
        <p:grpSp>
          <p:nvGrpSpPr>
            <p:cNvPr id="2162" name="Google Shape;2162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63" name="Google Shape;2163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5" name="Google Shape;2165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66" name="Google Shape;2166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67" name="Google Shape;2167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68" name="Google Shape;2168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69" name="Google Shape;2169;p37"/>
          <p:cNvGrpSpPr/>
          <p:nvPr/>
        </p:nvGrpSpPr>
        <p:grpSpPr>
          <a:xfrm>
            <a:off x="446797" y="2821789"/>
            <a:ext cx="635100" cy="734984"/>
            <a:chOff x="731647" y="2728277"/>
            <a:chExt cx="635100" cy="734984"/>
          </a:xfrm>
        </p:grpSpPr>
        <p:grpSp>
          <p:nvGrpSpPr>
            <p:cNvPr id="2170" name="Google Shape;2170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71" name="Google Shape;2171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3" name="Google Shape;2173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74" name="Google Shape;2174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75" name="Google Shape;2175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76" name="Google Shape;2176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77" name="Google Shape;2177;p37"/>
          <p:cNvGrpSpPr/>
          <p:nvPr/>
        </p:nvGrpSpPr>
        <p:grpSpPr>
          <a:xfrm>
            <a:off x="446797" y="3900187"/>
            <a:ext cx="635100" cy="734704"/>
            <a:chOff x="731647" y="3806675"/>
            <a:chExt cx="635100" cy="734704"/>
          </a:xfrm>
        </p:grpSpPr>
        <p:grpSp>
          <p:nvGrpSpPr>
            <p:cNvPr id="2178" name="Google Shape;2178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79" name="Google Shape;2179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1" name="Google Shape;2181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82" name="Google Shape;2182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83" name="Google Shape;2183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84" name="Google Shape;2184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85" name="Google Shape;2185;p37"/>
          <p:cNvSpPr txBox="1"/>
          <p:nvPr>
            <p:ph type="title"/>
          </p:nvPr>
        </p:nvSpPr>
        <p:spPr>
          <a:xfrm>
            <a:off x="5325649" y="7238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</a:t>
            </a:r>
            <a:endParaRPr/>
          </a:p>
        </p:txBody>
      </p:sp>
      <p:sp>
        <p:nvSpPr>
          <p:cNvPr id="2186" name="Google Shape;2186;p37"/>
          <p:cNvSpPr txBox="1"/>
          <p:nvPr>
            <p:ph idx="2" type="subTitle"/>
          </p:nvPr>
        </p:nvSpPr>
        <p:spPr>
          <a:xfrm>
            <a:off x="1226950" y="1007275"/>
            <a:ext cx="28350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Utilizar todas las variables </a:t>
            </a:r>
            <a:r>
              <a:rPr lang="en" sz="1500"/>
              <a:t>numéricas</a:t>
            </a:r>
            <a:endParaRPr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87" name="Google Shape;2187;p37"/>
          <p:cNvSpPr txBox="1"/>
          <p:nvPr>
            <p:ph idx="1" type="subTitle"/>
          </p:nvPr>
        </p:nvSpPr>
        <p:spPr>
          <a:xfrm>
            <a:off x="1226949" y="723813"/>
            <a:ext cx="2966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 un modelo de </a:t>
            </a:r>
            <a:r>
              <a:rPr lang="en"/>
              <a:t>línea</a:t>
            </a:r>
            <a:r>
              <a:rPr lang="en"/>
              <a:t> base</a:t>
            </a:r>
            <a:endParaRPr/>
          </a:p>
        </p:txBody>
      </p:sp>
      <p:sp>
        <p:nvSpPr>
          <p:cNvPr id="2188" name="Google Shape;2188;p37"/>
          <p:cNvSpPr txBox="1"/>
          <p:nvPr>
            <p:ph idx="3" type="subTitle"/>
          </p:nvPr>
        </p:nvSpPr>
        <p:spPr>
          <a:xfrm>
            <a:off x="1226958" y="160227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Eliminación de variables</a:t>
            </a:r>
            <a:endParaRPr/>
          </a:p>
        </p:txBody>
      </p:sp>
      <p:sp>
        <p:nvSpPr>
          <p:cNvPr id="2189" name="Google Shape;2189;p37"/>
          <p:cNvSpPr txBox="1"/>
          <p:nvPr>
            <p:ph idx="4" type="subTitle"/>
          </p:nvPr>
        </p:nvSpPr>
        <p:spPr>
          <a:xfrm>
            <a:off x="1226950" y="1885750"/>
            <a:ext cx="2966100" cy="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 observaron las variables con mayor correlación y se generaron nuevos </a:t>
            </a:r>
            <a:r>
              <a:rPr lang="en"/>
              <a:t>gráficos</a:t>
            </a:r>
            <a:r>
              <a:rPr lang="en"/>
              <a:t> </a:t>
            </a:r>
            <a:endParaRPr/>
          </a:p>
        </p:txBody>
      </p:sp>
      <p:sp>
        <p:nvSpPr>
          <p:cNvPr id="2190" name="Google Shape;2190;p37"/>
          <p:cNvSpPr txBox="1"/>
          <p:nvPr>
            <p:ph idx="5" type="subTitle"/>
          </p:nvPr>
        </p:nvSpPr>
        <p:spPr>
          <a:xfrm>
            <a:off x="1168699" y="2681263"/>
            <a:ext cx="28932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de precio y ventas</a:t>
            </a:r>
            <a:endParaRPr/>
          </a:p>
        </p:txBody>
      </p:sp>
      <p:sp>
        <p:nvSpPr>
          <p:cNvPr id="2191" name="Google Shape;2191;p37"/>
          <p:cNvSpPr txBox="1"/>
          <p:nvPr>
            <p:ph idx="6" type="subTitle"/>
          </p:nvPr>
        </p:nvSpPr>
        <p:spPr>
          <a:xfrm>
            <a:off x="1226950" y="2964750"/>
            <a:ext cx="2966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 encontró una estructura interesante entre ambas</a:t>
            </a:r>
            <a:endParaRPr/>
          </a:p>
        </p:txBody>
      </p:sp>
      <p:sp>
        <p:nvSpPr>
          <p:cNvPr id="2192" name="Google Shape;2192;p37"/>
          <p:cNvSpPr txBox="1"/>
          <p:nvPr>
            <p:ph idx="7" type="subTitle"/>
          </p:nvPr>
        </p:nvSpPr>
        <p:spPr>
          <a:xfrm>
            <a:off x="1226958" y="3760257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Utilizar Crisp-DM </a:t>
            </a:r>
            <a:endParaRPr/>
          </a:p>
        </p:txBody>
      </p:sp>
      <p:sp>
        <p:nvSpPr>
          <p:cNvPr id="2193" name="Google Shape;2193;p37"/>
          <p:cNvSpPr txBox="1"/>
          <p:nvPr>
            <p:ph idx="8" type="subTitle"/>
          </p:nvPr>
        </p:nvSpPr>
        <p:spPr>
          <a:xfrm>
            <a:off x="1226950" y="4043725"/>
            <a:ext cx="2893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Reformulación</a:t>
            </a:r>
            <a:r>
              <a:rPr lang="en"/>
              <a:t> de objetivos y planear estrategia de </a:t>
            </a:r>
            <a:r>
              <a:rPr lang="en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ATAQUE</a:t>
            </a:r>
            <a:r>
              <a:rPr lang="en"/>
              <a:t>!</a:t>
            </a:r>
            <a:endParaRPr/>
          </a:p>
        </p:txBody>
      </p:sp>
      <p:sp>
        <p:nvSpPr>
          <p:cNvPr id="2194" name="Google Shape;2194;p37"/>
          <p:cNvSpPr txBox="1"/>
          <p:nvPr>
            <p:ph idx="9" type="title"/>
          </p:nvPr>
        </p:nvSpPr>
        <p:spPr>
          <a:xfrm>
            <a:off x="528966" y="1016414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95" name="Google Shape;2195;p37"/>
          <p:cNvSpPr txBox="1"/>
          <p:nvPr>
            <p:ph idx="13" type="title"/>
          </p:nvPr>
        </p:nvSpPr>
        <p:spPr>
          <a:xfrm>
            <a:off x="528966" y="1971081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96" name="Google Shape;2196;p37"/>
          <p:cNvSpPr txBox="1"/>
          <p:nvPr>
            <p:ph idx="14" type="title"/>
          </p:nvPr>
        </p:nvSpPr>
        <p:spPr>
          <a:xfrm>
            <a:off x="528966" y="2973873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97" name="Google Shape;2197;p37"/>
          <p:cNvSpPr txBox="1"/>
          <p:nvPr>
            <p:ph idx="15" type="title"/>
          </p:nvPr>
        </p:nvSpPr>
        <p:spPr>
          <a:xfrm>
            <a:off x="528966" y="4052865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p38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Preguntas</a:t>
            </a:r>
            <a:endParaRPr/>
          </a:p>
        </p:txBody>
      </p:sp>
      <p:grpSp>
        <p:nvGrpSpPr>
          <p:cNvPr id="2203" name="Google Shape;2203;p38"/>
          <p:cNvGrpSpPr/>
          <p:nvPr/>
        </p:nvGrpSpPr>
        <p:grpSpPr>
          <a:xfrm>
            <a:off x="1980400" y="1167563"/>
            <a:ext cx="5183250" cy="3541786"/>
            <a:chOff x="277900" y="420125"/>
            <a:chExt cx="6852525" cy="4682425"/>
          </a:xfrm>
        </p:grpSpPr>
        <p:sp>
          <p:nvSpPr>
            <p:cNvPr id="2204" name="Google Shape;2204;p38"/>
            <p:cNvSpPr/>
            <p:nvPr/>
          </p:nvSpPr>
          <p:spPr>
            <a:xfrm>
              <a:off x="277900" y="420125"/>
              <a:ext cx="6852525" cy="4609425"/>
            </a:xfrm>
            <a:custGeom>
              <a:rect b="b" l="l" r="r" t="t"/>
              <a:pathLst>
                <a:path extrusionOk="0" h="184377" w="274101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8"/>
            <p:cNvSpPr/>
            <p:nvPr/>
          </p:nvSpPr>
          <p:spPr>
            <a:xfrm>
              <a:off x="582900" y="420200"/>
              <a:ext cx="6424600" cy="4609350"/>
            </a:xfrm>
            <a:custGeom>
              <a:rect b="b" l="l" r="r" t="t"/>
              <a:pathLst>
                <a:path extrusionOk="0" h="184374" w="256984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8"/>
            <p:cNvSpPr/>
            <p:nvPr/>
          </p:nvSpPr>
          <p:spPr>
            <a:xfrm>
              <a:off x="702125" y="5036900"/>
              <a:ext cx="6191675" cy="65650"/>
            </a:xfrm>
            <a:custGeom>
              <a:rect b="b" l="l" r="r" t="t"/>
              <a:pathLst>
                <a:path extrusionOk="0" h="2626" w="247667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8"/>
            <p:cNvSpPr/>
            <p:nvPr/>
          </p:nvSpPr>
          <p:spPr>
            <a:xfrm>
              <a:off x="665175" y="3566050"/>
              <a:ext cx="125725" cy="97450"/>
            </a:xfrm>
            <a:custGeom>
              <a:rect b="b" l="l" r="r" t="t"/>
              <a:pathLst>
                <a:path extrusionOk="0" h="3898" w="5029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8"/>
            <p:cNvSpPr/>
            <p:nvPr/>
          </p:nvSpPr>
          <p:spPr>
            <a:xfrm>
              <a:off x="667950" y="3411900"/>
              <a:ext cx="777325" cy="1632425"/>
            </a:xfrm>
            <a:custGeom>
              <a:rect b="b" l="l" r="r" t="t"/>
              <a:pathLst>
                <a:path extrusionOk="0" h="65297" w="31093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8"/>
            <p:cNvSpPr/>
            <p:nvPr/>
          </p:nvSpPr>
          <p:spPr>
            <a:xfrm>
              <a:off x="1174425" y="3532200"/>
              <a:ext cx="91525" cy="134975"/>
            </a:xfrm>
            <a:custGeom>
              <a:rect b="b" l="l" r="r" t="t"/>
              <a:pathLst>
                <a:path extrusionOk="0" h="5399" w="3661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8"/>
            <p:cNvSpPr/>
            <p:nvPr/>
          </p:nvSpPr>
          <p:spPr>
            <a:xfrm>
              <a:off x="41820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8"/>
            <p:cNvSpPr/>
            <p:nvPr/>
          </p:nvSpPr>
          <p:spPr>
            <a:xfrm>
              <a:off x="4173675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8"/>
            <p:cNvSpPr/>
            <p:nvPr/>
          </p:nvSpPr>
          <p:spPr>
            <a:xfrm>
              <a:off x="33557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8"/>
            <p:cNvSpPr/>
            <p:nvPr/>
          </p:nvSpPr>
          <p:spPr>
            <a:xfrm>
              <a:off x="3348300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8"/>
            <p:cNvSpPr/>
            <p:nvPr/>
          </p:nvSpPr>
          <p:spPr>
            <a:xfrm>
              <a:off x="3415775" y="3231825"/>
              <a:ext cx="889175" cy="1075875"/>
            </a:xfrm>
            <a:custGeom>
              <a:rect b="b" l="l" r="r" t="t"/>
              <a:pathLst>
                <a:path extrusionOk="0" h="43035" w="35567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8"/>
            <p:cNvSpPr/>
            <p:nvPr/>
          </p:nvSpPr>
          <p:spPr>
            <a:xfrm>
              <a:off x="3410225" y="3223500"/>
              <a:ext cx="898425" cy="1091575"/>
            </a:xfrm>
            <a:custGeom>
              <a:rect b="b" l="l" r="r" t="t"/>
              <a:pathLst>
                <a:path extrusionOk="0" h="43663" w="35937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8"/>
            <p:cNvSpPr/>
            <p:nvPr/>
          </p:nvSpPr>
          <p:spPr>
            <a:xfrm>
              <a:off x="3388050" y="4095075"/>
              <a:ext cx="902100" cy="212625"/>
            </a:xfrm>
            <a:custGeom>
              <a:rect b="b" l="l" r="r" t="t"/>
              <a:pathLst>
                <a:path extrusionOk="0" h="8505" w="36084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8"/>
            <p:cNvSpPr/>
            <p:nvPr/>
          </p:nvSpPr>
          <p:spPr>
            <a:xfrm>
              <a:off x="3380650" y="4086775"/>
              <a:ext cx="916900" cy="228300"/>
            </a:xfrm>
            <a:custGeom>
              <a:rect b="b" l="l" r="r" t="t"/>
              <a:pathLst>
                <a:path extrusionOk="0" h="9132" w="36676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8"/>
            <p:cNvSpPr/>
            <p:nvPr/>
          </p:nvSpPr>
          <p:spPr>
            <a:xfrm>
              <a:off x="3342750" y="3850150"/>
              <a:ext cx="116500" cy="457550"/>
            </a:xfrm>
            <a:custGeom>
              <a:rect b="b" l="l" r="r" t="t"/>
              <a:pathLst>
                <a:path extrusionOk="0" h="18302" w="466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8"/>
            <p:cNvSpPr/>
            <p:nvPr/>
          </p:nvSpPr>
          <p:spPr>
            <a:xfrm>
              <a:off x="3335375" y="3842750"/>
              <a:ext cx="131250" cy="472325"/>
            </a:xfrm>
            <a:custGeom>
              <a:rect b="b" l="l" r="r" t="t"/>
              <a:pathLst>
                <a:path extrusionOk="0" h="18893" w="525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4225425" y="3850150"/>
              <a:ext cx="116500" cy="457550"/>
            </a:xfrm>
            <a:custGeom>
              <a:rect b="b" l="l" r="r" t="t"/>
              <a:pathLst>
                <a:path extrusionOk="0" h="18302" w="466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4218050" y="3842750"/>
              <a:ext cx="131250" cy="472325"/>
            </a:xfrm>
            <a:custGeom>
              <a:rect b="b" l="l" r="r" t="t"/>
              <a:pathLst>
                <a:path extrusionOk="0" h="18893" w="525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3548875" y="3556225"/>
              <a:ext cx="574000" cy="329075"/>
            </a:xfrm>
            <a:custGeom>
              <a:rect b="b" l="l" r="r" t="t"/>
              <a:pathLst>
                <a:path extrusionOk="0" h="13163" w="2296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3541475" y="3548850"/>
              <a:ext cx="588775" cy="343850"/>
            </a:xfrm>
            <a:custGeom>
              <a:rect b="b" l="l" r="r" t="t"/>
              <a:pathLst>
                <a:path extrusionOk="0" h="13754" w="23551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8"/>
            <p:cNvSpPr/>
            <p:nvPr/>
          </p:nvSpPr>
          <p:spPr>
            <a:xfrm>
              <a:off x="3337225" y="3015525"/>
              <a:ext cx="1061075" cy="603575"/>
            </a:xfrm>
            <a:custGeom>
              <a:rect b="b" l="l" r="r" t="t"/>
              <a:pathLst>
                <a:path extrusionOk="0" h="24143" w="42443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8"/>
            <p:cNvSpPr/>
            <p:nvPr/>
          </p:nvSpPr>
          <p:spPr>
            <a:xfrm>
              <a:off x="3328900" y="3008150"/>
              <a:ext cx="1076800" cy="619275"/>
            </a:xfrm>
            <a:custGeom>
              <a:rect b="b" l="l" r="r" t="t"/>
              <a:pathLst>
                <a:path extrusionOk="0" h="24771" w="43072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8"/>
            <p:cNvSpPr/>
            <p:nvPr/>
          </p:nvSpPr>
          <p:spPr>
            <a:xfrm>
              <a:off x="3938900" y="2856775"/>
              <a:ext cx="52725" cy="82300"/>
            </a:xfrm>
            <a:custGeom>
              <a:rect b="b" l="l" r="r" t="t"/>
              <a:pathLst>
                <a:path extrusionOk="0" h="3292" w="2109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8"/>
            <p:cNvSpPr/>
            <p:nvPr/>
          </p:nvSpPr>
          <p:spPr>
            <a:xfrm>
              <a:off x="3930600" y="2849175"/>
              <a:ext cx="65650" cy="98000"/>
            </a:xfrm>
            <a:custGeom>
              <a:rect b="b" l="l" r="r" t="t"/>
              <a:pathLst>
                <a:path extrusionOk="0" h="3920" w="2626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8"/>
            <p:cNvSpPr/>
            <p:nvPr/>
          </p:nvSpPr>
          <p:spPr>
            <a:xfrm>
              <a:off x="3667175" y="2856775"/>
              <a:ext cx="53625" cy="82300"/>
            </a:xfrm>
            <a:custGeom>
              <a:rect b="b" l="l" r="r" t="t"/>
              <a:pathLst>
                <a:path extrusionOk="0" h="3292" w="2145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8"/>
            <p:cNvSpPr/>
            <p:nvPr/>
          </p:nvSpPr>
          <p:spPr>
            <a:xfrm>
              <a:off x="3662550" y="2849175"/>
              <a:ext cx="65650" cy="98000"/>
            </a:xfrm>
            <a:custGeom>
              <a:rect b="b" l="l" r="r" t="t"/>
              <a:pathLst>
                <a:path extrusionOk="0" h="3920" w="2626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8"/>
            <p:cNvSpPr/>
            <p:nvPr/>
          </p:nvSpPr>
          <p:spPr>
            <a:xfrm>
              <a:off x="3694900" y="2954900"/>
              <a:ext cx="289325" cy="233500"/>
            </a:xfrm>
            <a:custGeom>
              <a:rect b="b" l="l" r="r" t="t"/>
              <a:pathLst>
                <a:path extrusionOk="0" h="9340" w="11573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8"/>
            <p:cNvSpPr/>
            <p:nvPr/>
          </p:nvSpPr>
          <p:spPr>
            <a:xfrm>
              <a:off x="3687500" y="2947150"/>
              <a:ext cx="305050" cy="249100"/>
            </a:xfrm>
            <a:custGeom>
              <a:rect b="b" l="l" r="r" t="t"/>
              <a:pathLst>
                <a:path extrusionOk="0" h="9964" w="12202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8"/>
            <p:cNvSpPr/>
            <p:nvPr/>
          </p:nvSpPr>
          <p:spPr>
            <a:xfrm>
              <a:off x="3761450" y="3038650"/>
              <a:ext cx="139600" cy="207225"/>
            </a:xfrm>
            <a:custGeom>
              <a:rect b="b" l="l" r="r" t="t"/>
              <a:pathLst>
                <a:path extrusionOk="0" h="8289" w="5584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8"/>
            <p:cNvSpPr/>
            <p:nvPr/>
          </p:nvSpPr>
          <p:spPr>
            <a:xfrm>
              <a:off x="3753125" y="3030800"/>
              <a:ext cx="155300" cy="223225"/>
            </a:xfrm>
            <a:custGeom>
              <a:rect b="b" l="l" r="r" t="t"/>
              <a:pathLst>
                <a:path extrusionOk="0" h="8929" w="6212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8"/>
            <p:cNvSpPr/>
            <p:nvPr/>
          </p:nvSpPr>
          <p:spPr>
            <a:xfrm>
              <a:off x="3715250" y="2777775"/>
              <a:ext cx="241250" cy="327075"/>
            </a:xfrm>
            <a:custGeom>
              <a:rect b="b" l="l" r="r" t="t"/>
              <a:pathLst>
                <a:path extrusionOk="0" h="13083" w="965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8"/>
            <p:cNvSpPr/>
            <p:nvPr/>
          </p:nvSpPr>
          <p:spPr>
            <a:xfrm>
              <a:off x="3707850" y="2769675"/>
              <a:ext cx="256050" cy="342925"/>
            </a:xfrm>
            <a:custGeom>
              <a:rect b="b" l="l" r="r" t="t"/>
              <a:pathLst>
                <a:path extrusionOk="0" h="13717" w="10242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8"/>
            <p:cNvSpPr/>
            <p:nvPr/>
          </p:nvSpPr>
          <p:spPr>
            <a:xfrm>
              <a:off x="3659775" y="2613900"/>
              <a:ext cx="321675" cy="302000"/>
            </a:xfrm>
            <a:custGeom>
              <a:rect b="b" l="l" r="r" t="t"/>
              <a:pathLst>
                <a:path extrusionOk="0" h="12080" w="12867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8"/>
            <p:cNvSpPr/>
            <p:nvPr/>
          </p:nvSpPr>
          <p:spPr>
            <a:xfrm>
              <a:off x="3662550" y="2606075"/>
              <a:ext cx="327225" cy="317975"/>
            </a:xfrm>
            <a:custGeom>
              <a:rect b="b" l="l" r="r" t="t"/>
              <a:pathLst>
                <a:path extrusionOk="0" h="12719" w="13089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8"/>
            <p:cNvSpPr/>
            <p:nvPr/>
          </p:nvSpPr>
          <p:spPr>
            <a:xfrm>
              <a:off x="3314100" y="3493950"/>
              <a:ext cx="431675" cy="128850"/>
            </a:xfrm>
            <a:custGeom>
              <a:rect b="b" l="l" r="r" t="t"/>
              <a:pathLst>
                <a:path extrusionOk="0" h="5154" w="17267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8"/>
            <p:cNvSpPr/>
            <p:nvPr/>
          </p:nvSpPr>
          <p:spPr>
            <a:xfrm>
              <a:off x="3317800" y="3486000"/>
              <a:ext cx="436275" cy="144200"/>
            </a:xfrm>
            <a:custGeom>
              <a:rect b="b" l="l" r="r" t="t"/>
              <a:pathLst>
                <a:path extrusionOk="0" h="5768" w="17451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8"/>
            <p:cNvSpPr/>
            <p:nvPr/>
          </p:nvSpPr>
          <p:spPr>
            <a:xfrm>
              <a:off x="3642225" y="3515250"/>
              <a:ext cx="183025" cy="99250"/>
            </a:xfrm>
            <a:custGeom>
              <a:rect b="b" l="l" r="r" t="t"/>
              <a:pathLst>
                <a:path extrusionOk="0" h="3970" w="7321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8"/>
            <p:cNvSpPr/>
            <p:nvPr/>
          </p:nvSpPr>
          <p:spPr>
            <a:xfrm>
              <a:off x="3634825" y="3508175"/>
              <a:ext cx="195975" cy="113700"/>
            </a:xfrm>
            <a:custGeom>
              <a:rect b="b" l="l" r="r" t="t"/>
              <a:pathLst>
                <a:path extrusionOk="0" h="4548" w="7839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8"/>
            <p:cNvSpPr/>
            <p:nvPr/>
          </p:nvSpPr>
          <p:spPr>
            <a:xfrm>
              <a:off x="4000825" y="3493950"/>
              <a:ext cx="430750" cy="128850"/>
            </a:xfrm>
            <a:custGeom>
              <a:rect b="b" l="l" r="r" t="t"/>
              <a:pathLst>
                <a:path extrusionOk="0" h="5154" w="1723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8"/>
            <p:cNvSpPr/>
            <p:nvPr/>
          </p:nvSpPr>
          <p:spPr>
            <a:xfrm>
              <a:off x="3992525" y="3486000"/>
              <a:ext cx="436275" cy="144200"/>
            </a:xfrm>
            <a:custGeom>
              <a:rect b="b" l="l" r="r" t="t"/>
              <a:pathLst>
                <a:path extrusionOk="0" h="5768" w="17451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8"/>
            <p:cNvSpPr/>
            <p:nvPr/>
          </p:nvSpPr>
          <p:spPr>
            <a:xfrm>
              <a:off x="3898250" y="3515250"/>
              <a:ext cx="183025" cy="99250"/>
            </a:xfrm>
            <a:custGeom>
              <a:rect b="b" l="l" r="r" t="t"/>
              <a:pathLst>
                <a:path extrusionOk="0" h="3970" w="7321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8"/>
            <p:cNvSpPr/>
            <p:nvPr/>
          </p:nvSpPr>
          <p:spPr>
            <a:xfrm>
              <a:off x="3892700" y="3508175"/>
              <a:ext cx="195975" cy="113700"/>
            </a:xfrm>
            <a:custGeom>
              <a:rect b="b" l="l" r="r" t="t"/>
              <a:pathLst>
                <a:path extrusionOk="0" h="4548" w="7839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8"/>
            <p:cNvSpPr/>
            <p:nvPr/>
          </p:nvSpPr>
          <p:spPr>
            <a:xfrm>
              <a:off x="3581225" y="3885275"/>
              <a:ext cx="489875" cy="212600"/>
            </a:xfrm>
            <a:custGeom>
              <a:rect b="b" l="l" r="r" t="t"/>
              <a:pathLst>
                <a:path extrusionOk="0" h="8504" w="19595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8"/>
            <p:cNvSpPr/>
            <p:nvPr/>
          </p:nvSpPr>
          <p:spPr>
            <a:xfrm>
              <a:off x="3573825" y="3876950"/>
              <a:ext cx="504675" cy="228325"/>
            </a:xfrm>
            <a:custGeom>
              <a:rect b="b" l="l" r="r" t="t"/>
              <a:pathLst>
                <a:path extrusionOk="0" h="9133" w="20187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8"/>
            <p:cNvSpPr/>
            <p:nvPr/>
          </p:nvSpPr>
          <p:spPr>
            <a:xfrm>
              <a:off x="3618200" y="3864350"/>
              <a:ext cx="183950" cy="157000"/>
            </a:xfrm>
            <a:custGeom>
              <a:rect b="b" l="l" r="r" t="t"/>
              <a:pathLst>
                <a:path extrusionOk="0" h="6280" w="7358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8"/>
            <p:cNvSpPr/>
            <p:nvPr/>
          </p:nvSpPr>
          <p:spPr>
            <a:xfrm>
              <a:off x="3875125" y="3876950"/>
              <a:ext cx="171025" cy="137975"/>
            </a:xfrm>
            <a:custGeom>
              <a:rect b="b" l="l" r="r" t="t"/>
              <a:pathLst>
                <a:path extrusionOk="0" h="5519" w="6841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8"/>
            <p:cNvSpPr/>
            <p:nvPr/>
          </p:nvSpPr>
          <p:spPr>
            <a:xfrm>
              <a:off x="3388050" y="3841775"/>
              <a:ext cx="297625" cy="1110125"/>
            </a:xfrm>
            <a:custGeom>
              <a:rect b="b" l="l" r="r" t="t"/>
              <a:pathLst>
                <a:path extrusionOk="0" h="44405" w="11905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8"/>
            <p:cNvSpPr/>
            <p:nvPr/>
          </p:nvSpPr>
          <p:spPr>
            <a:xfrm>
              <a:off x="3433325" y="3834450"/>
              <a:ext cx="256050" cy="1124850"/>
            </a:xfrm>
            <a:custGeom>
              <a:rect b="b" l="l" r="r" t="t"/>
              <a:pathLst>
                <a:path extrusionOk="0" h="44994" w="10242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8"/>
            <p:cNvSpPr/>
            <p:nvPr/>
          </p:nvSpPr>
          <p:spPr>
            <a:xfrm>
              <a:off x="3374175" y="4889025"/>
              <a:ext cx="198750" cy="146975"/>
            </a:xfrm>
            <a:custGeom>
              <a:rect b="b" l="l" r="r" t="t"/>
              <a:pathLst>
                <a:path extrusionOk="0" h="5879" w="795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8"/>
            <p:cNvSpPr/>
            <p:nvPr/>
          </p:nvSpPr>
          <p:spPr>
            <a:xfrm>
              <a:off x="3365875" y="4881625"/>
              <a:ext cx="215375" cy="161775"/>
            </a:xfrm>
            <a:custGeom>
              <a:rect b="b" l="l" r="r" t="t"/>
              <a:pathLst>
                <a:path extrusionOk="0" h="6471" w="8615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8"/>
            <p:cNvSpPr/>
            <p:nvPr/>
          </p:nvSpPr>
          <p:spPr>
            <a:xfrm>
              <a:off x="3450900" y="4973025"/>
              <a:ext cx="84125" cy="14000"/>
            </a:xfrm>
            <a:custGeom>
              <a:rect b="b" l="l" r="r" t="t"/>
              <a:pathLst>
                <a:path extrusionOk="0" h="560" w="3365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8"/>
            <p:cNvSpPr/>
            <p:nvPr/>
          </p:nvSpPr>
          <p:spPr>
            <a:xfrm>
              <a:off x="3442575" y="4964825"/>
              <a:ext cx="100775" cy="29725"/>
            </a:xfrm>
            <a:custGeom>
              <a:rect b="b" l="l" r="r" t="t"/>
              <a:pathLst>
                <a:path extrusionOk="0" h="1189" w="4031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8"/>
            <p:cNvSpPr/>
            <p:nvPr/>
          </p:nvSpPr>
          <p:spPr>
            <a:xfrm>
              <a:off x="3998975" y="3841775"/>
              <a:ext cx="297650" cy="1110125"/>
            </a:xfrm>
            <a:custGeom>
              <a:rect b="b" l="l" r="r" t="t"/>
              <a:pathLst>
                <a:path extrusionOk="0" h="44405" w="11906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8"/>
            <p:cNvSpPr/>
            <p:nvPr/>
          </p:nvSpPr>
          <p:spPr>
            <a:xfrm>
              <a:off x="3995300" y="3834450"/>
              <a:ext cx="256025" cy="1124850"/>
            </a:xfrm>
            <a:custGeom>
              <a:rect b="b" l="l" r="r" t="t"/>
              <a:pathLst>
                <a:path extrusionOk="0" h="44994" w="10241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8"/>
            <p:cNvSpPr/>
            <p:nvPr/>
          </p:nvSpPr>
          <p:spPr>
            <a:xfrm>
              <a:off x="4111750" y="4889025"/>
              <a:ext cx="198750" cy="146975"/>
            </a:xfrm>
            <a:custGeom>
              <a:rect b="b" l="l" r="r" t="t"/>
              <a:pathLst>
                <a:path extrusionOk="0" h="5879" w="795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8"/>
            <p:cNvSpPr/>
            <p:nvPr/>
          </p:nvSpPr>
          <p:spPr>
            <a:xfrm>
              <a:off x="4103425" y="4881625"/>
              <a:ext cx="215375" cy="161775"/>
            </a:xfrm>
            <a:custGeom>
              <a:rect b="b" l="l" r="r" t="t"/>
              <a:pathLst>
                <a:path extrusionOk="0" h="6471" w="8615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8"/>
            <p:cNvSpPr/>
            <p:nvPr/>
          </p:nvSpPr>
          <p:spPr>
            <a:xfrm>
              <a:off x="4149650" y="4973025"/>
              <a:ext cx="84125" cy="14000"/>
            </a:xfrm>
            <a:custGeom>
              <a:rect b="b" l="l" r="r" t="t"/>
              <a:pathLst>
                <a:path extrusionOk="0" h="560" w="3365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8"/>
            <p:cNvSpPr/>
            <p:nvPr/>
          </p:nvSpPr>
          <p:spPr>
            <a:xfrm>
              <a:off x="4141325" y="4964825"/>
              <a:ext cx="100775" cy="29725"/>
            </a:xfrm>
            <a:custGeom>
              <a:rect b="b" l="l" r="r" t="t"/>
              <a:pathLst>
                <a:path extrusionOk="0" h="1189" w="4031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8"/>
            <p:cNvSpPr/>
            <p:nvPr/>
          </p:nvSpPr>
          <p:spPr>
            <a:xfrm>
              <a:off x="4605300" y="3247525"/>
              <a:ext cx="720950" cy="365125"/>
            </a:xfrm>
            <a:custGeom>
              <a:rect b="b" l="l" r="r" t="t"/>
              <a:pathLst>
                <a:path extrusionOk="0" h="14605" w="28838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8"/>
            <p:cNvSpPr/>
            <p:nvPr/>
          </p:nvSpPr>
          <p:spPr>
            <a:xfrm>
              <a:off x="4599750" y="3240125"/>
              <a:ext cx="732050" cy="379900"/>
            </a:xfrm>
            <a:custGeom>
              <a:rect b="b" l="l" r="r" t="t"/>
              <a:pathLst>
                <a:path extrusionOk="0" h="15196" w="29282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8"/>
            <p:cNvSpPr/>
            <p:nvPr/>
          </p:nvSpPr>
          <p:spPr>
            <a:xfrm>
              <a:off x="4658900" y="3274325"/>
              <a:ext cx="614675" cy="311500"/>
            </a:xfrm>
            <a:custGeom>
              <a:rect b="b" l="l" r="r" t="t"/>
              <a:pathLst>
                <a:path extrusionOk="0" h="12460" w="24587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8"/>
            <p:cNvSpPr/>
            <p:nvPr/>
          </p:nvSpPr>
          <p:spPr>
            <a:xfrm>
              <a:off x="4652450" y="3266950"/>
              <a:ext cx="626675" cy="326275"/>
            </a:xfrm>
            <a:custGeom>
              <a:rect b="b" l="l" r="r" t="t"/>
              <a:pathLst>
                <a:path extrusionOk="0" h="13051" w="25067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8"/>
            <p:cNvSpPr/>
            <p:nvPr/>
          </p:nvSpPr>
          <p:spPr>
            <a:xfrm>
              <a:off x="4761500" y="3589500"/>
              <a:ext cx="818000" cy="26825"/>
            </a:xfrm>
            <a:custGeom>
              <a:rect b="b" l="l" r="r" t="t"/>
              <a:pathLst>
                <a:path extrusionOk="0" h="1073" w="3272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8"/>
            <p:cNvSpPr/>
            <p:nvPr/>
          </p:nvSpPr>
          <p:spPr>
            <a:xfrm>
              <a:off x="4754100" y="3582125"/>
              <a:ext cx="832800" cy="42525"/>
            </a:xfrm>
            <a:custGeom>
              <a:rect b="b" l="l" r="r" t="t"/>
              <a:pathLst>
                <a:path extrusionOk="0" h="1701" w="33312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8"/>
            <p:cNvSpPr/>
            <p:nvPr/>
          </p:nvSpPr>
          <p:spPr>
            <a:xfrm>
              <a:off x="4761500" y="3589500"/>
              <a:ext cx="396550" cy="26825"/>
            </a:xfrm>
            <a:custGeom>
              <a:rect b="b" l="l" r="r" t="t"/>
              <a:pathLst>
                <a:path extrusionOk="0" h="1073" w="15862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8"/>
            <p:cNvSpPr/>
            <p:nvPr/>
          </p:nvSpPr>
          <p:spPr>
            <a:xfrm>
              <a:off x="4754100" y="3582125"/>
              <a:ext cx="411325" cy="42525"/>
            </a:xfrm>
            <a:custGeom>
              <a:rect b="b" l="l" r="r" t="t"/>
              <a:pathLst>
                <a:path extrusionOk="0" h="1701" w="16453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8"/>
            <p:cNvSpPr/>
            <p:nvPr/>
          </p:nvSpPr>
          <p:spPr>
            <a:xfrm>
              <a:off x="4818800" y="2599625"/>
              <a:ext cx="476025" cy="476025"/>
            </a:xfrm>
            <a:custGeom>
              <a:rect b="b" l="l" r="r" t="t"/>
              <a:pathLst>
                <a:path extrusionOk="0" h="19041" w="19041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8"/>
            <p:cNvSpPr/>
            <p:nvPr/>
          </p:nvSpPr>
          <p:spPr>
            <a:xfrm>
              <a:off x="4811425" y="2592225"/>
              <a:ext cx="490800" cy="490800"/>
            </a:xfrm>
            <a:custGeom>
              <a:rect b="b" l="l" r="r" t="t"/>
              <a:pathLst>
                <a:path extrusionOk="0" h="19632" w="19632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8"/>
            <p:cNvSpPr/>
            <p:nvPr/>
          </p:nvSpPr>
          <p:spPr>
            <a:xfrm>
              <a:off x="5000900" y="3058050"/>
              <a:ext cx="93375" cy="306875"/>
            </a:xfrm>
            <a:custGeom>
              <a:rect b="b" l="l" r="r" t="t"/>
              <a:pathLst>
                <a:path extrusionOk="0" h="12275" w="3735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8"/>
            <p:cNvSpPr/>
            <p:nvPr/>
          </p:nvSpPr>
          <p:spPr>
            <a:xfrm>
              <a:off x="4992575" y="3050475"/>
              <a:ext cx="110000" cy="321850"/>
            </a:xfrm>
            <a:custGeom>
              <a:rect b="b" l="l" r="r" t="t"/>
              <a:pathLst>
                <a:path extrusionOk="0" h="12874" w="440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8"/>
            <p:cNvSpPr/>
            <p:nvPr/>
          </p:nvSpPr>
          <p:spPr>
            <a:xfrm>
              <a:off x="3524850" y="3248450"/>
              <a:ext cx="631275" cy="374350"/>
            </a:xfrm>
            <a:custGeom>
              <a:rect b="b" l="l" r="r" t="t"/>
              <a:pathLst>
                <a:path extrusionOk="0" h="14974" w="25251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8"/>
            <p:cNvSpPr/>
            <p:nvPr/>
          </p:nvSpPr>
          <p:spPr>
            <a:xfrm>
              <a:off x="3517450" y="3240125"/>
              <a:ext cx="647000" cy="391000"/>
            </a:xfrm>
            <a:custGeom>
              <a:rect b="b" l="l" r="r" t="t"/>
              <a:pathLst>
                <a:path extrusionOk="0" h="15640" w="2588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8"/>
            <p:cNvSpPr/>
            <p:nvPr/>
          </p:nvSpPr>
          <p:spPr>
            <a:xfrm>
              <a:off x="4051675" y="2338050"/>
              <a:ext cx="475100" cy="475100"/>
            </a:xfrm>
            <a:custGeom>
              <a:rect b="b" l="l" r="r" t="t"/>
              <a:pathLst>
                <a:path extrusionOk="0" h="19004" w="19004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8"/>
            <p:cNvSpPr/>
            <p:nvPr/>
          </p:nvSpPr>
          <p:spPr>
            <a:xfrm>
              <a:off x="4043350" y="2329725"/>
              <a:ext cx="491725" cy="491750"/>
            </a:xfrm>
            <a:custGeom>
              <a:rect b="b" l="l" r="r" t="t"/>
              <a:pathLst>
                <a:path extrusionOk="0" h="19670" w="19669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8"/>
            <p:cNvSpPr/>
            <p:nvPr/>
          </p:nvSpPr>
          <p:spPr>
            <a:xfrm>
              <a:off x="4112675" y="2789100"/>
              <a:ext cx="193200" cy="368800"/>
            </a:xfrm>
            <a:custGeom>
              <a:rect b="b" l="l" r="r" t="t"/>
              <a:pathLst>
                <a:path extrusionOk="0" h="14752" w="7728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8"/>
            <p:cNvSpPr/>
            <p:nvPr/>
          </p:nvSpPr>
          <p:spPr>
            <a:xfrm>
              <a:off x="4103425" y="2780975"/>
              <a:ext cx="211675" cy="385050"/>
            </a:xfrm>
            <a:custGeom>
              <a:rect b="b" l="l" r="r" t="t"/>
              <a:pathLst>
                <a:path extrusionOk="0" h="15402" w="8467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8"/>
            <p:cNvSpPr/>
            <p:nvPr/>
          </p:nvSpPr>
          <p:spPr>
            <a:xfrm>
              <a:off x="2612600" y="3247525"/>
              <a:ext cx="720950" cy="365125"/>
            </a:xfrm>
            <a:custGeom>
              <a:rect b="b" l="l" r="r" t="t"/>
              <a:pathLst>
                <a:path extrusionOk="0" h="14605" w="28838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8"/>
            <p:cNvSpPr/>
            <p:nvPr/>
          </p:nvSpPr>
          <p:spPr>
            <a:xfrm>
              <a:off x="2607050" y="3240125"/>
              <a:ext cx="732025" cy="379900"/>
            </a:xfrm>
            <a:custGeom>
              <a:rect b="b" l="l" r="r" t="t"/>
              <a:pathLst>
                <a:path extrusionOk="0" h="15196" w="29281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8"/>
            <p:cNvSpPr/>
            <p:nvPr/>
          </p:nvSpPr>
          <p:spPr>
            <a:xfrm>
              <a:off x="2665275" y="3274325"/>
              <a:ext cx="615575" cy="311500"/>
            </a:xfrm>
            <a:custGeom>
              <a:rect b="b" l="l" r="r" t="t"/>
              <a:pathLst>
                <a:path extrusionOk="0" h="12460" w="24623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8"/>
            <p:cNvSpPr/>
            <p:nvPr/>
          </p:nvSpPr>
          <p:spPr>
            <a:xfrm>
              <a:off x="2659725" y="3266950"/>
              <a:ext cx="626675" cy="326275"/>
            </a:xfrm>
            <a:custGeom>
              <a:rect b="b" l="l" r="r" t="t"/>
              <a:pathLst>
                <a:path extrusionOk="0" h="13051" w="25067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8"/>
            <p:cNvSpPr/>
            <p:nvPr/>
          </p:nvSpPr>
          <p:spPr>
            <a:xfrm>
              <a:off x="2359350" y="3589500"/>
              <a:ext cx="818000" cy="26825"/>
            </a:xfrm>
            <a:custGeom>
              <a:rect b="b" l="l" r="r" t="t"/>
              <a:pathLst>
                <a:path extrusionOk="0" h="1073" w="3272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8"/>
            <p:cNvSpPr/>
            <p:nvPr/>
          </p:nvSpPr>
          <p:spPr>
            <a:xfrm>
              <a:off x="2351950" y="3582125"/>
              <a:ext cx="833700" cy="42525"/>
            </a:xfrm>
            <a:custGeom>
              <a:rect b="b" l="l" r="r" t="t"/>
              <a:pathLst>
                <a:path extrusionOk="0" h="1701" w="33348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8"/>
            <p:cNvSpPr/>
            <p:nvPr/>
          </p:nvSpPr>
          <p:spPr>
            <a:xfrm>
              <a:off x="2780800" y="3589500"/>
              <a:ext cx="396550" cy="26825"/>
            </a:xfrm>
            <a:custGeom>
              <a:rect b="b" l="l" r="r" t="t"/>
              <a:pathLst>
                <a:path extrusionOk="0" h="1073" w="15862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8"/>
            <p:cNvSpPr/>
            <p:nvPr/>
          </p:nvSpPr>
          <p:spPr>
            <a:xfrm>
              <a:off x="2773400" y="3582125"/>
              <a:ext cx="412250" cy="42525"/>
            </a:xfrm>
            <a:custGeom>
              <a:rect b="b" l="l" r="r" t="t"/>
              <a:pathLst>
                <a:path extrusionOk="0" h="1701" w="1649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8"/>
            <p:cNvSpPr/>
            <p:nvPr/>
          </p:nvSpPr>
          <p:spPr>
            <a:xfrm>
              <a:off x="2617200" y="2599625"/>
              <a:ext cx="476025" cy="476025"/>
            </a:xfrm>
            <a:custGeom>
              <a:rect b="b" l="l" r="r" t="t"/>
              <a:pathLst>
                <a:path extrusionOk="0" h="19041" w="19041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8"/>
            <p:cNvSpPr/>
            <p:nvPr/>
          </p:nvSpPr>
          <p:spPr>
            <a:xfrm>
              <a:off x="2609825" y="2592225"/>
              <a:ext cx="490800" cy="490800"/>
            </a:xfrm>
            <a:custGeom>
              <a:rect b="b" l="l" r="r" t="t"/>
              <a:pathLst>
                <a:path extrusionOk="0" h="19632" w="19632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8"/>
            <p:cNvSpPr/>
            <p:nvPr/>
          </p:nvSpPr>
          <p:spPr>
            <a:xfrm>
              <a:off x="2855675" y="3045125"/>
              <a:ext cx="68425" cy="300400"/>
            </a:xfrm>
            <a:custGeom>
              <a:rect b="b" l="l" r="r" t="t"/>
              <a:pathLst>
                <a:path extrusionOk="0" h="12016" w="2737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8"/>
            <p:cNvSpPr/>
            <p:nvPr/>
          </p:nvSpPr>
          <p:spPr>
            <a:xfrm>
              <a:off x="2847350" y="3037950"/>
              <a:ext cx="84125" cy="315900"/>
            </a:xfrm>
            <a:custGeom>
              <a:rect b="b" l="l" r="r" t="t"/>
              <a:pathLst>
                <a:path extrusionOk="0" h="12636" w="3365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8"/>
            <p:cNvSpPr/>
            <p:nvPr/>
          </p:nvSpPr>
          <p:spPr>
            <a:xfrm>
              <a:off x="4462975" y="3403725"/>
              <a:ext cx="145125" cy="213525"/>
            </a:xfrm>
            <a:custGeom>
              <a:rect b="b" l="l" r="r" t="t"/>
              <a:pathLst>
                <a:path extrusionOk="0" h="8541" w="5805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8"/>
            <p:cNvSpPr/>
            <p:nvPr/>
          </p:nvSpPr>
          <p:spPr>
            <a:xfrm>
              <a:off x="4455575" y="3396325"/>
              <a:ext cx="159925" cy="228325"/>
            </a:xfrm>
            <a:custGeom>
              <a:rect b="b" l="l" r="r" t="t"/>
              <a:pathLst>
                <a:path extrusionOk="0" h="9133" w="6397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8"/>
            <p:cNvSpPr/>
            <p:nvPr/>
          </p:nvSpPr>
          <p:spPr>
            <a:xfrm>
              <a:off x="4570175" y="3443475"/>
              <a:ext cx="77675" cy="144200"/>
            </a:xfrm>
            <a:custGeom>
              <a:rect b="b" l="l" r="r" t="t"/>
              <a:pathLst>
                <a:path extrusionOk="0" h="5768" w="3107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8"/>
            <p:cNvSpPr/>
            <p:nvPr/>
          </p:nvSpPr>
          <p:spPr>
            <a:xfrm>
              <a:off x="4561875" y="3436075"/>
              <a:ext cx="93375" cy="159925"/>
            </a:xfrm>
            <a:custGeom>
              <a:rect b="b" l="l" r="r" t="t"/>
              <a:pathLst>
                <a:path extrusionOk="0" h="6397" w="3735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8"/>
            <p:cNvSpPr/>
            <p:nvPr/>
          </p:nvSpPr>
          <p:spPr>
            <a:xfrm>
              <a:off x="4999975" y="3728150"/>
              <a:ext cx="140500" cy="1346100"/>
            </a:xfrm>
            <a:custGeom>
              <a:rect b="b" l="l" r="r" t="t"/>
              <a:pathLst>
                <a:path extrusionOk="0" h="53844" w="562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8"/>
            <p:cNvSpPr/>
            <p:nvPr/>
          </p:nvSpPr>
          <p:spPr>
            <a:xfrm>
              <a:off x="4991650" y="3720750"/>
              <a:ext cx="156225" cy="1360550"/>
            </a:xfrm>
            <a:custGeom>
              <a:rect b="b" l="l" r="r" t="t"/>
              <a:pathLst>
                <a:path extrusionOk="0" h="54422" w="6249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8"/>
            <p:cNvSpPr/>
            <p:nvPr/>
          </p:nvSpPr>
          <p:spPr>
            <a:xfrm>
              <a:off x="5752325" y="3728150"/>
              <a:ext cx="141425" cy="1349800"/>
            </a:xfrm>
            <a:custGeom>
              <a:rect b="b" l="l" r="r" t="t"/>
              <a:pathLst>
                <a:path extrusionOk="0" h="53992" w="5657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8"/>
            <p:cNvSpPr/>
            <p:nvPr/>
          </p:nvSpPr>
          <p:spPr>
            <a:xfrm>
              <a:off x="5744000" y="3720750"/>
              <a:ext cx="156225" cy="1365175"/>
            </a:xfrm>
            <a:custGeom>
              <a:rect b="b" l="l" r="r" t="t"/>
              <a:pathLst>
                <a:path extrusionOk="0" h="54607" w="6249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8"/>
            <p:cNvSpPr/>
            <p:nvPr/>
          </p:nvSpPr>
          <p:spPr>
            <a:xfrm>
              <a:off x="2587625" y="3728150"/>
              <a:ext cx="123875" cy="1337800"/>
            </a:xfrm>
            <a:custGeom>
              <a:rect b="b" l="l" r="r" t="t"/>
              <a:pathLst>
                <a:path extrusionOk="0" h="53512" w="4955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8"/>
            <p:cNvSpPr/>
            <p:nvPr/>
          </p:nvSpPr>
          <p:spPr>
            <a:xfrm>
              <a:off x="2580250" y="3720750"/>
              <a:ext cx="138650" cy="1352225"/>
            </a:xfrm>
            <a:custGeom>
              <a:rect b="b" l="l" r="r" t="t"/>
              <a:pathLst>
                <a:path extrusionOk="0" h="54089" w="5546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8"/>
            <p:cNvSpPr/>
            <p:nvPr/>
          </p:nvSpPr>
          <p:spPr>
            <a:xfrm>
              <a:off x="1894425" y="3728150"/>
              <a:ext cx="122975" cy="1333175"/>
            </a:xfrm>
            <a:custGeom>
              <a:rect b="b" l="l" r="r" t="t"/>
              <a:pathLst>
                <a:path extrusionOk="0" h="53327" w="4919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8"/>
            <p:cNvSpPr/>
            <p:nvPr/>
          </p:nvSpPr>
          <p:spPr>
            <a:xfrm>
              <a:off x="1887050" y="3720750"/>
              <a:ext cx="138650" cy="1348525"/>
            </a:xfrm>
            <a:custGeom>
              <a:rect b="b" l="l" r="r" t="t"/>
              <a:pathLst>
                <a:path extrusionOk="0" h="53941" w="5546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8"/>
            <p:cNvSpPr/>
            <p:nvPr/>
          </p:nvSpPr>
          <p:spPr>
            <a:xfrm>
              <a:off x="1912000" y="3654200"/>
              <a:ext cx="3986375" cy="114650"/>
            </a:xfrm>
            <a:custGeom>
              <a:rect b="b" l="l" r="r" t="t"/>
              <a:pathLst>
                <a:path extrusionOk="0" h="4586" w="159455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8"/>
            <p:cNvSpPr/>
            <p:nvPr/>
          </p:nvSpPr>
          <p:spPr>
            <a:xfrm>
              <a:off x="1904600" y="3646800"/>
              <a:ext cx="4001175" cy="130350"/>
            </a:xfrm>
            <a:custGeom>
              <a:rect b="b" l="l" r="r" t="t"/>
              <a:pathLst>
                <a:path extrusionOk="0" h="5214" w="160047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8"/>
            <p:cNvSpPr/>
            <p:nvPr/>
          </p:nvSpPr>
          <p:spPr>
            <a:xfrm>
              <a:off x="1912000" y="3654200"/>
              <a:ext cx="3986375" cy="39775"/>
            </a:xfrm>
            <a:custGeom>
              <a:rect b="b" l="l" r="r" t="t"/>
              <a:pathLst>
                <a:path extrusionOk="0" h="1591" w="159455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8"/>
            <p:cNvSpPr/>
            <p:nvPr/>
          </p:nvSpPr>
          <p:spPr>
            <a:xfrm>
              <a:off x="1904600" y="3646800"/>
              <a:ext cx="4001175" cy="54575"/>
            </a:xfrm>
            <a:custGeom>
              <a:rect b="b" l="l" r="r" t="t"/>
              <a:pathLst>
                <a:path extrusionOk="0" h="2183" w="160047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8"/>
            <p:cNvSpPr/>
            <p:nvPr/>
          </p:nvSpPr>
          <p:spPr>
            <a:xfrm>
              <a:off x="4901075" y="3654200"/>
              <a:ext cx="997300" cy="114650"/>
            </a:xfrm>
            <a:custGeom>
              <a:rect b="b" l="l" r="r" t="t"/>
              <a:pathLst>
                <a:path extrusionOk="0" h="4586" w="39892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8"/>
            <p:cNvSpPr/>
            <p:nvPr/>
          </p:nvSpPr>
          <p:spPr>
            <a:xfrm>
              <a:off x="4893675" y="3646800"/>
              <a:ext cx="1012100" cy="130350"/>
            </a:xfrm>
            <a:custGeom>
              <a:rect b="b" l="l" r="r" t="t"/>
              <a:pathLst>
                <a:path extrusionOk="0" h="5214" w="40484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8"/>
            <p:cNvSpPr/>
            <p:nvPr/>
          </p:nvSpPr>
          <p:spPr>
            <a:xfrm>
              <a:off x="1876875" y="3616300"/>
              <a:ext cx="4057550" cy="43475"/>
            </a:xfrm>
            <a:custGeom>
              <a:rect b="b" l="l" r="r" t="t"/>
              <a:pathLst>
                <a:path extrusionOk="0" h="1739" w="162302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8"/>
            <p:cNvSpPr/>
            <p:nvPr/>
          </p:nvSpPr>
          <p:spPr>
            <a:xfrm>
              <a:off x="1868550" y="3608925"/>
              <a:ext cx="4073275" cy="59175"/>
            </a:xfrm>
            <a:custGeom>
              <a:rect b="b" l="l" r="r" t="t"/>
              <a:pathLst>
                <a:path extrusionOk="0" h="2367" w="162931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8"/>
            <p:cNvSpPr/>
            <p:nvPr/>
          </p:nvSpPr>
          <p:spPr>
            <a:xfrm>
              <a:off x="4942650" y="3616300"/>
              <a:ext cx="991775" cy="43475"/>
            </a:xfrm>
            <a:custGeom>
              <a:rect b="b" l="l" r="r" t="t"/>
              <a:pathLst>
                <a:path extrusionOk="0" h="1739" w="39671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8"/>
            <p:cNvSpPr/>
            <p:nvPr/>
          </p:nvSpPr>
          <p:spPr>
            <a:xfrm>
              <a:off x="4935275" y="3608925"/>
              <a:ext cx="1006550" cy="59175"/>
            </a:xfrm>
            <a:custGeom>
              <a:rect b="b" l="l" r="r" t="t"/>
              <a:pathLst>
                <a:path extrusionOk="0" h="2367" w="40262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8"/>
            <p:cNvSpPr/>
            <p:nvPr/>
          </p:nvSpPr>
          <p:spPr>
            <a:xfrm>
              <a:off x="5555450" y="2786125"/>
              <a:ext cx="416875" cy="365650"/>
            </a:xfrm>
            <a:custGeom>
              <a:rect b="b" l="l" r="r" t="t"/>
              <a:pathLst>
                <a:path extrusionOk="0" h="14626" w="16675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8"/>
            <p:cNvSpPr/>
            <p:nvPr/>
          </p:nvSpPr>
          <p:spPr>
            <a:xfrm>
              <a:off x="5552675" y="2778000"/>
              <a:ext cx="427950" cy="381750"/>
            </a:xfrm>
            <a:custGeom>
              <a:rect b="b" l="l" r="r" t="t"/>
              <a:pathLst>
                <a:path extrusionOk="0" h="15270" w="17118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8"/>
            <p:cNvSpPr/>
            <p:nvPr/>
          </p:nvSpPr>
          <p:spPr>
            <a:xfrm>
              <a:off x="5414950" y="2624850"/>
              <a:ext cx="546275" cy="391175"/>
            </a:xfrm>
            <a:custGeom>
              <a:rect b="b" l="l" r="r" t="t"/>
              <a:pathLst>
                <a:path extrusionOk="0" h="15647" w="21851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8"/>
            <p:cNvSpPr/>
            <p:nvPr/>
          </p:nvSpPr>
          <p:spPr>
            <a:xfrm>
              <a:off x="5440850" y="2617175"/>
              <a:ext cx="512050" cy="406700"/>
            </a:xfrm>
            <a:custGeom>
              <a:rect b="b" l="l" r="r" t="t"/>
              <a:pathLst>
                <a:path extrusionOk="0" h="16268" w="20482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8"/>
            <p:cNvSpPr/>
            <p:nvPr/>
          </p:nvSpPr>
          <p:spPr>
            <a:xfrm>
              <a:off x="5732875" y="2898975"/>
              <a:ext cx="70300" cy="90700"/>
            </a:xfrm>
            <a:custGeom>
              <a:rect b="b" l="l" r="r" t="t"/>
              <a:pathLst>
                <a:path extrusionOk="0" h="3628" w="2812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8"/>
            <p:cNvSpPr/>
            <p:nvPr/>
          </p:nvSpPr>
          <p:spPr>
            <a:xfrm>
              <a:off x="5735675" y="2890750"/>
              <a:ext cx="67500" cy="106325"/>
            </a:xfrm>
            <a:custGeom>
              <a:rect b="b" l="l" r="r" t="t"/>
              <a:pathLst>
                <a:path extrusionOk="0" h="4253" w="270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8"/>
            <p:cNvSpPr/>
            <p:nvPr/>
          </p:nvSpPr>
          <p:spPr>
            <a:xfrm>
              <a:off x="5487050" y="4141300"/>
              <a:ext cx="251425" cy="785650"/>
            </a:xfrm>
            <a:custGeom>
              <a:rect b="b" l="l" r="r" t="t"/>
              <a:pathLst>
                <a:path extrusionOk="0" h="31426" w="10057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8"/>
            <p:cNvSpPr/>
            <p:nvPr/>
          </p:nvSpPr>
          <p:spPr>
            <a:xfrm>
              <a:off x="5478725" y="4133900"/>
              <a:ext cx="268075" cy="801375"/>
            </a:xfrm>
            <a:custGeom>
              <a:rect b="b" l="l" r="r" t="t"/>
              <a:pathLst>
                <a:path extrusionOk="0" h="32055" w="10723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8"/>
            <p:cNvSpPr/>
            <p:nvPr/>
          </p:nvSpPr>
          <p:spPr>
            <a:xfrm>
              <a:off x="5471350" y="4922300"/>
              <a:ext cx="282850" cy="117400"/>
            </a:xfrm>
            <a:custGeom>
              <a:rect b="b" l="l" r="r" t="t"/>
              <a:pathLst>
                <a:path extrusionOk="0" h="4696" w="11314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8"/>
            <p:cNvSpPr/>
            <p:nvPr/>
          </p:nvSpPr>
          <p:spPr>
            <a:xfrm>
              <a:off x="5463025" y="4913975"/>
              <a:ext cx="299475" cy="134050"/>
            </a:xfrm>
            <a:custGeom>
              <a:rect b="b" l="l" r="r" t="t"/>
              <a:pathLst>
                <a:path extrusionOk="0" h="5362" w="11979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8"/>
            <p:cNvSpPr/>
            <p:nvPr/>
          </p:nvSpPr>
          <p:spPr>
            <a:xfrm>
              <a:off x="5231950" y="3802100"/>
              <a:ext cx="1096200" cy="1127625"/>
            </a:xfrm>
            <a:custGeom>
              <a:rect b="b" l="l" r="r" t="t"/>
              <a:pathLst>
                <a:path extrusionOk="0" h="45105" w="43848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8"/>
            <p:cNvSpPr/>
            <p:nvPr/>
          </p:nvSpPr>
          <p:spPr>
            <a:xfrm>
              <a:off x="5223650" y="3794700"/>
              <a:ext cx="1075850" cy="1142425"/>
            </a:xfrm>
            <a:custGeom>
              <a:rect b="b" l="l" r="r" t="t"/>
              <a:pathLst>
                <a:path extrusionOk="0" h="45697" w="43034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8"/>
            <p:cNvSpPr/>
            <p:nvPr/>
          </p:nvSpPr>
          <p:spPr>
            <a:xfrm>
              <a:off x="5111800" y="4926000"/>
              <a:ext cx="308725" cy="134975"/>
            </a:xfrm>
            <a:custGeom>
              <a:rect b="b" l="l" r="r" t="t"/>
              <a:pathLst>
                <a:path extrusionOk="0" h="5399" w="12349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8"/>
            <p:cNvSpPr/>
            <p:nvPr/>
          </p:nvSpPr>
          <p:spPr>
            <a:xfrm>
              <a:off x="5103475" y="4918600"/>
              <a:ext cx="324450" cy="150675"/>
            </a:xfrm>
            <a:custGeom>
              <a:rect b="b" l="l" r="r" t="t"/>
              <a:pathLst>
                <a:path extrusionOk="0" h="6027" w="12978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8"/>
            <p:cNvSpPr/>
            <p:nvPr/>
          </p:nvSpPr>
          <p:spPr>
            <a:xfrm>
              <a:off x="5408500" y="3494300"/>
              <a:ext cx="201500" cy="90600"/>
            </a:xfrm>
            <a:custGeom>
              <a:rect b="b" l="l" r="r" t="t"/>
              <a:pathLst>
                <a:path extrusionOk="0" h="3624" w="806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8"/>
            <p:cNvSpPr/>
            <p:nvPr/>
          </p:nvSpPr>
          <p:spPr>
            <a:xfrm>
              <a:off x="5400175" y="3486925"/>
              <a:ext cx="218150" cy="105775"/>
            </a:xfrm>
            <a:custGeom>
              <a:rect b="b" l="l" r="r" t="t"/>
              <a:pathLst>
                <a:path extrusionOk="0" h="4231" w="8726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8"/>
            <p:cNvSpPr/>
            <p:nvPr/>
          </p:nvSpPr>
          <p:spPr>
            <a:xfrm>
              <a:off x="5410350" y="3530350"/>
              <a:ext cx="171000" cy="49025"/>
            </a:xfrm>
            <a:custGeom>
              <a:rect b="b" l="l" r="r" t="t"/>
              <a:pathLst>
                <a:path extrusionOk="0" h="1961" w="684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8"/>
            <p:cNvSpPr/>
            <p:nvPr/>
          </p:nvSpPr>
          <p:spPr>
            <a:xfrm>
              <a:off x="5412200" y="3522950"/>
              <a:ext cx="177475" cy="64725"/>
            </a:xfrm>
            <a:custGeom>
              <a:rect b="b" l="l" r="r" t="t"/>
              <a:pathLst>
                <a:path extrusionOk="0" h="2589" w="7099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8"/>
            <p:cNvSpPr/>
            <p:nvPr/>
          </p:nvSpPr>
          <p:spPr>
            <a:xfrm>
              <a:off x="5597050" y="3530350"/>
              <a:ext cx="448275" cy="196900"/>
            </a:xfrm>
            <a:custGeom>
              <a:rect b="b" l="l" r="r" t="t"/>
              <a:pathLst>
                <a:path extrusionOk="0" h="7876" w="17931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8"/>
            <p:cNvSpPr/>
            <p:nvPr/>
          </p:nvSpPr>
          <p:spPr>
            <a:xfrm>
              <a:off x="5588725" y="3522775"/>
              <a:ext cx="464000" cy="212250"/>
            </a:xfrm>
            <a:custGeom>
              <a:rect b="b" l="l" r="r" t="t"/>
              <a:pathLst>
                <a:path extrusionOk="0" h="8490" w="1856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8"/>
            <p:cNvSpPr/>
            <p:nvPr/>
          </p:nvSpPr>
          <p:spPr>
            <a:xfrm>
              <a:off x="5831800" y="3033350"/>
              <a:ext cx="475100" cy="853075"/>
            </a:xfrm>
            <a:custGeom>
              <a:rect b="b" l="l" r="r" t="t"/>
              <a:pathLst>
                <a:path extrusionOk="0" h="34123" w="19004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8"/>
            <p:cNvSpPr/>
            <p:nvPr/>
          </p:nvSpPr>
          <p:spPr>
            <a:xfrm>
              <a:off x="5847525" y="3025700"/>
              <a:ext cx="462150" cy="867925"/>
            </a:xfrm>
            <a:custGeom>
              <a:rect b="b" l="l" r="r" t="t"/>
              <a:pathLst>
                <a:path extrusionOk="0" h="34717" w="18486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8"/>
            <p:cNvSpPr/>
            <p:nvPr/>
          </p:nvSpPr>
          <p:spPr>
            <a:xfrm>
              <a:off x="5828100" y="2996750"/>
              <a:ext cx="275450" cy="262825"/>
            </a:xfrm>
            <a:custGeom>
              <a:rect b="b" l="l" r="r" t="t"/>
              <a:pathLst>
                <a:path extrusionOk="0" h="10513" w="11018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8"/>
            <p:cNvSpPr/>
            <p:nvPr/>
          </p:nvSpPr>
          <p:spPr>
            <a:xfrm>
              <a:off x="5820725" y="2989650"/>
              <a:ext cx="291150" cy="277325"/>
            </a:xfrm>
            <a:custGeom>
              <a:rect b="b" l="l" r="r" t="t"/>
              <a:pathLst>
                <a:path extrusionOk="0" h="11093" w="11646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8"/>
            <p:cNvSpPr/>
            <p:nvPr/>
          </p:nvSpPr>
          <p:spPr>
            <a:xfrm>
              <a:off x="5256900" y="3187450"/>
              <a:ext cx="816150" cy="609925"/>
            </a:xfrm>
            <a:custGeom>
              <a:rect b="b" l="l" r="r" t="t"/>
              <a:pathLst>
                <a:path extrusionOk="0" h="24397" w="32646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8"/>
            <p:cNvSpPr/>
            <p:nvPr/>
          </p:nvSpPr>
          <p:spPr>
            <a:xfrm>
              <a:off x="5248600" y="3179325"/>
              <a:ext cx="832775" cy="625550"/>
            </a:xfrm>
            <a:custGeom>
              <a:rect b="b" l="l" r="r" t="t"/>
              <a:pathLst>
                <a:path extrusionOk="0" h="25022" w="33311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8"/>
            <p:cNvSpPr/>
            <p:nvPr/>
          </p:nvSpPr>
          <p:spPr>
            <a:xfrm>
              <a:off x="5945500" y="3431225"/>
              <a:ext cx="158050" cy="58725"/>
            </a:xfrm>
            <a:custGeom>
              <a:rect b="b" l="l" r="r" t="t"/>
              <a:pathLst>
                <a:path extrusionOk="0" h="2349" w="6322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8"/>
            <p:cNvSpPr/>
            <p:nvPr/>
          </p:nvSpPr>
          <p:spPr>
            <a:xfrm>
              <a:off x="5066625" y="3521850"/>
              <a:ext cx="194000" cy="95400"/>
            </a:xfrm>
            <a:custGeom>
              <a:rect b="b" l="l" r="r" t="t"/>
              <a:pathLst>
                <a:path extrusionOk="0" h="3816" w="776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8"/>
            <p:cNvSpPr/>
            <p:nvPr/>
          </p:nvSpPr>
          <p:spPr>
            <a:xfrm>
              <a:off x="5061900" y="3513725"/>
              <a:ext cx="206125" cy="110925"/>
            </a:xfrm>
            <a:custGeom>
              <a:rect b="b" l="l" r="r" t="t"/>
              <a:pathLst>
                <a:path extrusionOk="0" h="4437" w="8245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8"/>
            <p:cNvSpPr/>
            <p:nvPr/>
          </p:nvSpPr>
          <p:spPr>
            <a:xfrm>
              <a:off x="5958425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8"/>
            <p:cNvSpPr/>
            <p:nvPr/>
          </p:nvSpPr>
          <p:spPr>
            <a:xfrm>
              <a:off x="5951950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8"/>
            <p:cNvSpPr/>
            <p:nvPr/>
          </p:nvSpPr>
          <p:spPr>
            <a:xfrm>
              <a:off x="6388200" y="4228175"/>
              <a:ext cx="260675" cy="847075"/>
            </a:xfrm>
            <a:custGeom>
              <a:rect b="b" l="l" r="r" t="t"/>
              <a:pathLst>
                <a:path extrusionOk="0" h="33883" w="10427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8"/>
            <p:cNvSpPr/>
            <p:nvPr/>
          </p:nvSpPr>
          <p:spPr>
            <a:xfrm>
              <a:off x="6379900" y="4220175"/>
              <a:ext cx="274525" cy="862975"/>
            </a:xfrm>
            <a:custGeom>
              <a:rect b="b" l="l" r="r" t="t"/>
              <a:pathLst>
                <a:path extrusionOk="0" h="34519" w="10981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8"/>
            <p:cNvSpPr/>
            <p:nvPr/>
          </p:nvSpPr>
          <p:spPr>
            <a:xfrm>
              <a:off x="6024975" y="4218000"/>
              <a:ext cx="189500" cy="859700"/>
            </a:xfrm>
            <a:custGeom>
              <a:rect b="b" l="l" r="r" t="t"/>
              <a:pathLst>
                <a:path extrusionOk="0" h="34388" w="758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8"/>
            <p:cNvSpPr/>
            <p:nvPr/>
          </p:nvSpPr>
          <p:spPr>
            <a:xfrm>
              <a:off x="6016650" y="4210000"/>
              <a:ext cx="205225" cy="875925"/>
            </a:xfrm>
            <a:custGeom>
              <a:rect b="b" l="l" r="r" t="t"/>
              <a:pathLst>
                <a:path extrusionOk="0" h="35037" w="8209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8"/>
            <p:cNvSpPr/>
            <p:nvPr/>
          </p:nvSpPr>
          <p:spPr>
            <a:xfrm>
              <a:off x="5491675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8"/>
            <p:cNvSpPr/>
            <p:nvPr/>
          </p:nvSpPr>
          <p:spPr>
            <a:xfrm>
              <a:off x="5484275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8"/>
            <p:cNvSpPr/>
            <p:nvPr/>
          </p:nvSpPr>
          <p:spPr>
            <a:xfrm>
              <a:off x="5447300" y="3236425"/>
              <a:ext cx="1197875" cy="1049075"/>
            </a:xfrm>
            <a:custGeom>
              <a:rect b="b" l="l" r="r" t="t"/>
              <a:pathLst>
                <a:path extrusionOk="0" h="41963" w="47915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8"/>
            <p:cNvSpPr/>
            <p:nvPr/>
          </p:nvSpPr>
          <p:spPr>
            <a:xfrm>
              <a:off x="5451925" y="3229050"/>
              <a:ext cx="1193250" cy="1063850"/>
            </a:xfrm>
            <a:custGeom>
              <a:rect b="b" l="l" r="r" t="t"/>
              <a:pathLst>
                <a:path extrusionOk="0" h="42554" w="4773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8"/>
            <p:cNvSpPr/>
            <p:nvPr/>
          </p:nvSpPr>
          <p:spPr>
            <a:xfrm>
              <a:off x="5447300" y="3236425"/>
              <a:ext cx="824475" cy="1049075"/>
            </a:xfrm>
            <a:custGeom>
              <a:rect b="b" l="l" r="r" t="t"/>
              <a:pathLst>
                <a:path extrusionOk="0" h="41963" w="32979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8"/>
            <p:cNvSpPr/>
            <p:nvPr/>
          </p:nvSpPr>
          <p:spPr>
            <a:xfrm>
              <a:off x="5451925" y="3229050"/>
              <a:ext cx="819850" cy="1063850"/>
            </a:xfrm>
            <a:custGeom>
              <a:rect b="b" l="l" r="r" t="t"/>
              <a:pathLst>
                <a:path extrusionOk="0" h="42554" w="32794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8"/>
            <p:cNvSpPr/>
            <p:nvPr/>
          </p:nvSpPr>
          <p:spPr>
            <a:xfrm>
              <a:off x="1921250" y="3013700"/>
              <a:ext cx="161750" cy="177475"/>
            </a:xfrm>
            <a:custGeom>
              <a:rect b="b" l="l" r="r" t="t"/>
              <a:pathLst>
                <a:path extrusionOk="0" h="7099" w="647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8"/>
            <p:cNvSpPr/>
            <p:nvPr/>
          </p:nvSpPr>
          <p:spPr>
            <a:xfrm>
              <a:off x="1913850" y="3005375"/>
              <a:ext cx="178400" cy="193650"/>
            </a:xfrm>
            <a:custGeom>
              <a:rect b="b" l="l" r="r" t="t"/>
              <a:pathLst>
                <a:path extrusionOk="0" h="7746" w="7136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8"/>
            <p:cNvSpPr/>
            <p:nvPr/>
          </p:nvSpPr>
          <p:spPr>
            <a:xfrm>
              <a:off x="2021050" y="3965400"/>
              <a:ext cx="612825" cy="1046575"/>
            </a:xfrm>
            <a:custGeom>
              <a:rect b="b" l="l" r="r" t="t"/>
              <a:pathLst>
                <a:path extrusionOk="0" h="41863" w="24513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8"/>
            <p:cNvSpPr/>
            <p:nvPr/>
          </p:nvSpPr>
          <p:spPr>
            <a:xfrm>
              <a:off x="2036775" y="3957375"/>
              <a:ext cx="586925" cy="1062000"/>
            </a:xfrm>
            <a:custGeom>
              <a:rect b="b" l="l" r="r" t="t"/>
              <a:pathLst>
                <a:path extrusionOk="0" h="42480" w="23477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8"/>
            <p:cNvSpPr/>
            <p:nvPr/>
          </p:nvSpPr>
          <p:spPr>
            <a:xfrm>
              <a:off x="2073750" y="4916750"/>
              <a:ext cx="287200" cy="118325"/>
            </a:xfrm>
            <a:custGeom>
              <a:rect b="b" l="l" r="r" t="t"/>
              <a:pathLst>
                <a:path extrusionOk="0" h="4733" w="11488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8"/>
            <p:cNvSpPr/>
            <p:nvPr/>
          </p:nvSpPr>
          <p:spPr>
            <a:xfrm>
              <a:off x="2079300" y="4909350"/>
              <a:ext cx="287450" cy="134050"/>
            </a:xfrm>
            <a:custGeom>
              <a:rect b="b" l="l" r="r" t="t"/>
              <a:pathLst>
                <a:path extrusionOk="0" h="5362" w="11498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8"/>
            <p:cNvSpPr/>
            <p:nvPr/>
          </p:nvSpPr>
          <p:spPr>
            <a:xfrm>
              <a:off x="2208675" y="4889025"/>
              <a:ext cx="101700" cy="88750"/>
            </a:xfrm>
            <a:custGeom>
              <a:rect b="b" l="l" r="r" t="t"/>
              <a:pathLst>
                <a:path extrusionOk="0" h="3550" w="4068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8"/>
            <p:cNvSpPr/>
            <p:nvPr/>
          </p:nvSpPr>
          <p:spPr>
            <a:xfrm>
              <a:off x="2201300" y="4881625"/>
              <a:ext cx="117400" cy="103925"/>
            </a:xfrm>
            <a:custGeom>
              <a:rect b="b" l="l" r="r" t="t"/>
              <a:pathLst>
                <a:path extrusionOk="0" h="4157" w="4696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8"/>
            <p:cNvSpPr/>
            <p:nvPr/>
          </p:nvSpPr>
          <p:spPr>
            <a:xfrm>
              <a:off x="2129500" y="3838700"/>
              <a:ext cx="832475" cy="1182875"/>
            </a:xfrm>
            <a:custGeom>
              <a:rect b="b" l="l" r="r" t="t"/>
              <a:pathLst>
                <a:path extrusionOk="0" h="47315" w="33299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8"/>
            <p:cNvSpPr/>
            <p:nvPr/>
          </p:nvSpPr>
          <p:spPr>
            <a:xfrm>
              <a:off x="2149525" y="3831675"/>
              <a:ext cx="811550" cy="1197875"/>
            </a:xfrm>
            <a:custGeom>
              <a:rect b="b" l="l" r="r" t="t"/>
              <a:pathLst>
                <a:path extrusionOk="0" h="47915" w="32462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8"/>
            <p:cNvSpPr/>
            <p:nvPr/>
          </p:nvSpPr>
          <p:spPr>
            <a:xfrm>
              <a:off x="2676375" y="4926925"/>
              <a:ext cx="287175" cy="118325"/>
            </a:xfrm>
            <a:custGeom>
              <a:rect b="b" l="l" r="r" t="t"/>
              <a:pathLst>
                <a:path extrusionOk="0" h="4733" w="11487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8"/>
            <p:cNvSpPr/>
            <p:nvPr/>
          </p:nvSpPr>
          <p:spPr>
            <a:xfrm>
              <a:off x="2681900" y="4919525"/>
              <a:ext cx="287475" cy="133125"/>
            </a:xfrm>
            <a:custGeom>
              <a:rect b="b" l="l" r="r" t="t"/>
              <a:pathLst>
                <a:path extrusionOk="0" h="5325" w="11499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8"/>
            <p:cNvSpPr/>
            <p:nvPr/>
          </p:nvSpPr>
          <p:spPr>
            <a:xfrm>
              <a:off x="2816850" y="4909350"/>
              <a:ext cx="98000" cy="95225"/>
            </a:xfrm>
            <a:custGeom>
              <a:rect b="b" l="l" r="r" t="t"/>
              <a:pathLst>
                <a:path extrusionOk="0" h="3809" w="392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8"/>
            <p:cNvSpPr/>
            <p:nvPr/>
          </p:nvSpPr>
          <p:spPr>
            <a:xfrm>
              <a:off x="2809450" y="4901600"/>
              <a:ext cx="113725" cy="111000"/>
            </a:xfrm>
            <a:custGeom>
              <a:rect b="b" l="l" r="r" t="t"/>
              <a:pathLst>
                <a:path extrusionOk="0" h="4440" w="4549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8"/>
            <p:cNvSpPr/>
            <p:nvPr/>
          </p:nvSpPr>
          <p:spPr>
            <a:xfrm>
              <a:off x="1840825" y="3478600"/>
              <a:ext cx="636850" cy="232925"/>
            </a:xfrm>
            <a:custGeom>
              <a:rect b="b" l="l" r="r" t="t"/>
              <a:pathLst>
                <a:path extrusionOk="0" h="9317" w="25474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8"/>
            <p:cNvSpPr/>
            <p:nvPr/>
          </p:nvSpPr>
          <p:spPr>
            <a:xfrm>
              <a:off x="1832500" y="3471200"/>
              <a:ext cx="652575" cy="248325"/>
            </a:xfrm>
            <a:custGeom>
              <a:rect b="b" l="l" r="r" t="t"/>
              <a:pathLst>
                <a:path extrusionOk="0" h="9933" w="26103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8"/>
            <p:cNvSpPr/>
            <p:nvPr/>
          </p:nvSpPr>
          <p:spPr>
            <a:xfrm>
              <a:off x="2303875" y="3514650"/>
              <a:ext cx="171025" cy="49925"/>
            </a:xfrm>
            <a:custGeom>
              <a:rect b="b" l="l" r="r" t="t"/>
              <a:pathLst>
                <a:path extrusionOk="0" h="1997" w="6841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8"/>
            <p:cNvSpPr/>
            <p:nvPr/>
          </p:nvSpPr>
          <p:spPr>
            <a:xfrm>
              <a:off x="2296500" y="3507250"/>
              <a:ext cx="177475" cy="64725"/>
            </a:xfrm>
            <a:custGeom>
              <a:rect b="b" l="l" r="r" t="t"/>
              <a:pathLst>
                <a:path extrusionOk="0" h="2589" w="7099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8"/>
            <p:cNvSpPr/>
            <p:nvPr/>
          </p:nvSpPr>
          <p:spPr>
            <a:xfrm>
              <a:off x="1536750" y="3107250"/>
              <a:ext cx="905800" cy="1073350"/>
            </a:xfrm>
            <a:custGeom>
              <a:rect b="b" l="l" r="r" t="t"/>
              <a:pathLst>
                <a:path extrusionOk="0" h="42934" w="36232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8"/>
            <p:cNvSpPr/>
            <p:nvPr/>
          </p:nvSpPr>
          <p:spPr>
            <a:xfrm>
              <a:off x="1535825" y="3099650"/>
              <a:ext cx="904875" cy="1088800"/>
            </a:xfrm>
            <a:custGeom>
              <a:rect b="b" l="l" r="r" t="t"/>
              <a:pathLst>
                <a:path extrusionOk="0" h="43552" w="36195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8"/>
            <p:cNvSpPr/>
            <p:nvPr/>
          </p:nvSpPr>
          <p:spPr>
            <a:xfrm>
              <a:off x="2022900" y="2863875"/>
              <a:ext cx="279150" cy="311575"/>
            </a:xfrm>
            <a:custGeom>
              <a:rect b="b" l="l" r="r" t="t"/>
              <a:pathLst>
                <a:path extrusionOk="0" h="12463" w="11166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8"/>
            <p:cNvSpPr/>
            <p:nvPr/>
          </p:nvSpPr>
          <p:spPr>
            <a:xfrm>
              <a:off x="2014600" y="2855650"/>
              <a:ext cx="294850" cy="327200"/>
            </a:xfrm>
            <a:custGeom>
              <a:rect b="b" l="l" r="r" t="t"/>
              <a:pathLst>
                <a:path extrusionOk="0" h="13088" w="11794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8"/>
            <p:cNvSpPr/>
            <p:nvPr/>
          </p:nvSpPr>
          <p:spPr>
            <a:xfrm>
              <a:off x="1440650" y="2636575"/>
              <a:ext cx="1007450" cy="899975"/>
            </a:xfrm>
            <a:custGeom>
              <a:rect b="b" l="l" r="r" t="t"/>
              <a:pathLst>
                <a:path extrusionOk="0" h="35999" w="40298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8"/>
            <p:cNvSpPr/>
            <p:nvPr/>
          </p:nvSpPr>
          <p:spPr>
            <a:xfrm>
              <a:off x="1452650" y="2629200"/>
              <a:ext cx="995450" cy="915050"/>
            </a:xfrm>
            <a:custGeom>
              <a:rect b="b" l="l" r="r" t="t"/>
              <a:pathLst>
                <a:path extrusionOk="0" h="36602" w="39818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8"/>
            <p:cNvSpPr/>
            <p:nvPr/>
          </p:nvSpPr>
          <p:spPr>
            <a:xfrm>
              <a:off x="1917550" y="3189350"/>
              <a:ext cx="738725" cy="637725"/>
            </a:xfrm>
            <a:custGeom>
              <a:rect b="b" l="l" r="r" t="t"/>
              <a:pathLst>
                <a:path extrusionOk="0" h="25509" w="29549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8"/>
            <p:cNvSpPr/>
            <p:nvPr/>
          </p:nvSpPr>
          <p:spPr>
            <a:xfrm>
              <a:off x="1908300" y="3181900"/>
              <a:ext cx="755150" cy="653500"/>
            </a:xfrm>
            <a:custGeom>
              <a:rect b="b" l="l" r="r" t="t"/>
              <a:pathLst>
                <a:path extrusionOk="0" h="26140" w="30206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8"/>
            <p:cNvSpPr/>
            <p:nvPr/>
          </p:nvSpPr>
          <p:spPr>
            <a:xfrm>
              <a:off x="2058950" y="3511875"/>
              <a:ext cx="597325" cy="315200"/>
            </a:xfrm>
            <a:custGeom>
              <a:rect b="b" l="l" r="r" t="t"/>
              <a:pathLst>
                <a:path extrusionOk="0" h="12608" w="23893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8"/>
            <p:cNvSpPr/>
            <p:nvPr/>
          </p:nvSpPr>
          <p:spPr>
            <a:xfrm>
              <a:off x="2050625" y="3503550"/>
              <a:ext cx="612825" cy="331850"/>
            </a:xfrm>
            <a:custGeom>
              <a:rect b="b" l="l" r="r" t="t"/>
              <a:pathLst>
                <a:path extrusionOk="0" h="13274" w="24513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8"/>
            <p:cNvSpPr/>
            <p:nvPr/>
          </p:nvSpPr>
          <p:spPr>
            <a:xfrm>
              <a:off x="16606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8"/>
            <p:cNvSpPr/>
            <p:nvPr/>
          </p:nvSpPr>
          <p:spPr>
            <a:xfrm>
              <a:off x="1652275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8"/>
            <p:cNvSpPr/>
            <p:nvPr/>
          </p:nvSpPr>
          <p:spPr>
            <a:xfrm>
              <a:off x="1118050" y="4228175"/>
              <a:ext cx="260675" cy="847075"/>
            </a:xfrm>
            <a:custGeom>
              <a:rect b="b" l="l" r="r" t="t"/>
              <a:pathLst>
                <a:path extrusionOk="0" h="33883" w="10427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8"/>
            <p:cNvSpPr/>
            <p:nvPr/>
          </p:nvSpPr>
          <p:spPr>
            <a:xfrm>
              <a:off x="1112500" y="4220175"/>
              <a:ext cx="274550" cy="862975"/>
            </a:xfrm>
            <a:custGeom>
              <a:rect b="b" l="l" r="r" t="t"/>
              <a:pathLst>
                <a:path extrusionOk="0" h="34519" w="10982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8"/>
            <p:cNvSpPr/>
            <p:nvPr/>
          </p:nvSpPr>
          <p:spPr>
            <a:xfrm>
              <a:off x="1551525" y="4218000"/>
              <a:ext cx="190425" cy="859700"/>
            </a:xfrm>
            <a:custGeom>
              <a:rect b="b" l="l" r="r" t="t"/>
              <a:pathLst>
                <a:path extrusionOk="0" h="34388" w="7617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8"/>
            <p:cNvSpPr/>
            <p:nvPr/>
          </p:nvSpPr>
          <p:spPr>
            <a:xfrm>
              <a:off x="1545075" y="4210000"/>
              <a:ext cx="205200" cy="875925"/>
            </a:xfrm>
            <a:custGeom>
              <a:rect b="b" l="l" r="r" t="t"/>
              <a:pathLst>
                <a:path extrusionOk="0" h="35037" w="8208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8"/>
            <p:cNvSpPr/>
            <p:nvPr/>
          </p:nvSpPr>
          <p:spPr>
            <a:xfrm>
              <a:off x="212735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8"/>
            <p:cNvSpPr/>
            <p:nvPr/>
          </p:nvSpPr>
          <p:spPr>
            <a:xfrm>
              <a:off x="2119025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8"/>
            <p:cNvSpPr/>
            <p:nvPr/>
          </p:nvSpPr>
          <p:spPr>
            <a:xfrm>
              <a:off x="1121750" y="3236425"/>
              <a:ext cx="1197875" cy="1049075"/>
            </a:xfrm>
            <a:custGeom>
              <a:rect b="b" l="l" r="r" t="t"/>
              <a:pathLst>
                <a:path extrusionOk="0" h="41963" w="47915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8"/>
            <p:cNvSpPr/>
            <p:nvPr/>
          </p:nvSpPr>
          <p:spPr>
            <a:xfrm>
              <a:off x="1121750" y="3229050"/>
              <a:ext cx="1192325" cy="1063850"/>
            </a:xfrm>
            <a:custGeom>
              <a:rect b="b" l="l" r="r" t="t"/>
              <a:pathLst>
                <a:path extrusionOk="0" h="42554" w="47693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8"/>
            <p:cNvSpPr/>
            <p:nvPr/>
          </p:nvSpPr>
          <p:spPr>
            <a:xfrm>
              <a:off x="1495150" y="3236425"/>
              <a:ext cx="824475" cy="1049075"/>
            </a:xfrm>
            <a:custGeom>
              <a:rect b="b" l="l" r="r" t="t"/>
              <a:pathLst>
                <a:path extrusionOk="0" h="41963" w="32979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8"/>
            <p:cNvSpPr/>
            <p:nvPr/>
          </p:nvSpPr>
          <p:spPr>
            <a:xfrm>
              <a:off x="1495150" y="3229050"/>
              <a:ext cx="818925" cy="1063850"/>
            </a:xfrm>
            <a:custGeom>
              <a:rect b="b" l="l" r="r" t="t"/>
              <a:pathLst>
                <a:path extrusionOk="0" h="42554" w="32757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5" name="Google Shape;2395;p38"/>
          <p:cNvSpPr txBox="1"/>
          <p:nvPr>
            <p:ph idx="2" type="subTitle"/>
          </p:nvPr>
        </p:nvSpPr>
        <p:spPr>
          <a:xfrm>
            <a:off x="3438225" y="1194575"/>
            <a:ext cx="2461500" cy="8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Podemos predecir los precios con atributos que podamos controlar?</a:t>
            </a:r>
            <a:endParaRPr/>
          </a:p>
        </p:txBody>
      </p:sp>
      <p:sp>
        <p:nvSpPr>
          <p:cNvPr id="2396" name="Google Shape;2396;p38"/>
          <p:cNvSpPr txBox="1"/>
          <p:nvPr>
            <p:ph idx="1" type="subTitle"/>
          </p:nvPr>
        </p:nvSpPr>
        <p:spPr>
          <a:xfrm>
            <a:off x="6217925" y="1855050"/>
            <a:ext cx="2321700" cy="8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Hay una relación entre los tags y cantidad de ventas o el precio?</a:t>
            </a:r>
            <a:endParaRPr/>
          </a:p>
        </p:txBody>
      </p:sp>
      <p:sp>
        <p:nvSpPr>
          <p:cNvPr id="2397" name="Google Shape;2397;p38"/>
          <p:cNvSpPr txBox="1"/>
          <p:nvPr>
            <p:ph idx="3" type="subTitle"/>
          </p:nvPr>
        </p:nvSpPr>
        <p:spPr>
          <a:xfrm>
            <a:off x="634950" y="1819650"/>
            <a:ext cx="2948400" cy="8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Podemos predecir la cantidad de ventas con atributos que podamos controlar?</a:t>
            </a:r>
            <a:endParaRPr/>
          </a:p>
        </p:txBody>
      </p:sp>
      <p:grpSp>
        <p:nvGrpSpPr>
          <p:cNvPr id="2398" name="Google Shape;2398;p38"/>
          <p:cNvGrpSpPr/>
          <p:nvPr/>
        </p:nvGrpSpPr>
        <p:grpSpPr>
          <a:xfrm>
            <a:off x="2021644" y="1725712"/>
            <a:ext cx="175013" cy="27000"/>
            <a:chOff x="5662375" y="212375"/>
            <a:chExt cx="175013" cy="27000"/>
          </a:xfrm>
        </p:grpSpPr>
        <p:sp>
          <p:nvSpPr>
            <p:cNvPr id="2399" name="Google Shape;2399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2" name="Google Shape;2402;p38"/>
          <p:cNvGrpSpPr/>
          <p:nvPr/>
        </p:nvGrpSpPr>
        <p:grpSpPr>
          <a:xfrm>
            <a:off x="4484519" y="1167573"/>
            <a:ext cx="175013" cy="27000"/>
            <a:chOff x="5662375" y="212375"/>
            <a:chExt cx="175013" cy="27000"/>
          </a:xfrm>
        </p:grpSpPr>
        <p:sp>
          <p:nvSpPr>
            <p:cNvPr id="2403" name="Google Shape;2403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6" name="Google Shape;2406;p38"/>
          <p:cNvGrpSpPr/>
          <p:nvPr/>
        </p:nvGrpSpPr>
        <p:grpSpPr>
          <a:xfrm>
            <a:off x="6949194" y="1725699"/>
            <a:ext cx="175013" cy="27000"/>
            <a:chOff x="5662375" y="212375"/>
            <a:chExt cx="175013" cy="27000"/>
          </a:xfrm>
        </p:grpSpPr>
        <p:sp>
          <p:nvSpPr>
            <p:cNvPr id="2407" name="Google Shape;2407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0" name="Google Shape;2410;p38"/>
          <p:cNvGrpSpPr/>
          <p:nvPr/>
        </p:nvGrpSpPr>
        <p:grpSpPr>
          <a:xfrm>
            <a:off x="5495214" y="2904001"/>
            <a:ext cx="203374" cy="179736"/>
            <a:chOff x="-3137650" y="2787000"/>
            <a:chExt cx="291450" cy="257575"/>
          </a:xfrm>
        </p:grpSpPr>
        <p:sp>
          <p:nvSpPr>
            <p:cNvPr id="2411" name="Google Shape;2411;p38"/>
            <p:cNvSpPr/>
            <p:nvPr/>
          </p:nvSpPr>
          <p:spPr>
            <a:xfrm>
              <a:off x="-3137650" y="2787000"/>
              <a:ext cx="291450" cy="257575"/>
            </a:xfrm>
            <a:custGeom>
              <a:rect b="b" l="l" r="r" t="t"/>
              <a:pathLst>
                <a:path extrusionOk="0" h="10303" w="11658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8"/>
            <p:cNvSpPr/>
            <p:nvPr/>
          </p:nvSpPr>
          <p:spPr>
            <a:xfrm>
              <a:off x="-3104575" y="282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8"/>
            <p:cNvSpPr/>
            <p:nvPr/>
          </p:nvSpPr>
          <p:spPr>
            <a:xfrm>
              <a:off x="-306990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8"/>
            <p:cNvSpPr/>
            <p:nvPr/>
          </p:nvSpPr>
          <p:spPr>
            <a:xfrm>
              <a:off x="-303525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8"/>
            <p:cNvSpPr/>
            <p:nvPr/>
          </p:nvSpPr>
          <p:spPr>
            <a:xfrm>
              <a:off x="-3002175" y="28208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8"/>
            <p:cNvSpPr/>
            <p:nvPr/>
          </p:nvSpPr>
          <p:spPr>
            <a:xfrm>
              <a:off x="-2948625" y="2907300"/>
              <a:ext cx="52025" cy="85300"/>
            </a:xfrm>
            <a:custGeom>
              <a:rect b="b" l="l" r="r" t="t"/>
              <a:pathLst>
                <a:path extrusionOk="0" h="3412" w="2081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8"/>
            <p:cNvSpPr/>
            <p:nvPr/>
          </p:nvSpPr>
          <p:spPr>
            <a:xfrm>
              <a:off x="-3088025" y="2907300"/>
              <a:ext cx="53575" cy="85300"/>
            </a:xfrm>
            <a:custGeom>
              <a:rect b="b" l="l" r="r" t="t"/>
              <a:pathLst>
                <a:path extrusionOk="0" h="3412" w="2143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8"/>
            <p:cNvSpPr/>
            <p:nvPr/>
          </p:nvSpPr>
          <p:spPr>
            <a:xfrm>
              <a:off x="-3019500" y="2888975"/>
              <a:ext cx="54375" cy="119400"/>
            </a:xfrm>
            <a:custGeom>
              <a:rect b="b" l="l" r="r" t="t"/>
              <a:pathLst>
                <a:path extrusionOk="0" h="4776" w="2175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9" name="Google Shape;2419;p38"/>
          <p:cNvGrpSpPr/>
          <p:nvPr/>
        </p:nvGrpSpPr>
        <p:grpSpPr>
          <a:xfrm>
            <a:off x="3830990" y="2891911"/>
            <a:ext cx="203915" cy="203915"/>
            <a:chOff x="-6354300" y="2757075"/>
            <a:chExt cx="292225" cy="292225"/>
          </a:xfrm>
        </p:grpSpPr>
        <p:sp>
          <p:nvSpPr>
            <p:cNvPr id="2420" name="Google Shape;2420;p38"/>
            <p:cNvSpPr/>
            <p:nvPr/>
          </p:nvSpPr>
          <p:spPr>
            <a:xfrm>
              <a:off x="-6354300" y="2757075"/>
              <a:ext cx="292225" cy="292225"/>
            </a:xfrm>
            <a:custGeom>
              <a:rect b="b" l="l" r="r" t="t"/>
              <a:pathLst>
                <a:path extrusionOk="0" h="11689" w="11689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8"/>
            <p:cNvSpPr/>
            <p:nvPr/>
          </p:nvSpPr>
          <p:spPr>
            <a:xfrm>
              <a:off x="-6268450" y="2790150"/>
              <a:ext cx="119750" cy="18125"/>
            </a:xfrm>
            <a:custGeom>
              <a:rect b="b" l="l" r="r" t="t"/>
              <a:pathLst>
                <a:path extrusionOk="0" h="725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8"/>
            <p:cNvSpPr/>
            <p:nvPr/>
          </p:nvSpPr>
          <p:spPr>
            <a:xfrm>
              <a:off x="-6268450" y="2825600"/>
              <a:ext cx="119750" cy="18125"/>
            </a:xfrm>
            <a:custGeom>
              <a:rect b="b" l="l" r="r" t="t"/>
              <a:pathLst>
                <a:path extrusionOk="0" h="725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8"/>
            <p:cNvSpPr/>
            <p:nvPr/>
          </p:nvSpPr>
          <p:spPr>
            <a:xfrm>
              <a:off x="-6268450" y="2860250"/>
              <a:ext cx="119750" cy="17350"/>
            </a:xfrm>
            <a:custGeom>
              <a:rect b="b" l="l" r="r" t="t"/>
              <a:pathLst>
                <a:path extrusionOk="0" h="694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4" name="Google Shape;2424;p38"/>
          <p:cNvGrpSpPr/>
          <p:nvPr/>
        </p:nvGrpSpPr>
        <p:grpSpPr>
          <a:xfrm>
            <a:off x="4917859" y="2695939"/>
            <a:ext cx="203374" cy="203915"/>
            <a:chOff x="-1700225" y="2768875"/>
            <a:chExt cx="291450" cy="292225"/>
          </a:xfrm>
        </p:grpSpPr>
        <p:sp>
          <p:nvSpPr>
            <p:cNvPr id="2425" name="Google Shape;2425;p38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8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8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8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8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8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4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5" name="Google Shape;2435;p39"/>
          <p:cNvPicPr preferRelativeResize="0"/>
          <p:nvPr/>
        </p:nvPicPr>
        <p:blipFill rotWithShape="1">
          <a:blip r:embed="rId3">
            <a:alphaModFix/>
          </a:blip>
          <a:srcRect b="9317" l="8390" r="7955" t="8661"/>
          <a:stretch/>
        </p:blipFill>
        <p:spPr>
          <a:xfrm>
            <a:off x="0" y="0"/>
            <a:ext cx="4256149" cy="26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6" name="Google Shape;2436;p39"/>
          <p:cNvSpPr txBox="1"/>
          <p:nvPr/>
        </p:nvSpPr>
        <p:spPr>
          <a:xfrm>
            <a:off x="1531838" y="1841575"/>
            <a:ext cx="2724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Barlow Semi Condensed Light"/>
              <a:buChar char="●"/>
            </a:pPr>
            <a:r>
              <a:rPr lang="en" sz="1500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Product_variation_inventory</a:t>
            </a:r>
            <a:endParaRPr sz="150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Barlow Semi Condensed Light"/>
              <a:buChar char="●"/>
            </a:pPr>
            <a:r>
              <a:rPr lang="en" sz="1500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Shipping_is_express </a:t>
            </a:r>
            <a:endParaRPr sz="150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Barlow Semi Condensed Light"/>
              <a:buChar char="●"/>
            </a:pPr>
            <a:r>
              <a:rPr lang="en" sz="1500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Price</a:t>
            </a:r>
            <a:endParaRPr sz="150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Barlow Semi Condensed Light"/>
              <a:buChar char="●"/>
            </a:pPr>
            <a:r>
              <a:rPr lang="en" sz="1500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Uses_ad_boosts</a:t>
            </a:r>
            <a:endParaRPr sz="150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Barlow Semi Condensed Light"/>
              <a:buChar char="●"/>
            </a:pPr>
            <a:r>
              <a:rPr lang="en" sz="1500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Rating</a:t>
            </a:r>
            <a:endParaRPr sz="150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Barlow Semi Condensed Light"/>
              <a:buChar char="●"/>
            </a:pPr>
            <a:r>
              <a:rPr lang="en" sz="1500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Merchant_rating</a:t>
            </a:r>
            <a:endParaRPr sz="150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Barlow Semi Condensed Light"/>
              <a:buChar char="●"/>
            </a:pPr>
            <a:r>
              <a:rPr lang="en" sz="1500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Merchant_rating_count</a:t>
            </a:r>
            <a:endParaRPr sz="1500"/>
          </a:p>
        </p:txBody>
      </p:sp>
      <p:sp>
        <p:nvSpPr>
          <p:cNvPr id="2437" name="Google Shape;2437;p39"/>
          <p:cNvSpPr txBox="1"/>
          <p:nvPr>
            <p:ph type="title"/>
          </p:nvPr>
        </p:nvSpPr>
        <p:spPr>
          <a:xfrm>
            <a:off x="2297450" y="868013"/>
            <a:ext cx="5354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evaluadas finalmente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8" name="Google Shape;2438;p39"/>
          <p:cNvSpPr txBox="1"/>
          <p:nvPr/>
        </p:nvSpPr>
        <p:spPr>
          <a:xfrm>
            <a:off x="4256163" y="1841575"/>
            <a:ext cx="4161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Barlow Semi Condensed Light"/>
              <a:buChar char="●"/>
            </a:pPr>
            <a:r>
              <a:rPr lang="en" sz="1500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Merchant_has_profile_picture</a:t>
            </a:r>
            <a:endParaRPr sz="150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Barlow Semi Condensed Light"/>
              <a:buChar char="●"/>
            </a:pPr>
            <a:r>
              <a:rPr lang="en" sz="1500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Badge_product_quality</a:t>
            </a:r>
            <a:endParaRPr sz="150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Barlow Semi Condensed Light"/>
              <a:buChar char="●"/>
            </a:pPr>
            <a:r>
              <a:rPr lang="en" sz="1500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Has_urgency_banner</a:t>
            </a:r>
            <a:endParaRPr sz="150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Barlow Semi Condensed Light"/>
              <a:buChar char="●"/>
            </a:pPr>
            <a:r>
              <a:rPr lang="en" sz="1500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Black, Blue, Green, grey, multicolor,Other, pink, purple, red, white, yellow .</a:t>
            </a:r>
            <a:endParaRPr sz="150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Barlow Semi Condensed Light"/>
              <a:buChar char="●"/>
            </a:pPr>
            <a:r>
              <a:rPr lang="en" sz="1500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AT, CN, GB, SG, US, VE, unknown </a:t>
            </a:r>
            <a:endParaRPr sz="150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Barlow Semi Condensed Light"/>
              <a:buChar char="●"/>
            </a:pPr>
            <a:r>
              <a:rPr lang="en" sz="1500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Best tag_sales, avrg_tag_sales</a:t>
            </a:r>
            <a:endParaRPr sz="150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Barlow Semi Condensed Light"/>
              <a:buChar char="●"/>
            </a:pPr>
            <a:r>
              <a:rPr lang="en" sz="1500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Gtr_tag_price, avrg_tag_price</a:t>
            </a:r>
            <a:endParaRPr sz="150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40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Flujo de </a:t>
            </a:r>
            <a:r>
              <a:rPr lang="en"/>
              <a:t>analitica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4" name="Google Shape;2444;p40"/>
          <p:cNvGrpSpPr/>
          <p:nvPr/>
        </p:nvGrpSpPr>
        <p:grpSpPr>
          <a:xfrm>
            <a:off x="3167946" y="1549451"/>
            <a:ext cx="2808102" cy="2816821"/>
            <a:chOff x="4820425" y="1329900"/>
            <a:chExt cx="70175" cy="70350"/>
          </a:xfrm>
        </p:grpSpPr>
        <p:sp>
          <p:nvSpPr>
            <p:cNvPr id="2445" name="Google Shape;2445;p40"/>
            <p:cNvSpPr/>
            <p:nvPr/>
          </p:nvSpPr>
          <p:spPr>
            <a:xfrm>
              <a:off x="4862975" y="1335475"/>
              <a:ext cx="27625" cy="34650"/>
            </a:xfrm>
            <a:custGeom>
              <a:rect b="b" l="l" r="r" t="t"/>
              <a:pathLst>
                <a:path extrusionOk="0" h="1386" w="1105">
                  <a:moveTo>
                    <a:pt x="1" y="1"/>
                  </a:moveTo>
                  <a:lnTo>
                    <a:pt x="1" y="491"/>
                  </a:lnTo>
                  <a:cubicBezTo>
                    <a:pt x="217" y="585"/>
                    <a:pt x="376" y="765"/>
                    <a:pt x="441" y="989"/>
                  </a:cubicBezTo>
                  <a:lnTo>
                    <a:pt x="275" y="989"/>
                  </a:lnTo>
                  <a:lnTo>
                    <a:pt x="679" y="1386"/>
                  </a:lnTo>
                  <a:lnTo>
                    <a:pt x="1104" y="989"/>
                  </a:lnTo>
                  <a:lnTo>
                    <a:pt x="917" y="989"/>
                  </a:lnTo>
                  <a:cubicBezTo>
                    <a:pt x="830" y="513"/>
                    <a:pt x="470" y="12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40"/>
            <p:cNvSpPr/>
            <p:nvPr/>
          </p:nvSpPr>
          <p:spPr>
            <a:xfrm>
              <a:off x="4820425" y="1360000"/>
              <a:ext cx="27625" cy="34650"/>
            </a:xfrm>
            <a:custGeom>
              <a:rect b="b" l="l" r="r" t="t"/>
              <a:pathLst>
                <a:path extrusionOk="0" h="1386" w="1105">
                  <a:moveTo>
                    <a:pt x="426" y="1"/>
                  </a:moveTo>
                  <a:lnTo>
                    <a:pt x="1" y="397"/>
                  </a:lnTo>
                  <a:lnTo>
                    <a:pt x="188" y="397"/>
                  </a:lnTo>
                  <a:cubicBezTo>
                    <a:pt x="275" y="873"/>
                    <a:pt x="628" y="1263"/>
                    <a:pt x="1097" y="1386"/>
                  </a:cubicBezTo>
                  <a:lnTo>
                    <a:pt x="1104" y="895"/>
                  </a:lnTo>
                  <a:cubicBezTo>
                    <a:pt x="888" y="801"/>
                    <a:pt x="729" y="621"/>
                    <a:pt x="664" y="397"/>
                  </a:cubicBezTo>
                  <a:lnTo>
                    <a:pt x="830" y="39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40"/>
            <p:cNvSpPr/>
            <p:nvPr/>
          </p:nvSpPr>
          <p:spPr>
            <a:xfrm>
              <a:off x="4850375" y="1372800"/>
              <a:ext cx="34625" cy="27450"/>
            </a:xfrm>
            <a:custGeom>
              <a:rect b="b" l="l" r="r" t="t"/>
              <a:pathLst>
                <a:path extrusionOk="0" h="1098" w="1385">
                  <a:moveTo>
                    <a:pt x="894" y="1"/>
                  </a:moveTo>
                  <a:cubicBezTo>
                    <a:pt x="801" y="210"/>
                    <a:pt x="620" y="369"/>
                    <a:pt x="397" y="434"/>
                  </a:cubicBezTo>
                  <a:lnTo>
                    <a:pt x="397" y="275"/>
                  </a:lnTo>
                  <a:lnTo>
                    <a:pt x="0" y="672"/>
                  </a:lnTo>
                  <a:lnTo>
                    <a:pt x="397" y="1097"/>
                  </a:lnTo>
                  <a:lnTo>
                    <a:pt x="397" y="910"/>
                  </a:lnTo>
                  <a:cubicBezTo>
                    <a:pt x="873" y="823"/>
                    <a:pt x="1262" y="470"/>
                    <a:pt x="138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40"/>
            <p:cNvSpPr/>
            <p:nvPr/>
          </p:nvSpPr>
          <p:spPr>
            <a:xfrm>
              <a:off x="4825850" y="1329900"/>
              <a:ext cx="34625" cy="27975"/>
            </a:xfrm>
            <a:custGeom>
              <a:rect b="b" l="l" r="r" t="t"/>
              <a:pathLst>
                <a:path extrusionOk="0" h="1119" w="1385">
                  <a:moveTo>
                    <a:pt x="988" y="0"/>
                  </a:moveTo>
                  <a:lnTo>
                    <a:pt x="988" y="188"/>
                  </a:lnTo>
                  <a:cubicBezTo>
                    <a:pt x="505" y="274"/>
                    <a:pt x="123" y="635"/>
                    <a:pt x="0" y="1118"/>
                  </a:cubicBezTo>
                  <a:lnTo>
                    <a:pt x="491" y="1118"/>
                  </a:lnTo>
                  <a:cubicBezTo>
                    <a:pt x="584" y="895"/>
                    <a:pt x="765" y="729"/>
                    <a:pt x="995" y="664"/>
                  </a:cubicBezTo>
                  <a:lnTo>
                    <a:pt x="995" y="830"/>
                  </a:lnTo>
                  <a:lnTo>
                    <a:pt x="1385" y="426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9" name="Google Shape;2449;p40"/>
          <p:cNvSpPr txBox="1"/>
          <p:nvPr>
            <p:ph idx="1" type="subTitle"/>
          </p:nvPr>
        </p:nvSpPr>
        <p:spPr>
          <a:xfrm>
            <a:off x="519900" y="1575188"/>
            <a:ext cx="2258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Experimentar con dato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450" name="Google Shape;2450;p40"/>
          <p:cNvSpPr txBox="1"/>
          <p:nvPr>
            <p:ph idx="2" type="subTitle"/>
          </p:nvPr>
        </p:nvSpPr>
        <p:spPr>
          <a:xfrm>
            <a:off x="519900" y="1862179"/>
            <a:ext cx="26664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 el fin de obtener más conocimiento de predicción de los 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parámetros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entrada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51" name="Google Shape;2451;p40"/>
          <p:cNvSpPr txBox="1"/>
          <p:nvPr>
            <p:ph idx="4294967295" type="subTitle"/>
          </p:nvPr>
        </p:nvSpPr>
        <p:spPr>
          <a:xfrm>
            <a:off x="449100" y="3216450"/>
            <a:ext cx="2808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Ajuste de hiperparametros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452" name="Google Shape;2452;p40"/>
          <p:cNvSpPr txBox="1"/>
          <p:nvPr>
            <p:ph idx="3" type="subTitle"/>
          </p:nvPr>
        </p:nvSpPr>
        <p:spPr>
          <a:xfrm>
            <a:off x="449100" y="3578400"/>
            <a:ext cx="2666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 ajusta el hiperparametro y se escoge el mejor modelo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53" name="Google Shape;2453;p40"/>
          <p:cNvSpPr txBox="1"/>
          <p:nvPr>
            <p:ph idx="4" type="subTitle"/>
          </p:nvPr>
        </p:nvSpPr>
        <p:spPr>
          <a:xfrm>
            <a:off x="6236875" y="1575200"/>
            <a:ext cx="2447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Segmentación de datos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454" name="Google Shape;2454;p40"/>
          <p:cNvSpPr txBox="1"/>
          <p:nvPr>
            <p:ph idx="5" type="subTitle"/>
          </p:nvPr>
        </p:nvSpPr>
        <p:spPr>
          <a:xfrm>
            <a:off x="5876275" y="1901125"/>
            <a:ext cx="2808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 crean los grupos para traning, testing, 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hyperparameter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55" name="Google Shape;2455;p40"/>
          <p:cNvSpPr txBox="1"/>
          <p:nvPr>
            <p:ph idx="6" type="subTitle"/>
          </p:nvPr>
        </p:nvSpPr>
        <p:spPr>
          <a:xfrm>
            <a:off x="6679377" y="3232875"/>
            <a:ext cx="2004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Prueba de modelos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456" name="Google Shape;2456;p40"/>
          <p:cNvSpPr txBox="1"/>
          <p:nvPr>
            <p:ph idx="7" type="subTitle"/>
          </p:nvPr>
        </p:nvSpPr>
        <p:spPr>
          <a:xfrm>
            <a:off x="5876275" y="3594813"/>
            <a:ext cx="28080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 entrenaron varios modelos y se escogen los mejores 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basándose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en su desempeño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57" name="Google Shape;2457;p40"/>
          <p:cNvSpPr txBox="1"/>
          <p:nvPr>
            <p:ph idx="4294967295" type="title"/>
          </p:nvPr>
        </p:nvSpPr>
        <p:spPr>
          <a:xfrm>
            <a:off x="4019325" y="1732475"/>
            <a:ext cx="5235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58" name="Google Shape;2458;p40"/>
          <p:cNvSpPr txBox="1"/>
          <p:nvPr>
            <p:ph idx="4294967295" type="title"/>
          </p:nvPr>
        </p:nvSpPr>
        <p:spPr>
          <a:xfrm>
            <a:off x="5278325" y="2433825"/>
            <a:ext cx="61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59" name="Google Shape;2459;p40"/>
          <p:cNvSpPr txBox="1"/>
          <p:nvPr>
            <p:ph idx="4294967295" type="title"/>
          </p:nvPr>
        </p:nvSpPr>
        <p:spPr>
          <a:xfrm>
            <a:off x="4695225" y="3551550"/>
            <a:ext cx="6186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60" name="Google Shape;2460;p40"/>
          <p:cNvSpPr txBox="1"/>
          <p:nvPr>
            <p:ph idx="4294967295" type="title"/>
          </p:nvPr>
        </p:nvSpPr>
        <p:spPr>
          <a:xfrm>
            <a:off x="3318775" y="2860125"/>
            <a:ext cx="6186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4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5" name="Google Shape;2465;p41"/>
          <p:cNvSpPr txBox="1"/>
          <p:nvPr>
            <p:ph type="title"/>
          </p:nvPr>
        </p:nvSpPr>
        <p:spPr>
          <a:xfrm>
            <a:off x="1807646" y="4579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Propuestas de mejora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6" name="Google Shape;2466;p41"/>
          <p:cNvSpPr/>
          <p:nvPr/>
        </p:nvSpPr>
        <p:spPr>
          <a:xfrm>
            <a:off x="4761638" y="1441400"/>
            <a:ext cx="2503500" cy="3049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7" name="Google Shape;2467;p41"/>
          <p:cNvSpPr/>
          <p:nvPr/>
        </p:nvSpPr>
        <p:spPr>
          <a:xfrm>
            <a:off x="4860488" y="1556957"/>
            <a:ext cx="2305800" cy="2835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8" name="Google Shape;2468;p41"/>
          <p:cNvSpPr/>
          <p:nvPr/>
        </p:nvSpPr>
        <p:spPr>
          <a:xfrm>
            <a:off x="1878863" y="1441400"/>
            <a:ext cx="2503500" cy="3049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9" name="Google Shape;2469;p41"/>
          <p:cNvSpPr/>
          <p:nvPr/>
        </p:nvSpPr>
        <p:spPr>
          <a:xfrm>
            <a:off x="1958688" y="1556957"/>
            <a:ext cx="2305800" cy="2835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0" name="Google Shape;2470;p41"/>
          <p:cNvSpPr txBox="1"/>
          <p:nvPr>
            <p:ph idx="3" type="subTitle"/>
          </p:nvPr>
        </p:nvSpPr>
        <p:spPr>
          <a:xfrm>
            <a:off x="4948413" y="1741049"/>
            <a:ext cx="20847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Asociar tags con imagenes</a:t>
            </a:r>
            <a:endParaRPr sz="1800"/>
          </a:p>
        </p:txBody>
      </p:sp>
      <p:sp>
        <p:nvSpPr>
          <p:cNvPr id="2471" name="Google Shape;2471;p41"/>
          <p:cNvSpPr txBox="1"/>
          <p:nvPr>
            <p:ph idx="4" type="subTitle"/>
          </p:nvPr>
        </p:nvSpPr>
        <p:spPr>
          <a:xfrm>
            <a:off x="2095338" y="1672502"/>
            <a:ext cx="2084700" cy="7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NeptuClustering con tags y ventas</a:t>
            </a:r>
            <a:endParaRPr sz="1800"/>
          </a:p>
        </p:txBody>
      </p:sp>
      <p:pic>
        <p:nvPicPr>
          <p:cNvPr id="2472" name="Google Shape;24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936" y="2498050"/>
            <a:ext cx="1573500" cy="1581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473" name="Google Shape;2473;p41"/>
          <p:cNvPicPr preferRelativeResize="0"/>
          <p:nvPr/>
        </p:nvPicPr>
        <p:blipFill rotWithShape="1">
          <a:blip r:embed="rId4">
            <a:alphaModFix/>
          </a:blip>
          <a:srcRect b="0" l="0" r="51124" t="0"/>
          <a:stretch/>
        </p:blipFill>
        <p:spPr>
          <a:xfrm>
            <a:off x="5163913" y="2498050"/>
            <a:ext cx="1698900" cy="1581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474" name="Google Shape;2474;p41"/>
          <p:cNvPicPr preferRelativeResize="0"/>
          <p:nvPr/>
        </p:nvPicPr>
        <p:blipFill rotWithShape="1">
          <a:blip r:embed="rId4">
            <a:alphaModFix/>
          </a:blip>
          <a:srcRect b="0" l="51121" r="0" t="0"/>
          <a:stretch/>
        </p:blipFill>
        <p:spPr>
          <a:xfrm>
            <a:off x="5720451" y="3024184"/>
            <a:ext cx="1142400" cy="10317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