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4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A82"/>
    <a:srgbClr val="DCEBC3"/>
    <a:srgbClr val="376EA5"/>
    <a:srgbClr val="419BD2"/>
    <a:srgbClr val="AAE6CD"/>
    <a:srgbClr val="46AFAA"/>
    <a:srgbClr val="F9F9F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5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8">
            <a:extLst>
              <a:ext uri="{FF2B5EF4-FFF2-40B4-BE49-F238E27FC236}">
                <a16:creationId xmlns:a16="http://schemas.microsoft.com/office/drawing/2014/main" id="{9AFAA667-D304-1C4F-4AA9-A940128135DE}"/>
              </a:ext>
            </a:extLst>
          </p:cNvPr>
          <p:cNvSpPr>
            <a:spLocks noChangeAspect="1"/>
          </p:cNvSpPr>
          <p:nvPr/>
        </p:nvSpPr>
        <p:spPr>
          <a:xfrm rot="1800000">
            <a:off x="951828" y="464994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ACFAA3-61B7-D768-A7DB-551AC7F9E4EB}"/>
              </a:ext>
            </a:extLst>
          </p:cNvPr>
          <p:cNvSpPr/>
          <p:nvPr/>
        </p:nvSpPr>
        <p:spPr>
          <a:xfrm>
            <a:off x="1125721" y="1039807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군함</a:t>
            </a:r>
            <a:endParaRPr lang="en-US" altLang="ko-KR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28" name="Picture 4" descr="Battleship Icon - Free PNG &amp; SVG 44759 - Noun Project">
            <a:extLst>
              <a:ext uri="{FF2B5EF4-FFF2-40B4-BE49-F238E27FC236}">
                <a16:creationId xmlns:a16="http://schemas.microsoft.com/office/drawing/2014/main" id="{F24C3ABE-FA07-2E8F-E73A-C981E05B4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21" y="709932"/>
            <a:ext cx="2281046" cy="2281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8">
            <a:extLst>
              <a:ext uri="{FF2B5EF4-FFF2-40B4-BE49-F238E27FC236}">
                <a16:creationId xmlns:a16="http://schemas.microsoft.com/office/drawing/2014/main" id="{480DB7D3-8548-E07D-67EE-32D88BE29623}"/>
              </a:ext>
            </a:extLst>
          </p:cNvPr>
          <p:cNvSpPr>
            <a:spLocks noChangeAspect="1"/>
          </p:cNvSpPr>
          <p:nvPr/>
        </p:nvSpPr>
        <p:spPr>
          <a:xfrm rot="1800000">
            <a:off x="4367324" y="464994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noFill/>
          <a:ln w="698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훈민정음 - 위키백과, 우리 모두의 백과사전">
            <a:extLst>
              <a:ext uri="{FF2B5EF4-FFF2-40B4-BE49-F238E27FC236}">
                <a16:creationId xmlns:a16="http://schemas.microsoft.com/office/drawing/2014/main" id="{452FE713-2B69-98B5-E2D6-FB82DCA45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62" y="1187141"/>
            <a:ext cx="1594624" cy="124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BED98C-B9EA-D849-EBA4-9ED779BC3690}"/>
              </a:ext>
            </a:extLst>
          </p:cNvPr>
          <p:cNvSpPr txBox="1"/>
          <p:nvPr/>
        </p:nvSpPr>
        <p:spPr>
          <a:xfrm>
            <a:off x="4724313" y="704507"/>
            <a:ext cx="193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5">
                    <a:lumMod val="75000"/>
                  </a:schemeClr>
                </a:solidFill>
                <a:latin typeface="EBS Hunminjeongeum R" panose="02020503020101020101" pitchFamily="18" charset="-127"/>
                <a:ea typeface="EBS Hunminjeongeum R" panose="02020503020101020101" pitchFamily="18" charset="-127"/>
              </a:rPr>
              <a:t>비트엔엘피</a:t>
            </a:r>
            <a:endParaRPr lang="ko-KR" altLang="en-US" sz="4000" dirty="0">
              <a:solidFill>
                <a:schemeClr val="accent5">
                  <a:lumMod val="75000"/>
                </a:schemeClr>
              </a:solidFill>
              <a:latin typeface="EBS Hunminjeongeum R" panose="02020503020101020101" pitchFamily="18" charset="-127"/>
              <a:ea typeface="EBS Hunminjeongeum R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5A94E-7E1F-D07F-D28D-DDC7527D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208" y="2967787"/>
            <a:ext cx="2362200" cy="2717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3242B0-439A-E890-7A8F-861886925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286" y="2767994"/>
            <a:ext cx="23622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8">
            <a:extLst>
              <a:ext uri="{FF2B5EF4-FFF2-40B4-BE49-F238E27FC236}">
                <a16:creationId xmlns:a16="http://schemas.microsoft.com/office/drawing/2014/main" id="{96DFA0CB-3FC2-2DBC-2769-D7ACB4EEA9D5}"/>
              </a:ext>
            </a:extLst>
          </p:cNvPr>
          <p:cNvSpPr>
            <a:spLocks noChangeAspect="1"/>
          </p:cNvSpPr>
          <p:nvPr/>
        </p:nvSpPr>
        <p:spPr>
          <a:xfrm rot="1800000">
            <a:off x="526965" y="655416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tx1"/>
          </a:solidFill>
          <a:ln w="698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photo of outer space">
            <a:extLst>
              <a:ext uri="{FF2B5EF4-FFF2-40B4-BE49-F238E27FC236}">
                <a16:creationId xmlns:a16="http://schemas.microsoft.com/office/drawing/2014/main" id="{D08B5063-54CE-B9CA-D6DE-28D6A0203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2"/>
              </a:clrFrom>
              <a:clrTo>
                <a:srgbClr val="00000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97" y="1037404"/>
            <a:ext cx="2192455" cy="14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50EF4D2-055C-2E5E-8FE8-E19685C72EC3}"/>
              </a:ext>
            </a:extLst>
          </p:cNvPr>
          <p:cNvSpPr/>
          <p:nvPr/>
        </p:nvSpPr>
        <p:spPr>
          <a:xfrm>
            <a:off x="700858" y="1230229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인공지능</a:t>
            </a:r>
            <a:endParaRPr lang="en-US" altLang="ko-K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5AC4B9-18DB-D0FE-FF50-1C184E16F875}"/>
              </a:ext>
            </a:extLst>
          </p:cNvPr>
          <p:cNvSpPr txBox="1"/>
          <p:nvPr/>
        </p:nvSpPr>
        <p:spPr>
          <a:xfrm>
            <a:off x="1234399" y="2488156"/>
            <a:ext cx="1196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딥러닝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0" name="Hexagon 8">
            <a:extLst>
              <a:ext uri="{FF2B5EF4-FFF2-40B4-BE49-F238E27FC236}">
                <a16:creationId xmlns:a16="http://schemas.microsoft.com/office/drawing/2014/main" id="{1116B2D9-35CD-2762-EAD5-8C57259879FC}"/>
              </a:ext>
            </a:extLst>
          </p:cNvPr>
          <p:cNvSpPr>
            <a:spLocks noChangeAspect="1"/>
          </p:cNvSpPr>
          <p:nvPr/>
        </p:nvSpPr>
        <p:spPr>
          <a:xfrm rot="1800000">
            <a:off x="5086324" y="655415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tx1"/>
          </a:solidFill>
          <a:ln w="698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8AA23E-336E-BD36-75B4-94251D1744EE}"/>
              </a:ext>
            </a:extLst>
          </p:cNvPr>
          <p:cNvSpPr/>
          <p:nvPr/>
        </p:nvSpPr>
        <p:spPr>
          <a:xfrm>
            <a:off x="5260217" y="1230228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딥러닝 개념</a:t>
            </a:r>
            <a:endParaRPr lang="en-US" altLang="ko-K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2050" name="Picture 2" descr="light bulb illustration">
            <a:extLst>
              <a:ext uri="{FF2B5EF4-FFF2-40B4-BE49-F238E27FC236}">
                <a16:creationId xmlns:a16="http://schemas.microsoft.com/office/drawing/2014/main" id="{4865A2C9-93C6-5488-CF1F-F8025120A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90000"/>
              </a:clrFrom>
              <a:clrTo>
                <a:srgbClr val="09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763" y="1328734"/>
            <a:ext cx="1152125" cy="172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Knowledge Transfer Icon - Download Knowledge Transfer Icon 2385707 | Noun  Project">
            <a:extLst>
              <a:ext uri="{FF2B5EF4-FFF2-40B4-BE49-F238E27FC236}">
                <a16:creationId xmlns:a16="http://schemas.microsoft.com/office/drawing/2014/main" id="{FC8F477C-F431-9F82-8135-4674484F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56" y="4410873"/>
            <a:ext cx="1559056" cy="155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xagon 8">
            <a:extLst>
              <a:ext uri="{FF2B5EF4-FFF2-40B4-BE49-F238E27FC236}">
                <a16:creationId xmlns:a16="http://schemas.microsoft.com/office/drawing/2014/main" id="{C5928733-4161-A957-9662-4F1BDC5C695F}"/>
              </a:ext>
            </a:extLst>
          </p:cNvPr>
          <p:cNvSpPr>
            <a:spLocks noChangeAspect="1"/>
          </p:cNvSpPr>
          <p:nvPr/>
        </p:nvSpPr>
        <p:spPr>
          <a:xfrm rot="1800000">
            <a:off x="422868" y="3836060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561E72-8B12-07A2-0756-A54A4EED35E9}"/>
              </a:ext>
            </a:extLst>
          </p:cNvPr>
          <p:cNvSpPr/>
          <p:nvPr/>
        </p:nvSpPr>
        <p:spPr>
          <a:xfrm>
            <a:off x="596761" y="4410873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전이학습</a:t>
            </a:r>
            <a:endParaRPr lang="en-US" altLang="ko-KR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17" name="Hexagon 8">
            <a:extLst>
              <a:ext uri="{FF2B5EF4-FFF2-40B4-BE49-F238E27FC236}">
                <a16:creationId xmlns:a16="http://schemas.microsoft.com/office/drawing/2014/main" id="{D7C2C110-3B52-2BCB-6972-6717F67EB060}"/>
              </a:ext>
            </a:extLst>
          </p:cNvPr>
          <p:cNvSpPr>
            <a:spLocks noChangeAspect="1"/>
          </p:cNvSpPr>
          <p:nvPr/>
        </p:nvSpPr>
        <p:spPr>
          <a:xfrm rot="1800000">
            <a:off x="4041115" y="3541229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tx1"/>
          </a:solidFill>
          <a:ln w="698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5A1576-B071-00D6-C1A9-5AA64E3637EC}"/>
              </a:ext>
            </a:extLst>
          </p:cNvPr>
          <p:cNvSpPr/>
          <p:nvPr/>
        </p:nvSpPr>
        <p:spPr>
          <a:xfrm>
            <a:off x="4190542" y="4065478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하드웨어</a:t>
            </a:r>
            <a:endParaRPr lang="en-US" altLang="ko-K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28" name="Picture 4" descr="macro photography of black circuit board">
            <a:extLst>
              <a:ext uri="{FF2B5EF4-FFF2-40B4-BE49-F238E27FC236}">
                <a16:creationId xmlns:a16="http://schemas.microsoft.com/office/drawing/2014/main" id="{F131C2EC-F0C2-570F-35E0-FB96A4A56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33" y="4135147"/>
            <a:ext cx="2173450" cy="144969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371B58-3644-5D24-98B3-83684B010D08}"/>
              </a:ext>
            </a:extLst>
          </p:cNvPr>
          <p:cNvSpPr txBox="1"/>
          <p:nvPr/>
        </p:nvSpPr>
        <p:spPr>
          <a:xfrm>
            <a:off x="4745356" y="5333078"/>
            <a:ext cx="119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서버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2" name="Picture 2" descr="Icon Stack #9547 - Free Icons Library">
            <a:extLst>
              <a:ext uri="{FF2B5EF4-FFF2-40B4-BE49-F238E27FC236}">
                <a16:creationId xmlns:a16="http://schemas.microsoft.com/office/drawing/2014/main" id="{4D983321-6CA7-AD61-5532-B79F4D777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84" y="4546702"/>
            <a:ext cx="1456527" cy="145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Hexagon 8">
            <a:extLst>
              <a:ext uri="{FF2B5EF4-FFF2-40B4-BE49-F238E27FC236}">
                <a16:creationId xmlns:a16="http://schemas.microsoft.com/office/drawing/2014/main" id="{B271EA9E-DF69-D5ED-FF2F-AEAFD9BDFFAD}"/>
              </a:ext>
            </a:extLst>
          </p:cNvPr>
          <p:cNvSpPr>
            <a:spLocks noChangeAspect="1"/>
          </p:cNvSpPr>
          <p:nvPr/>
        </p:nvSpPr>
        <p:spPr>
          <a:xfrm rot="1800000">
            <a:off x="8015798" y="3836060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noFill/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84C811-488A-E898-3AE1-5AEE393D9869}"/>
              </a:ext>
            </a:extLst>
          </p:cNvPr>
          <p:cNvSpPr/>
          <p:nvPr/>
        </p:nvSpPr>
        <p:spPr>
          <a:xfrm>
            <a:off x="8189691" y="4410873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32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딥러닝 도구</a:t>
            </a:r>
            <a:endParaRPr lang="en-US" altLang="ko-KR" sz="32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0" name="Hexagon 8">
            <a:extLst>
              <a:ext uri="{FF2B5EF4-FFF2-40B4-BE49-F238E27FC236}">
                <a16:creationId xmlns:a16="http://schemas.microsoft.com/office/drawing/2014/main" id="{237858EE-054F-5F0A-633A-4E7DE6D54DC4}"/>
              </a:ext>
            </a:extLst>
          </p:cNvPr>
          <p:cNvSpPr>
            <a:spLocks noChangeAspect="1"/>
          </p:cNvSpPr>
          <p:nvPr/>
        </p:nvSpPr>
        <p:spPr>
          <a:xfrm rot="1800000">
            <a:off x="8986517" y="655414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tx1"/>
          </a:solidFill>
          <a:ln w="698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9F4DDC-19B8-E939-A4AA-108E27E2A873}"/>
              </a:ext>
            </a:extLst>
          </p:cNvPr>
          <p:cNvSpPr/>
          <p:nvPr/>
        </p:nvSpPr>
        <p:spPr>
          <a:xfrm>
            <a:off x="9160410" y="1230227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딥러닝 </a:t>
            </a:r>
            <a:r>
              <a:rPr lang="en-US" altLang="ko-K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2.0</a:t>
            </a:r>
          </a:p>
        </p:txBody>
      </p:sp>
      <p:pic>
        <p:nvPicPr>
          <p:cNvPr id="5" name="Picture 2" descr="solar eclipse">
            <a:extLst>
              <a:ext uri="{FF2B5EF4-FFF2-40B4-BE49-F238E27FC236}">
                <a16:creationId xmlns:a16="http://schemas.microsoft.com/office/drawing/2014/main" id="{90643EDD-2BD5-812F-7B16-D99EBE3E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E000F"/>
              </a:clrFrom>
              <a:clrTo>
                <a:srgbClr val="0E000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179" y="932211"/>
            <a:ext cx="2403287" cy="24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7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xagon 8">
            <a:extLst>
              <a:ext uri="{FF2B5EF4-FFF2-40B4-BE49-F238E27FC236}">
                <a16:creationId xmlns:a16="http://schemas.microsoft.com/office/drawing/2014/main" id="{31B49C59-83FA-844A-B1DE-60C8F25E914E}"/>
              </a:ext>
            </a:extLst>
          </p:cNvPr>
          <p:cNvSpPr>
            <a:spLocks noChangeAspect="1"/>
          </p:cNvSpPr>
          <p:nvPr/>
        </p:nvSpPr>
        <p:spPr>
          <a:xfrm rot="1800000">
            <a:off x="641589" y="571636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3C5A82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895F9-9D5A-1B4D-A720-19BE2B31C910}"/>
              </a:ext>
            </a:extLst>
          </p:cNvPr>
          <p:cNvSpPr txBox="1"/>
          <p:nvPr/>
        </p:nvSpPr>
        <p:spPr>
          <a:xfrm>
            <a:off x="1207341" y="799123"/>
            <a:ext cx="147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시각화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26" name="Picture 2" descr="Datafam Colors: A Tableau Color Palette Crowdsourcing Project - The  Flerlage Twins: Analytics, Data Visualization, and Tableau">
            <a:extLst>
              <a:ext uri="{FF2B5EF4-FFF2-40B4-BE49-F238E27FC236}">
                <a16:creationId xmlns:a16="http://schemas.microsoft.com/office/drawing/2014/main" id="{70188FA0-D45D-D0A5-57E8-E54DAEE6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89" y="625475"/>
            <a:ext cx="5238939" cy="2946903"/>
          </a:xfrm>
          <a:prstGeom prst="rect">
            <a:avLst/>
          </a:prstGeom>
          <a:solidFill>
            <a:srgbClr val="F9F9F9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EB3EA0B-040F-E307-2340-4BD949E2B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4" r="18087"/>
          <a:stretch/>
        </p:blipFill>
        <p:spPr bwMode="auto">
          <a:xfrm flipH="1">
            <a:off x="1304266" y="1389852"/>
            <a:ext cx="1285943" cy="111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Hexagon 8">
            <a:extLst>
              <a:ext uri="{FF2B5EF4-FFF2-40B4-BE49-F238E27FC236}">
                <a16:creationId xmlns:a16="http://schemas.microsoft.com/office/drawing/2014/main" id="{07F376CC-FA96-37F0-B63D-0F65571489FF}"/>
              </a:ext>
            </a:extLst>
          </p:cNvPr>
          <p:cNvSpPr>
            <a:spLocks noChangeAspect="1"/>
          </p:cNvSpPr>
          <p:nvPr/>
        </p:nvSpPr>
        <p:spPr>
          <a:xfrm rot="1800000">
            <a:off x="3520590" y="571636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3C5A82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C1339-84C0-1A86-05D0-1D8A6202B027}"/>
              </a:ext>
            </a:extLst>
          </p:cNvPr>
          <p:cNvSpPr txBox="1"/>
          <p:nvPr/>
        </p:nvSpPr>
        <p:spPr>
          <a:xfrm>
            <a:off x="4086342" y="799123"/>
            <a:ext cx="1479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기본기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30" name="Picture 6" descr="손흥민 아이콘화 - 피파온라인 - 에펨코리아">
            <a:extLst>
              <a:ext uri="{FF2B5EF4-FFF2-40B4-BE49-F238E27FC236}">
                <a16:creationId xmlns:a16="http://schemas.microsoft.com/office/drawing/2014/main" id="{84BC7654-A3CE-DE8A-A1E1-5B89DF0C8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88" y="133735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Hexagon 8">
            <a:extLst>
              <a:ext uri="{FF2B5EF4-FFF2-40B4-BE49-F238E27FC236}">
                <a16:creationId xmlns:a16="http://schemas.microsoft.com/office/drawing/2014/main" id="{D90D5462-4317-5227-2FE5-3ABA7609CCD8}"/>
              </a:ext>
            </a:extLst>
          </p:cNvPr>
          <p:cNvSpPr>
            <a:spLocks noChangeAspect="1"/>
          </p:cNvSpPr>
          <p:nvPr/>
        </p:nvSpPr>
        <p:spPr>
          <a:xfrm rot="1800000">
            <a:off x="648441" y="3414424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3C5A82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7FA5144-9E49-0090-7156-CBBB1C801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66" y="4226686"/>
            <a:ext cx="1232059" cy="10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DCC04C-55BB-15F0-9C07-94CFE6E40DEC}"/>
              </a:ext>
            </a:extLst>
          </p:cNvPr>
          <p:cNvSpPr/>
          <p:nvPr/>
        </p:nvSpPr>
        <p:spPr>
          <a:xfrm>
            <a:off x="814812" y="3902520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프로그래밍</a:t>
            </a:r>
            <a:endParaRPr lang="en-US" altLang="ko-K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3" name="Hexagon 8">
            <a:extLst>
              <a:ext uri="{FF2B5EF4-FFF2-40B4-BE49-F238E27FC236}">
                <a16:creationId xmlns:a16="http://schemas.microsoft.com/office/drawing/2014/main" id="{B2DCF6CD-85AE-C107-9B00-FBD9AF98815D}"/>
              </a:ext>
            </a:extLst>
          </p:cNvPr>
          <p:cNvSpPr>
            <a:spLocks noChangeAspect="1"/>
          </p:cNvSpPr>
          <p:nvPr/>
        </p:nvSpPr>
        <p:spPr>
          <a:xfrm rot="1800000">
            <a:off x="3513068" y="3414424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bg1">
              <a:lumMod val="95000"/>
            </a:schemeClr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9152C8-6FA9-5EEE-0AAA-1738A2E94DE4}"/>
              </a:ext>
            </a:extLst>
          </p:cNvPr>
          <p:cNvSpPr/>
          <p:nvPr/>
        </p:nvSpPr>
        <p:spPr>
          <a:xfrm>
            <a:off x="3679439" y="3902520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ko-KR" altLang="en-US" sz="28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언플러그드</a:t>
            </a:r>
            <a:endParaRPr lang="en-US" altLang="ko-KR" sz="2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sp>
        <p:nvSpPr>
          <p:cNvPr id="26" name="Hexagon 8">
            <a:extLst>
              <a:ext uri="{FF2B5EF4-FFF2-40B4-BE49-F238E27FC236}">
                <a16:creationId xmlns:a16="http://schemas.microsoft.com/office/drawing/2014/main" id="{271A3D1D-FAD8-CAAC-AC39-A8E65C136B26}"/>
              </a:ext>
            </a:extLst>
          </p:cNvPr>
          <p:cNvSpPr>
            <a:spLocks noChangeAspect="1"/>
          </p:cNvSpPr>
          <p:nvPr/>
        </p:nvSpPr>
        <p:spPr>
          <a:xfrm rot="1800000">
            <a:off x="6385216" y="3414423"/>
            <a:ext cx="2611301" cy="2273022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3C5A82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4E12CC-B8EC-31DF-548F-2584535BAE95}"/>
              </a:ext>
            </a:extLst>
          </p:cNvPr>
          <p:cNvSpPr/>
          <p:nvPr/>
        </p:nvSpPr>
        <p:spPr>
          <a:xfrm>
            <a:off x="6551587" y="3902519"/>
            <a:ext cx="2312446" cy="172818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 </a:t>
            </a:r>
            <a:r>
              <a:rPr lang="ko-KR" altLang="en-U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마루 부리 중간" panose="020B0600000101010101" pitchFamily="50" charset="-127"/>
                <a:ea typeface="마루 부리 중간" panose="020B0600000101010101" pitchFamily="50" charset="-127"/>
              </a:rPr>
              <a:t>통계 패키지</a:t>
            </a:r>
            <a:endParaRPr lang="en-US" altLang="ko-K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마루 부리 중간" panose="020B0600000101010101" pitchFamily="50" charset="-127"/>
              <a:ea typeface="마루 부리 중간" panose="020B0600000101010101" pitchFamily="50" charset="-127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A5BB5C1-174D-4E4B-5B0A-0F4AB12C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417" y="4345911"/>
            <a:ext cx="1819140" cy="80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ED1EA20-51BA-49AC-0E65-623741B9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20" y="4083113"/>
            <a:ext cx="1397556" cy="161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30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20</Words>
  <Application>Microsoft Macintosh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마루 부리 중간</vt:lpstr>
      <vt:lpstr>EBS Hunminjeongeum R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유 충현</cp:lastModifiedBy>
  <cp:revision>42</cp:revision>
  <dcterms:created xsi:type="dcterms:W3CDTF">2018-03-31T22:20:45Z</dcterms:created>
  <dcterms:modified xsi:type="dcterms:W3CDTF">2022-12-19T23:04:09Z</dcterms:modified>
</cp:coreProperties>
</file>