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FFFFFF"/>
    <a:srgbClr val="1F497D"/>
    <a:srgbClr val="0B79AA"/>
    <a:srgbClr val="CAD1A1"/>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8"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19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1/3/2023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2052"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bitDrag" TargetMode="External"/><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68199" y="2630442"/>
            <a:ext cx="4322727" cy="3590969"/>
          </a:xfrm>
        </p:spPr>
        <p:txBody>
          <a:bodyPr/>
          <a:lstStyle/>
          <a:p>
            <a:pPr marL="171450" indent="-171450" eaLnBrk="1" hangingPunct="1">
              <a:lnSpc>
                <a:spcPct val="114000"/>
              </a:lnSpc>
              <a:buFont typeface="Arial" panose="020B0604020202020204" pitchFamily="34" charset="0"/>
              <a:buChar char="•"/>
            </a:pPr>
            <a:endParaRPr lang="en-US" altLang="en-US" b="1" dirty="0"/>
          </a:p>
          <a:p>
            <a:pPr marL="171450" indent="-171450" eaLnBrk="1" hangingPunct="1">
              <a:lnSpc>
                <a:spcPct val="114000"/>
              </a:lnSpc>
              <a:buFont typeface="Arial" panose="020B0604020202020204" pitchFamily="34" charset="0"/>
              <a:buChar char="•"/>
            </a:pPr>
            <a:r>
              <a:rPr lang="en-US" altLang="en-US" b="1" dirty="0"/>
              <a:t>CROP-DEAL BASIC </a:t>
            </a:r>
          </a:p>
          <a:p>
            <a:pPr eaLnBrk="1" hangingPunct="1">
              <a:lnSpc>
                <a:spcPct val="114000"/>
              </a:lnSpc>
            </a:pPr>
            <a:r>
              <a:rPr lang="en-IN" altLang="en-US" dirty="0"/>
              <a:t>Completed end to end case study of </a:t>
            </a:r>
            <a:r>
              <a:rPr lang="en-US" altLang="en-US" b="1" dirty="0"/>
              <a:t>Crop-deal basic portal </a:t>
            </a:r>
            <a:r>
              <a:rPr lang="en-IN" altLang="en-US" dirty="0"/>
              <a:t>along with JWT authentication, Swagger and payment gateway</a:t>
            </a:r>
            <a:r>
              <a:rPr lang="en-US" altLang="en-US" dirty="0"/>
              <a:t>. </a:t>
            </a:r>
            <a:r>
              <a:rPr lang="en-US" dirty="0"/>
              <a:t>React Bootstrap is used for user interface.</a:t>
            </a:r>
          </a:p>
          <a:p>
            <a:pPr marL="171450" indent="-171450" eaLnBrk="1" hangingPunct="1">
              <a:lnSpc>
                <a:spcPct val="114000"/>
              </a:lnSpc>
              <a:buFont typeface="Arial" panose="020B0604020202020204" pitchFamily="34" charset="0"/>
              <a:buChar char="•"/>
            </a:pPr>
            <a:r>
              <a:rPr lang="en-US" altLang="en-US" b="1" dirty="0"/>
              <a:t>Learning- management System</a:t>
            </a:r>
          </a:p>
          <a:p>
            <a:pPr eaLnBrk="1" hangingPunct="1">
              <a:lnSpc>
                <a:spcPct val="114000"/>
              </a:lnSpc>
            </a:pPr>
            <a:r>
              <a:rPr lang="en-US" b="0" i="0" dirty="0">
                <a:effectLst/>
                <a:latin typeface="Arial" panose="020B0604020202020204" pitchFamily="34" charset="0"/>
              </a:rPr>
              <a:t>Developed </a:t>
            </a:r>
            <a:r>
              <a:rPr lang="en-US" b="1" dirty="0">
                <a:latin typeface="Arial" panose="020B0604020202020204" pitchFamily="34" charset="0"/>
              </a:rPr>
              <a:t>LMS </a:t>
            </a:r>
            <a:r>
              <a:rPr lang="en-US" b="0" i="0" dirty="0">
                <a:effectLst/>
                <a:latin typeface="Arial" panose="020B0604020202020204" pitchFamily="34" charset="0"/>
              </a:rPr>
              <a:t>using Spring Boot, </a:t>
            </a:r>
            <a:r>
              <a:rPr lang="en-US" dirty="0">
                <a:latin typeface="Arial" panose="020B0604020202020204" pitchFamily="34" charset="0"/>
              </a:rPr>
              <a:t>P</a:t>
            </a:r>
            <a:r>
              <a:rPr lang="en-US" b="0" i="0" dirty="0">
                <a:effectLst/>
                <a:latin typeface="Arial" panose="020B0604020202020204" pitchFamily="34" charset="0"/>
              </a:rPr>
              <a:t>SQL and tested all API through Postman</a:t>
            </a:r>
            <a:endParaRPr lang="en-US" dirty="0"/>
          </a:p>
          <a:p>
            <a:pPr marL="171450" indent="-171450" eaLnBrk="1" hangingPunct="1">
              <a:lnSpc>
                <a:spcPct val="114000"/>
              </a:lnSpc>
              <a:buFont typeface="Arial" panose="020B0604020202020204" pitchFamily="34" charset="0"/>
              <a:buChar char="•"/>
            </a:pPr>
            <a:r>
              <a:rPr lang="en-US" altLang="en-US" b="1" dirty="0"/>
              <a:t>Text Detection using EAST model </a:t>
            </a:r>
          </a:p>
          <a:p>
            <a:pPr eaLnBrk="1" hangingPunct="1">
              <a:lnSpc>
                <a:spcPct val="114000"/>
              </a:lnSpc>
            </a:pPr>
            <a:r>
              <a:rPr lang="en-IN" b="1" dirty="0"/>
              <a:t>EAST</a:t>
            </a:r>
            <a:r>
              <a:rPr lang="en-IN" dirty="0"/>
              <a:t> is used to detect and make bounding boxes surrounding text. </a:t>
            </a:r>
            <a:r>
              <a:rPr lang="en-IN" b="1" dirty="0"/>
              <a:t>Pytesseract</a:t>
            </a:r>
            <a:r>
              <a:rPr lang="en-IN" dirty="0"/>
              <a:t> is used to recognize the bounded text.</a:t>
            </a:r>
            <a:endParaRPr lang="en-IN" i="0" dirty="0">
              <a:effectLst/>
            </a:endParaRPr>
          </a:p>
          <a:p>
            <a:pPr marL="171450" indent="-171450" eaLnBrk="1" hangingPunct="1">
              <a:lnSpc>
                <a:spcPct val="114000"/>
              </a:lnSpc>
              <a:buFont typeface="Arial" panose="020B0604020202020204" pitchFamily="34" charset="0"/>
              <a:buChar char="•"/>
            </a:pPr>
            <a:r>
              <a:rPr lang="en-IN" b="1" i="0" dirty="0">
                <a:effectLst/>
              </a:rPr>
              <a:t>Certifications</a:t>
            </a:r>
            <a:r>
              <a:rPr lang="en-IN" b="0" i="0" dirty="0">
                <a:effectLst/>
              </a:rPr>
              <a:t> – Introduction to HTML, Getting started with Python, AWS CCP certification.</a:t>
            </a:r>
            <a:endParaRPr lang="en-US" altLang="en-US" dirty="0"/>
          </a:p>
          <a:p>
            <a:pPr eaLnBrk="1" hangingPunct="1">
              <a:lnSpc>
                <a:spcPct val="114000"/>
              </a:lnSpc>
            </a:pPr>
            <a:endParaRPr lang="en-US" dirty="0"/>
          </a:p>
          <a:p>
            <a:pPr eaLnBrk="1" hangingPunct="1">
              <a:lnSpc>
                <a:spcPct val="114000"/>
              </a:lnSpc>
            </a:pPr>
            <a:endParaRPr lang="en-IN" dirty="0"/>
          </a:p>
          <a:p>
            <a:pPr eaLnBrk="1" hangingPunct="1">
              <a:lnSpc>
                <a:spcPct val="114000"/>
              </a:lnSpc>
            </a:pPr>
            <a:endParaRPr lang="en-US" altLang="en-US" b="1" dirty="0"/>
          </a:p>
          <a:p>
            <a:pPr eaLnBrk="1" hangingPunct="1">
              <a:lnSpc>
                <a:spcPct val="114000"/>
              </a:lnSpc>
            </a:pPr>
            <a:endParaRPr 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593849"/>
            <a:ext cx="2373313" cy="217489"/>
          </a:xfrm>
        </p:spPr>
        <p:txBody>
          <a:bodyPr/>
          <a:lstStyle/>
          <a:p>
            <a:pPr eaLnBrk="1" hangingPunct="1"/>
            <a:r>
              <a:rPr lang="nl-NL" altLang="nl-NL" dirty="0"/>
              <a:t>prakhar.pathak@capgemini.com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69897"/>
            <a:ext cx="2382837" cy="230366"/>
          </a:xfrm>
        </p:spPr>
        <p:txBody>
          <a:bodyPr/>
          <a:lstStyle/>
          <a:p>
            <a:pPr eaLnBrk="1" hangingPunct="1"/>
            <a:r>
              <a:rPr lang="nl-NL" altLang="nl-NL" dirty="0"/>
              <a:t>+91 9958875868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34110" y="2672557"/>
            <a:ext cx="4057650" cy="4020342"/>
          </a:xfrm>
        </p:spPr>
        <p:txBody>
          <a:bodyPr/>
          <a:lstStyle/>
          <a:p>
            <a:endParaRPr lang="en-US" altLang="en-US" sz="1100" b="1" dirty="0"/>
          </a:p>
          <a:p>
            <a:r>
              <a:rPr lang="en-US" altLang="en-US" sz="1100" b="1" dirty="0"/>
              <a:t>Full Stack Developer</a:t>
            </a:r>
          </a:p>
          <a:p>
            <a:pPr marL="171450" indent="-171450">
              <a:buFont typeface="Arial" panose="020B0604020202020204" pitchFamily="34" charset="0"/>
              <a:buChar char="•"/>
            </a:pPr>
            <a:r>
              <a:rPr lang="en-IN" b="1" i="0" dirty="0">
                <a:effectLst/>
              </a:rPr>
              <a:t>Java</a:t>
            </a:r>
            <a:r>
              <a:rPr lang="en-IN" b="0" i="0" dirty="0">
                <a:effectLst/>
              </a:rPr>
              <a:t> Development knowledge, </a:t>
            </a:r>
            <a:r>
              <a:rPr lang="en-IN" b="1" dirty="0"/>
              <a:t>S</a:t>
            </a:r>
            <a:r>
              <a:rPr lang="en-IN" b="1" i="0" dirty="0">
                <a:effectLst/>
              </a:rPr>
              <a:t>pring boot</a:t>
            </a:r>
            <a:r>
              <a:rPr lang="en-IN" b="0" i="0" dirty="0">
                <a:effectLst/>
              </a:rPr>
              <a:t> and </a:t>
            </a:r>
            <a:r>
              <a:rPr lang="en-IN" b="1" i="0" dirty="0">
                <a:effectLst/>
              </a:rPr>
              <a:t>spring</a:t>
            </a:r>
            <a:r>
              <a:rPr lang="en-IN" b="0" i="0" dirty="0">
                <a:effectLst/>
              </a:rPr>
              <a:t> </a:t>
            </a:r>
            <a:r>
              <a:rPr lang="en-IN" b="1" i="0" dirty="0">
                <a:effectLst/>
              </a:rPr>
              <a:t>cloud</a:t>
            </a:r>
            <a:r>
              <a:rPr lang="en-IN" b="0" i="0" dirty="0">
                <a:effectLst/>
              </a:rPr>
              <a:t> framework including microservice architecture and spring security.</a:t>
            </a:r>
            <a:endParaRPr lang="en-US" dirty="0"/>
          </a:p>
          <a:p>
            <a:pPr marL="171450" indent="-171450">
              <a:buFont typeface="Arial" panose="020B0604020202020204" pitchFamily="34" charset="0"/>
              <a:buChar char="•"/>
            </a:pPr>
            <a:r>
              <a:rPr lang="en-US" dirty="0"/>
              <a:t>Hands on experience in implementing </a:t>
            </a:r>
            <a:r>
              <a:rPr lang="en-US" b="1" dirty="0"/>
              <a:t>spring boot application and </a:t>
            </a:r>
            <a:r>
              <a:rPr lang="en-US" dirty="0"/>
              <a:t>Experience in creating documentation with swagger and in </a:t>
            </a:r>
            <a:r>
              <a:rPr lang="en-US" b="1" dirty="0"/>
              <a:t>unit testing using Junit, Mockito</a:t>
            </a:r>
            <a:r>
              <a:rPr lang="en-US" dirty="0"/>
              <a:t> including </a:t>
            </a:r>
            <a:r>
              <a:rPr lang="en-US" b="1" dirty="0"/>
              <a:t>code quality compliance using Sonarqube.</a:t>
            </a:r>
          </a:p>
          <a:p>
            <a:pPr marL="171450" indent="-171450">
              <a:buFont typeface="Arial" panose="020B0604020202020204" pitchFamily="34" charset="0"/>
              <a:buChar char="•"/>
            </a:pPr>
            <a:r>
              <a:rPr lang="en-US" dirty="0"/>
              <a:t>Basic understanding of </a:t>
            </a:r>
            <a:r>
              <a:rPr lang="en-US" b="1" dirty="0"/>
              <a:t>deploying spring boot</a:t>
            </a:r>
            <a:r>
              <a:rPr lang="en-US" dirty="0"/>
              <a:t> applications in </a:t>
            </a:r>
            <a:r>
              <a:rPr lang="en-US" b="1" dirty="0"/>
              <a:t>GCP Cloud</a:t>
            </a:r>
            <a:r>
              <a:rPr lang="en-US" dirty="0"/>
              <a:t> environment, creating VM instance , bucket, load balancing, deployment, traffic-handling using GCP Cloud.</a:t>
            </a:r>
          </a:p>
          <a:p>
            <a:pPr marL="171450" indent="-171450">
              <a:buFont typeface="Arial" panose="020B0604020202020204" pitchFamily="34" charset="0"/>
              <a:buChar char="•"/>
            </a:pPr>
            <a:r>
              <a:rPr lang="en-IN" b="0" i="0" dirty="0">
                <a:effectLst/>
                <a:cs typeface="Arial" panose="020B0604020202020204" pitchFamily="34" charset="0"/>
              </a:rPr>
              <a:t>Hands on experience in developing web pages using </a:t>
            </a:r>
            <a:r>
              <a:rPr lang="en-IN" b="1" i="0" dirty="0">
                <a:effectLst/>
                <a:cs typeface="Arial" panose="020B0604020202020204" pitchFamily="34" charset="0"/>
              </a:rPr>
              <a:t>HTML5, CSS3, Object Oriented Java script, ES6, JSON, XML</a:t>
            </a:r>
            <a:r>
              <a:rPr lang="en-IN" b="0" i="0" dirty="0">
                <a:effectLst/>
                <a:cs typeface="Arial" panose="020B0604020202020204" pitchFamily="34" charset="0"/>
              </a:rPr>
              <a:t>. Good understanding of Document Object Model (DOM) and DOM Functions.</a:t>
            </a:r>
          </a:p>
          <a:p>
            <a:pPr marL="171450" indent="-171450">
              <a:buFont typeface="Arial" panose="020B0604020202020204" pitchFamily="34" charset="0"/>
              <a:buChar char="•"/>
            </a:pPr>
            <a:r>
              <a:rPr lang="en-IN" altLang="nl-NL" dirty="0">
                <a:cs typeface="Vrinda" panose="020B0502040204020203" pitchFamily="34" charset="0"/>
              </a:rPr>
              <a:t>Basic understanding of Data Structure, OOPs in </a:t>
            </a:r>
            <a:r>
              <a:rPr lang="en-IN" altLang="nl-NL" b="1" dirty="0">
                <a:cs typeface="Vrinda" panose="020B0502040204020203" pitchFamily="34" charset="0"/>
              </a:rPr>
              <a:t>C++ .</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Prakhar Pathak</a:t>
            </a:r>
            <a:endParaRPr lang="en-IN" altLang="en-US"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198895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13757" y="1987552"/>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&amp; Communication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17939" y="1148424"/>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7" name="Picture Placeholder 6" descr="A person wearing a pink shirt&#10;&#10;Description automatically generated with low confidence">
            <a:extLst>
              <a:ext uri="{FF2B5EF4-FFF2-40B4-BE49-F238E27FC236}">
                <a16:creationId xmlns:a16="http://schemas.microsoft.com/office/drawing/2014/main" id="{050B6432-865C-40AB-A6CA-9BC2CCFFAE97}"/>
              </a:ext>
            </a:extLst>
          </p:cNvPr>
          <p:cNvPicPr>
            <a:picLocks noGrp="1" noChangeAspect="1"/>
          </p:cNvPicPr>
          <p:nvPr>
            <p:ph type="pic" sz="quarter" idx="46"/>
          </p:nvPr>
        </p:nvPicPr>
        <p:blipFill>
          <a:blip r:embed="rId6">
            <a:extLst>
              <a:ext uri="{28A0092B-C50C-407E-A947-70E740481C1C}">
                <a14:useLocalDpi xmlns:a14="http://schemas.microsoft.com/office/drawing/2010/main" val="0"/>
              </a:ext>
            </a:extLst>
          </a:blip>
          <a:srcRect t="1051" b="1051"/>
          <a:stretch>
            <a:fillRect/>
          </a:stretch>
        </p:blipFill>
        <p:spPr>
          <a:xfrm>
            <a:off x="414331" y="165101"/>
            <a:ext cx="1734208" cy="1735628"/>
          </a:xfrm>
        </p:spPr>
      </p:pic>
      <p:sp>
        <p:nvSpPr>
          <p:cNvPr id="12" name="Rectangle 1">
            <a:extLst>
              <a:ext uri="{FF2B5EF4-FFF2-40B4-BE49-F238E27FC236}">
                <a16:creationId xmlns:a16="http://schemas.microsoft.com/office/drawing/2014/main" id="{76D429DE-EE60-4A11-81BA-54EBC1710B50}"/>
              </a:ext>
            </a:extLst>
          </p:cNvPr>
          <p:cNvSpPr>
            <a:spLocks noChangeArrowheads="1"/>
          </p:cNvSpPr>
          <p:nvPr/>
        </p:nvSpPr>
        <p:spPr bwMode="auto">
          <a:xfrm>
            <a:off x="227013" y="21351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D0EB7E45-F18F-420F-918F-65DB5B1609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0567" y="1148424"/>
            <a:ext cx="2971433" cy="5737634"/>
          </a:xfrm>
          <a:prstGeom prst="rect">
            <a:avLst/>
          </a:prstGeo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 ds:uri="e0ffb6ef-0000-48aa-9041-fb29fcb198e5"/>
    <ds:schemaRef ds:uri="900c2a09-0d28-449b-b8ad-3e76d664ec44"/>
  </ds:schemaRefs>
</ds:datastoreItem>
</file>

<file path=customXml/itemProps3.xml><?xml version="1.0" encoding="utf-8"?>
<ds:datastoreItem xmlns:ds="http://schemas.openxmlformats.org/officeDocument/2006/customXml" ds:itemID="{0609FC2D-FF61-443E-B441-93BB704A38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2317</TotalTime>
  <Words>249</Words>
  <Application>Microsoft Office PowerPoint</Application>
  <PresentationFormat>Widescreen</PresentationFormat>
  <Paragraphs>43</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PATHAK, PRAKHAR</cp:lastModifiedBy>
  <cp:revision>110</cp:revision>
  <dcterms:created xsi:type="dcterms:W3CDTF">2020-09-22T06:24:34Z</dcterms:created>
  <dcterms:modified xsi:type="dcterms:W3CDTF">2023-01-03T11:57:41Z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