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2" r:id="rId3"/>
    <p:sldId id="287" r:id="rId4"/>
    <p:sldId id="288" r:id="rId5"/>
    <p:sldId id="289" r:id="rId6"/>
    <p:sldId id="295" r:id="rId7"/>
    <p:sldId id="290" r:id="rId8"/>
    <p:sldId id="292" r:id="rId9"/>
    <p:sldId id="293" r:id="rId10"/>
    <p:sldId id="294" r:id="rId11"/>
    <p:sldId id="274" r:id="rId12"/>
  </p:sldIdLst>
  <p:sldSz cx="13442950" cy="756126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66FF"/>
    <a:srgbClr val="FFFF66"/>
    <a:srgbClr val="FF6600"/>
    <a:srgbClr val="00CC00"/>
    <a:srgbClr val="33CC33"/>
    <a:srgbClr val="FF5050"/>
    <a:srgbClr val="CCFF99"/>
    <a:srgbClr val="669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6300" autoAdjust="0"/>
  </p:normalViewPr>
  <p:slideViewPr>
    <p:cSldViewPr>
      <p:cViewPr varScale="1">
        <p:scale>
          <a:sx n="87" d="100"/>
          <a:sy n="87" d="100"/>
        </p:scale>
        <p:origin x="1176" y="9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Tencent = Teng </a:t>
            </a:r>
            <a:r>
              <a:rPr lang="en-US" dirty="0" err="1"/>
              <a:t>xun</a:t>
            </a:r>
            <a:r>
              <a:rPr lang="en-US" dirty="0"/>
              <a:t> (schnell) = </a:t>
            </a:r>
            <a:r>
              <a:rPr lang="en-US" dirty="0" err="1"/>
              <a:t>schnelles</a:t>
            </a:r>
            <a:r>
              <a:rPr lang="en-US" dirty="0"/>
              <a:t> </a:t>
            </a:r>
            <a:r>
              <a:rPr lang="en-US" dirty="0" err="1"/>
              <a:t>pferd</a:t>
            </a: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Wechat</a:t>
            </a:r>
            <a:r>
              <a:rPr lang="en-US" dirty="0"/>
              <a:t>=Wei </a:t>
            </a:r>
            <a:r>
              <a:rPr lang="en-US" dirty="0" err="1"/>
              <a:t>xin</a:t>
            </a:r>
            <a:r>
              <a:rPr lang="en-US" dirty="0"/>
              <a:t>= </a:t>
            </a:r>
            <a:r>
              <a:rPr lang="en-US" dirty="0" err="1"/>
              <a:t>kleine</a:t>
            </a:r>
            <a:r>
              <a:rPr lang="en-US" dirty="0"/>
              <a:t>/</a:t>
            </a:r>
            <a:r>
              <a:rPr lang="en-US" dirty="0" err="1"/>
              <a:t>herzige</a:t>
            </a:r>
            <a:r>
              <a:rPr lang="en-US" dirty="0"/>
              <a:t> </a:t>
            </a:r>
            <a:r>
              <a:rPr lang="en-US" dirty="0" err="1"/>
              <a:t>Nachricht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824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168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CH" noProof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347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087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427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302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942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299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88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726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CH" noProof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776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12531534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30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30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76000"/>
            <a:ext cx="816819" cy="3081600"/>
          </a:xfrm>
          <a:solidFill>
            <a:srgbClr val="FFFF00"/>
          </a:solidFill>
        </p:spPr>
        <p:txBody>
          <a:bodyPr/>
          <a:lstStyle>
            <a:lvl5pPr marL="1252653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5" y="252239"/>
            <a:ext cx="91800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1B0B1F-EDEE-4051-AB9A-415FEAF68C4D}" type="datetime1">
              <a:rPr lang="de-CH" smtClean="0">
                <a:solidFill>
                  <a:srgbClr val="000000"/>
                </a:solidFill>
              </a:rPr>
              <a:t>29.06.2019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FF08A-D833-4E6D-A965-2AC4EF926037}" type="datetime1">
              <a:rPr lang="de-CH" smtClean="0">
                <a:solidFill>
                  <a:srgbClr val="000000"/>
                </a:solidFill>
              </a:rPr>
              <a:t>29.06.2019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60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20383-7F0D-42B3-96C0-94599F3AF5DF}" type="datetime1">
              <a:rPr lang="de-CH" smtClean="0">
                <a:solidFill>
                  <a:srgbClr val="000000"/>
                </a:solidFill>
              </a:rPr>
              <a:t>29.06.2019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F0E30B-B26F-44CB-B616-FA1BBFE0FFB1}" type="datetime1">
              <a:rPr lang="de-CH" smtClean="0">
                <a:solidFill>
                  <a:srgbClr val="000000"/>
                </a:solidFill>
              </a:rPr>
              <a:t>29.06.2019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93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93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15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75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3084">
              <a:defRPr sz="1200"/>
            </a:lvl1pPr>
          </a:lstStyle>
          <a:p>
            <a:fld id="{F7A0FE28-B265-47CD-8B69-05E2B4714CDC}" type="datetime1">
              <a:rPr lang="de-CH" smtClean="0">
                <a:solidFill>
                  <a:srgbClr val="000000"/>
                </a:solidFill>
              </a:rPr>
              <a:t>29.06.2019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1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3084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3084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9" y="250316"/>
            <a:ext cx="91800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3084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42"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84"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724"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968" algn="l" defTabSz="1043084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3084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58" indent="-171466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853" indent="-169879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250" indent="-180991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2057" indent="-179404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298" indent="-179404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541" indent="-179404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783" indent="-179404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1025" indent="-179404" algn="l" defTabSz="1043084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8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weVJBGDpHI?start=22&amp;feature=oembed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6AA9E86-7C93-47BA-8035-226E5F6E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483" y="6660951"/>
            <a:ext cx="6264696" cy="7920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1042988" rtl="0" eaLnBrk="0" fontAlgn="base" hangingPunct="0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spcBef>
                <a:spcPct val="0"/>
              </a:spcBef>
            </a:pPr>
            <a:r>
              <a:rPr lang="de-CH" b="0" kern="0" dirty="0"/>
              <a:t>Simon Burkhardt, █████ ███████</a:t>
            </a:r>
          </a:p>
          <a:p>
            <a:pPr marL="0" indent="0" algn="r" eaLnBrk="1" hangingPunct="1">
              <a:spcBef>
                <a:spcPct val="0"/>
              </a:spcBef>
            </a:pPr>
            <a:r>
              <a:rPr lang="de-CH" b="0" kern="0" dirty="0" err="1"/>
              <a:t>bufor</a:t>
            </a:r>
            <a:r>
              <a:rPr lang="de-CH" b="0" kern="0" dirty="0"/>
              <a:t> / 8KBc / 06.06.2019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E35CC-53E2-491F-B1A8-72532EFFF6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8" b="32204"/>
          <a:stretch/>
        </p:blipFill>
        <p:spPr>
          <a:xfrm>
            <a:off x="1608907" y="900311"/>
            <a:ext cx="4248472" cy="1080120"/>
          </a:xfrm>
          <a:prstGeom prst="rect">
            <a:avLst/>
          </a:prstGeom>
        </p:spPr>
      </p:pic>
      <p:sp>
        <p:nvSpPr>
          <p:cNvPr id="16" name="Rechteck 4">
            <a:extLst>
              <a:ext uri="{FF2B5EF4-FFF2-40B4-BE49-F238E27FC236}">
                <a16:creationId xmlns:a16="http://schemas.microsoft.com/office/drawing/2014/main" id="{BCDBFBC6-EF50-4C3E-9CEF-DC594131D323}"/>
              </a:ext>
            </a:extLst>
          </p:cNvPr>
          <p:cNvSpPr/>
          <p:nvPr/>
        </p:nvSpPr>
        <p:spPr>
          <a:xfrm>
            <a:off x="2112963" y="6552939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CH" sz="800" dirty="0"/>
              <a:t>Bildquelle: https://en.wheelsage.org/rosenbauer/logotypes/457430/</a:t>
            </a:r>
          </a:p>
          <a:p>
            <a:pPr algn="l"/>
            <a:r>
              <a:rPr lang="de-CH" sz="800" dirty="0"/>
              <a:t>Bildquelle: http://www.autogaleria.hu/autok/rosenbauer/man-panther-8x8/rosenbauer_man-panther-8x8_r9.jpg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67489-B41C-4A02-A9EB-A27803DC0E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8" b="11548"/>
          <a:stretch/>
        </p:blipFill>
        <p:spPr>
          <a:xfrm>
            <a:off x="3265091" y="1980431"/>
            <a:ext cx="7056784" cy="40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Feuerwehrfahrzeuge Kartell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00DC-E162-48F7-B596-6A18B50B1C9E}"/>
              </a:ext>
            </a:extLst>
          </p:cNvPr>
          <p:cNvSpPr/>
          <p:nvPr/>
        </p:nvSpPr>
        <p:spPr>
          <a:xfrm>
            <a:off x="5787724" y="1006023"/>
            <a:ext cx="672147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de-CH" sz="900" dirty="0"/>
              <a:t>https://de.wikipedia.org/wiki/Feuerwehrfahrzeuge-Kartell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3C2BC-C744-4ADF-A9DC-09C1E3D9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68" y="2340471"/>
            <a:ext cx="2590800" cy="3114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7E8BC0-6F9D-4EE7-BE57-3579B38735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91"/>
          <a:stretch/>
        </p:blipFill>
        <p:spPr>
          <a:xfrm>
            <a:off x="8359714" y="2673846"/>
            <a:ext cx="1558454" cy="2781300"/>
          </a:xfrm>
          <a:prstGeom prst="rect">
            <a:avLst/>
          </a:prstGeom>
        </p:spPr>
      </p:pic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BC5EDB14-55B0-4360-BFE8-BDDACE8A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001" y="2673845"/>
            <a:ext cx="6659570" cy="3987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Seit 2009 aktiv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2011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entlarft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Geschäftsführer trafen sich am Zürich Airport für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Preis- und Quotenabsprachen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20.5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Mio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€ Busse für die Beteiligten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663498" y="1173370"/>
            <a:ext cx="10115954" cy="720080"/>
          </a:xfrm>
        </p:spPr>
        <p:txBody>
          <a:bodyPr/>
          <a:lstStyle/>
          <a:p>
            <a:pPr algn="ctr"/>
            <a:r>
              <a:rPr lang="de-DE" sz="4800" dirty="0">
                <a:sym typeface="Wingdings" panose="05000000000000000000" pitchFamily="2" charset="2"/>
              </a:rPr>
              <a:t>Danke für Ihre Aufmerksamkeit!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800" dirty="0">
              <a:sym typeface="Wingdings" panose="05000000000000000000" pitchFamily="2" charset="2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br>
              <a:rPr lang="de-CH" dirty="0"/>
            </a:br>
            <a:endParaRPr lang="de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AB196-DE11-44AC-93F1-985009B89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b="20143"/>
          <a:stretch/>
        </p:blipFill>
        <p:spPr>
          <a:xfrm>
            <a:off x="4562828" y="2669179"/>
            <a:ext cx="4317294" cy="3111318"/>
          </a:xfrm>
          <a:prstGeom prst="rect">
            <a:avLst/>
          </a:prstGeom>
        </p:spPr>
      </p:pic>
      <p:sp>
        <p:nvSpPr>
          <p:cNvPr id="9" name="Rechteck 4">
            <a:extLst>
              <a:ext uri="{FF2B5EF4-FFF2-40B4-BE49-F238E27FC236}">
                <a16:creationId xmlns:a16="http://schemas.microsoft.com/office/drawing/2014/main" id="{D569D244-781E-42DB-9120-75AC9A69610A}"/>
              </a:ext>
            </a:extLst>
          </p:cNvPr>
          <p:cNvSpPr/>
          <p:nvPr/>
        </p:nvSpPr>
        <p:spPr>
          <a:xfrm>
            <a:off x="4129187" y="6876975"/>
            <a:ext cx="57479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CH" sz="800" dirty="0"/>
              <a:t>Bildquelle: https://www.jpc.de/jpcng/books/detail/-/art/martina-leykamm-tatuetata-meine-fahrzeuge/hnum/6851670</a:t>
            </a:r>
          </a:p>
        </p:txBody>
      </p:sp>
    </p:spTree>
    <p:extLst>
      <p:ext uri="{BB962C8B-B14F-4D97-AF65-F5344CB8AC3E}">
        <p14:creationId xmlns:p14="http://schemas.microsoft.com/office/powerpoint/2010/main" val="7336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926001" y="2124447"/>
            <a:ext cx="6659570" cy="4536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Einleitung –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Tatü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Tata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Was macht Rosenbauer?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Der Panther 6x6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Marktsituation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Finanzbericht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Ziele und 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Inhaltsverzeichnis</a:t>
            </a:r>
            <a:br>
              <a:rPr lang="de-CH" sz="2400" dirty="0"/>
            </a:br>
            <a:endParaRPr lang="de-CH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61E5F5-97BD-4D44-9EFB-179ED6251D35}"/>
              </a:ext>
            </a:extLst>
          </p:cNvPr>
          <p:cNvGrpSpPr/>
          <p:nvPr/>
        </p:nvGrpSpPr>
        <p:grpSpPr>
          <a:xfrm>
            <a:off x="5801218" y="1559867"/>
            <a:ext cx="6164183" cy="4847928"/>
            <a:chOff x="5801218" y="949810"/>
            <a:chExt cx="6164183" cy="4847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09CF85-5186-4EDF-872F-91B54A8F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1218" y="949810"/>
              <a:ext cx="6164183" cy="4623138"/>
            </a:xfrm>
            <a:prstGeom prst="rect">
              <a:avLst/>
            </a:prstGeom>
          </p:spPr>
        </p:pic>
        <p:sp>
          <p:nvSpPr>
            <p:cNvPr id="12" name="Rechteck 4">
              <a:extLst>
                <a:ext uri="{FF2B5EF4-FFF2-40B4-BE49-F238E27FC236}">
                  <a16:creationId xmlns:a16="http://schemas.microsoft.com/office/drawing/2014/main" id="{AD089E01-80EC-447D-A936-EC8CC89B2819}"/>
                </a:ext>
              </a:extLst>
            </p:cNvPr>
            <p:cNvSpPr/>
            <p:nvPr/>
          </p:nvSpPr>
          <p:spPr>
            <a:xfrm>
              <a:off x="9276807" y="5582294"/>
              <a:ext cx="268859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de-CH" sz="800" dirty="0" err="1"/>
                <a:t>Bildquelle:http</a:t>
              </a:r>
              <a:r>
                <a:rPr lang="de-CH" sz="800" dirty="0"/>
                <a:t>://dacofire.com/rosenbauer-</a:t>
              </a:r>
              <a:r>
                <a:rPr lang="de-CH" sz="800" dirty="0" err="1"/>
                <a:t>fire</a:t>
              </a:r>
              <a:r>
                <a:rPr lang="de-CH" sz="800" dirty="0"/>
                <a:t>-trucks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4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926001" y="2496605"/>
            <a:ext cx="6659570" cy="4164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Familienunternehmen aus Österreich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Weltweit „konkurrenzlos“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rüstet Lastwagen zu Feuerwehrautos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In-house Service und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Feuerwehr- und Brandschutzzubehör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Was ist Rosenbauer?</a:t>
            </a:r>
            <a:br>
              <a:rPr lang="de-CH" sz="2400" dirty="0"/>
            </a:br>
            <a:endParaRPr lang="de-CH" sz="2400" dirty="0"/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AD089E01-80EC-447D-A936-EC8CC89B2819}"/>
              </a:ext>
            </a:extLst>
          </p:cNvPr>
          <p:cNvSpPr/>
          <p:nvPr/>
        </p:nvSpPr>
        <p:spPr>
          <a:xfrm>
            <a:off x="5394119" y="6116798"/>
            <a:ext cx="57479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CH" sz="800" dirty="0"/>
              <a:t>Bildquelle: https://www.kohlhammer-feuerwehr.de/de/news/rosenbauer-servicecenter-in-viersen-eroffnet-214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35C57B-A70C-4E99-8F04-21455CC1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24" y="1557727"/>
            <a:ext cx="6660385" cy="44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1883154" y="868950"/>
            <a:ext cx="4104456" cy="361950"/>
          </a:xfrm>
        </p:spPr>
        <p:txBody>
          <a:bodyPr/>
          <a:lstStyle/>
          <a:p>
            <a:r>
              <a:rPr lang="de-CH" sz="2400" dirty="0"/>
              <a:t>Was macht Rosenbauer?</a:t>
            </a:r>
            <a:br>
              <a:rPr lang="de-CH" sz="2400" dirty="0"/>
            </a:br>
            <a:endParaRPr lang="de-CH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E70B8C-6083-4627-8F65-7E619F6572D6}"/>
              </a:ext>
            </a:extLst>
          </p:cNvPr>
          <p:cNvGrpSpPr/>
          <p:nvPr/>
        </p:nvGrpSpPr>
        <p:grpSpPr>
          <a:xfrm>
            <a:off x="7366408" y="439871"/>
            <a:ext cx="5747982" cy="2917989"/>
            <a:chOff x="7366408" y="439871"/>
            <a:chExt cx="5747982" cy="2917989"/>
          </a:xfrm>
        </p:grpSpPr>
        <p:sp>
          <p:nvSpPr>
            <p:cNvPr id="12" name="Rechteck 4">
              <a:extLst>
                <a:ext uri="{FF2B5EF4-FFF2-40B4-BE49-F238E27FC236}">
                  <a16:creationId xmlns:a16="http://schemas.microsoft.com/office/drawing/2014/main" id="{AD089E01-80EC-447D-A936-EC8CC89B2819}"/>
                </a:ext>
              </a:extLst>
            </p:cNvPr>
            <p:cNvSpPr/>
            <p:nvPr/>
          </p:nvSpPr>
          <p:spPr>
            <a:xfrm>
              <a:off x="7366408" y="3142416"/>
              <a:ext cx="57479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de-CH" sz="800" dirty="0"/>
                <a:t>Bildquelle: https://www.autowp.ru/mercedes-benz/actros/mp3/87381/rosenbauer_wasserwerfer_10000/pictures/n4h1kc/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253649-0A60-4F4E-B604-BC5DDD0C5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10"/>
            <a:stretch/>
          </p:blipFill>
          <p:spPr>
            <a:xfrm>
              <a:off x="7366408" y="439871"/>
              <a:ext cx="5142560" cy="270254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117611-65E7-4091-B6FD-ACC071CA22C5}"/>
              </a:ext>
            </a:extLst>
          </p:cNvPr>
          <p:cNvGrpSpPr/>
          <p:nvPr/>
        </p:nvGrpSpPr>
        <p:grpSpPr>
          <a:xfrm>
            <a:off x="7366408" y="3390738"/>
            <a:ext cx="5747982" cy="3429544"/>
            <a:chOff x="7366408" y="3390738"/>
            <a:chExt cx="5747982" cy="34295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FEF0329-29FF-4BE7-9A4F-30430BE5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6408" y="3390738"/>
              <a:ext cx="5142560" cy="3214100"/>
            </a:xfrm>
            <a:prstGeom prst="rect">
              <a:avLst/>
            </a:prstGeom>
          </p:spPr>
        </p:pic>
        <p:sp>
          <p:nvSpPr>
            <p:cNvPr id="16" name="Rechteck 4">
              <a:extLst>
                <a:ext uri="{FF2B5EF4-FFF2-40B4-BE49-F238E27FC236}">
                  <a16:creationId xmlns:a16="http://schemas.microsoft.com/office/drawing/2014/main" id="{56977F87-3BD3-443B-BFCB-76026DA5BD53}"/>
                </a:ext>
              </a:extLst>
            </p:cNvPr>
            <p:cNvSpPr/>
            <p:nvPr/>
          </p:nvSpPr>
          <p:spPr>
            <a:xfrm>
              <a:off x="7366408" y="6604838"/>
              <a:ext cx="57479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de-CH" sz="800" dirty="0"/>
                <a:t>Bildquelle: https://www.rosenbauer.com/de/ch/world/produkte/vorbeugender-brandschutz/raumloeschanlagen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B43CB8-821D-4EC7-89A3-ADDF3ED6CBCC}"/>
              </a:ext>
            </a:extLst>
          </p:cNvPr>
          <p:cNvGrpSpPr/>
          <p:nvPr/>
        </p:nvGrpSpPr>
        <p:grpSpPr>
          <a:xfrm>
            <a:off x="1005275" y="3387160"/>
            <a:ext cx="5860215" cy="3433122"/>
            <a:chOff x="1005275" y="3387160"/>
            <a:chExt cx="5860215" cy="34331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90A217E-A2EE-45DA-978C-64C0269AD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5275" y="3387160"/>
              <a:ext cx="5860215" cy="3217678"/>
            </a:xfrm>
            <a:prstGeom prst="rect">
              <a:avLst/>
            </a:prstGeom>
          </p:spPr>
        </p:pic>
        <p:sp>
          <p:nvSpPr>
            <p:cNvPr id="18" name="Rechteck 4">
              <a:extLst>
                <a:ext uri="{FF2B5EF4-FFF2-40B4-BE49-F238E27FC236}">
                  <a16:creationId xmlns:a16="http://schemas.microsoft.com/office/drawing/2014/main" id="{6CC7BCC8-F988-465C-9B52-9ACBD0EA65A6}"/>
                </a:ext>
              </a:extLst>
            </p:cNvPr>
            <p:cNvSpPr/>
            <p:nvPr/>
          </p:nvSpPr>
          <p:spPr>
            <a:xfrm>
              <a:off x="1005275" y="6604838"/>
              <a:ext cx="574798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de-CH" sz="800" dirty="0"/>
                <a:t>Bildquelle: https://www.rosenbauer.com/de/ch/world/produkte/ausruestung/waermebildkameras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1461DA-F289-4B1C-9E06-63A03C941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915" y="1518466"/>
            <a:ext cx="3888432" cy="16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2230352" y="422987"/>
            <a:ext cx="2160240" cy="361950"/>
          </a:xfrm>
        </p:spPr>
        <p:txBody>
          <a:bodyPr/>
          <a:lstStyle/>
          <a:p>
            <a:r>
              <a:rPr lang="de-CH" sz="2400" dirty="0"/>
              <a:t>Panther 6x6</a:t>
            </a:r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AD089E01-80EC-447D-A936-EC8CC89B2819}"/>
              </a:ext>
            </a:extLst>
          </p:cNvPr>
          <p:cNvSpPr/>
          <p:nvPr/>
        </p:nvSpPr>
        <p:spPr>
          <a:xfrm>
            <a:off x="1992614" y="6741857"/>
            <a:ext cx="57479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de-CH" sz="800" dirty="0"/>
              <a:t>Videoquelle: https://www.youtube.com/watch?v=8weVJBGDpHI</a:t>
            </a:r>
          </a:p>
        </p:txBody>
      </p:sp>
      <p:pic>
        <p:nvPicPr>
          <p:cNvPr id="6" name="Online Media 5" title="The new PANTHER - Rosenbauer ARFF vehicle">
            <a:hlinkClick r:id="" action="ppaction://media"/>
            <a:extLst>
              <a:ext uri="{FF2B5EF4-FFF2-40B4-BE49-F238E27FC236}">
                <a16:creationId xmlns:a16="http://schemas.microsoft.com/office/drawing/2014/main" id="{83F65467-B85B-4993-88C2-C8AE315F18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55" y="1130560"/>
            <a:ext cx="9975640" cy="56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Marktsituation</a:t>
            </a:r>
            <a:br>
              <a:rPr lang="de-CH" sz="2400" dirty="0"/>
            </a:br>
            <a:endParaRPr lang="de-CH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00DC-E162-48F7-B596-6A18B50B1C9E}"/>
              </a:ext>
            </a:extLst>
          </p:cNvPr>
          <p:cNvSpPr/>
          <p:nvPr/>
        </p:nvSpPr>
        <p:spPr>
          <a:xfrm>
            <a:off x="3227444" y="1006023"/>
            <a:ext cx="672147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https://www.rosenbauer.com/de/at/group/investor-relations/finanzpublikationen/finanzpublikationen-2018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5DFA59B-1058-43CD-9D73-E5CF543A02F1}"/>
              </a:ext>
            </a:extLst>
          </p:cNvPr>
          <p:cNvSpPr txBox="1">
            <a:spLocks/>
          </p:cNvSpPr>
          <p:nvPr/>
        </p:nvSpPr>
        <p:spPr bwMode="auto">
          <a:xfrm>
            <a:off x="2977059" y="2259780"/>
            <a:ext cx="6659570" cy="8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3084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58" indent="-171466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853" indent="-169879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250" indent="-180991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2057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298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541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783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1025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1BAFAB4-5459-4282-8348-81D50F44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001" y="2259780"/>
            <a:ext cx="6659570" cy="35144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Vehikelmarkt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erfährt ein jährliches Wachstum von 3.4%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Umsatz von Rosenbauer ist um 7.3% gewachsen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Nachfrage in den USA gestiegen aufgrund von Ersatzinvestitionen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Stärkste Märkte sind Europa, Nordamerika und Asien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Rekordbestelleingang von 1.1 Mrd.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C297D-1099-4F0B-83D8-9E5F5A3A7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43" y="1924636"/>
            <a:ext cx="3776625" cy="44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Geschäftsbericht 2018</a:t>
            </a:r>
            <a:br>
              <a:rPr lang="de-CH" sz="2400" dirty="0"/>
            </a:br>
            <a:endParaRPr lang="de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033D6-57BE-4054-B0C3-15EDC9C6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3" y="4140671"/>
            <a:ext cx="5688632" cy="2773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1D3DE-1EAA-4AEB-8244-9978170F4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7" y="1684320"/>
            <a:ext cx="4752975" cy="2314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2600DC-E162-48F7-B596-6A18B50B1C9E}"/>
              </a:ext>
            </a:extLst>
          </p:cNvPr>
          <p:cNvSpPr/>
          <p:nvPr/>
        </p:nvSpPr>
        <p:spPr>
          <a:xfrm>
            <a:off x="3227444" y="1006023"/>
            <a:ext cx="672147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https://www.rosenbauer.com/de/at/group/investor-relations/finanzpublikationen/finanzpublikationen-2018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7369B-DF61-4C19-AED4-445E81C30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539" y="4592977"/>
            <a:ext cx="4019550" cy="2019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38A8A-3B99-4219-B474-4F5CA487D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539" y="1746035"/>
            <a:ext cx="3933825" cy="1885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50E10-D954-463D-B431-E1D5317D63DB}"/>
              </a:ext>
            </a:extLst>
          </p:cNvPr>
          <p:cNvSpPr txBox="1"/>
          <p:nvPr/>
        </p:nvSpPr>
        <p:spPr>
          <a:xfrm>
            <a:off x="11113963" y="2409559"/>
            <a:ext cx="100811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3333FF"/>
                </a:solidFill>
              </a:rPr>
              <a:t>+5.3%</a:t>
            </a:r>
          </a:p>
        </p:txBody>
      </p:sp>
    </p:spTree>
    <p:extLst>
      <p:ext uri="{BB962C8B-B14F-4D97-AF65-F5344CB8AC3E}">
        <p14:creationId xmlns:p14="http://schemas.microsoft.com/office/powerpoint/2010/main" val="32380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Ziele &amp; Strategie</a:t>
            </a:r>
            <a:br>
              <a:rPr lang="de-CH" sz="2400" dirty="0"/>
            </a:br>
            <a:endParaRPr lang="de-CH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00DC-E162-48F7-B596-6A18B50B1C9E}"/>
              </a:ext>
            </a:extLst>
          </p:cNvPr>
          <p:cNvSpPr/>
          <p:nvPr/>
        </p:nvSpPr>
        <p:spPr>
          <a:xfrm>
            <a:off x="3227444" y="1006023"/>
            <a:ext cx="672147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https://www.rosenbauer.com/de/at/group/investor-relations/finanzpublikationen/finanzpublikationen-2018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C5CE3BF-A8C9-4FDE-ACCC-BD221223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001" y="1641293"/>
            <a:ext cx="7667682" cy="5019658"/>
          </a:xfrm>
        </p:spPr>
        <p:txBody>
          <a:bodyPr/>
          <a:lstStyle/>
          <a:p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Nachhaltigkeit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75% Grünstrom im Konzern bis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Einsparung von 100‘000 m</a:t>
            </a:r>
            <a:r>
              <a:rPr lang="de-DE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Plastikfolie pro Jahr</a:t>
            </a:r>
          </a:p>
          <a:p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Angestellte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Reduktion der Arbeitsunfälle auf 30 pro 1 Mio. Arbeitsstunden bis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Frauenquote um 25% erhöhen bis 2023</a:t>
            </a:r>
          </a:p>
          <a:p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Produkte &amp; Gesellschaft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Release eines Feuerwehrautos mit alternativem Antrieb bis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6C157-1222-4DAC-86B4-DB8550CB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707" y="1814830"/>
            <a:ext cx="3375676" cy="40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06.06.2019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- Hochschule für Technik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1" name="Titel 4"/>
          <p:cNvSpPr>
            <a:spLocks noGrp="1"/>
          </p:cNvSpPr>
          <p:nvPr>
            <p:ph type="title"/>
          </p:nvPr>
        </p:nvSpPr>
        <p:spPr>
          <a:xfrm>
            <a:off x="382432" y="940464"/>
            <a:ext cx="11582969" cy="361950"/>
          </a:xfrm>
        </p:spPr>
        <p:txBody>
          <a:bodyPr/>
          <a:lstStyle/>
          <a:p>
            <a:r>
              <a:rPr lang="de-CH" sz="2400" dirty="0"/>
              <a:t>Unternehmenspolitik</a:t>
            </a:r>
            <a:br>
              <a:rPr lang="de-CH" sz="2400" dirty="0"/>
            </a:br>
            <a:endParaRPr lang="de-CH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00DC-E162-48F7-B596-6A18B50B1C9E}"/>
              </a:ext>
            </a:extLst>
          </p:cNvPr>
          <p:cNvSpPr/>
          <p:nvPr/>
        </p:nvSpPr>
        <p:spPr>
          <a:xfrm>
            <a:off x="3227444" y="1006023"/>
            <a:ext cx="6721475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https://www.rosenbauer.com/de/at/group/investor-relations/finanzpublikationen/finanzpublikationen-2018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5DFA59B-1058-43CD-9D73-E5CF543A02F1}"/>
              </a:ext>
            </a:extLst>
          </p:cNvPr>
          <p:cNvSpPr txBox="1">
            <a:spLocks/>
          </p:cNvSpPr>
          <p:nvPr/>
        </p:nvSpPr>
        <p:spPr bwMode="auto">
          <a:xfrm>
            <a:off x="2977059" y="2259780"/>
            <a:ext cx="6659570" cy="87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3084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58" indent="-171466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853" indent="-169879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250" indent="-180991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2057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298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541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783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1025" indent="-179404" algn="l" defTabSz="1043084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403705-CB0D-40EF-9820-97024938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41" y="2259780"/>
            <a:ext cx="4781550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A50775-18A7-4850-8295-AE21C4C4ED8A}"/>
              </a:ext>
            </a:extLst>
          </p:cNvPr>
          <p:cNvSpPr txBox="1"/>
          <p:nvPr/>
        </p:nvSpPr>
        <p:spPr>
          <a:xfrm>
            <a:off x="1391240" y="2209850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dirty="0"/>
              <a:t>Strategischer Fokus</a:t>
            </a:r>
          </a:p>
        </p:txBody>
      </p:sp>
    </p:spTree>
    <p:extLst>
      <p:ext uri="{BB962C8B-B14F-4D97-AF65-F5344CB8AC3E}">
        <p14:creationId xmlns:p14="http://schemas.microsoft.com/office/powerpoint/2010/main" val="24122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539</Words>
  <Application>Microsoft Office PowerPoint</Application>
  <PresentationFormat>Custom</PresentationFormat>
  <Paragraphs>137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FHNW-PP</vt:lpstr>
      <vt:lpstr>PowerPoint Presentation</vt:lpstr>
      <vt:lpstr>Inhaltsverzeichnis </vt:lpstr>
      <vt:lpstr>Was ist Rosenbauer? </vt:lpstr>
      <vt:lpstr>Was macht Rosenbauer? </vt:lpstr>
      <vt:lpstr>Panther 6x6</vt:lpstr>
      <vt:lpstr>Marktsituation </vt:lpstr>
      <vt:lpstr>Geschäftsbericht 2018 </vt:lpstr>
      <vt:lpstr>Ziele &amp; Strategie </vt:lpstr>
      <vt:lpstr>Unternehmenspolitik </vt:lpstr>
      <vt:lpstr>Feuerwehrfahrzeuge Kartell</vt:lpstr>
      <vt:lpstr> </vt:lpstr>
    </vt:vector>
  </TitlesOfParts>
  <Company>FHNW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Laurent</dc:creator>
  <cp:lastModifiedBy>Simon Burkhardt</cp:lastModifiedBy>
  <cp:revision>644</cp:revision>
  <dcterms:created xsi:type="dcterms:W3CDTF">2016-10-25T17:26:46Z</dcterms:created>
  <dcterms:modified xsi:type="dcterms:W3CDTF">2019-06-29T08:51:43Z</dcterms:modified>
</cp:coreProperties>
</file>