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5143500" cx="9144000"/>
  <p:notesSz cx="6858000" cy="9144000"/>
  <p:embeddedFontLst>
    <p:embeddedFont>
      <p:font typeface="Roboto"/>
      <p:regular r:id="rId75"/>
      <p:bold r:id="rId76"/>
      <p:italic r:id="rId77"/>
      <p:boldItalic r:id="rId78"/>
    </p:embeddedFont>
    <p:embeddedFont>
      <p:font typeface="Lat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Lato-bold.fntdata"/><Relationship Id="rId82" Type="http://schemas.openxmlformats.org/officeDocument/2006/relationships/font" Target="fonts/Lato-boldItalic.fntdata"/><Relationship Id="rId81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Roboto-italic.fntdata"/><Relationship Id="rId32" Type="http://schemas.openxmlformats.org/officeDocument/2006/relationships/slide" Target="slides/slide27.xml"/><Relationship Id="rId76" Type="http://schemas.openxmlformats.org/officeDocument/2006/relationships/font" Target="fonts/Roboto-bold.fntdata"/><Relationship Id="rId35" Type="http://schemas.openxmlformats.org/officeDocument/2006/relationships/slide" Target="slides/slide30.xml"/><Relationship Id="rId79" Type="http://schemas.openxmlformats.org/officeDocument/2006/relationships/font" Target="fonts/Lato-regular.fntdata"/><Relationship Id="rId34" Type="http://schemas.openxmlformats.org/officeDocument/2006/relationships/slide" Target="slides/slide29.xml"/><Relationship Id="rId78" Type="http://schemas.openxmlformats.org/officeDocument/2006/relationships/font" Target="fonts/Roboto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ceaa37c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ceaa37c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ceaa37c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ceaa37c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0ed302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0ed302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0ed302a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0ed302a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0ed302a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0ed302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d0ed302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d0ed302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d0ed302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d0ed302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d0ed302a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d0ed302a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d0ed302a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d0ed302a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ceaa37c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ceaa37c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d0ed302a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d0ed302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ceaa37c3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ceaa37c3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ceaa37c3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ceaa37c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ceaa37c3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ceaa37c3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d0ed302a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d0ed302a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d0ed302a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3d0ed302a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d0ed302ae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d0ed302ae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d0ed302a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d0ed302a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d0ed302a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d0ed302a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d0ed302a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d0ed302a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d0ed302a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d0ed302a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d0ed302a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d0ed302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d0ed302a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d0ed302a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d0ed302a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d0ed302a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d0ed302a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d0ed302a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d0ed302a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d0ed302a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d0ed302a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d0ed302a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d0ed302a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d0ed302a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d0ed302a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3d0ed302a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ceaa37c3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ceaa37c3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d0ed302a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3d0ed302a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ceaa37c3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ceaa37c3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d0ed302a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d0ed302a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d0ed302a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d0ed302a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ceaa37c3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3ceaa37c3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d0ed302ae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d0ed302a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ceaa37c3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ceaa37c3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ceaa37c3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ceaa37c3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ceaa37c3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ceaa37c3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ceaa37c3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3ceaa37c3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3ceaa37c3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3ceaa37c3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ceaa37c39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ceaa37c39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ceaa37c3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ceaa37c3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d0ed302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d0ed302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ceaa37c3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3ceaa37c3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3ceaa37c3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3ceaa37c3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ceaa37c3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3ceaa37c3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3ceaa37c3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3ceaa37c3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ceaa37c3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3ceaa37c3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3ceaa37c3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3ceaa37c3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3d0ed302a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3d0ed302a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ceaa37c39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3ceaa37c39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3ceaa37c39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3ceaa37c39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3ceaa37c3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3ceaa37c3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eaa37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ceaa37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3ceaa37c3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3ceaa37c3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ceaa37c3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3ceaa37c3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3ceaa37c3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3ceaa37c3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3ceaa37c39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3ceaa37c39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3ceaa37c39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3ceaa37c39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3ceaa37c3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3ceaa37c3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ceaa37c3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ceaa37c3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3ceaa37c3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3ceaa37c3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3d0ed302a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3d0ed302a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3d0ed302ae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3d0ed302a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d0ed302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d0ed302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ceaa37c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ceaa37c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0ed302a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d0ed302a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  <a:defRPr sz="1200"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■"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aclanthology.org/2022.acl-srw.25.pdf" TargetMode="External"/><Relationship Id="rId4" Type="http://schemas.openxmlformats.org/officeDocument/2006/relationships/hyperlink" Target="https://aclanthology.org/people/l/lane-lawley/" TargetMode="External"/><Relationship Id="rId5" Type="http://schemas.openxmlformats.org/officeDocument/2006/relationships/hyperlink" Target="https://aclanthology.org/people/l/lenhart-schubert/" TargetMode="External"/><Relationship Id="rId6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Story Representations via FrameNet + Semantic Parsing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Lawley and Lenhart Schubert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5043750" y="2403875"/>
            <a:ext cx="3991500" cy="26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OBJECT.N)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 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81500" y="66725"/>
            <a:ext cx="4056900" cy="370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GO.2.V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?E)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!R1 (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BOOK.N)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LIBRARY.N)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:Steps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?E1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?E4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:Episode-relations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!W1 (?E1 BEFORE ?E2)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!W2 (?E2 BEFORE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!W3 (?E3 BEFORE ?E4)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:Subordinate-constraints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!S1 ((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1216825" y="1719300"/>
            <a:ext cx="1358100" cy="19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2"/>
          <p:cNvCxnSpPr>
            <a:stCxn id="137" idx="3"/>
            <a:endCxn id="135" idx="0"/>
          </p:cNvCxnSpPr>
          <p:nvPr/>
        </p:nvCxnSpPr>
        <p:spPr>
          <a:xfrm>
            <a:off x="2574925" y="1818450"/>
            <a:ext cx="4464600" cy="5853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/>
          <p:nvPr/>
        </p:nvSpPr>
        <p:spPr>
          <a:xfrm>
            <a:off x="0" y="-75"/>
            <a:ext cx="49908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990800" y="-75"/>
            <a:ext cx="4153200" cy="2301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255400" y="1103700"/>
            <a:ext cx="362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Bootstrap schema learning with simple “protoschemas” (e.g. </a:t>
            </a:r>
            <a:r>
              <a:rPr b="1" lang="en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FIND.V</a:t>
            </a:r>
            <a:r>
              <a:rPr b="1" lang="en">
                <a:solidFill>
                  <a:schemeClr val="lt1"/>
                </a:solidFill>
              </a:rPr>
              <a:t>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Protoschemas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Biological functions (eating, sleeping,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Transportation of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interaction (questions, asking for favors, etc.)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Learning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Bootstrapping with protoschemas lets us progressively build more complex schemas…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Learning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with protoschemas lets us progressively build more complex schemas…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…but how do we get the initial protoschemas from text?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Protoschema Invocation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TRAVEL.V </a:t>
            </a:r>
            <a:r>
              <a:rPr b="1"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Protoschema Invocation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TRAVEL.V </a:t>
            </a:r>
            <a:r>
              <a:rPr b="1"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 went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Protoschema Invocation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TRAVEL.V </a:t>
            </a:r>
            <a:r>
              <a:rPr b="1"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 went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 ran to the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Protoschema Invocation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TRAVEL.V </a:t>
            </a:r>
            <a:r>
              <a:rPr b="1"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 went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 ran to the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 was on his way.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Protoschema Invocation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TRAVEL.V </a:t>
            </a:r>
            <a:r>
              <a:rPr b="1" lang="en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 went home.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 ran to the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 was on his way.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4170800" y="1260925"/>
            <a:ext cx="451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We need a non-brittle NL-to-schema invocation identifier.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Protoschemas w/ FrameNet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355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Like how protoschemas should cover most actions, a relatively small set of FN frames covers a relatively large number of verbs.</a:t>
            </a:r>
            <a:endParaRPr sz="1600"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450" y="1584250"/>
            <a:ext cx="4859026" cy="36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Schema/Script Representations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FrameNet: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b="1" lang="en" sz="1300">
                <a:solidFill>
                  <a:srgbClr val="6AA84F"/>
                </a:solidFill>
              </a:rPr>
              <a:t>Rich semantics (inheritance, composition)</a:t>
            </a:r>
            <a:endParaRPr b="1" sz="1300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b="1" lang="en" sz="1300">
                <a:solidFill>
                  <a:srgbClr val="6AA84F"/>
                </a:solidFill>
              </a:rPr>
              <a:t>Comprehensive semantic roles</a:t>
            </a:r>
            <a:endParaRPr sz="1300">
              <a:solidFill>
                <a:srgbClr val="E0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Char char="●"/>
            </a:pPr>
            <a:r>
              <a:rPr lang="en" sz="1300">
                <a:solidFill>
                  <a:srgbClr val="E06666"/>
                </a:solidFill>
              </a:rPr>
              <a:t>Difficult to create new frames</a:t>
            </a:r>
            <a:endParaRPr sz="1300">
              <a:solidFill>
                <a:srgbClr val="E0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Char char="●"/>
            </a:pPr>
            <a:r>
              <a:rPr lang="en" sz="1300">
                <a:solidFill>
                  <a:srgbClr val="E06666"/>
                </a:solidFill>
              </a:rPr>
              <a:t>Not directly usable for inference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Chambers &amp; Jurafsky-style scripts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b="1" lang="en" sz="1300">
                <a:solidFill>
                  <a:srgbClr val="6AA84F"/>
                </a:solidFill>
              </a:rPr>
              <a:t>Easy to acquire from large text corpora</a:t>
            </a:r>
            <a:endParaRPr b="1" sz="1300">
              <a:solidFill>
                <a:srgbClr val="6AA84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Char char="●"/>
            </a:pPr>
            <a:r>
              <a:rPr lang="en" sz="1300">
                <a:solidFill>
                  <a:srgbClr val="E06666"/>
                </a:solidFill>
              </a:rPr>
              <a:t>Inexpressive event representation</a:t>
            </a:r>
            <a:endParaRPr sz="1300">
              <a:solidFill>
                <a:srgbClr val="E0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Char char="●"/>
            </a:pPr>
            <a:r>
              <a:rPr lang="en" sz="1300">
                <a:solidFill>
                  <a:srgbClr val="E06666"/>
                </a:solidFill>
              </a:rPr>
              <a:t>Simple, linear structure</a:t>
            </a:r>
            <a:endParaRPr sz="1300">
              <a:solidFill>
                <a:srgbClr val="E06666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825" y="3549225"/>
            <a:ext cx="2730326" cy="13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3199" y="932050"/>
            <a:ext cx="2451196" cy="18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Protoschemas w/ FrameNet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5"/>
              <a:t>These most frequent FN frames inspire some basic protoschemas:</a:t>
            </a:r>
            <a:endParaRPr sz="23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Self_motion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Experiencer_focus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Perception_experience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Arriving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Request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Bringing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Ingestion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…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Protoschemas w/ FrameNet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5"/>
              <a:t>These most frequent FN frames inspire some basic protoschemas:</a:t>
            </a:r>
            <a:endParaRPr sz="23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Self_motion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Experiencer_focus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Perception_experience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Arriving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Request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Bringing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Ingestion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…</a:t>
            </a:r>
            <a:endParaRPr b="1"/>
          </a:p>
        </p:txBody>
      </p:sp>
      <p:sp>
        <p:nvSpPr>
          <p:cNvPr id="210" name="Google Shape;210;p33"/>
          <p:cNvSpPr/>
          <p:nvPr/>
        </p:nvSpPr>
        <p:spPr>
          <a:xfrm>
            <a:off x="0" y="-75"/>
            <a:ext cx="9144000" cy="3015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0" y="3015825"/>
            <a:ext cx="379200" cy="2127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79200" y="3244925"/>
            <a:ext cx="573000" cy="18984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952200" y="3015725"/>
            <a:ext cx="8191800" cy="2127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Protoschemas w/ FrameNet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5"/>
              <a:t>These most frequent FN frames inspire some basic protoschemas:</a:t>
            </a:r>
            <a:endParaRPr sz="23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Self_motion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Experiencer_focus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Perception_experience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Arriving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Locating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Request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Bringing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Ingestion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…</a:t>
            </a:r>
            <a:endParaRPr b="1"/>
          </a:p>
        </p:txBody>
      </p:sp>
      <p:sp>
        <p:nvSpPr>
          <p:cNvPr id="220" name="Google Shape;220;p34"/>
          <p:cNvSpPr/>
          <p:nvPr/>
        </p:nvSpPr>
        <p:spPr>
          <a:xfrm>
            <a:off x="0" y="-75"/>
            <a:ext cx="9144000" cy="3015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>
            <a:off x="0" y="3015825"/>
            <a:ext cx="379200" cy="2127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"/>
          <p:cNvSpPr/>
          <p:nvPr/>
        </p:nvSpPr>
        <p:spPr>
          <a:xfrm>
            <a:off x="379200" y="3244925"/>
            <a:ext cx="573000" cy="18984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952200" y="3015725"/>
            <a:ext cx="8191800" cy="2127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5043750" y="2403875"/>
            <a:ext cx="3991500" cy="263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OBJECT.N)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 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" y="1386600"/>
            <a:ext cx="4811515" cy="365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Using FrameNet parsing to match protoschemas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LOME is a state-of-the-art information extraction system with FrameNet parsing at its core.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5" y="2217850"/>
            <a:ext cx="5038675" cy="20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671" y="3826604"/>
            <a:ext cx="3130625" cy="12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FrameNet parsing to match protoschemas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LOME is a state-of-the-art information extraction system with FrameNet parsing at its core.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5" y="2217850"/>
            <a:ext cx="5038675" cy="20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671" y="3826604"/>
            <a:ext cx="3130625" cy="12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/>
          <p:nvPr/>
        </p:nvSpPr>
        <p:spPr>
          <a:xfrm>
            <a:off x="0" y="-75"/>
            <a:ext cx="24249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3571175" y="0"/>
            <a:ext cx="55728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2424900" y="0"/>
            <a:ext cx="1146300" cy="2319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2424900" y="2824500"/>
            <a:ext cx="1146300" cy="2319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1. Align FN parses with EL parses, situating semantic roles in logical domain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2. Map enriched FN frames to EL protoschemas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Aligning FN parses with EL parses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/>
          <p:nvPr/>
        </p:nvSpPr>
        <p:spPr>
          <a:xfrm>
            <a:off x="3335625" y="-75"/>
            <a:ext cx="58083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9"/>
          <p:cNvSpPr/>
          <p:nvPr/>
        </p:nvSpPr>
        <p:spPr>
          <a:xfrm>
            <a:off x="1754700" y="2698225"/>
            <a:ext cx="1581000" cy="2445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4964400" y="-75"/>
            <a:ext cx="41796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0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"/>
          <p:cNvSpPr/>
          <p:nvPr/>
        </p:nvSpPr>
        <p:spPr>
          <a:xfrm>
            <a:off x="1754700" y="2698225"/>
            <a:ext cx="3209700" cy="2445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"/>
          <p:cNvSpPr/>
          <p:nvPr/>
        </p:nvSpPr>
        <p:spPr>
          <a:xfrm>
            <a:off x="3335700" y="0"/>
            <a:ext cx="1628700" cy="1560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/>
          <p:nvPr/>
        </p:nvSpPr>
        <p:spPr>
          <a:xfrm>
            <a:off x="738930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1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/>
          <p:nvPr/>
        </p:nvSpPr>
        <p:spPr>
          <a:xfrm>
            <a:off x="1754700" y="2698225"/>
            <a:ext cx="5634600" cy="2445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1"/>
          <p:cNvSpPr/>
          <p:nvPr/>
        </p:nvSpPr>
        <p:spPr>
          <a:xfrm>
            <a:off x="3335700" y="0"/>
            <a:ext cx="1628700" cy="1560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/>
          <p:nvPr/>
        </p:nvSpPr>
        <p:spPr>
          <a:xfrm>
            <a:off x="4964400" y="0"/>
            <a:ext cx="2424900" cy="1375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Episodic Logic (EL) schemas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schemas use a rich, formal logic designed to closely resemble English syntax.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Schemas are collections of expressive logical formulas with shared variables to aid with inference.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212925" y="2371650"/>
            <a:ext cx="4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GAURAV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MARIEL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800"/>
          </a:p>
        </p:txBody>
      </p:sp>
      <p:sp>
        <p:nvSpPr>
          <p:cNvPr id="71" name="Google Shape;71;p15"/>
          <p:cNvSpPr txBox="1"/>
          <p:nvPr/>
        </p:nvSpPr>
        <p:spPr>
          <a:xfrm>
            <a:off x="270825" y="1907125"/>
            <a:ext cx="24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Gaurav looked for Mariel.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738930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3535925" y="2698225"/>
            <a:ext cx="3853500" cy="2445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3335700" y="0"/>
            <a:ext cx="1628700" cy="1560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4964400" y="0"/>
            <a:ext cx="2424900" cy="1375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1754700" y="4285425"/>
            <a:ext cx="1781100" cy="858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738930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3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5149550" y="2698225"/>
            <a:ext cx="2239800" cy="2445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/>
          <p:nvPr/>
        </p:nvSpPr>
        <p:spPr>
          <a:xfrm>
            <a:off x="3335700" y="0"/>
            <a:ext cx="1628700" cy="1560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4964400" y="0"/>
            <a:ext cx="2424900" cy="1375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1754700" y="4285425"/>
            <a:ext cx="3394800" cy="858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4"/>
          <p:cNvSpPr/>
          <p:nvPr/>
        </p:nvSpPr>
        <p:spPr>
          <a:xfrm>
            <a:off x="738930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4"/>
          <p:cNvSpPr/>
          <p:nvPr/>
        </p:nvSpPr>
        <p:spPr>
          <a:xfrm>
            <a:off x="3335700" y="0"/>
            <a:ext cx="1628700" cy="1560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4"/>
          <p:cNvSpPr/>
          <p:nvPr/>
        </p:nvSpPr>
        <p:spPr>
          <a:xfrm>
            <a:off x="4964400" y="0"/>
            <a:ext cx="2424900" cy="1375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4"/>
          <p:cNvSpPr/>
          <p:nvPr/>
        </p:nvSpPr>
        <p:spPr>
          <a:xfrm>
            <a:off x="1754700" y="4285425"/>
            <a:ext cx="5634600" cy="858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5"/>
          <p:cNvSpPr/>
          <p:nvPr/>
        </p:nvSpPr>
        <p:spPr>
          <a:xfrm>
            <a:off x="3335625" y="-75"/>
            <a:ext cx="58083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5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/>
          <p:nvPr/>
        </p:nvSpPr>
        <p:spPr>
          <a:xfrm>
            <a:off x="1754700" y="2698225"/>
            <a:ext cx="1581000" cy="2445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6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3335625" y="-75"/>
            <a:ext cx="5808300" cy="3641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6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6"/>
          <p:cNvSpPr/>
          <p:nvPr/>
        </p:nvSpPr>
        <p:spPr>
          <a:xfrm>
            <a:off x="1754700" y="2698225"/>
            <a:ext cx="1581000" cy="9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/>
          <p:nvPr/>
        </p:nvSpPr>
        <p:spPr>
          <a:xfrm>
            <a:off x="1754700" y="4276600"/>
            <a:ext cx="7389300" cy="867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6"/>
          <p:cNvSpPr/>
          <p:nvPr/>
        </p:nvSpPr>
        <p:spPr>
          <a:xfrm>
            <a:off x="3474200" y="3641725"/>
            <a:ext cx="5669700" cy="6348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356" name="Google Shape;3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7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"/>
          <p:cNvSpPr/>
          <p:nvPr/>
        </p:nvSpPr>
        <p:spPr>
          <a:xfrm>
            <a:off x="3335625" y="-75"/>
            <a:ext cx="5808300" cy="3641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/>
          <p:nvPr/>
        </p:nvSpPr>
        <p:spPr>
          <a:xfrm>
            <a:off x="1754700" y="2698225"/>
            <a:ext cx="1581000" cy="9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"/>
          <p:cNvSpPr/>
          <p:nvPr/>
        </p:nvSpPr>
        <p:spPr>
          <a:xfrm>
            <a:off x="1754700" y="4276600"/>
            <a:ext cx="7389300" cy="867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7"/>
          <p:cNvSpPr/>
          <p:nvPr/>
        </p:nvSpPr>
        <p:spPr>
          <a:xfrm>
            <a:off x="3474200" y="3641725"/>
            <a:ext cx="1754700" cy="6348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7"/>
          <p:cNvSpPr/>
          <p:nvPr/>
        </p:nvSpPr>
        <p:spPr>
          <a:xfrm>
            <a:off x="7124725" y="3641725"/>
            <a:ext cx="2019300" cy="6348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Work: Aligning FN parses with EL parses</a:t>
            </a:r>
            <a:endParaRPr/>
          </a:p>
        </p:txBody>
      </p:sp>
      <p:pic>
        <p:nvPicPr>
          <p:cNvPr id="369" name="Google Shape;3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49" y="1017724"/>
            <a:ext cx="6439314" cy="40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/>
          <p:nvPr/>
        </p:nvSpPr>
        <p:spPr>
          <a:xfrm>
            <a:off x="0" y="-75"/>
            <a:ext cx="1754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"/>
          <p:cNvSpPr/>
          <p:nvPr/>
        </p:nvSpPr>
        <p:spPr>
          <a:xfrm>
            <a:off x="3335625" y="0"/>
            <a:ext cx="1628700" cy="3641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8"/>
          <p:cNvSpPr/>
          <p:nvPr/>
        </p:nvSpPr>
        <p:spPr>
          <a:xfrm>
            <a:off x="1754700" y="0"/>
            <a:ext cx="1581000" cy="197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8"/>
          <p:cNvSpPr/>
          <p:nvPr/>
        </p:nvSpPr>
        <p:spPr>
          <a:xfrm>
            <a:off x="1754700" y="2698225"/>
            <a:ext cx="1581000" cy="9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8"/>
          <p:cNvSpPr/>
          <p:nvPr/>
        </p:nvSpPr>
        <p:spPr>
          <a:xfrm>
            <a:off x="1754700" y="4276600"/>
            <a:ext cx="7389300" cy="867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8"/>
          <p:cNvSpPr/>
          <p:nvPr/>
        </p:nvSpPr>
        <p:spPr>
          <a:xfrm>
            <a:off x="3474200" y="3641725"/>
            <a:ext cx="1754700" cy="6348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"/>
          <p:cNvSpPr/>
          <p:nvPr/>
        </p:nvSpPr>
        <p:spPr>
          <a:xfrm>
            <a:off x="7124725" y="3641725"/>
            <a:ext cx="2019300" cy="6348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8"/>
          <p:cNvSpPr/>
          <p:nvPr/>
        </p:nvSpPr>
        <p:spPr>
          <a:xfrm>
            <a:off x="7389300" y="0"/>
            <a:ext cx="1754700" cy="3641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4964325" y="2151525"/>
            <a:ext cx="2424900" cy="14901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8"/>
          <p:cNvSpPr/>
          <p:nvPr/>
        </p:nvSpPr>
        <p:spPr>
          <a:xfrm>
            <a:off x="4964325" y="-75"/>
            <a:ext cx="2424900" cy="1410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51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Episodic Logic (EL) schemas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schemas use a rich, formal logic designed to closely resemble English syntax.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Schemas are collections of expressive logical formulas with shared variables to aid with inference.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12925" y="2371650"/>
            <a:ext cx="4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GAURAV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MARIEL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800"/>
          </a:p>
        </p:txBody>
      </p:sp>
      <p:sp>
        <p:nvSpPr>
          <p:cNvPr id="79" name="Google Shape;79;p16"/>
          <p:cNvSpPr txBox="1"/>
          <p:nvPr/>
        </p:nvSpPr>
        <p:spPr>
          <a:xfrm>
            <a:off x="270825" y="1907125"/>
            <a:ext cx="24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Gaurav looked for Mariel.</a:t>
            </a:r>
            <a:endParaRPr sz="1600"/>
          </a:p>
        </p:txBody>
      </p:sp>
      <p:sp>
        <p:nvSpPr>
          <p:cNvPr id="80" name="Google Shape;80;p16"/>
          <p:cNvSpPr/>
          <p:nvPr/>
        </p:nvSpPr>
        <p:spPr>
          <a:xfrm>
            <a:off x="5407775" y="1602325"/>
            <a:ext cx="2140200" cy="15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modifier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(ADV-A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(FOR.P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MARIEL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939975" y="2467050"/>
            <a:ext cx="1075800" cy="670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nsolas"/>
                <a:ea typeface="Consolas"/>
                <a:cs typeface="Consolas"/>
                <a:sym typeface="Consolas"/>
              </a:rPr>
              <a:t>pred</a:t>
            </a:r>
            <a:endParaRPr b="1"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LOOK.V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355975" y="3315475"/>
            <a:ext cx="1051800" cy="5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individual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GAURAV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7603400" y="3315475"/>
            <a:ext cx="1051800" cy="5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individual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MARIEL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" name="Google Shape;84;p16"/>
          <p:cNvCxnSpPr>
            <a:stCxn id="80" idx="2"/>
            <a:endCxn id="82" idx="0"/>
          </p:cNvCxnSpPr>
          <p:nvPr/>
        </p:nvCxnSpPr>
        <p:spPr>
          <a:xfrm flipH="1">
            <a:off x="4881875" y="2400175"/>
            <a:ext cx="525900" cy="915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6"/>
          <p:cNvCxnSpPr>
            <a:stCxn id="80" idx="6"/>
            <a:endCxn id="83" idx="0"/>
          </p:cNvCxnSpPr>
          <p:nvPr/>
        </p:nvCxnSpPr>
        <p:spPr>
          <a:xfrm>
            <a:off x="7547975" y="2400175"/>
            <a:ext cx="581400" cy="915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6" name="Google Shape;86;p16"/>
          <p:cNvSpPr txBox="1"/>
          <p:nvPr/>
        </p:nvSpPr>
        <p:spPr>
          <a:xfrm>
            <a:off x="3959175" y="2874575"/>
            <a:ext cx="9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arg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088375" y="2602050"/>
            <a:ext cx="9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postfix arg 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05" name="Google Shape;405;p52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53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53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13" name="Google Shape;413;p53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308650" y="1779050"/>
            <a:ext cx="4674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3"/>
          <p:cNvSpPr/>
          <p:nvPr/>
        </p:nvSpPr>
        <p:spPr>
          <a:xfrm>
            <a:off x="1060650" y="1779050"/>
            <a:ext cx="561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54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23" name="Google Shape;423;p54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54"/>
          <p:cNvSpPr/>
          <p:nvPr/>
        </p:nvSpPr>
        <p:spPr>
          <a:xfrm>
            <a:off x="308650" y="1779050"/>
            <a:ext cx="4674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4"/>
          <p:cNvSpPr/>
          <p:nvPr/>
        </p:nvSpPr>
        <p:spPr>
          <a:xfrm>
            <a:off x="1060650" y="1779050"/>
            <a:ext cx="561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"/>
          <p:cNvSpPr/>
          <p:nvPr/>
        </p:nvSpPr>
        <p:spPr>
          <a:xfrm>
            <a:off x="487500" y="582325"/>
            <a:ext cx="676500" cy="2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/>
          <p:nvPr/>
        </p:nvSpPr>
        <p:spPr>
          <a:xfrm>
            <a:off x="6089250" y="2022125"/>
            <a:ext cx="6123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35" name="Google Shape;435;p55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55"/>
          <p:cNvSpPr/>
          <p:nvPr/>
        </p:nvSpPr>
        <p:spPr>
          <a:xfrm>
            <a:off x="1252125" y="1948725"/>
            <a:ext cx="7143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5"/>
          <p:cNvSpPr/>
          <p:nvPr/>
        </p:nvSpPr>
        <p:spPr>
          <a:xfrm>
            <a:off x="1296225" y="2521875"/>
            <a:ext cx="7143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5"/>
          <p:cNvSpPr/>
          <p:nvPr/>
        </p:nvSpPr>
        <p:spPr>
          <a:xfrm>
            <a:off x="1296225" y="3273875"/>
            <a:ext cx="5820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56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56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46" name="Google Shape;446;p56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56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6"/>
          <p:cNvSpPr/>
          <p:nvPr/>
        </p:nvSpPr>
        <p:spPr>
          <a:xfrm>
            <a:off x="1717025" y="2696075"/>
            <a:ext cx="7431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6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57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57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57" name="Google Shape;457;p57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7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7"/>
          <p:cNvSpPr/>
          <p:nvPr/>
        </p:nvSpPr>
        <p:spPr>
          <a:xfrm>
            <a:off x="1717025" y="2696075"/>
            <a:ext cx="7431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7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7"/>
          <p:cNvSpPr/>
          <p:nvPr/>
        </p:nvSpPr>
        <p:spPr>
          <a:xfrm>
            <a:off x="225125" y="4570100"/>
            <a:ext cx="7431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7"/>
          <p:cNvSpPr/>
          <p:nvPr/>
        </p:nvSpPr>
        <p:spPr>
          <a:xfrm>
            <a:off x="1858900" y="4581300"/>
            <a:ext cx="14742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57"/>
          <p:cNvCxnSpPr>
            <a:stCxn id="460" idx="2"/>
            <a:endCxn id="462" idx="0"/>
          </p:cNvCxnSpPr>
          <p:nvPr/>
        </p:nvCxnSpPr>
        <p:spPr>
          <a:xfrm flipH="1" rot="-5400000">
            <a:off x="1826525" y="3811850"/>
            <a:ext cx="991800" cy="546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4" name="Google Shape;464;p57"/>
          <p:cNvCxnSpPr>
            <a:stCxn id="458" idx="1"/>
            <a:endCxn id="461" idx="0"/>
          </p:cNvCxnSpPr>
          <p:nvPr/>
        </p:nvCxnSpPr>
        <p:spPr>
          <a:xfrm flipH="1">
            <a:off x="596825" y="2138375"/>
            <a:ext cx="1120200" cy="2431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58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58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72" name="Google Shape;472;p58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58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1717025" y="2832925"/>
            <a:ext cx="1377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8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8"/>
          <p:cNvSpPr/>
          <p:nvPr/>
        </p:nvSpPr>
        <p:spPr>
          <a:xfrm>
            <a:off x="225125" y="4570100"/>
            <a:ext cx="7431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8"/>
          <p:cNvSpPr/>
          <p:nvPr/>
        </p:nvSpPr>
        <p:spPr>
          <a:xfrm>
            <a:off x="1858900" y="4581300"/>
            <a:ext cx="14742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58"/>
          <p:cNvCxnSpPr>
            <a:stCxn id="475" idx="2"/>
            <a:endCxn id="477" idx="0"/>
          </p:cNvCxnSpPr>
          <p:nvPr/>
        </p:nvCxnSpPr>
        <p:spPr>
          <a:xfrm flipH="1" rot="-5400000">
            <a:off x="1826525" y="3811850"/>
            <a:ext cx="991800" cy="546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9" name="Google Shape;479;p58"/>
          <p:cNvCxnSpPr>
            <a:stCxn id="473" idx="1"/>
            <a:endCxn id="476" idx="0"/>
          </p:cNvCxnSpPr>
          <p:nvPr/>
        </p:nvCxnSpPr>
        <p:spPr>
          <a:xfrm flipH="1">
            <a:off x="596825" y="2138375"/>
            <a:ext cx="1120200" cy="2431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59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487" name="Google Shape;487;p59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59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9"/>
          <p:cNvSpPr/>
          <p:nvPr/>
        </p:nvSpPr>
        <p:spPr>
          <a:xfrm>
            <a:off x="1717025" y="2985325"/>
            <a:ext cx="2847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9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9"/>
          <p:cNvSpPr/>
          <p:nvPr/>
        </p:nvSpPr>
        <p:spPr>
          <a:xfrm>
            <a:off x="225125" y="4570100"/>
            <a:ext cx="7431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9"/>
          <p:cNvSpPr/>
          <p:nvPr/>
        </p:nvSpPr>
        <p:spPr>
          <a:xfrm>
            <a:off x="1858900" y="4581300"/>
            <a:ext cx="14742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59"/>
          <p:cNvCxnSpPr>
            <a:stCxn id="490" idx="2"/>
            <a:endCxn id="492" idx="0"/>
          </p:cNvCxnSpPr>
          <p:nvPr/>
        </p:nvCxnSpPr>
        <p:spPr>
          <a:xfrm flipH="1" rot="-5400000">
            <a:off x="1826525" y="3811850"/>
            <a:ext cx="991800" cy="546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4" name="Google Shape;494;p59"/>
          <p:cNvCxnSpPr>
            <a:stCxn id="488" idx="1"/>
            <a:endCxn id="491" idx="0"/>
          </p:cNvCxnSpPr>
          <p:nvPr/>
        </p:nvCxnSpPr>
        <p:spPr>
          <a:xfrm flipH="1">
            <a:off x="596825" y="2138375"/>
            <a:ext cx="1120200" cy="2431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60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0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502" name="Google Shape;502;p60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60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0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0"/>
          <p:cNvSpPr/>
          <p:nvPr/>
        </p:nvSpPr>
        <p:spPr>
          <a:xfrm>
            <a:off x="225125" y="4570100"/>
            <a:ext cx="7431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0"/>
          <p:cNvSpPr/>
          <p:nvPr/>
        </p:nvSpPr>
        <p:spPr>
          <a:xfrm>
            <a:off x="1858900" y="4581300"/>
            <a:ext cx="14742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60"/>
          <p:cNvCxnSpPr>
            <a:stCxn id="504" idx="2"/>
            <a:endCxn id="506" idx="0"/>
          </p:cNvCxnSpPr>
          <p:nvPr/>
        </p:nvCxnSpPr>
        <p:spPr>
          <a:xfrm flipH="1" rot="-5400000">
            <a:off x="1826525" y="3811850"/>
            <a:ext cx="991800" cy="546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8" name="Google Shape;508;p60"/>
          <p:cNvCxnSpPr>
            <a:stCxn id="503" idx="1"/>
            <a:endCxn id="505" idx="0"/>
          </p:cNvCxnSpPr>
          <p:nvPr/>
        </p:nvCxnSpPr>
        <p:spPr>
          <a:xfrm flipH="1">
            <a:off x="596825" y="2138375"/>
            <a:ext cx="1120200" cy="2431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4" name="Google Shape;514;p61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61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516" name="Google Shape;516;p61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61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1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1"/>
          <p:cNvSpPr/>
          <p:nvPr/>
        </p:nvSpPr>
        <p:spPr>
          <a:xfrm>
            <a:off x="225125" y="4570100"/>
            <a:ext cx="7431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1"/>
          <p:cNvSpPr/>
          <p:nvPr/>
        </p:nvSpPr>
        <p:spPr>
          <a:xfrm>
            <a:off x="1858900" y="4581300"/>
            <a:ext cx="14742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1" name="Google Shape;521;p61"/>
          <p:cNvCxnSpPr>
            <a:stCxn id="518" idx="2"/>
            <a:endCxn id="520" idx="0"/>
          </p:cNvCxnSpPr>
          <p:nvPr/>
        </p:nvCxnSpPr>
        <p:spPr>
          <a:xfrm flipH="1" rot="-5400000">
            <a:off x="1826525" y="3811850"/>
            <a:ext cx="991800" cy="546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2" name="Google Shape;522;p61"/>
          <p:cNvCxnSpPr>
            <a:stCxn id="517" idx="1"/>
            <a:endCxn id="519" idx="0"/>
          </p:cNvCxnSpPr>
          <p:nvPr/>
        </p:nvCxnSpPr>
        <p:spPr>
          <a:xfrm flipH="1">
            <a:off x="596825" y="2138375"/>
            <a:ext cx="1120200" cy="2431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3" name="Google Shape;523;p61"/>
          <p:cNvSpPr/>
          <p:nvPr/>
        </p:nvSpPr>
        <p:spPr>
          <a:xfrm>
            <a:off x="6110700" y="2336700"/>
            <a:ext cx="943500" cy="200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1"/>
          <p:cNvSpPr/>
          <p:nvPr/>
        </p:nvSpPr>
        <p:spPr>
          <a:xfrm>
            <a:off x="6110700" y="2565300"/>
            <a:ext cx="1031700" cy="1500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61"/>
          <p:cNvCxnSpPr>
            <a:stCxn id="517" idx="3"/>
            <a:endCxn id="523" idx="1"/>
          </p:cNvCxnSpPr>
          <p:nvPr/>
        </p:nvCxnSpPr>
        <p:spPr>
          <a:xfrm>
            <a:off x="2213225" y="2138375"/>
            <a:ext cx="3897600" cy="2985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6" name="Google Shape;526;p61"/>
          <p:cNvCxnSpPr>
            <a:stCxn id="518" idx="3"/>
            <a:endCxn id="524" idx="1"/>
          </p:cNvCxnSpPr>
          <p:nvPr/>
        </p:nvCxnSpPr>
        <p:spPr>
          <a:xfrm flipH="1" rot="10800000">
            <a:off x="2380925" y="2640200"/>
            <a:ext cx="3729900" cy="8742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81500" y="66725"/>
            <a:ext cx="4056900" cy="370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GO.2.V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?E)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!R1 (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BOOK.N)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LIBRARY.N)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:Steps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?E1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?E4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:Episode-relations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!W1 (?E1 BEFORE ?E2)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!W2 (?E2 BEFORE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!W3 (?E3 BEFORE ?E4)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:Subordinate-constraints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!S1 ((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62"/>
          <p:cNvSpPr txBox="1"/>
          <p:nvPr/>
        </p:nvSpPr>
        <p:spPr>
          <a:xfrm>
            <a:off x="4831875" y="1929050"/>
            <a:ext cx="39915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62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534" name="Google Shape;534;p62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62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2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2"/>
          <p:cNvSpPr/>
          <p:nvPr/>
        </p:nvSpPr>
        <p:spPr>
          <a:xfrm>
            <a:off x="225125" y="4570100"/>
            <a:ext cx="7431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2"/>
          <p:cNvSpPr/>
          <p:nvPr/>
        </p:nvSpPr>
        <p:spPr>
          <a:xfrm>
            <a:off x="1858900" y="4581300"/>
            <a:ext cx="14742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62"/>
          <p:cNvCxnSpPr>
            <a:stCxn id="536" idx="2"/>
            <a:endCxn id="538" idx="0"/>
          </p:cNvCxnSpPr>
          <p:nvPr/>
        </p:nvCxnSpPr>
        <p:spPr>
          <a:xfrm flipH="1" rot="-5400000">
            <a:off x="1826525" y="3811850"/>
            <a:ext cx="991800" cy="546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0" name="Google Shape;540;p62"/>
          <p:cNvCxnSpPr>
            <a:stCxn id="535" idx="1"/>
            <a:endCxn id="537" idx="0"/>
          </p:cNvCxnSpPr>
          <p:nvPr/>
        </p:nvCxnSpPr>
        <p:spPr>
          <a:xfrm flipH="1">
            <a:off x="596825" y="2138375"/>
            <a:ext cx="1120200" cy="2431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"/>
          <p:cNvSpPr/>
          <p:nvPr/>
        </p:nvSpPr>
        <p:spPr>
          <a:xfrm>
            <a:off x="431825" y="233075"/>
            <a:ext cx="3284700" cy="13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3"/>
          <p:cNvSpPr txBox="1"/>
          <p:nvPr/>
        </p:nvSpPr>
        <p:spPr>
          <a:xfrm>
            <a:off x="4655775" y="1929050"/>
            <a:ext cx="44883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63"/>
          <p:cNvSpPr txBox="1"/>
          <p:nvPr/>
        </p:nvSpPr>
        <p:spPr>
          <a:xfrm>
            <a:off x="76625" y="4473750"/>
            <a:ext cx="4408800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sp>
        <p:nvSpPr>
          <p:cNvPr id="548" name="Google Shape;548;p63"/>
          <p:cNvSpPr txBox="1"/>
          <p:nvPr/>
        </p:nvSpPr>
        <p:spPr>
          <a:xfrm>
            <a:off x="225125" y="1695975"/>
            <a:ext cx="4111800" cy="272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(motion * -&gt; travel.v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((?x theme)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pre-arg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(theme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((?s source)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from.p)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(source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((?d goal)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(adv to.p)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(post-arg (1 of any))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(goal (if not event))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path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8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63"/>
          <p:cNvSpPr/>
          <p:nvPr/>
        </p:nvSpPr>
        <p:spPr>
          <a:xfrm>
            <a:off x="1717025" y="2063375"/>
            <a:ext cx="4962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3"/>
          <p:cNvSpPr/>
          <p:nvPr/>
        </p:nvSpPr>
        <p:spPr>
          <a:xfrm>
            <a:off x="1717025" y="3439400"/>
            <a:ext cx="663900" cy="15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3"/>
          <p:cNvSpPr/>
          <p:nvPr/>
        </p:nvSpPr>
        <p:spPr>
          <a:xfrm>
            <a:off x="225125" y="4570100"/>
            <a:ext cx="7431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3"/>
          <p:cNvSpPr/>
          <p:nvPr/>
        </p:nvSpPr>
        <p:spPr>
          <a:xfrm>
            <a:off x="1858900" y="4581300"/>
            <a:ext cx="1474200" cy="20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63"/>
          <p:cNvCxnSpPr>
            <a:stCxn id="550" idx="2"/>
            <a:endCxn id="552" idx="0"/>
          </p:cNvCxnSpPr>
          <p:nvPr/>
        </p:nvCxnSpPr>
        <p:spPr>
          <a:xfrm flipH="1" rot="-5400000">
            <a:off x="1826525" y="3811850"/>
            <a:ext cx="991800" cy="5469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4" name="Google Shape;554;p63"/>
          <p:cNvCxnSpPr>
            <a:stCxn id="549" idx="1"/>
            <a:endCxn id="551" idx="0"/>
          </p:cNvCxnSpPr>
          <p:nvPr/>
        </p:nvCxnSpPr>
        <p:spPr>
          <a:xfrm flipH="1">
            <a:off x="596825" y="2138375"/>
            <a:ext cx="1120200" cy="24318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4"/>
          <p:cNvSpPr txBox="1"/>
          <p:nvPr/>
        </p:nvSpPr>
        <p:spPr>
          <a:xfrm>
            <a:off x="4655775" y="1929050"/>
            <a:ext cx="44883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5"/>
          <p:cNvSpPr txBox="1"/>
          <p:nvPr/>
        </p:nvSpPr>
        <p:spPr>
          <a:xfrm>
            <a:off x="4655775" y="1929050"/>
            <a:ext cx="44883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65"/>
          <p:cNvSpPr/>
          <p:nvPr/>
        </p:nvSpPr>
        <p:spPr>
          <a:xfrm>
            <a:off x="205525" y="1710650"/>
            <a:ext cx="3819900" cy="104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3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6"/>
          <p:cNvSpPr txBox="1"/>
          <p:nvPr/>
        </p:nvSpPr>
        <p:spPr>
          <a:xfrm>
            <a:off x="4655775" y="1929050"/>
            <a:ext cx="4488300" cy="317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66"/>
          <p:cNvSpPr/>
          <p:nvPr/>
        </p:nvSpPr>
        <p:spPr>
          <a:xfrm>
            <a:off x="205525" y="1710650"/>
            <a:ext cx="3819900" cy="179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3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MOM.N)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HOUSE.N)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7"/>
          <p:cNvSpPr txBox="1"/>
          <p:nvPr/>
        </p:nvSpPr>
        <p:spPr>
          <a:xfrm>
            <a:off x="4655775" y="938450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67"/>
          <p:cNvSpPr/>
          <p:nvPr/>
        </p:nvSpPr>
        <p:spPr>
          <a:xfrm>
            <a:off x="205525" y="1710650"/>
            <a:ext cx="3819900" cy="179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3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MOM.N)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HOUSE.N)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8"/>
          <p:cNvSpPr txBox="1"/>
          <p:nvPr/>
        </p:nvSpPr>
        <p:spPr>
          <a:xfrm>
            <a:off x="4655775" y="938450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Google Shape;583;p68"/>
          <p:cNvSpPr/>
          <p:nvPr/>
        </p:nvSpPr>
        <p:spPr>
          <a:xfrm>
            <a:off x="205525" y="1710650"/>
            <a:ext cx="3819900" cy="179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((ADV-A (TO.P 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13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MOM.N)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HOUSE.N)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68"/>
          <p:cNvSpPr/>
          <p:nvPr/>
        </p:nvSpPr>
        <p:spPr>
          <a:xfrm>
            <a:off x="5639225" y="1913450"/>
            <a:ext cx="2490600" cy="102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FRIEND.SK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71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81500" y="66725"/>
            <a:ext cx="4056900" cy="370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GO.2.V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?E)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!R1 (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BOOK.N)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LIBRARY.N)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:Steps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?E1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?E4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:Episode-relations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!W1 (?E1 BEFORE ?E2)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!W2 (?E2 BEFORE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!W3 (?E3 BEFORE ?E4)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:Subordinate-constraints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!S1 ((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0" y="-75"/>
            <a:ext cx="8025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592425" y="0"/>
            <a:ext cx="6551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802500" y="0"/>
            <a:ext cx="1789800" cy="3261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02500" y="1042975"/>
            <a:ext cx="1789800" cy="41004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2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72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sp>
        <p:nvSpPr>
          <p:cNvPr id="607" name="Google Shape;607;p72"/>
          <p:cNvSpPr/>
          <p:nvPr/>
        </p:nvSpPr>
        <p:spPr>
          <a:xfrm>
            <a:off x="0" y="767150"/>
            <a:ext cx="9144000" cy="97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2"/>
          <p:cNvSpPr/>
          <p:nvPr/>
        </p:nvSpPr>
        <p:spPr>
          <a:xfrm>
            <a:off x="0" y="864225"/>
            <a:ext cx="1366800" cy="4279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2"/>
          <p:cNvSpPr/>
          <p:nvPr/>
        </p:nvSpPr>
        <p:spPr>
          <a:xfrm>
            <a:off x="1366800" y="1049300"/>
            <a:ext cx="7777200" cy="40941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2"/>
          <p:cNvSpPr/>
          <p:nvPr/>
        </p:nvSpPr>
        <p:spPr>
          <a:xfrm>
            <a:off x="1772375" y="864225"/>
            <a:ext cx="7371600" cy="1851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2"/>
          <p:cNvSpPr/>
          <p:nvPr/>
        </p:nvSpPr>
        <p:spPr>
          <a:xfrm>
            <a:off x="0" y="0"/>
            <a:ext cx="9144000" cy="5730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2"/>
          <p:cNvSpPr/>
          <p:nvPr/>
        </p:nvSpPr>
        <p:spPr>
          <a:xfrm>
            <a:off x="0" y="573000"/>
            <a:ext cx="3588900" cy="1944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2"/>
          <p:cNvSpPr/>
          <p:nvPr/>
        </p:nvSpPr>
        <p:spPr>
          <a:xfrm>
            <a:off x="4223700" y="572750"/>
            <a:ext cx="4920300" cy="1944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2"/>
          <p:cNvSpPr/>
          <p:nvPr/>
        </p:nvSpPr>
        <p:spPr>
          <a:xfrm>
            <a:off x="862075" y="1844625"/>
            <a:ext cx="2770800" cy="10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went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Jenny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’s</a:t>
            </a: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“</a:t>
            </a:r>
            <a:r>
              <a:rPr lang="en" sz="1500"/>
              <a:t>her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3C78D8"/>
                </a:solidFill>
              </a:rPr>
              <a:t>friend</a:t>
            </a:r>
            <a:r>
              <a:rPr lang="en" sz="1500">
                <a:solidFill>
                  <a:srgbClr val="000000"/>
                </a:solidFill>
              </a:rPr>
              <a:t>’s </a:t>
            </a:r>
            <a:r>
              <a:rPr lang="en" sz="1500">
                <a:solidFill>
                  <a:srgbClr val="6AA84F"/>
                </a:solidFill>
              </a:rPr>
              <a:t>house</a:t>
            </a:r>
            <a:r>
              <a:rPr lang="en" sz="1500"/>
              <a:t>”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5" name="Google Shape;615;p72"/>
          <p:cNvSpPr/>
          <p:nvPr/>
        </p:nvSpPr>
        <p:spPr>
          <a:xfrm>
            <a:off x="2512800" y="3500650"/>
            <a:ext cx="1975500" cy="112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MOTION </a:t>
            </a:r>
            <a:r>
              <a:rPr lang="en" sz="15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GO.V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 THEME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MOM.SK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GOAL </a:t>
            </a:r>
            <a:r>
              <a:rPr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HOUSE.SK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72"/>
          <p:cNvSpPr txBox="1"/>
          <p:nvPr/>
        </p:nvSpPr>
        <p:spPr>
          <a:xfrm>
            <a:off x="1375575" y="864150"/>
            <a:ext cx="396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cxnSp>
        <p:nvCxnSpPr>
          <p:cNvPr id="617" name="Google Shape;617;p72"/>
          <p:cNvCxnSpPr>
            <a:stCxn id="616" idx="2"/>
            <a:endCxn id="614" idx="0"/>
          </p:cNvCxnSpPr>
          <p:nvPr/>
        </p:nvCxnSpPr>
        <p:spPr>
          <a:xfrm flipH="1" rot="-5400000">
            <a:off x="1530225" y="1127250"/>
            <a:ext cx="761100" cy="673500"/>
          </a:xfrm>
          <a:prstGeom prst="curvedConnector3">
            <a:avLst>
              <a:gd fmla="val 50005" name="adj1"/>
            </a:avLst>
          </a:prstGeom>
          <a:noFill/>
          <a:ln cap="flat" cmpd="sng" w="19050">
            <a:solidFill>
              <a:srgbClr val="FF383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8" name="Google Shape;618;p72"/>
          <p:cNvCxnSpPr>
            <a:stCxn id="614" idx="2"/>
            <a:endCxn id="615" idx="0"/>
          </p:cNvCxnSpPr>
          <p:nvPr/>
        </p:nvCxnSpPr>
        <p:spPr>
          <a:xfrm flipH="1" rot="-5400000">
            <a:off x="2569825" y="2569875"/>
            <a:ext cx="608400" cy="12531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FF383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19" name="Google Shape;619;p72"/>
          <p:cNvSpPr txBox="1"/>
          <p:nvPr/>
        </p:nvSpPr>
        <p:spPr>
          <a:xfrm>
            <a:off x="3597650" y="573150"/>
            <a:ext cx="626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cxnSp>
        <p:nvCxnSpPr>
          <p:cNvPr id="620" name="Google Shape;620;p72"/>
          <p:cNvCxnSpPr>
            <a:stCxn id="615" idx="3"/>
            <a:endCxn id="619" idx="2"/>
          </p:cNvCxnSpPr>
          <p:nvPr/>
        </p:nvCxnSpPr>
        <p:spPr>
          <a:xfrm rot="10800000">
            <a:off x="3910800" y="792550"/>
            <a:ext cx="577500" cy="3271500"/>
          </a:xfrm>
          <a:prstGeom prst="curvedConnector4">
            <a:avLst>
              <a:gd fmla="val -41234" name="adj1"/>
              <a:gd fmla="val 58612" name="adj2"/>
            </a:avLst>
          </a:prstGeom>
          <a:noFill/>
          <a:ln cap="flat" cmpd="sng" w="19050">
            <a:solidFill>
              <a:srgbClr val="FF383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1" name="Google Shape;621;p72"/>
          <p:cNvSpPr txBox="1"/>
          <p:nvPr/>
        </p:nvSpPr>
        <p:spPr>
          <a:xfrm>
            <a:off x="2001625" y="1243300"/>
            <a:ext cx="1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3838"/>
                </a:solidFill>
              </a:rPr>
              <a:t>LOME</a:t>
            </a:r>
            <a:endParaRPr b="1">
              <a:solidFill>
                <a:srgbClr val="FF3838"/>
              </a:solidFill>
            </a:endParaRPr>
          </a:p>
        </p:txBody>
      </p:sp>
      <p:sp>
        <p:nvSpPr>
          <p:cNvPr id="622" name="Google Shape;622;p72"/>
          <p:cNvSpPr txBox="1"/>
          <p:nvPr/>
        </p:nvSpPr>
        <p:spPr>
          <a:xfrm>
            <a:off x="2904200" y="2896250"/>
            <a:ext cx="13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3838"/>
                </a:solidFill>
              </a:rPr>
              <a:t>EL alignment</a:t>
            </a:r>
            <a:endParaRPr b="1">
              <a:solidFill>
                <a:srgbClr val="FF3838"/>
              </a:solidFill>
            </a:endParaRPr>
          </a:p>
        </p:txBody>
      </p:sp>
      <p:sp>
        <p:nvSpPr>
          <p:cNvPr id="623" name="Google Shape;623;p72"/>
          <p:cNvSpPr txBox="1"/>
          <p:nvPr/>
        </p:nvSpPr>
        <p:spPr>
          <a:xfrm>
            <a:off x="4648200" y="2290325"/>
            <a:ext cx="14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3838"/>
                </a:solidFill>
              </a:rPr>
              <a:t>Protoschema mapping</a:t>
            </a:r>
            <a:endParaRPr b="1">
              <a:solidFill>
                <a:srgbClr val="FF3838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3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73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sp>
        <p:nvSpPr>
          <p:cNvPr id="630" name="Google Shape;630;p73"/>
          <p:cNvSpPr/>
          <p:nvPr/>
        </p:nvSpPr>
        <p:spPr>
          <a:xfrm>
            <a:off x="0" y="0"/>
            <a:ext cx="3306600" cy="2571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3"/>
          <p:cNvSpPr/>
          <p:nvPr/>
        </p:nvSpPr>
        <p:spPr>
          <a:xfrm>
            <a:off x="4911475" y="0"/>
            <a:ext cx="4232400" cy="2571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3"/>
          <p:cNvSpPr/>
          <p:nvPr/>
        </p:nvSpPr>
        <p:spPr>
          <a:xfrm>
            <a:off x="3306600" y="0"/>
            <a:ext cx="1605000" cy="9171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4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74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sp>
        <p:nvSpPr>
          <p:cNvPr id="640" name="Google Shape;640;p74"/>
          <p:cNvSpPr/>
          <p:nvPr/>
        </p:nvSpPr>
        <p:spPr>
          <a:xfrm>
            <a:off x="0" y="0"/>
            <a:ext cx="2812800" cy="443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4"/>
          <p:cNvSpPr/>
          <p:nvPr/>
        </p:nvSpPr>
        <p:spPr>
          <a:xfrm>
            <a:off x="5722725" y="0"/>
            <a:ext cx="3421200" cy="44352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74"/>
          <p:cNvSpPr/>
          <p:nvPr/>
        </p:nvSpPr>
        <p:spPr>
          <a:xfrm>
            <a:off x="2812800" y="0"/>
            <a:ext cx="2910000" cy="26718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4"/>
          <p:cNvSpPr/>
          <p:nvPr/>
        </p:nvSpPr>
        <p:spPr>
          <a:xfrm>
            <a:off x="0" y="4435325"/>
            <a:ext cx="9144000" cy="708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5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75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6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76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sp>
        <p:nvSpPr>
          <p:cNvPr id="656" name="Google Shape;656;p76"/>
          <p:cNvSpPr/>
          <p:nvPr/>
        </p:nvSpPr>
        <p:spPr>
          <a:xfrm>
            <a:off x="194400" y="32055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BF9000"/>
                </a:solidFill>
              </a:rPr>
              <a:t>Maria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Jeff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7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77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sp>
        <p:nvSpPr>
          <p:cNvPr id="663" name="Google Shape;663;p77"/>
          <p:cNvSpPr/>
          <p:nvPr/>
        </p:nvSpPr>
        <p:spPr>
          <a:xfrm>
            <a:off x="194400" y="32055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BF9000"/>
                </a:solidFill>
              </a:rPr>
              <a:t>Maria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Jeff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cxnSp>
        <p:nvCxnSpPr>
          <p:cNvPr id="664" name="Google Shape;664;p77"/>
          <p:cNvCxnSpPr>
            <a:stCxn id="663" idx="0"/>
            <a:endCxn id="661" idx="1"/>
          </p:cNvCxnSpPr>
          <p:nvPr/>
        </p:nvCxnSpPr>
        <p:spPr>
          <a:xfrm rot="-5400000">
            <a:off x="1434900" y="2312450"/>
            <a:ext cx="582600" cy="12036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8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JEFF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JEFF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78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sp>
        <p:nvSpPr>
          <p:cNvPr id="671" name="Google Shape;671;p78"/>
          <p:cNvSpPr/>
          <p:nvPr/>
        </p:nvSpPr>
        <p:spPr>
          <a:xfrm>
            <a:off x="194400" y="32055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BF9000"/>
                </a:solidFill>
              </a:rPr>
              <a:t>Maria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Jeff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cxnSp>
        <p:nvCxnSpPr>
          <p:cNvPr id="672" name="Google Shape;672;p78"/>
          <p:cNvCxnSpPr>
            <a:stCxn id="671" idx="0"/>
            <a:endCxn id="669" idx="1"/>
          </p:cNvCxnSpPr>
          <p:nvPr/>
        </p:nvCxnSpPr>
        <p:spPr>
          <a:xfrm rot="-5400000">
            <a:off x="1434900" y="2312450"/>
            <a:ext cx="582600" cy="12036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9"/>
          <p:cNvSpPr txBox="1"/>
          <p:nvPr/>
        </p:nvSpPr>
        <p:spPr>
          <a:xfrm>
            <a:off x="2327850" y="506375"/>
            <a:ext cx="4488300" cy="42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TRAVEL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.V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!R4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MOM.N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!R5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HOUSE.N)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!R6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JEFF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!R7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!R8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FRIEND.N)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!R9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PERTAIN-TO </a:t>
            </a:r>
            <a:r>
              <a:rPr b="1" lang="en" sz="10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JEFF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:Goals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?G1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WANT.V (THAT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?S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?P2 (</a:t>
            </a:r>
            <a:r>
              <a:rPr b="1" lang="en" sz="10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?D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79"/>
          <p:cNvSpPr/>
          <p:nvPr/>
        </p:nvSpPr>
        <p:spPr>
          <a:xfrm>
            <a:off x="194400" y="7671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/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BF9000"/>
                </a:solidFill>
              </a:rPr>
              <a:t>mom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Jenny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sp>
        <p:nvSpPr>
          <p:cNvPr id="679" name="Google Shape;679;p79"/>
          <p:cNvSpPr/>
          <p:nvPr/>
        </p:nvSpPr>
        <p:spPr>
          <a:xfrm>
            <a:off x="194400" y="3205550"/>
            <a:ext cx="1860000" cy="77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“</a:t>
            </a:r>
            <a:r>
              <a:rPr lang="en" sz="1300">
                <a:solidFill>
                  <a:srgbClr val="BF9000"/>
                </a:solidFill>
              </a:rPr>
              <a:t>Maria</a:t>
            </a:r>
            <a:r>
              <a:rPr lang="en" sz="1300"/>
              <a:t> </a:t>
            </a:r>
            <a:r>
              <a:rPr lang="en" sz="1300">
                <a:solidFill>
                  <a:srgbClr val="8E7CC3"/>
                </a:solidFill>
              </a:rPr>
              <a:t>went</a:t>
            </a:r>
            <a:r>
              <a:rPr lang="en" sz="1300"/>
              <a:t> to </a:t>
            </a:r>
            <a:r>
              <a:rPr lang="en" sz="1300">
                <a:solidFill>
                  <a:srgbClr val="E06666"/>
                </a:solidFill>
              </a:rPr>
              <a:t>Jeff</a:t>
            </a:r>
            <a:r>
              <a:rPr lang="en" sz="1300">
                <a:solidFill>
                  <a:srgbClr val="000000"/>
                </a:solidFill>
              </a:rPr>
              <a:t>’s</a:t>
            </a:r>
            <a:r>
              <a:rPr lang="en" sz="1300">
                <a:solidFill>
                  <a:srgbClr val="E06666"/>
                </a:solidFill>
              </a:rPr>
              <a:t> </a:t>
            </a:r>
            <a:r>
              <a:rPr lang="en" sz="1300">
                <a:solidFill>
                  <a:srgbClr val="3C78D8"/>
                </a:solidFill>
              </a:rPr>
              <a:t>friend</a:t>
            </a:r>
            <a:r>
              <a:rPr lang="en" sz="1300"/>
              <a:t>’s </a:t>
            </a:r>
            <a:r>
              <a:rPr lang="en" sz="1300">
                <a:solidFill>
                  <a:srgbClr val="6AA84F"/>
                </a:solidFill>
              </a:rPr>
              <a:t>house</a:t>
            </a:r>
            <a:r>
              <a:rPr lang="en" sz="1300"/>
              <a:t>.”</a:t>
            </a:r>
            <a:endParaRPr sz="1300"/>
          </a:p>
        </p:txBody>
      </p:sp>
      <p:cxnSp>
        <p:nvCxnSpPr>
          <p:cNvPr id="680" name="Google Shape;680;p79"/>
          <p:cNvCxnSpPr>
            <a:stCxn id="679" idx="0"/>
            <a:endCxn id="677" idx="1"/>
          </p:cNvCxnSpPr>
          <p:nvPr/>
        </p:nvCxnSpPr>
        <p:spPr>
          <a:xfrm rot="-5400000">
            <a:off x="1434900" y="2312450"/>
            <a:ext cx="582600" cy="12036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1" name="Google Shape;681;p79"/>
          <p:cNvSpPr/>
          <p:nvPr/>
        </p:nvSpPr>
        <p:spPr>
          <a:xfrm>
            <a:off x="0" y="0"/>
            <a:ext cx="158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9"/>
          <p:cNvSpPr/>
          <p:nvPr/>
        </p:nvSpPr>
        <p:spPr>
          <a:xfrm>
            <a:off x="5290800" y="0"/>
            <a:ext cx="38532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9"/>
          <p:cNvSpPr/>
          <p:nvPr/>
        </p:nvSpPr>
        <p:spPr>
          <a:xfrm>
            <a:off x="3579900" y="0"/>
            <a:ext cx="1710900" cy="1463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9"/>
          <p:cNvSpPr/>
          <p:nvPr/>
        </p:nvSpPr>
        <p:spPr>
          <a:xfrm>
            <a:off x="3579900" y="2001625"/>
            <a:ext cx="1710900" cy="3141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9"/>
          <p:cNvSpPr/>
          <p:nvPr/>
        </p:nvSpPr>
        <p:spPr>
          <a:xfrm>
            <a:off x="3579900" y="1651400"/>
            <a:ext cx="1710900" cy="150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9"/>
          <p:cNvSpPr/>
          <p:nvPr/>
        </p:nvSpPr>
        <p:spPr>
          <a:xfrm>
            <a:off x="2111775" y="0"/>
            <a:ext cx="14682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9"/>
          <p:cNvSpPr/>
          <p:nvPr/>
        </p:nvSpPr>
        <p:spPr>
          <a:xfrm>
            <a:off x="158700" y="0"/>
            <a:ext cx="1953000" cy="31419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9"/>
          <p:cNvSpPr/>
          <p:nvPr/>
        </p:nvSpPr>
        <p:spPr>
          <a:xfrm>
            <a:off x="158700" y="4045000"/>
            <a:ext cx="1953000" cy="10986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9"/>
          <p:cNvSpPr/>
          <p:nvPr/>
        </p:nvSpPr>
        <p:spPr>
          <a:xfrm>
            <a:off x="4572000" y="1463700"/>
            <a:ext cx="718800" cy="1878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on Wider Schema Learning Project</a:t>
            </a:r>
            <a:endParaRPr/>
          </a:p>
        </p:txBody>
      </p:sp>
      <p:sp>
        <p:nvSpPr>
          <p:cNvPr id="695" name="Google Shape;695;p80"/>
          <p:cNvSpPr txBox="1"/>
          <p:nvPr>
            <p:ph idx="1" type="body"/>
          </p:nvPr>
        </p:nvSpPr>
        <p:spPr>
          <a:xfrm>
            <a:off x="311700" y="1152475"/>
            <a:ext cx="466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D486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Mining Logical Event Schemas From Pre-Trained Language Models</a:t>
            </a:r>
            <a:endParaRPr sz="1700">
              <a:solidFill>
                <a:srgbClr val="2D48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46E9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Lane Lawley</a:t>
            </a:r>
            <a:r>
              <a:rPr lang="en" sz="11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100">
                <a:solidFill>
                  <a:srgbClr val="446E9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Lenhart Schubert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https://aclanthology.org/2022.acl-srw.25/</a:t>
            </a:r>
            <a:endParaRPr sz="1200"/>
          </a:p>
        </p:txBody>
      </p:sp>
      <p:pic>
        <p:nvPicPr>
          <p:cNvPr id="696" name="Google Shape;696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0150" y="1105225"/>
            <a:ext cx="3762149" cy="37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81500" y="66725"/>
            <a:ext cx="4056900" cy="370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GO.2.V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?E)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!R1 (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BOOK.N)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LIBRARY.N)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:Steps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?E1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?E4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:Episode-relations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!W1 (?E1 BEFORE ?E2)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!W2 (?E2 BEFORE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!W3 (?E3 BEFORE ?E4)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:Subordinate-constraints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!S1 ((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-75"/>
            <a:ext cx="8025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844525" y="0"/>
            <a:ext cx="52995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802500" y="0"/>
            <a:ext cx="3042000" cy="1172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802500" y="2125075"/>
            <a:ext cx="3042000" cy="30183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5043750" y="2403875"/>
            <a:ext cx="3991500" cy="26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OBJECT.N)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81500" y="66725"/>
            <a:ext cx="4056900" cy="370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GO.2.V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?E)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!R1 (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BOOK.N)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LIBRARY.N)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:Steps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?E1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?E4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:Episode-relations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!W1 (?E1 BEFORE ?E2)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!W2 (?E2 BEFORE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!W3 (?E3 BEFORE ?E4)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:Subordinate-constraints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!S1 ((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1216825" y="1719300"/>
            <a:ext cx="1358100" cy="19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0"/>
          <p:cNvCxnSpPr>
            <a:stCxn id="117" idx="3"/>
            <a:endCxn id="115" idx="0"/>
          </p:cNvCxnSpPr>
          <p:nvPr/>
        </p:nvCxnSpPr>
        <p:spPr>
          <a:xfrm>
            <a:off x="2574925" y="1818450"/>
            <a:ext cx="4464600" cy="5853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5043750" y="2403875"/>
            <a:ext cx="3991500" cy="26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</a:t>
            </a: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?E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OBJECT.N)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LOCATION.N)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:Preconditions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?I1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(NOT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:Postconditions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?P1 (</a:t>
            </a:r>
            <a:r>
              <a:rPr b="1" lang="en" sz="1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?P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KNOW.V (THAT (</a:t>
            </a:r>
            <a:r>
              <a:rPr b="1" lang="en" sz="1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?O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AT.P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  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81500" y="66725"/>
            <a:ext cx="4056900" cy="370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(EPI-SCHEMA ((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GO.2.V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** ?E)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:Roles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!R1 (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BOOK.N)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!R3 (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LIBRARY.N)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:Steps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?E1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GO.V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?E2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((ADV-A (FOR.P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 LOOK.V))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?E4 (</a:t>
            </a:r>
            <a:r>
              <a:rPr b="1" lang="en" sz="1000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</a:rPr>
              <a:t>?X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READ.V </a:t>
            </a:r>
            <a:r>
              <a:rPr b="1" lang="en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?B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:Episode-relations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!W1 (?E1 BEFORE ?E2)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!W2 (?E2 BEFORE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!W3 (?E3 BEFORE ?E4)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:Subordinate-constraints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!S1 ((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?E3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 </a:t>
            </a:r>
            <a:r>
              <a:rPr b="1" lang="en" sz="1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?Y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b="1" lang="en" sz="10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?L</a:t>
            </a: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216825" y="1719300"/>
            <a:ext cx="1358100" cy="19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5" idx="3"/>
            <a:endCxn id="123" idx="0"/>
          </p:cNvCxnSpPr>
          <p:nvPr/>
        </p:nvCxnSpPr>
        <p:spPr>
          <a:xfrm>
            <a:off x="2574925" y="1818450"/>
            <a:ext cx="4464600" cy="5853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/>
          <p:nvPr/>
        </p:nvSpPr>
        <p:spPr>
          <a:xfrm>
            <a:off x="0" y="-125"/>
            <a:ext cx="5537700" cy="51435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5537700" y="-125"/>
            <a:ext cx="3606300" cy="3509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537700" y="4849750"/>
            <a:ext cx="3606300" cy="2937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8958825" y="3509575"/>
            <a:ext cx="185100" cy="1340100"/>
          </a:xfrm>
          <a:prstGeom prst="rect">
            <a:avLst/>
          </a:prstGeom>
          <a:solidFill>
            <a:srgbClr val="000000">
              <a:alpha val="6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