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75" y="1235075"/>
            <a:ext cx="3752575" cy="37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625" y="710900"/>
            <a:ext cx="5246675" cy="31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065450" y="4065450"/>
            <a:ext cx="44421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Lane Lawley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Setup: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15035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73515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2713175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974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475" y="3125925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900" y="1239688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400" y="629300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717" y="1571625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300" y="221950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50" y="3281575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0" y="3370912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150" y="2407375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8892" y="12938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7917" y="2257425"/>
            <a:ext cx="1712899" cy="143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>
            <a:off x="2889392" y="544688"/>
            <a:ext cx="182400" cy="1745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2889392" y="2587763"/>
            <a:ext cx="3968700" cy="279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Setup: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15035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2713175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974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717" y="1571625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892" y="12938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917" y="2257425"/>
            <a:ext cx="1712899" cy="143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 flipH="1">
            <a:off x="2889392" y="544688"/>
            <a:ext cx="182400" cy="1745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2889392" y="2587763"/>
            <a:ext cx="3968700" cy="279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 txBox="1"/>
          <p:nvPr/>
        </p:nvSpPr>
        <p:spPr>
          <a:xfrm>
            <a:off x="2746375" y="3968750"/>
            <a:ext cx="3555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makes key-pieces, encrypts w/ public keys, sends to coordinator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makes key-pieces, encrypts w/ public keys, sends to coordinator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When reading, client asks for key pieces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makes key-pieces, encrypts w/ public keys, sends to coordinator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When reading, client asks for key pieces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Replicas encrypt their key pieces w/ client’s public key, send back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makes key-pieces, encrypts w/ public keys, sends to coordinator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When reading, client asks for key pieces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Replicas encrypt their key pieces w/ client’s public key, send back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decrypts key pieces, assembles key, decrypts file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Key sharing details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Shamir’s secret sharing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asks for all replicas for filename &amp; their public keys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makes key-pieces, encrypts w/ public keys, sends to coordinator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When reading, client asks for key pieces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Replicas encrypt their key pieces w/ client’s public key, send back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Client decrypts key pieces, assembles key, decrypts file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175" y="3206750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600" y="4450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0" y="-1873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25" y="339407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050" y="25717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5449" cy="46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900" y="14129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>
            <a:stCxn id="222" idx="2"/>
            <a:endCxn id="216" idx="0"/>
          </p:cNvCxnSpPr>
          <p:nvPr/>
        </p:nvCxnSpPr>
        <p:spPr>
          <a:xfrm flipH="1">
            <a:off x="992337" y="1492248"/>
            <a:ext cx="31872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>
            <a:stCxn id="222" idx="2"/>
            <a:endCxn id="217" idx="0"/>
          </p:cNvCxnSpPr>
          <p:nvPr/>
        </p:nvCxnSpPr>
        <p:spPr>
          <a:xfrm flipH="1">
            <a:off x="2595837" y="1492248"/>
            <a:ext cx="1583700" cy="1200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>
            <a:endCxn id="218" idx="0"/>
          </p:cNvCxnSpPr>
          <p:nvPr/>
        </p:nvCxnSpPr>
        <p:spPr>
          <a:xfrm flipH="1">
            <a:off x="3794125" y="1492350"/>
            <a:ext cx="3855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>
            <a:stCxn id="222" idx="2"/>
            <a:endCxn id="219" idx="0"/>
          </p:cNvCxnSpPr>
          <p:nvPr/>
        </p:nvCxnSpPr>
        <p:spPr>
          <a:xfrm>
            <a:off x="4179537" y="1492248"/>
            <a:ext cx="11385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Shape 227"/>
          <p:cNvCxnSpPr>
            <a:stCxn id="222" idx="2"/>
            <a:endCxn id="220" idx="0"/>
          </p:cNvCxnSpPr>
          <p:nvPr/>
        </p:nvCxnSpPr>
        <p:spPr>
          <a:xfrm>
            <a:off x="4179537" y="1492248"/>
            <a:ext cx="25863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Shape 228"/>
          <p:cNvCxnSpPr>
            <a:stCxn id="222" idx="2"/>
            <a:endCxn id="221" idx="0"/>
          </p:cNvCxnSpPr>
          <p:nvPr/>
        </p:nvCxnSpPr>
        <p:spPr>
          <a:xfrm>
            <a:off x="4179537" y="1492248"/>
            <a:ext cx="41937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900" y="14129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Shape 241"/>
          <p:cNvCxnSpPr>
            <a:stCxn id="240" idx="2"/>
            <a:endCxn id="234" idx="0"/>
          </p:cNvCxnSpPr>
          <p:nvPr/>
        </p:nvCxnSpPr>
        <p:spPr>
          <a:xfrm flipH="1">
            <a:off x="992337" y="1492248"/>
            <a:ext cx="31872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Shape 242"/>
          <p:cNvCxnSpPr>
            <a:stCxn id="240" idx="2"/>
            <a:endCxn id="235" idx="0"/>
          </p:cNvCxnSpPr>
          <p:nvPr/>
        </p:nvCxnSpPr>
        <p:spPr>
          <a:xfrm flipH="1">
            <a:off x="2595837" y="1492248"/>
            <a:ext cx="1583700" cy="1200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Shape 243"/>
          <p:cNvCxnSpPr>
            <a:endCxn id="236" idx="0"/>
          </p:cNvCxnSpPr>
          <p:nvPr/>
        </p:nvCxnSpPr>
        <p:spPr>
          <a:xfrm flipH="1">
            <a:off x="3794125" y="1492350"/>
            <a:ext cx="3855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Shape 244"/>
          <p:cNvCxnSpPr>
            <a:stCxn id="240" idx="2"/>
            <a:endCxn id="237" idx="0"/>
          </p:cNvCxnSpPr>
          <p:nvPr/>
        </p:nvCxnSpPr>
        <p:spPr>
          <a:xfrm>
            <a:off x="4179537" y="1492248"/>
            <a:ext cx="11385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Shape 245"/>
          <p:cNvCxnSpPr>
            <a:stCxn id="240" idx="2"/>
            <a:endCxn id="238" idx="0"/>
          </p:cNvCxnSpPr>
          <p:nvPr/>
        </p:nvCxnSpPr>
        <p:spPr>
          <a:xfrm>
            <a:off x="4179537" y="1492248"/>
            <a:ext cx="25863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Shape 246"/>
          <p:cNvCxnSpPr>
            <a:stCxn id="240" idx="2"/>
            <a:endCxn id="239" idx="0"/>
          </p:cNvCxnSpPr>
          <p:nvPr/>
        </p:nvCxnSpPr>
        <p:spPr>
          <a:xfrm>
            <a:off x="4179537" y="1492248"/>
            <a:ext cx="41937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125" y="391319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>
            <a:stCxn id="247" idx="0"/>
            <a:endCxn id="234" idx="2"/>
          </p:cNvCxnSpPr>
          <p:nvPr/>
        </p:nvCxnSpPr>
        <p:spPr>
          <a:xfrm rot="10800000">
            <a:off x="992262" y="3349498"/>
            <a:ext cx="34815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Shape 249"/>
          <p:cNvCxnSpPr>
            <a:stCxn id="247" idx="0"/>
            <a:endCxn id="235" idx="2"/>
          </p:cNvCxnSpPr>
          <p:nvPr/>
        </p:nvCxnSpPr>
        <p:spPr>
          <a:xfrm rot="10800000">
            <a:off x="2595762" y="3470398"/>
            <a:ext cx="1878000" cy="4428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Shape 250"/>
          <p:cNvCxnSpPr>
            <a:stCxn id="247" idx="0"/>
            <a:endCxn id="236" idx="2"/>
          </p:cNvCxnSpPr>
          <p:nvPr/>
        </p:nvCxnSpPr>
        <p:spPr>
          <a:xfrm rot="10800000">
            <a:off x="3794262" y="3349498"/>
            <a:ext cx="6795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Shape 251"/>
          <p:cNvCxnSpPr>
            <a:stCxn id="247" idx="0"/>
            <a:endCxn id="237" idx="2"/>
          </p:cNvCxnSpPr>
          <p:nvPr/>
        </p:nvCxnSpPr>
        <p:spPr>
          <a:xfrm flipH="1" rot="10800000">
            <a:off x="4473762" y="3349498"/>
            <a:ext cx="8445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Shape 252"/>
          <p:cNvCxnSpPr>
            <a:stCxn id="247" idx="0"/>
            <a:endCxn id="238" idx="2"/>
          </p:cNvCxnSpPr>
          <p:nvPr/>
        </p:nvCxnSpPr>
        <p:spPr>
          <a:xfrm flipH="1" rot="10800000">
            <a:off x="4473762" y="3349498"/>
            <a:ext cx="22923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Shape 253"/>
          <p:cNvCxnSpPr>
            <a:stCxn id="247" idx="0"/>
            <a:endCxn id="239" idx="2"/>
          </p:cNvCxnSpPr>
          <p:nvPr/>
        </p:nvCxnSpPr>
        <p:spPr>
          <a:xfrm flipH="1" rot="10800000">
            <a:off x="4473762" y="3349498"/>
            <a:ext cx="38997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900" y="14129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>
            <a:stCxn id="265" idx="2"/>
            <a:endCxn id="259" idx="0"/>
          </p:cNvCxnSpPr>
          <p:nvPr/>
        </p:nvCxnSpPr>
        <p:spPr>
          <a:xfrm flipH="1">
            <a:off x="992337" y="1492248"/>
            <a:ext cx="31872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Shape 267"/>
          <p:cNvCxnSpPr>
            <a:stCxn id="265" idx="2"/>
            <a:endCxn id="260" idx="0"/>
          </p:cNvCxnSpPr>
          <p:nvPr/>
        </p:nvCxnSpPr>
        <p:spPr>
          <a:xfrm flipH="1">
            <a:off x="2595837" y="1492248"/>
            <a:ext cx="1583700" cy="1200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Shape 268"/>
          <p:cNvCxnSpPr>
            <a:endCxn id="261" idx="0"/>
          </p:cNvCxnSpPr>
          <p:nvPr/>
        </p:nvCxnSpPr>
        <p:spPr>
          <a:xfrm flipH="1">
            <a:off x="3794125" y="1492350"/>
            <a:ext cx="385500" cy="107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125" y="391319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Shape 270"/>
          <p:cNvCxnSpPr>
            <a:stCxn id="269" idx="0"/>
            <a:endCxn id="262" idx="2"/>
          </p:cNvCxnSpPr>
          <p:nvPr/>
        </p:nvCxnSpPr>
        <p:spPr>
          <a:xfrm flipH="1" rot="10800000">
            <a:off x="4473762" y="3349498"/>
            <a:ext cx="8445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Shape 271"/>
          <p:cNvCxnSpPr>
            <a:stCxn id="269" idx="0"/>
            <a:endCxn id="263" idx="2"/>
          </p:cNvCxnSpPr>
          <p:nvPr/>
        </p:nvCxnSpPr>
        <p:spPr>
          <a:xfrm flipH="1" rot="10800000">
            <a:off x="4473762" y="3349498"/>
            <a:ext cx="22923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Shape 272"/>
          <p:cNvCxnSpPr>
            <a:stCxn id="269" idx="0"/>
            <a:endCxn id="264" idx="2"/>
          </p:cNvCxnSpPr>
          <p:nvPr/>
        </p:nvCxnSpPr>
        <p:spPr>
          <a:xfrm flipH="1" rot="10800000">
            <a:off x="4473762" y="3349498"/>
            <a:ext cx="3899700" cy="5637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Consistency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075" y="13494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>
            <a:stCxn id="278" idx="0"/>
            <a:endCxn id="284" idx="2"/>
          </p:cNvCxnSpPr>
          <p:nvPr/>
        </p:nvCxnSpPr>
        <p:spPr>
          <a:xfrm flipH="1" rot="10800000">
            <a:off x="992350" y="1485750"/>
            <a:ext cx="3940500" cy="10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Shape 286"/>
          <p:cNvCxnSpPr>
            <a:stCxn id="279" idx="0"/>
            <a:endCxn id="284" idx="2"/>
          </p:cNvCxnSpPr>
          <p:nvPr/>
        </p:nvCxnSpPr>
        <p:spPr>
          <a:xfrm flipH="1" rot="10800000">
            <a:off x="2595725" y="1485800"/>
            <a:ext cx="2337000" cy="12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Shape 287"/>
          <p:cNvCxnSpPr>
            <a:stCxn id="280" idx="0"/>
            <a:endCxn id="284" idx="2"/>
          </p:cNvCxnSpPr>
          <p:nvPr/>
        </p:nvCxnSpPr>
        <p:spPr>
          <a:xfrm flipH="1" rot="10800000">
            <a:off x="3794125" y="1485750"/>
            <a:ext cx="1138500" cy="10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Shape 288"/>
          <p:cNvCxnSpPr>
            <a:stCxn id="281" idx="0"/>
            <a:endCxn id="284" idx="2"/>
          </p:cNvCxnSpPr>
          <p:nvPr/>
        </p:nvCxnSpPr>
        <p:spPr>
          <a:xfrm rot="10800000">
            <a:off x="4932625" y="1485750"/>
            <a:ext cx="385500" cy="10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Read Repairs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75" y="269240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00" y="2571750"/>
            <a:ext cx="917900" cy="777875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075" y="134948"/>
            <a:ext cx="1359275" cy="135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Shape 301"/>
          <p:cNvCxnSpPr>
            <a:stCxn id="300" idx="2"/>
            <a:endCxn id="297" idx="0"/>
          </p:cNvCxnSpPr>
          <p:nvPr/>
        </p:nvCxnSpPr>
        <p:spPr>
          <a:xfrm>
            <a:off x="4932712" y="1485898"/>
            <a:ext cx="385500" cy="1086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0"/>
            <a:ext cx="7432450" cy="4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450" y="793450"/>
            <a:ext cx="3752575" cy="37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88" y="204350"/>
            <a:ext cx="7549026" cy="4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250" y="632553"/>
            <a:ext cx="3393500" cy="4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government could take any of our data centers!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It might sound hard to believe, but as early as 2008, some technologists predict that the government could initiate large-scale tracking operations on its OWN                                        citizens!!!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926650"/>
            <a:ext cx="2038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 let’s give every country a piece of the file!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They can work together!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They can put it back together!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…right?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178" y="1755900"/>
            <a:ext cx="3236851" cy="33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Better idea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divide the KEYS into pieces (keys are small!)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Then we give the keys to WAY MORE countries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Even if they don’t have the files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98" y="1233925"/>
            <a:ext cx="3041401" cy="31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70" y="3814035"/>
            <a:ext cx="3882854" cy="267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Setup: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15035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75" y="73515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2713175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97400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475" y="3125925"/>
            <a:ext cx="1609725" cy="1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900" y="1239688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400" y="629300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717" y="1571625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300" y="221950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50" y="3281575"/>
            <a:ext cx="990600" cy="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0" y="3370912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150" y="2407375"/>
            <a:ext cx="838143" cy="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8892" y="12938"/>
            <a:ext cx="1712899" cy="14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7917" y="2257425"/>
            <a:ext cx="1712899" cy="14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