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7" r:id="rId10"/>
    <p:sldId id="272" r:id="rId11"/>
    <p:sldId id="260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CFE1-B4DB-4543-93FA-13ABE5E93B74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A88E-33FB-4303-A398-6318B957C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830-3857-4018-A05C-1F17EE413AE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5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830-3857-4018-A05C-1F17EE413AE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23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830-3857-4018-A05C-1F17EE413AE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9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830-3857-4018-A05C-1F17EE413AE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830-3857-4018-A05C-1F17EE413AE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0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830-3857-4018-A05C-1F17EE413AE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9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830-3857-4018-A05C-1F17EE413AE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830-3857-4018-A05C-1F17EE413AE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6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830-3857-4018-A05C-1F17EE413AE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3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D6E830-3857-4018-A05C-1F17EE413AE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E830-3857-4018-A05C-1F17EE413AE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D6E830-3857-4018-A05C-1F17EE413AE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3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E2D5F-BB04-B24C-C9CE-3C1D4971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95618"/>
            <a:ext cx="10058400" cy="3959604"/>
          </a:xfrm>
        </p:spPr>
        <p:txBody>
          <a:bodyPr>
            <a:normAutofit fontScale="90000"/>
          </a:bodyPr>
          <a:lstStyle/>
          <a:p>
            <a:r>
              <a:rPr lang="en-GB" sz="2000" dirty="0">
                <a:latin typeface="Exo 2 Condensed" panose="00000506000000000000" pitchFamily="50" charset="0"/>
              </a:rPr>
              <a:t>	   </a:t>
            </a:r>
            <a:r>
              <a:rPr lang="en-GB" sz="2000" dirty="0" err="1">
                <a:latin typeface="Exo 2 Condensed" panose="00000506000000000000" pitchFamily="50" charset="0"/>
              </a:rPr>
              <a:t>Università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degli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Studi</a:t>
            </a:r>
            <a:r>
              <a:rPr lang="en-GB" sz="2000" dirty="0">
                <a:latin typeface="Exo 2 Condensed" panose="00000506000000000000" pitchFamily="50" charset="0"/>
              </a:rPr>
              <a:t> di Cagliari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</a:t>
            </a:r>
            <a:r>
              <a:rPr lang="en-GB" sz="2000" dirty="0" err="1">
                <a:latin typeface="Exo 2 Condensed" panose="00000506000000000000" pitchFamily="50" charset="0"/>
              </a:rPr>
              <a:t>Facoltà</a:t>
            </a:r>
            <a:r>
              <a:rPr lang="en-GB" sz="2000" dirty="0">
                <a:latin typeface="Exo 2 Condensed" panose="00000506000000000000" pitchFamily="50" charset="0"/>
              </a:rPr>
              <a:t> di </a:t>
            </a:r>
            <a:r>
              <a:rPr lang="en-GB" sz="2000" dirty="0" err="1">
                <a:latin typeface="Exo 2 Condensed" panose="00000506000000000000" pitchFamily="50" charset="0"/>
              </a:rPr>
              <a:t>Scienze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Corso di </a:t>
            </a:r>
            <a:r>
              <a:rPr lang="en-GB" sz="2000" dirty="0" err="1">
                <a:latin typeface="Exo 2 Condensed" panose="00000506000000000000" pitchFamily="50" charset="0"/>
              </a:rPr>
              <a:t>Laurea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Magistrale</a:t>
            </a:r>
            <a:r>
              <a:rPr lang="en-GB" sz="2000" dirty="0">
                <a:latin typeface="Exo 2 Condensed" panose="00000506000000000000" pitchFamily="50" charset="0"/>
              </a:rPr>
              <a:t> in Informatica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A.A. 2022/23</a:t>
            </a: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             </a:t>
            </a:r>
            <a:r>
              <a:rPr lang="en-GB" sz="4400" b="1" dirty="0" err="1">
                <a:latin typeface="Exo 2 Condensed" panose="00000506000000000000" pitchFamily="50" charset="0"/>
              </a:rPr>
              <a:t>ProtoAave</a:t>
            </a:r>
            <a:r>
              <a:rPr lang="en-GB" sz="4400" b="1" dirty="0">
                <a:latin typeface="Exo 2 Condensed" panose="00000506000000000000" pitchFamily="50" charset="0"/>
              </a:rPr>
              <a:t>: a minimal implementation of </a:t>
            </a:r>
            <a:r>
              <a:rPr lang="en-GB" sz="4400" b="1" dirty="0" err="1">
                <a:latin typeface="Exo 2 Condensed" panose="00000506000000000000" pitchFamily="50" charset="0"/>
              </a:rPr>
              <a:t>Aave</a:t>
            </a:r>
            <a:r>
              <a:rPr lang="en-GB" sz="4400" b="1" dirty="0">
                <a:latin typeface="Exo 2 Condensed" panose="00000506000000000000" pitchFamily="50" charset="0"/>
              </a:rPr>
              <a:t> </a:t>
            </a:r>
            <a:br>
              <a:rPr lang="en-GB" sz="1600" dirty="0">
                <a:latin typeface="Exo 2 Condensed" panose="00000506000000000000" pitchFamily="50" charset="0"/>
              </a:rPr>
            </a:br>
            <a:br>
              <a:rPr lang="en-GB" sz="16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endParaRPr lang="en-GB" sz="2000" dirty="0">
              <a:latin typeface="Exo 2 Condensed" panose="00000506000000000000" pitchFamily="50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52F3F6-0CE3-25D4-6F31-0C9F30056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b="1" i="0" dirty="0">
                <a:effectLst/>
                <a:latin typeface="-apple-system"/>
              </a:rPr>
              <a:t>Cryptocurrencies, smart contracts, and decentralized finance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68A46-9CBE-2167-E568-CF63DB60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654342"/>
            <a:ext cx="1011656" cy="10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F830AB-F9F4-008A-3EA9-6A134C83C5B4}"/>
              </a:ext>
            </a:extLst>
          </p:cNvPr>
          <p:cNvSpPr txBox="1"/>
          <p:nvPr/>
        </p:nvSpPr>
        <p:spPr>
          <a:xfrm>
            <a:off x="1188440" y="5167734"/>
            <a:ext cx="103464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Exo 2 Thin Condensed" panose="00000306000000000000" pitchFamily="50" charset="0"/>
              </a:rPr>
              <a:t>Studente</a:t>
            </a:r>
            <a:r>
              <a:rPr lang="en-GB" sz="1600" dirty="0">
                <a:latin typeface="Exo 2 Condensed" panose="00000506000000000000" pitchFamily="50" charset="0"/>
              </a:rPr>
              <a:t>																</a:t>
            </a:r>
            <a:r>
              <a:rPr lang="en-GB" sz="1600" dirty="0" err="1">
                <a:latin typeface="Exo 2 Thin Condensed" panose="00000306000000000000" pitchFamily="50" charset="0"/>
              </a:rPr>
              <a:t>Docente</a:t>
            </a:r>
            <a:endParaRPr lang="en-GB" sz="1600" dirty="0">
              <a:latin typeface="Exo 2 Thin Condensed" panose="00000306000000000000" pitchFamily="50" charset="0"/>
            </a:endParaRPr>
          </a:p>
          <a:p>
            <a:r>
              <a:rPr lang="en-GB" sz="1600" b="1" dirty="0">
                <a:latin typeface="Exo 2 Condensed" panose="00000506000000000000" pitchFamily="50" charset="0"/>
              </a:rPr>
              <a:t>PISEDDU</a:t>
            </a: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600" b="1" dirty="0">
                <a:latin typeface="Exo 2 Condensed" panose="00000506000000000000" pitchFamily="50" charset="0"/>
              </a:rPr>
              <a:t>Enrico	</a:t>
            </a:r>
            <a:r>
              <a:rPr lang="en-GB" sz="1600" dirty="0">
                <a:latin typeface="Exo 2 Condensed" panose="00000506000000000000" pitchFamily="50" charset="0"/>
              </a:rPr>
              <a:t>														</a:t>
            </a:r>
            <a:r>
              <a:rPr lang="en-GB" sz="1600" b="1" dirty="0">
                <a:latin typeface="Exo 2 Condensed" panose="00000506000000000000" pitchFamily="50" charset="0"/>
              </a:rPr>
              <a:t>Prof. BARTOLETTI Massimo</a:t>
            </a:r>
          </a:p>
          <a:p>
            <a:r>
              <a:rPr lang="en-GB" sz="1600" dirty="0">
                <a:latin typeface="Exo 2 Condensed" panose="00000506000000000000" pitchFamily="50" charset="0"/>
              </a:rPr>
              <a:t>(</a:t>
            </a:r>
            <a:r>
              <a:rPr lang="en-GB" sz="1600" dirty="0" err="1">
                <a:latin typeface="Exo 2 Condensed" panose="00000506000000000000" pitchFamily="50" charset="0"/>
              </a:rPr>
              <a:t>matr</a:t>
            </a:r>
            <a:r>
              <a:rPr lang="en-GB" sz="1600" dirty="0">
                <a:latin typeface="Exo 2 Condensed" panose="00000506000000000000" pitchFamily="50" charset="0"/>
              </a:rPr>
              <a:t>. 60/73/65222)</a:t>
            </a:r>
          </a:p>
        </p:txBody>
      </p:sp>
    </p:spTree>
    <p:extLst>
      <p:ext uri="{BB962C8B-B14F-4D97-AF65-F5344CB8AC3E}">
        <p14:creationId xmlns:p14="http://schemas.microsoft.com/office/powerpoint/2010/main" val="163006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other important functions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1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User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total liquidity, total collateral, total borrows and health factor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Computing interests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depends on time and on the utilization of the reserve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Collateral needed to cover a borrow position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Thin Condensed" panose="00000306000000000000" pitchFamily="50" charset="0"/>
              </a:rPr>
              <a:t> </a:t>
            </a:r>
            <a:r>
              <a:rPr lang="en-GB" dirty="0">
                <a:latin typeface="Exo 2 Condensed" panose="00000806000000000000" pitchFamily="50" charset="0"/>
              </a:rPr>
              <a:t>Say if a user can set a reserve as collateral or not</a:t>
            </a:r>
            <a:endParaRPr lang="en-GB" dirty="0">
              <a:latin typeface="Exo 2 Thin Condensed" panose="00000306000000000000" pitchFamily="50" charset="0"/>
            </a:endParaRPr>
          </a:p>
        </p:txBody>
      </p:sp>
      <p:pic>
        <p:nvPicPr>
          <p:cNvPr id="1026" name="Picture 2" descr="Gauntlet extending support for Interest Rate Curves - Governance - Aave">
            <a:extLst>
              <a:ext uri="{FF2B5EF4-FFF2-40B4-BE49-F238E27FC236}">
                <a16:creationId xmlns:a16="http://schemas.microsoft.com/office/drawing/2014/main" id="{B2071B45-359A-9687-3E17-A4D26A3E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30" y="2692982"/>
            <a:ext cx="4163927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663C6B-2734-F66C-A6F0-4208B97C26F0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0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 vs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: main differences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F44C0CA4-2482-8461-73F6-C96622C27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400250"/>
              </p:ext>
            </p:extLst>
          </p:nvPr>
        </p:nvGraphicFramePr>
        <p:xfrm>
          <a:off x="1096963" y="1846263"/>
          <a:ext cx="100583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95130074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25890010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478660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Exo 2 Thin Condensed" panose="000003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Exo 2 Thin Condensed" panose="00000306000000000000" pitchFamily="50" charset="0"/>
                        </a:rPr>
                        <a:t>Aave</a:t>
                      </a:r>
                      <a:endParaRPr lang="en-GB" dirty="0">
                        <a:latin typeface="Exo 2 Thin Condensed" panose="000003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Exo 2 Thin Condensed" panose="00000306000000000000" pitchFamily="50" charset="0"/>
                        </a:rPr>
                        <a:t>ProtoAave</a:t>
                      </a:r>
                      <a:endParaRPr lang="en-GB" dirty="0">
                        <a:latin typeface="Exo 2 Thin Condensed" panose="000003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6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Exo 2 Condensed" panose="00000806000000000000" pitchFamily="50" charset="0"/>
                        </a:rPr>
                        <a:t>ERC20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Thin Condensed" panose="000003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Thin Condensed" panose="000003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9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Exo 2 Condensed" panose="00000806000000000000" pitchFamily="50" charset="0"/>
                        </a:rPr>
                        <a:t>Deposit and borrow Ethers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Thin Condensed" panose="000003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Thin Condensed" panose="000003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Exo 2 Condensed" panose="00000806000000000000" pitchFamily="50" charset="0"/>
                        </a:rPr>
                        <a:t>Interest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Thin Condensed" panose="00000306000000000000" pitchFamily="50" charset="0"/>
                        </a:rPr>
                        <a:t>Variable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Thin Condensed" panose="00000306000000000000" pitchFamily="50" charset="0"/>
                        </a:rPr>
                        <a:t>Only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Exo 2 Condensed" panose="00000806000000000000" pitchFamily="50" charset="0"/>
                        </a:rPr>
                        <a:t>aTokens</a:t>
                      </a:r>
                      <a:r>
                        <a:rPr lang="en-GB" dirty="0">
                          <a:latin typeface="Exo 2 Condensed" panose="00000806000000000000" pitchFamily="50" charset="0"/>
                        </a:rPr>
                        <a:t> (minted)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Thin Condensed" panose="00000306000000000000" pitchFamily="50" charset="0"/>
                        </a:rPr>
                        <a:t>ERC20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Thin Condensed" panose="00000306000000000000" pitchFamily="50" charset="0"/>
                        </a:rPr>
                        <a:t>In a Solidity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6453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5EDA64A-C604-ED90-9ED6-4998201FD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202724" y="2630750"/>
            <a:ext cx="263452" cy="26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54F707-4B07-BCA1-6CB4-91F92289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93" y="2290876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560C3E9-B719-095A-CB45-CF0AFC2A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91" y="2653001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AE5A74D-DCE5-7079-E3B4-140679D7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434" y="2283885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77C7191-AFB0-DA33-37B6-ADAE7B0060A1}"/>
              </a:ext>
            </a:extLst>
          </p:cNvPr>
          <p:cNvSpPr txBox="1">
            <a:spLocks/>
          </p:cNvSpPr>
          <p:nvPr/>
        </p:nvSpPr>
        <p:spPr>
          <a:xfrm>
            <a:off x="1096964" y="4311942"/>
            <a:ext cx="10058716" cy="155715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configuration: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Thin Condensed" panose="00000306000000000000" pitchFamily="50" charset="0"/>
              </a:rPr>
              <a:t> In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, </a:t>
            </a:r>
            <a:r>
              <a:rPr lang="en-GB" dirty="0">
                <a:latin typeface="Exo 2 Thin Condensed" panose="00000306000000000000" pitchFamily="50" charset="0"/>
              </a:rPr>
              <a:t>a reserve can be activated or deactivates, </a:t>
            </a:r>
            <a:r>
              <a:rPr lang="en-GB" dirty="0" err="1">
                <a:latin typeface="Exo 2 Thin Condensed" panose="00000306000000000000" pitchFamily="50" charset="0"/>
              </a:rPr>
              <a:t>freezed</a:t>
            </a:r>
            <a:r>
              <a:rPr lang="en-GB" dirty="0">
                <a:latin typeface="Exo 2 Thin Condensed" panose="00000306000000000000" pitchFamily="50" charset="0"/>
              </a:rPr>
              <a:t> or not, enabled or not for borrows or collateral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</a:t>
            </a:r>
            <a:r>
              <a:rPr lang="en-GB" dirty="0">
                <a:latin typeface="Exo 2 Thin Condensed" panose="00000306000000000000" pitchFamily="50" charset="0"/>
              </a:rPr>
              <a:t>In </a:t>
            </a:r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, </a:t>
            </a:r>
            <a:r>
              <a:rPr lang="en-GB" dirty="0">
                <a:latin typeface="Exo 2 Thin Condensed" panose="00000306000000000000" pitchFamily="50" charset="0"/>
              </a:rPr>
              <a:t>once the reserve is added, it is ready for all operations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Thin Condensed" panose="000003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Thin Condensed" panose="00000306000000000000" pitchFamily="50" charset="0"/>
              </a:rPr>
              <a:t> Other differences: data structures holding users data and reserves data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3220B2-A29C-8D43-91D7-15B5605096B2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(1/4)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Tools used:</a:t>
            </a:r>
          </a:p>
          <a:p>
            <a:pPr marL="0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typescript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waffle-</a:t>
            </a:r>
            <a:r>
              <a:rPr lang="en-GB" sz="2200" dirty="0" err="1">
                <a:latin typeface="Exo 2 Condensed" panose="00000506000000000000" pitchFamily="50" charset="0"/>
              </a:rPr>
              <a:t>ethereum</a:t>
            </a:r>
            <a:r>
              <a:rPr lang="en-GB" sz="2200" dirty="0">
                <a:latin typeface="Exo 2 Condensed" panose="00000506000000000000" pitchFamily="50" charset="0"/>
              </a:rPr>
              <a:t>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ethers.js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chai library for assertion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172DBF-E14F-A5FC-1971-664C42D428F6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3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(2/4)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How testing smart contracts (after installing the previous tools)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Upload all contracts in ./contracts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run the command “</a:t>
            </a:r>
            <a:r>
              <a:rPr lang="en-GB" dirty="0" err="1">
                <a:latin typeface="Exo 2 Condensed" panose="00000506000000000000" pitchFamily="50" charset="0"/>
              </a:rPr>
              <a:t>npm</a:t>
            </a:r>
            <a:r>
              <a:rPr lang="en-GB" dirty="0">
                <a:latin typeface="Exo 2 Condensed" panose="00000506000000000000" pitchFamily="50" charset="0"/>
              </a:rPr>
              <a:t> run build”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(ABIs are .</a:t>
            </a:r>
            <a:r>
              <a:rPr lang="en-GB" dirty="0" err="1">
                <a:latin typeface="Exo 2 Condensed" panose="00000506000000000000" pitchFamily="50" charset="0"/>
              </a:rPr>
              <a:t>json</a:t>
            </a:r>
            <a:r>
              <a:rPr lang="en-GB" dirty="0">
                <a:latin typeface="Exo 2 Condensed" panose="00000506000000000000" pitchFamily="50" charset="0"/>
              </a:rPr>
              <a:t> files in ./build)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Write tests in .</a:t>
            </a:r>
            <a:r>
              <a:rPr lang="en-GB" dirty="0" err="1">
                <a:latin typeface="Exo 2 Condensed" panose="00000506000000000000" pitchFamily="50" charset="0"/>
              </a:rPr>
              <a:t>ts</a:t>
            </a:r>
            <a:r>
              <a:rPr lang="en-GB" dirty="0">
                <a:latin typeface="Exo 2 Condensed" panose="00000506000000000000" pitchFamily="50" charset="0"/>
              </a:rPr>
              <a:t> files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run tests with “</a:t>
            </a:r>
            <a:r>
              <a:rPr lang="en-GB" dirty="0" err="1">
                <a:latin typeface="Exo 2 Condensed" panose="00000506000000000000" pitchFamily="50" charset="0"/>
              </a:rPr>
              <a:t>npm</a:t>
            </a:r>
            <a:r>
              <a:rPr lang="en-GB" dirty="0">
                <a:latin typeface="Exo 2 Condensed" panose="00000506000000000000" pitchFamily="50" charset="0"/>
              </a:rPr>
              <a:t> test”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3F9B7C-09F6-F36D-8666-D17A70A9C7E3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(3/4)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Example of test: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Example of output:</a:t>
            </a: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24A53C-E38B-2A3F-EF3B-CDA6EB40A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05" y="3857414"/>
            <a:ext cx="5213245" cy="21987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74017B8-286B-9A24-1EE4-1BA1D1CD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79" y="1314455"/>
            <a:ext cx="4976291" cy="237764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CDBE87-C14E-AA63-C891-3AF2620F40A7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9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(4/4)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All tests</a:t>
            </a: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EFFACEF-AFC4-E9FD-278C-68C428168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7" y="666933"/>
            <a:ext cx="6395108" cy="552413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CD1E18B-8CB1-CA1D-67DF-BF7D6CB26D64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4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4A8BC-25EA-7C67-4C37-B312E545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29DCA-1D8E-16AB-2E81-2FDB67B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minimal implementation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We focus on borrow and deposit, on collateral and interests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tool for testing smart contracts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D1775D-F720-B037-83AB-18988CAB421D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6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EC1AB-D42A-E3B5-1D96-3E22BA95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Introduction and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36596A-73E0-BD78-5EAB-899EDE3F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What is </a:t>
            </a:r>
            <a:r>
              <a:rPr lang="en-GB" b="1" dirty="0" err="1">
                <a:latin typeface="Exo 2 Condensed" panose="00000506000000000000" pitchFamily="50" charset="0"/>
              </a:rPr>
              <a:t>Aave</a:t>
            </a:r>
            <a:r>
              <a:rPr lang="en-GB" b="1" dirty="0">
                <a:latin typeface="Exo 2 Condensed" panose="00000506000000000000" pitchFamily="50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The work proposed: </a:t>
            </a:r>
            <a:r>
              <a:rPr lang="en-GB" b="1" dirty="0" err="1">
                <a:latin typeface="Exo 2 Condensed" panose="00000506000000000000" pitchFamily="50" charset="0"/>
              </a:rPr>
              <a:t>ProtoAave</a:t>
            </a: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Goal: </a:t>
            </a:r>
            <a:r>
              <a:rPr lang="en-GB" dirty="0">
                <a:latin typeface="Exo 2 Thin Condensed" panose="00000306000000000000" pitchFamily="50" charset="0"/>
              </a:rPr>
              <a:t>summarize the main features of </a:t>
            </a:r>
            <a:r>
              <a:rPr lang="en-GB" dirty="0" err="1">
                <a:latin typeface="Exo 2 Thin Condensed" panose="00000306000000000000" pitchFamily="50" charset="0"/>
              </a:rPr>
              <a:t>Aave</a:t>
            </a:r>
            <a:r>
              <a:rPr lang="en-GB" dirty="0">
                <a:latin typeface="Exo 2 Thin Condensed" panose="00000306000000000000" pitchFamily="50" charset="0"/>
              </a:rPr>
              <a:t>, focusing mainly on borrow and deposit actions, on collateral and interests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4EDEA1-7804-B1B9-A779-99255C9E2914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1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(1/3)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Basic definitions:</a:t>
            </a:r>
          </a:p>
          <a:p>
            <a:pPr marL="0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Decentralized Finance (</a:t>
            </a:r>
            <a:r>
              <a:rPr lang="en-GB" sz="2000" b="1" dirty="0" err="1">
                <a:latin typeface="Exo 2 Condensed" panose="00000506000000000000" pitchFamily="50" charset="0"/>
              </a:rPr>
              <a:t>DeFi</a:t>
            </a:r>
            <a:r>
              <a:rPr lang="en-GB" sz="2000" b="1" dirty="0">
                <a:latin typeface="Exo 2 Condensed" panose="00000506000000000000" pitchFamily="50" charset="0"/>
              </a:rPr>
              <a:t>)</a:t>
            </a:r>
          </a:p>
          <a:p>
            <a:pPr marL="201168" lvl="1" indent="0">
              <a:buNone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600" dirty="0">
                <a:latin typeface="Exo 2 Thin Condensed" panose="00000306000000000000" pitchFamily="50" charset="0"/>
              </a:rPr>
              <a:t>financial system based on blockchain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Thin Condensed" panose="00000306000000000000" pitchFamily="50" charset="0"/>
              </a:rPr>
              <a:t> actions are executed without a trusted authority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Thin Condensed" panose="00000306000000000000" pitchFamily="50" charset="0"/>
              </a:rPr>
              <a:t> users have a direct and total control of their assets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sz="1600" dirty="0">
              <a:latin typeface="Exo 2 Thin Condensed" panose="00000306000000000000" pitchFamily="50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600" dirty="0">
                <a:latin typeface="Exo 2 Thin Condensed" panose="00000306000000000000" pitchFamily="50" charset="0"/>
              </a:rPr>
              <a:t> tokens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600" dirty="0">
                <a:latin typeface="Exo 2 Thin Condensed" panose="00000306000000000000" pitchFamily="50" charset="0"/>
              </a:rPr>
              <a:t> cryptocurrencies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531D7-F2BF-4D9E-5C4F-4A38032CDF13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1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Basic definitions: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400" b="1" dirty="0">
                <a:latin typeface="Exo 2 Condensed" panose="00000506000000000000" pitchFamily="50" charset="0"/>
              </a:rPr>
              <a:t>Lending Pools (LPs)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8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Thin Condensed" panose="00000306000000000000" pitchFamily="50" charset="0"/>
              </a:rPr>
              <a:t>a direct implementation of </a:t>
            </a:r>
            <a:r>
              <a:rPr lang="en-GB" sz="2000" dirty="0" err="1">
                <a:latin typeface="Exo 2 Thin Condensed" panose="00000306000000000000" pitchFamily="50" charset="0"/>
              </a:rPr>
              <a:t>DeFi</a:t>
            </a:r>
            <a:endParaRPr lang="en-GB" sz="2000" dirty="0">
              <a:latin typeface="Exo 2 Thin Condensed" panose="000003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Thin Condensed" panose="00000306000000000000" pitchFamily="50" charset="0"/>
              </a:rPr>
              <a:t>they are decentralized applications (</a:t>
            </a:r>
            <a:r>
              <a:rPr lang="en-GB" sz="2000" b="1" dirty="0" err="1">
                <a:latin typeface="Exo 2 Thin Condensed" panose="00000306000000000000" pitchFamily="50" charset="0"/>
              </a:rPr>
              <a:t>dApps</a:t>
            </a:r>
            <a:r>
              <a:rPr lang="en-GB" sz="2000" dirty="0">
                <a:latin typeface="Exo 2 Thin Condensed" panose="00000306000000000000" pitchFamily="50" charset="0"/>
              </a:rPr>
              <a:t>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Thin Condensed" panose="00000306000000000000" pitchFamily="50" charset="0"/>
              </a:rPr>
              <a:t>they allow users to deposit and borrow crypto-assets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sz="2000" dirty="0">
              <a:latin typeface="Exo 2 Thin Condensed" panose="000003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Thin Condensed" panose="00000306000000000000" pitchFamily="50" charset="0"/>
              </a:rPr>
              <a:t>A LP has one or more reserves, each of them representing a specific asset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6F0653-55AF-72D4-E445-C724523EC85A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2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Borrow and deposit on Lending Pool reserves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Collateralization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800" dirty="0">
                <a:latin typeface="Exo 2 Thin Condensed" panose="00000306000000000000" pitchFamily="50" charset="0"/>
              </a:rPr>
              <a:t>it represents an amount of crypto-asset deposited as a “security” for loans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Thin Condensed" panose="00000306000000000000" pitchFamily="50" charset="0"/>
              </a:rPr>
              <a:t> loans can be </a:t>
            </a:r>
            <a:r>
              <a:rPr lang="en-GB" sz="1800" dirty="0" err="1">
                <a:latin typeface="Exo 2 Thin Condensed" panose="00000306000000000000" pitchFamily="50" charset="0"/>
              </a:rPr>
              <a:t>under|over-collateralized</a:t>
            </a:r>
            <a:endParaRPr lang="en-GB" sz="1800" dirty="0">
              <a:latin typeface="Exo 2 Thin Condensed" panose="000003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Thin Condensed" panose="00000306000000000000" pitchFamily="50" charset="0"/>
              </a:rPr>
              <a:t> Health Factor = </a:t>
            </a:r>
            <a:r>
              <a:rPr lang="en-GB" sz="1800" dirty="0" err="1">
                <a:latin typeface="Exo 2 Thin Condensed" panose="00000306000000000000" pitchFamily="50" charset="0"/>
              </a:rPr>
              <a:t>UserCollateral</a:t>
            </a:r>
            <a:r>
              <a:rPr lang="en-GB" sz="1800" dirty="0">
                <a:latin typeface="Exo 2 Thin Condensed" panose="00000306000000000000" pitchFamily="50" charset="0"/>
              </a:rPr>
              <a:t>/</a:t>
            </a:r>
            <a:r>
              <a:rPr lang="en-GB" sz="1800" dirty="0" err="1">
                <a:latin typeface="Exo 2 Thin Condensed" panose="00000306000000000000" pitchFamily="50" charset="0"/>
              </a:rPr>
              <a:t>UserBorrows</a:t>
            </a:r>
            <a:endParaRPr lang="en-GB" sz="1800" dirty="0">
              <a:latin typeface="Exo 2 Thin Condensed" panose="000003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Interests</a:t>
            </a:r>
            <a:r>
              <a:rPr lang="en-GB" sz="2000" dirty="0">
                <a:latin typeface="Exo 2 Condensed" panose="00000506000000000000" pitchFamily="50" charset="0"/>
              </a:rPr>
              <a:t> for borrowers: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800" dirty="0">
                <a:latin typeface="Exo 2 Thin Condensed" panose="00000306000000000000" pitchFamily="50" charset="0"/>
              </a:rPr>
              <a:t>they depends on </a:t>
            </a:r>
            <a:r>
              <a:rPr lang="en-GB" sz="1800" b="1" dirty="0">
                <a:latin typeface="Exo 2 Thin Condensed" panose="00000306000000000000" pitchFamily="50" charset="0"/>
              </a:rPr>
              <a:t>time</a:t>
            </a:r>
            <a:r>
              <a:rPr lang="en-GB" sz="1800" dirty="0">
                <a:latin typeface="Exo 2 Thin Condensed" panose="00000306000000000000" pitchFamily="50" charset="0"/>
              </a:rPr>
              <a:t> and on </a:t>
            </a:r>
            <a:r>
              <a:rPr lang="en-GB" sz="1800" b="1" dirty="0">
                <a:latin typeface="Exo 2 Thin Condensed" panose="00000306000000000000" pitchFamily="50" charset="0"/>
              </a:rPr>
              <a:t>Utilization Rate </a:t>
            </a:r>
            <a:r>
              <a:rPr lang="en-GB" sz="1800" dirty="0">
                <a:latin typeface="Exo 2 Thin Condensed" panose="00000306000000000000" pitchFamily="50" charset="0"/>
              </a:rPr>
              <a:t>of the reserve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Thin Condensed" panose="00000306000000000000" pitchFamily="50" charset="0"/>
              </a:rPr>
              <a:t> If a reserve is </a:t>
            </a:r>
            <a:r>
              <a:rPr lang="en-GB" sz="1800" b="1" dirty="0">
                <a:latin typeface="Exo 2 Thin Condensed" panose="00000306000000000000" pitchFamily="50" charset="0"/>
              </a:rPr>
              <a:t>overused</a:t>
            </a:r>
            <a:r>
              <a:rPr lang="en-GB" sz="1800" dirty="0">
                <a:latin typeface="Exo 2 Thin Condensed" panose="00000306000000000000" pitchFamily="50" charset="0"/>
              </a:rPr>
              <a:t>: high interests must be paid by borrowers, low interests for lenders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Thin Condensed" panose="00000306000000000000" pitchFamily="50" charset="0"/>
              </a:rPr>
              <a:t> If a reserve is </a:t>
            </a:r>
            <a:r>
              <a:rPr lang="en-GB" sz="1800" b="1" dirty="0">
                <a:latin typeface="Exo 2 Thin Condensed" panose="00000306000000000000" pitchFamily="50" charset="0"/>
              </a:rPr>
              <a:t>underused</a:t>
            </a:r>
            <a:r>
              <a:rPr lang="en-GB" sz="1800" dirty="0">
                <a:latin typeface="Exo 2 Thin Condensed" panose="00000306000000000000" pitchFamily="50" charset="0"/>
              </a:rPr>
              <a:t>: low interests must be paid by borrowers, high interests for lenders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C0F4CC-7998-CFF8-EE75-E735B5C37244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Tools used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Solidity language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Remix IDE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</a:t>
            </a:r>
            <a:r>
              <a:rPr lang="en-GB" sz="2400" dirty="0" err="1">
                <a:latin typeface="Exo 2 Condensed" panose="00000506000000000000" pitchFamily="50" charset="0"/>
              </a:rPr>
              <a:t>Metamask</a:t>
            </a: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4 smart contracts: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</a:t>
            </a:r>
            <a:r>
              <a:rPr lang="en-GB" sz="2200" dirty="0" err="1">
                <a:latin typeface="Exo 2 Thin Condensed" panose="00000306000000000000" pitchFamily="50" charset="0"/>
              </a:rPr>
              <a:t>LendingPool</a:t>
            </a:r>
            <a:r>
              <a:rPr lang="en-GB" sz="2200" dirty="0">
                <a:latin typeface="Exo 2 Thin Condensed" panose="00000306000000000000" pitchFamily="50" charset="0"/>
              </a:rPr>
              <a:t>, ERC20 and its interface, Ownable and the library </a:t>
            </a:r>
            <a:r>
              <a:rPr lang="en-GB" sz="2200" dirty="0" err="1">
                <a:latin typeface="Exo 2 Thin Condensed" panose="00000306000000000000" pitchFamily="50" charset="0"/>
              </a:rPr>
              <a:t>WadRayMath</a:t>
            </a:r>
            <a:endParaRPr lang="en-GB" sz="1600" dirty="0">
              <a:latin typeface="Exo 2 Thin Condensed" panose="00000306000000000000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DAEE18-2E3D-8FE0-FE6E-F0CC20123B45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1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minimal implementation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</a:t>
            </a:r>
            <a:r>
              <a:rPr lang="en-GB" dirty="0">
                <a:latin typeface="Exo 2 Thin Condensed" panose="00000306000000000000" pitchFamily="50" charset="0"/>
              </a:rPr>
              <a:t>It focuses on deposit and borrow actions, when they can be executed, how modify the state of the LP and how users’ data change after these actions</a:t>
            </a:r>
            <a:endParaRPr lang="en-GB" dirty="0">
              <a:latin typeface="Exo 2 Condensed" panose="00000506000000000000" pitchFamily="50" charset="0"/>
            </a:endParaRPr>
          </a:p>
          <a:p>
            <a:pPr marL="201168" lvl="1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</a:t>
            </a:r>
            <a:r>
              <a:rPr lang="en-GB" b="1" dirty="0">
                <a:latin typeface="Exo 2 Condensed" panose="00000506000000000000" pitchFamily="50" charset="0"/>
              </a:rPr>
              <a:t>Actors</a:t>
            </a:r>
            <a:r>
              <a:rPr lang="en-GB" dirty="0">
                <a:latin typeface="Exo 2 Condensed" panose="00000506000000000000" pitchFamily="50" charset="0"/>
              </a:rPr>
              <a:t> involved: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</a:t>
            </a:r>
            <a:r>
              <a:rPr lang="en-GB" dirty="0">
                <a:latin typeface="Exo 2 Thin Condensed" panose="00000306000000000000" pitchFamily="50" charset="0"/>
              </a:rPr>
              <a:t>The</a:t>
            </a:r>
            <a:r>
              <a:rPr lang="en-GB" dirty="0">
                <a:latin typeface="Exo 2 Condensed" panose="00000506000000000000" pitchFamily="50" charset="0"/>
              </a:rPr>
              <a:t> “Owner” </a:t>
            </a:r>
            <a:r>
              <a:rPr lang="en-GB" dirty="0">
                <a:latin typeface="Exo 2 Thin Condensed" panose="00000306000000000000" pitchFamily="50" charset="0"/>
              </a:rPr>
              <a:t>of the Lending Pool: the address that deploys the contract and adds reserves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Price Oracle: </a:t>
            </a:r>
            <a:r>
              <a:rPr lang="en-GB" dirty="0">
                <a:latin typeface="Exo 2 Thin Condensed" panose="00000306000000000000" pitchFamily="50" charset="0"/>
              </a:rPr>
              <a:t>the address set by the owner that can modify tokens’ prices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Users: </a:t>
            </a:r>
            <a:r>
              <a:rPr lang="en-GB" dirty="0">
                <a:latin typeface="Exo 2 Thin Condensed" panose="00000306000000000000" pitchFamily="50" charset="0"/>
              </a:rPr>
              <a:t>borrowers and lenders. They interact with the LP by sending it transactions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02460C-4BFA-FADE-058E-5C9A26452AA9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borrow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(address </a:t>
            </a: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reserve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uint256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LiquidityOfLendingPool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User Data //(total liquidity, collateral, borrows,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LoanToValue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…, HF)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require(HF &gt; threshold) // threshold is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tipically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the fee (0.0025%) for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require(fee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needed collateral to cover the borrows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require(user’s collateral &gt;= collateral needed)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Update the state of Lending Pool on borrow action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Transfer to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msg.sender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required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CC536C-AED9-E72F-6358-013373DC794A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1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deposit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(address </a:t>
            </a: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reserve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uint256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bool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useAsCollateral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require(amount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msg.sender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allows the deposit) //allowance method of ERC20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Transfer the amount to Lending Pool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Mint an amount of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aTokens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Update the state of the reserve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Eventually set user uses this reserve as collateral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CC29CA-B9A5-49E5-82D5-CC5D5D111458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Thin Condensed" panose="00000306000000000000" pitchFamily="50" charset="0"/>
              </a:rPr>
              <a:t>ProtoAave</a:t>
            </a:r>
            <a:r>
              <a:rPr lang="it-IT" b="1" dirty="0">
                <a:latin typeface="Exo 2 Thin Condensed" panose="00000306000000000000" pitchFamily="50" charset="0"/>
              </a:rPr>
              <a:t>: a </a:t>
            </a:r>
            <a:r>
              <a:rPr lang="it-IT" b="1" dirty="0" err="1">
                <a:latin typeface="Exo 2 Thin Condensed" panose="00000306000000000000" pitchFamily="50" charset="0"/>
              </a:rPr>
              <a:t>minimal</a:t>
            </a:r>
            <a:r>
              <a:rPr lang="it-IT" b="1" dirty="0">
                <a:latin typeface="Exo 2 Thin Condensed" panose="00000306000000000000" pitchFamily="50" charset="0"/>
              </a:rPr>
              <a:t> </a:t>
            </a:r>
            <a:r>
              <a:rPr lang="it-IT" b="1" dirty="0" err="1">
                <a:latin typeface="Exo 2 Thin Condensed" panose="00000306000000000000" pitchFamily="50" charset="0"/>
              </a:rPr>
              <a:t>implementation</a:t>
            </a:r>
            <a:r>
              <a:rPr lang="it-IT" b="1" dirty="0">
                <a:latin typeface="Exo 2 Thin Condensed" panose="00000306000000000000" pitchFamily="50" charset="0"/>
              </a:rPr>
              <a:t> of </a:t>
            </a:r>
            <a:r>
              <a:rPr lang="it-IT" b="1" dirty="0" err="1">
                <a:latin typeface="Exo 2 Thin Condensed" panose="00000306000000000000" pitchFamily="50" charset="0"/>
              </a:rPr>
              <a:t>Aave</a:t>
            </a:r>
            <a:endParaRPr lang="it-IT" b="1" dirty="0">
              <a:latin typeface="Exo 2 Thin Condensed" panose="000003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71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999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Consolas</vt:lpstr>
      <vt:lpstr>Exo 2 Condensed</vt:lpstr>
      <vt:lpstr>Exo 2 Thin Condensed</vt:lpstr>
      <vt:lpstr>Wingdings</vt:lpstr>
      <vt:lpstr>Retrospettivo</vt:lpstr>
      <vt:lpstr>    Università degli Studi di Cagliari     Facoltà di Scienze     Corso di Laurea Magistrale in Informatica     A.A. 2022/23                  ProtoAave: a minimal implementation of Aave       </vt:lpstr>
      <vt:lpstr>Introduction and goal</vt:lpstr>
      <vt:lpstr>Background (1/3)</vt:lpstr>
      <vt:lpstr>Background (2/3)</vt:lpstr>
      <vt:lpstr>Background (2/3)</vt:lpstr>
      <vt:lpstr>Tools used</vt:lpstr>
      <vt:lpstr>ProtoAave</vt:lpstr>
      <vt:lpstr>ProtoAave: borrow function</vt:lpstr>
      <vt:lpstr>ProtoAave: deposit function</vt:lpstr>
      <vt:lpstr>ProtoAave: other important functions</vt:lpstr>
      <vt:lpstr>ProtoAave vs Aave: main differences</vt:lpstr>
      <vt:lpstr>Evaluation (1/4)</vt:lpstr>
      <vt:lpstr>Evaluation (2/4)</vt:lpstr>
      <vt:lpstr>Evaluation (3/4)</vt:lpstr>
      <vt:lpstr>Evaluation (4/4)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Università degli Studi di Cagliari     Facoltà di Scienze     Corso di Laurea Magistrale in Informatica     A.A. 2022/23                  ProtoAave: a minimal implementation of Aave       </dc:title>
  <dc:creator>ENRICO PISEDDU</dc:creator>
  <cp:lastModifiedBy>ENRICO</cp:lastModifiedBy>
  <cp:revision>11</cp:revision>
  <dcterms:created xsi:type="dcterms:W3CDTF">2023-03-14T11:36:39Z</dcterms:created>
  <dcterms:modified xsi:type="dcterms:W3CDTF">2023-03-16T10:52:12Z</dcterms:modified>
</cp:coreProperties>
</file>