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66" r:id="rId8"/>
    <p:sldId id="267" r:id="rId9"/>
    <p:sldId id="272" r:id="rId10"/>
    <p:sldId id="260" r:id="rId11"/>
    <p:sldId id="265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>
        <p:scale>
          <a:sx n="110" d="100"/>
          <a:sy n="110" d="100"/>
        </p:scale>
        <p:origin x="26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3CFE1-B4DB-4543-93FA-13ABE5E93B74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A88E-33FB-4303-A398-6318B957C35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F47E-6E04-47AF-B188-BDA9F2D90E84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5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0E6D-1768-43D3-A134-15DC0F86A401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CAB6-6580-4B73-A5C4-AEB3B275FB33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005-264A-4274-98A8-A9A108999B4F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8A42-D7ED-44B9-8D3C-19232409ADA9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0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8A49-9815-4513-90CC-62F19CAA6D63}" type="datetime1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7C43-9045-49E8-B7A3-71E80566AD06}" type="datetime1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5B13-BF31-46E8-982A-2ED3FCFA48DA}" type="datetime1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BB9A-9F38-4311-AFD1-18CFBC892021}" type="datetime1">
              <a:rPr lang="en-GB" smtClean="0"/>
              <a:t>22/03/2023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C61C17-5B2E-4990-ADE8-952260F13B96}" type="datetime1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63-641D-4728-8F47-4FB668375423}" type="datetime1">
              <a:rPr lang="en-GB" smtClean="0"/>
              <a:t>22/03/2023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4AA80-655D-4C03-94DB-39C85CD4544A}" type="datetime1">
              <a:rPr lang="en-GB" smtClean="0"/>
              <a:t>22/03/2023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4699A-5B17-40B7-9FB2-69AF2109F71D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0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E2D5F-BB04-B24C-C9CE-3C1D49716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95618"/>
            <a:ext cx="10058400" cy="3959604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Università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degli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Studi</a:t>
            </a:r>
            <a:r>
              <a:rPr lang="en-GB" sz="2000" dirty="0">
                <a:latin typeface="Exo 2 Condensed" panose="00000506000000000000" pitchFamily="50" charset="0"/>
              </a:rPr>
              <a:t> di Cagliari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</a:t>
            </a:r>
            <a:r>
              <a:rPr lang="en-GB" sz="2000" dirty="0" err="1">
                <a:latin typeface="Exo 2 Condensed" panose="00000506000000000000" pitchFamily="50" charset="0"/>
              </a:rPr>
              <a:t>Facoltà</a:t>
            </a:r>
            <a:r>
              <a:rPr lang="en-GB" sz="2000" dirty="0">
                <a:latin typeface="Exo 2 Condensed" panose="00000506000000000000" pitchFamily="50" charset="0"/>
              </a:rPr>
              <a:t> di </a:t>
            </a:r>
            <a:r>
              <a:rPr lang="en-GB" sz="2000" dirty="0" err="1">
                <a:latin typeface="Exo 2 Condensed" panose="00000506000000000000" pitchFamily="50" charset="0"/>
              </a:rPr>
              <a:t>Scienze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Corso di </a:t>
            </a:r>
            <a:r>
              <a:rPr lang="en-GB" sz="2000" dirty="0" err="1">
                <a:latin typeface="Exo 2 Condensed" panose="00000506000000000000" pitchFamily="50" charset="0"/>
              </a:rPr>
              <a:t>Laurea</a:t>
            </a: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dirty="0" err="1">
                <a:latin typeface="Exo 2 Condensed" panose="00000506000000000000" pitchFamily="50" charset="0"/>
              </a:rPr>
              <a:t>Magistrale</a:t>
            </a:r>
            <a:r>
              <a:rPr lang="en-GB" sz="2000" dirty="0">
                <a:latin typeface="Exo 2 Condensed" panose="00000506000000000000" pitchFamily="50" charset="0"/>
              </a:rPr>
              <a:t> in Informatica</a:t>
            </a: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	   A.A. 2022/23</a:t>
            </a: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r>
              <a:rPr lang="en-GB" sz="2000" dirty="0">
                <a:latin typeface="Exo 2 Condensed" panose="00000506000000000000" pitchFamily="50" charset="0"/>
              </a:rPr>
              <a:t>             </a:t>
            </a:r>
            <a:r>
              <a:rPr lang="en-GB" sz="4400" b="1" dirty="0" err="1">
                <a:latin typeface="Exo 2 Condensed" panose="00000506000000000000" pitchFamily="50" charset="0"/>
              </a:rPr>
              <a:t>ProtoAave</a:t>
            </a:r>
            <a:r>
              <a:rPr lang="en-GB" sz="4400" b="1" dirty="0">
                <a:latin typeface="Exo 2 Condensed" panose="00000506000000000000" pitchFamily="50" charset="0"/>
              </a:rPr>
              <a:t>: a minimal implementation of </a:t>
            </a:r>
            <a:r>
              <a:rPr lang="en-GB" sz="4400" b="1" dirty="0" err="1">
                <a:latin typeface="Exo 2 Condensed" panose="00000506000000000000" pitchFamily="50" charset="0"/>
              </a:rPr>
              <a:t>Aave</a:t>
            </a:r>
            <a:r>
              <a:rPr lang="en-GB" sz="4400" b="1" dirty="0">
                <a:latin typeface="Exo 2 Condensed" panose="00000506000000000000" pitchFamily="50" charset="0"/>
              </a:rPr>
              <a:t> </a:t>
            </a: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16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br>
              <a:rPr lang="en-GB" sz="2000" dirty="0">
                <a:latin typeface="Exo 2 Condensed" panose="00000506000000000000" pitchFamily="50" charset="0"/>
              </a:rPr>
            </a:br>
            <a:endParaRPr lang="en-GB" sz="2000" dirty="0">
              <a:latin typeface="Exo 2 Condensed" panose="00000506000000000000" pitchFamily="50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52F3F6-0CE3-25D4-6F31-0C9F3005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b="1" i="0" dirty="0">
                <a:effectLst/>
                <a:latin typeface="-apple-system"/>
              </a:rPr>
              <a:t>Cryptocurrencies, smart contracts, and decentralized finance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68A46-9CBE-2167-E568-CF63DB60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654342"/>
            <a:ext cx="1011656" cy="10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F830AB-F9F4-008A-3EA9-6A134C83C5B4}"/>
              </a:ext>
            </a:extLst>
          </p:cNvPr>
          <p:cNvSpPr txBox="1"/>
          <p:nvPr/>
        </p:nvSpPr>
        <p:spPr>
          <a:xfrm>
            <a:off x="1188440" y="5167734"/>
            <a:ext cx="10346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Exo 2 Thin Condensed" panose="00000306000000000000" pitchFamily="50" charset="0"/>
              </a:rPr>
              <a:t>Studente</a:t>
            </a:r>
            <a:r>
              <a:rPr lang="en-GB" sz="1600" dirty="0">
                <a:latin typeface="Exo 2 Condensed" panose="00000506000000000000" pitchFamily="50" charset="0"/>
              </a:rPr>
              <a:t>																</a:t>
            </a:r>
            <a:r>
              <a:rPr lang="en-GB" sz="1600" dirty="0" err="1">
                <a:latin typeface="Exo 2 Thin Condensed" panose="00000306000000000000" pitchFamily="50" charset="0"/>
              </a:rPr>
              <a:t>Docente</a:t>
            </a:r>
            <a:endParaRPr lang="en-GB" sz="1600" dirty="0">
              <a:latin typeface="Exo 2 Thin Condensed" panose="00000306000000000000" pitchFamily="50" charset="0"/>
            </a:endParaRPr>
          </a:p>
          <a:p>
            <a:r>
              <a:rPr lang="en-GB" sz="1600" b="1" dirty="0">
                <a:latin typeface="Exo 2 Condensed" panose="00000506000000000000" pitchFamily="50" charset="0"/>
              </a:rPr>
              <a:t>PISEDDU</a:t>
            </a: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600" b="1" dirty="0">
                <a:latin typeface="Exo 2 Condensed" panose="00000506000000000000" pitchFamily="50" charset="0"/>
              </a:rPr>
              <a:t>Enrico	</a:t>
            </a:r>
            <a:r>
              <a:rPr lang="en-GB" sz="1600" dirty="0">
                <a:latin typeface="Exo 2 Condensed" panose="00000506000000000000" pitchFamily="50" charset="0"/>
              </a:rPr>
              <a:t>														</a:t>
            </a:r>
            <a:r>
              <a:rPr lang="en-GB" sz="1600" b="1" dirty="0">
                <a:latin typeface="Exo 2 Condensed" panose="00000506000000000000" pitchFamily="50" charset="0"/>
              </a:rPr>
              <a:t>Prof. BARTOLETTI Massimo</a:t>
            </a:r>
          </a:p>
          <a:p>
            <a:r>
              <a:rPr lang="en-GB" sz="1600" dirty="0">
                <a:latin typeface="Exo 2 Condensed" panose="00000506000000000000" pitchFamily="50" charset="0"/>
              </a:rPr>
              <a:t>(</a:t>
            </a:r>
            <a:r>
              <a:rPr lang="en-GB" sz="1600" dirty="0" err="1">
                <a:latin typeface="Exo 2 Condensed" panose="00000506000000000000" pitchFamily="50" charset="0"/>
              </a:rPr>
              <a:t>matr</a:t>
            </a:r>
            <a:r>
              <a:rPr lang="en-GB" sz="1600" dirty="0">
                <a:latin typeface="Exo 2 Condensed" panose="00000506000000000000" pitchFamily="50" charset="0"/>
              </a:rPr>
              <a:t>. 60/73/65222)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CBB8A-1C02-D0C9-4BDF-3E59C946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630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vs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: main differences</a:t>
            </a:r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44C0CA4-2482-8461-73F6-C96622C27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55369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5130074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5890010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78660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Exo 2 Thin Condensed" panose="000003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latin typeface="Exo 2 Condensed" panose="00000506000000000000" pitchFamily="50" charset="0"/>
                        </a:rPr>
                        <a:t>ProtoAave</a:t>
                      </a:r>
                      <a:endParaRPr lang="en-GB" b="1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ERC20 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9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Deposit and borrow Ethers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Exo 2 Condensed" panose="00000506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Exo 2 Condensed" panose="00000806000000000000" pitchFamily="50" charset="0"/>
                        </a:rPr>
                        <a:t>Interest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Variable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Only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latin typeface="Exo 2 Condensed" panose="00000806000000000000" pitchFamily="50" charset="0"/>
                        </a:rPr>
                        <a:t>aTokens</a:t>
                      </a:r>
                      <a:r>
                        <a:rPr lang="en-GB" b="1" dirty="0">
                          <a:latin typeface="Exo 2 Condensed" panose="00000806000000000000" pitchFamily="50" charset="0"/>
                        </a:rPr>
                        <a:t> (minted)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ERC20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Exo 2 Condensed" panose="00000506000000000000" pitchFamily="50" charset="0"/>
                        </a:rPr>
                        <a:t>In a Solidity 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45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5EDA64A-C604-ED90-9ED6-4998201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02724" y="2630750"/>
            <a:ext cx="263452" cy="2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54F707-4B07-BCA1-6CB4-91F92289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493" y="2290876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560C3E9-B719-095A-CB45-CF0AFC2A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91" y="2653001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AE5A74D-DCE5-7079-E3B4-140679D7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434" y="2283885"/>
            <a:ext cx="201336" cy="23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77C7191-AFB0-DA33-37B6-ADAE7B0060A1}"/>
              </a:ext>
            </a:extLst>
          </p:cNvPr>
          <p:cNvSpPr txBox="1">
            <a:spLocks/>
          </p:cNvSpPr>
          <p:nvPr/>
        </p:nvSpPr>
        <p:spPr>
          <a:xfrm>
            <a:off x="1096964" y="4311942"/>
            <a:ext cx="10058716" cy="155715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a reserve can be activated or deactivates, </a:t>
            </a:r>
            <a:r>
              <a:rPr lang="en-GB" dirty="0" err="1">
                <a:latin typeface="Exo 2 Condensed" panose="00000506000000000000" pitchFamily="50" charset="0"/>
              </a:rPr>
              <a:t>freezed</a:t>
            </a:r>
            <a:r>
              <a:rPr lang="en-GB" dirty="0">
                <a:latin typeface="Exo 2 Condensed" panose="00000506000000000000" pitchFamily="50" charset="0"/>
              </a:rPr>
              <a:t> or not, enabled or not for borrows or collateral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, once the reserve is added, it is ready for all operations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Other differences: data structures holding users data and reserves data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8574ED-D795-5E18-C8A3-47A027B09281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409A42-718B-3A22-4EE7-1541CD4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10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4175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Tools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Solidity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Remix IDE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waffle-</a:t>
            </a:r>
            <a:r>
              <a:rPr lang="en-GB" sz="2400" dirty="0" err="1">
                <a:latin typeface="Exo 2 Condensed" panose="00000506000000000000" pitchFamily="50" charset="0"/>
              </a:rPr>
              <a:t>ethereum</a:t>
            </a:r>
            <a:r>
              <a:rPr lang="en-GB" sz="2400" dirty="0">
                <a:latin typeface="Exo 2 Condensed" panose="00000506000000000000" pitchFamily="50" charset="0"/>
              </a:rPr>
              <a:t> library for testing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4 smart contracts: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dirty="0" err="1">
                <a:latin typeface="Exo 2 Condensed" panose="00000506000000000000" pitchFamily="50" charset="0"/>
              </a:rPr>
              <a:t>LendingPool</a:t>
            </a:r>
            <a:r>
              <a:rPr lang="en-GB" sz="2200" dirty="0">
                <a:latin typeface="Exo 2 Condensed" panose="00000506000000000000" pitchFamily="50" charset="0"/>
              </a:rPr>
              <a:t>, ERC20 and its interface, Ownable and the library </a:t>
            </a:r>
            <a:r>
              <a:rPr lang="en-GB" sz="2200" dirty="0" err="1">
                <a:latin typeface="Exo 2 Condensed" panose="00000506000000000000" pitchFamily="50" charset="0"/>
              </a:rPr>
              <a:t>WadRayMath</a:t>
            </a:r>
            <a:endParaRPr lang="en-GB" sz="1600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181BC5-F1A5-B406-ADE9-237B3923661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B9CF3-239A-7755-CF94-039509B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11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4309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(1/4)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Tools used: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</a:t>
            </a:r>
            <a:r>
              <a:rPr lang="en-GB" sz="2200" b="1" dirty="0">
                <a:latin typeface="Exo 2 Condensed" panose="00000506000000000000" pitchFamily="50" charset="0"/>
              </a:rPr>
              <a:t>typescript</a:t>
            </a:r>
            <a:r>
              <a:rPr lang="en-GB" sz="2200" dirty="0">
                <a:latin typeface="Exo 2 Condensed" panose="00000506000000000000" pitchFamily="50" charset="0"/>
              </a:rPr>
              <a:t>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waffle-</a:t>
            </a:r>
            <a:r>
              <a:rPr lang="en-GB" sz="2200" dirty="0" err="1">
                <a:latin typeface="Exo 2 Condensed" panose="00000506000000000000" pitchFamily="50" charset="0"/>
              </a:rPr>
              <a:t>ethereum</a:t>
            </a:r>
            <a:r>
              <a:rPr lang="en-GB" sz="2200" dirty="0">
                <a:latin typeface="Exo 2 Condensed" panose="00000506000000000000" pitchFamily="50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ethers.js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latin typeface="Exo 2 Condensed" panose="00000506000000000000" pitchFamily="50" charset="0"/>
              </a:rPr>
              <a:t> chai library for assertion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C44F8D-F10C-3C0A-E93C-91722746EB8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A169D-91C9-D59C-CED5-2D76E3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857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(2/4)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How testing smart contracts (after installing the previous tools)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Upload all contracts in </a:t>
            </a:r>
            <a:r>
              <a:rPr lang="en-GB" dirty="0">
                <a:latin typeface="Consolas" panose="020B0609020204030204" pitchFamily="49" charset="0"/>
              </a:rPr>
              <a:t>./contracts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the command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run build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(ABIs are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json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 in </a:t>
            </a:r>
            <a:r>
              <a:rPr lang="en-GB" dirty="0">
                <a:latin typeface="Consolas" panose="020B0609020204030204" pitchFamily="49" charset="0"/>
              </a:rPr>
              <a:t>./build</a:t>
            </a:r>
            <a:r>
              <a:rPr lang="en-GB" dirty="0">
                <a:latin typeface="Exo 2 Condensed" panose="00000506000000000000" pitchFamily="50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Write tests in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Exo 2 Condensed" panose="00000506000000000000" pitchFamily="50" charset="0"/>
              </a:rPr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run tests with “</a:t>
            </a:r>
            <a:r>
              <a:rPr lang="en-GB" dirty="0" err="1">
                <a:latin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</a:rPr>
              <a:t> test</a:t>
            </a:r>
            <a:r>
              <a:rPr lang="en-GB" dirty="0">
                <a:latin typeface="Exo 2 Condensed" panose="00000506000000000000" pitchFamily="50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945CE2-EB42-D680-F4D8-675D4865FFB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835FD6-DC74-048B-5CCD-03EA461A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14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(3/4)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Example of test: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D437FB-C8E1-2CB5-C673-53B21F385DCE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60EFD1-8168-1FED-F545-F32937A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14</a:t>
            </a:fld>
            <a:r>
              <a:rPr lang="en-GB" dirty="0"/>
              <a:t>/16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E22AF9-D9EE-F06D-B615-7B6236C3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1" y="2762522"/>
            <a:ext cx="95916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9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B54D0-04EB-7D20-0277-BF488F9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Evaluation (4/4)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9A564-C848-E538-322B-3030D89E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Tests involve: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ERC20 contract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configuration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Borrow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LP Deposit function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Health factor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Interests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EFFACEF-AFC4-E9FD-278C-68C4281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7" y="666933"/>
            <a:ext cx="6395108" cy="55241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E8B882-B646-484A-8A51-D9990F68529C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10737-B44E-3026-33F4-6AED573B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27524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4A8BC-25EA-7C67-4C37-B312E545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29DCA-1D8E-16AB-2E81-2FDB67B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background on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on </a:t>
            </a:r>
            <a:r>
              <a:rPr lang="en-GB" dirty="0" err="1">
                <a:latin typeface="Exo 2 Condensed" panose="00000506000000000000" pitchFamily="50" charset="0"/>
              </a:rPr>
              <a:t>DeFi</a:t>
            </a:r>
            <a:r>
              <a:rPr lang="en-GB" dirty="0">
                <a:latin typeface="Exo 2 Condensed" panose="00000506000000000000" pitchFamily="50" charset="0"/>
              </a:rPr>
              <a:t> and on LPs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 as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We focus on borrow and deposit, on collateral and interests</a:t>
            </a: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tool for testing smart contracts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F95F2C-D831-B5B4-9D46-BBF6D0888762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09618D-7181-003D-898A-2E0F98C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16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997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C1AB-D42A-E3B5-1D96-3E22BA9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Introduction and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36596A-73E0-BD78-5EAB-899EDE3F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What is </a:t>
            </a:r>
            <a:r>
              <a:rPr lang="en-GB" b="1" dirty="0" err="1">
                <a:latin typeface="Exo 2 Condensed" panose="00000506000000000000" pitchFamily="50" charset="0"/>
              </a:rPr>
              <a:t>Aave</a:t>
            </a:r>
            <a:r>
              <a:rPr lang="en-GB" b="1" dirty="0">
                <a:latin typeface="Exo 2 Condensed" panose="00000506000000000000" pitchFamily="50" charset="0"/>
              </a:rPr>
              <a:t>? (borrow, deposit, redeem, liquidations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The work proposed: </a:t>
            </a:r>
            <a:r>
              <a:rPr lang="en-GB" b="1" dirty="0" err="1">
                <a:latin typeface="Exo 2 Condensed" panose="00000506000000000000" pitchFamily="50" charset="0"/>
              </a:rPr>
              <a:t>ProtoAave</a:t>
            </a: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b="1" dirty="0">
              <a:latin typeface="Exo 2 Condensed" panose="00000506000000000000" pitchFamily="50" charset="0"/>
            </a:endParaRPr>
          </a:p>
          <a:p>
            <a:pPr marL="0" indent="0">
              <a:buNone/>
            </a:pPr>
            <a:endParaRPr lang="en-GB" b="1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Exo 2 Condensed" panose="00000506000000000000" pitchFamily="50" charset="0"/>
              </a:rPr>
              <a:t> Goal: </a:t>
            </a:r>
            <a:r>
              <a:rPr lang="en-GB" dirty="0">
                <a:latin typeface="Exo 2 Condensed" panose="00000506000000000000" pitchFamily="50" charset="0"/>
              </a:rPr>
              <a:t>summarize the main features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r>
              <a:rPr lang="en-GB" dirty="0">
                <a:latin typeface="Exo 2 Condensed" panose="00000506000000000000" pitchFamily="50" charset="0"/>
              </a:rPr>
              <a:t>, focusing mainly on borrow and deposit actions, on collateral and interests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EDEA1-7804-B1B9-A779-99255C9E2914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6E9C1B-B455-B953-E121-40E2EF3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04699A-5B17-40B7-9FB2-69AF2109F71D}" type="slidenum">
              <a:rPr lang="en-GB" smtClean="0"/>
              <a:t>2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8110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(1/3)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marL="0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Decentralized Finance (</a:t>
            </a:r>
            <a:r>
              <a:rPr lang="en-GB" sz="2000" b="1" dirty="0" err="1">
                <a:latin typeface="Exo 2 Condensed" panose="00000506000000000000" pitchFamily="50" charset="0"/>
              </a:rPr>
              <a:t>DeFi</a:t>
            </a:r>
            <a:r>
              <a:rPr lang="en-GB" sz="2000" b="1" dirty="0">
                <a:latin typeface="Exo 2 Condensed" panose="00000506000000000000" pitchFamily="50" charset="0"/>
              </a:rPr>
              <a:t>)</a:t>
            </a:r>
          </a:p>
          <a:p>
            <a:pPr marL="201168" lvl="1" indent="0">
              <a:buNone/>
            </a:pPr>
            <a:endParaRPr lang="en-GB" sz="24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financial system based on blockchain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actions are executed without a trusted authority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users have a direct and total control of their 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tokens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cryptocurrencies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531D7-F2BF-4D9E-5C4F-4A38032CDF13}"/>
              </a:ext>
            </a:extLst>
          </p:cNvPr>
          <p:cNvSpPr txBox="1"/>
          <p:nvPr/>
        </p:nvSpPr>
        <p:spPr>
          <a:xfrm>
            <a:off x="3837991" y="6457354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A768C1-994A-C90B-B4C0-9110EE2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3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175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Basic definitions: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400" b="1" dirty="0">
                <a:latin typeface="Exo 2 Condensed" panose="00000506000000000000" pitchFamily="50" charset="0"/>
              </a:rPr>
              <a:t>Lending Pools (LPs)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8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direct implementation of </a:t>
            </a:r>
            <a:r>
              <a:rPr lang="en-GB" sz="2000" dirty="0" err="1">
                <a:latin typeface="Exo 2 Condensed" panose="00000506000000000000" pitchFamily="50" charset="0"/>
              </a:rPr>
              <a:t>DeFi</a:t>
            </a: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are smart contracts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they allow users to deposit and borrow crypto-assets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A LP has one or more reserves, each of them representing a specific asset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2CBF1F-785E-E500-2425-567C58707AAF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24965-5655-38CE-CB73-4E20A67B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4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26462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68246-8129-AFC5-D7F2-5714BD02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Exo 2 Condensed" panose="00000506000000000000" pitchFamily="50" charset="0"/>
              </a:rPr>
              <a:t>Background (2/3)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F13F6-8496-E23A-015B-EAF5F39A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1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Exo 2 Condensed" panose="00000506000000000000" pitchFamily="50" charset="0"/>
              </a:rPr>
              <a:t> Borrow and deposit on Lending Pool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Collateralization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it represents an amount of crypto-asset deposited as a “security” for loans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loans can be </a:t>
            </a:r>
            <a:r>
              <a:rPr lang="en-GB" sz="1800" dirty="0" err="1">
                <a:latin typeface="Exo 2 Condensed" panose="00000506000000000000" pitchFamily="50" charset="0"/>
              </a:rPr>
              <a:t>under|over-collateralized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liquidation scenario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800" dirty="0">
                <a:latin typeface="Exo 2 Condensed" panose="00000506000000000000" pitchFamily="50" charset="0"/>
              </a:rPr>
              <a:t> Health Factor = </a:t>
            </a:r>
            <a:r>
              <a:rPr lang="en-GB" sz="1800" dirty="0" err="1">
                <a:latin typeface="Exo 2 Condensed" panose="00000506000000000000" pitchFamily="50" charset="0"/>
              </a:rPr>
              <a:t>UserCollateral</a:t>
            </a:r>
            <a:r>
              <a:rPr lang="en-GB" sz="1800" dirty="0">
                <a:latin typeface="Exo 2 Condensed" panose="00000506000000000000" pitchFamily="50" charset="0"/>
              </a:rPr>
              <a:t>/</a:t>
            </a:r>
            <a:r>
              <a:rPr lang="en-GB" sz="1800" dirty="0" err="1">
                <a:latin typeface="Exo 2 Condensed" panose="00000506000000000000" pitchFamily="50" charset="0"/>
              </a:rPr>
              <a:t>UserBorrows</a:t>
            </a:r>
            <a:endParaRPr lang="en-GB" sz="18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Exo 2 Condensed" panose="00000506000000000000" pitchFamily="50" charset="0"/>
              </a:rPr>
              <a:t> </a:t>
            </a:r>
            <a:r>
              <a:rPr lang="en-GB" sz="2000" b="1" dirty="0">
                <a:latin typeface="Exo 2 Condensed" panose="00000506000000000000" pitchFamily="50" charset="0"/>
              </a:rPr>
              <a:t>Interests</a:t>
            </a:r>
            <a:r>
              <a:rPr lang="en-GB" sz="2000" dirty="0">
                <a:latin typeface="Exo 2 Condensed" panose="00000506000000000000" pitchFamily="50" charset="0"/>
              </a:rPr>
              <a:t> for borrowers and lenders: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600" dirty="0">
                <a:latin typeface="Exo 2 Condensed" panose="00000506000000000000" pitchFamily="50" charset="0"/>
              </a:rPr>
              <a:t> </a:t>
            </a:r>
            <a:r>
              <a:rPr lang="en-GB" sz="1800" dirty="0">
                <a:latin typeface="Exo 2 Condensed" panose="00000506000000000000" pitchFamily="50" charset="0"/>
              </a:rPr>
              <a:t>they depends on </a:t>
            </a:r>
            <a:r>
              <a:rPr lang="en-GB" sz="1800" b="1" dirty="0">
                <a:latin typeface="Exo 2 Condensed" panose="00000506000000000000" pitchFamily="50" charset="0"/>
              </a:rPr>
              <a:t>time</a:t>
            </a:r>
            <a:r>
              <a:rPr lang="en-GB" sz="1800" dirty="0">
                <a:latin typeface="Exo 2 Condensed" panose="00000506000000000000" pitchFamily="50" charset="0"/>
              </a:rPr>
              <a:t> and on </a:t>
            </a:r>
            <a:r>
              <a:rPr lang="en-GB" sz="1800" b="1" dirty="0">
                <a:latin typeface="Exo 2 Condensed" panose="00000506000000000000" pitchFamily="50" charset="0"/>
              </a:rPr>
              <a:t>utilization rate </a:t>
            </a:r>
            <a:r>
              <a:rPr lang="en-GB" sz="1800" dirty="0">
                <a:latin typeface="Exo 2 Condensed" panose="00000506000000000000" pitchFamily="50" charset="0"/>
              </a:rPr>
              <a:t>of the reserve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134F96-6C8E-6F23-7D36-1CBBDD355E46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12163-65F7-24A9-C56F-A1C09C5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5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12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endParaRPr lang="en-GB" dirty="0">
              <a:latin typeface="Exo 2 Condensed" panose="00000506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A minimal implementation of </a:t>
            </a:r>
            <a:r>
              <a:rPr lang="en-GB" dirty="0" err="1">
                <a:latin typeface="Exo 2 Condensed" panose="00000506000000000000" pitchFamily="50" charset="0"/>
              </a:rPr>
              <a:t>Aave</a:t>
            </a: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It focuses on deposit and borrow actions, when they can be executed, how modify the state of the LP and how users’ data change after these actions</a:t>
            </a:r>
          </a:p>
          <a:p>
            <a:pPr marL="201168" lvl="1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</a:t>
            </a:r>
            <a:r>
              <a:rPr lang="en-GB" b="1" dirty="0">
                <a:latin typeface="Exo 2 Condensed" panose="00000506000000000000" pitchFamily="50" charset="0"/>
              </a:rPr>
              <a:t>Actors</a:t>
            </a:r>
            <a:r>
              <a:rPr lang="en-GB" dirty="0">
                <a:latin typeface="Exo 2 Condensed" panose="00000506000000000000" pitchFamily="50" charset="0"/>
              </a:rPr>
              <a:t> involved: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The “Owner” of the Lending Pool: the address that deploys the contract and adds reserves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Price Oracle: the address set by the owner that can modify tokens’ prices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Users: borrowers and lenders. They interact with the LP by sending it transactions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71CA2-3726-55CE-0BCF-4B0C77559E0B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32CD82-05F1-1DC8-33F5-5C20448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6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85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borrow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45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LiquidityOfLendingPool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User Data //(total liquidity, collateral, borrows,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LoanToValue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…, HF)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require(HF &gt; threshold) // threshold is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tipically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the fee (0.0025%) for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require(fee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Compute needed collateral to cover the borrows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require(user’s collateral &gt;= collateral needed)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Lending Pool on borrow action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to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amountToBorrow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required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2B285-1A37-6A66-1AD5-72AD7CCF4797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9181B8-8819-EC56-B243-090BDFA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7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6641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deposit function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(address </a:t>
            </a:r>
            <a:r>
              <a:rPr lang="en-GB" sz="1800" b="1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reserve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uint256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bool </a:t>
            </a:r>
            <a:r>
              <a:rPr lang="en-GB" sz="1800" b="1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useAsCollateral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require(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msg.sender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allows the deposit) //allowance method of ERC20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Transfer the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amountToDeposit</a:t>
            </a: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 Lending Pool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Mint an amount of </a:t>
            </a:r>
            <a:r>
              <a:rPr lang="en-GB" sz="1800" dirty="0" err="1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aTokens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Update the state of the reserve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Eventually set user uses this reserve as collateral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dirty="0">
                <a:solidFill>
                  <a:srgbClr val="24292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6B6ABC-1DE0-138C-5CEB-AF4D1D991303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6D54B7-AE8E-2548-F37C-C7146E6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8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10257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5D48D-9040-C2A2-7E2A-5467BC6A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Exo 2 Condensed" panose="00000506000000000000" pitchFamily="50" charset="0"/>
              </a:rPr>
              <a:t>ProtoAave</a:t>
            </a:r>
            <a:r>
              <a:rPr lang="en-GB" dirty="0">
                <a:latin typeface="Exo 2 Condensed" panose="00000506000000000000" pitchFamily="50" charset="0"/>
              </a:rPr>
              <a:t>: other important functions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7FCF4-BD64-86AD-B458-D9DC756D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1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User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total liquidity, total collateral, total borrows, LT, </a:t>
            </a:r>
            <a:r>
              <a:rPr lang="en-GB" dirty="0" err="1">
                <a:latin typeface="Exo 2 Condensed" panose="00000506000000000000" pitchFamily="50" charset="0"/>
              </a:rPr>
              <a:t>LtV</a:t>
            </a:r>
            <a:r>
              <a:rPr lang="en-GB" dirty="0">
                <a:latin typeface="Exo 2 Condensed" panose="00000506000000000000" pitchFamily="50" charset="0"/>
              </a:rPr>
              <a:t>, and HF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Computing interests for borrowers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time, on the utilization of the reserve and on </a:t>
            </a:r>
          </a:p>
          <a:p>
            <a:pPr marL="201168" lvl="1" indent="0">
              <a:buNone/>
            </a:pPr>
            <a:r>
              <a:rPr lang="en-GB" dirty="0">
                <a:latin typeface="Exo 2 Condensed" panose="00000506000000000000" pitchFamily="50" charset="0"/>
              </a:rPr>
              <a:t>       other 3 parameters</a:t>
            </a:r>
          </a:p>
          <a:p>
            <a:pPr marL="0" indent="0">
              <a:buNone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Collateral needed to cover a borrow 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depends on borrows, and on </a:t>
            </a:r>
            <a:r>
              <a:rPr lang="en-GB" dirty="0" err="1">
                <a:latin typeface="Exo 2 Condensed" panose="00000506000000000000" pitchFamily="50" charset="0"/>
              </a:rPr>
              <a:t>LtV</a:t>
            </a: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Exo 2 Condensed" panose="00000506000000000000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Exo 2 Condensed" panose="00000506000000000000" pitchFamily="50" charset="0"/>
              </a:rPr>
              <a:t> Say if a user can set a reserve as collateral or not (HF)</a:t>
            </a:r>
          </a:p>
        </p:txBody>
      </p:sp>
      <p:pic>
        <p:nvPicPr>
          <p:cNvPr id="1026" name="Picture 2" descr="Gauntlet extending support for Interest Rate Curves - Governance - Aave">
            <a:extLst>
              <a:ext uri="{FF2B5EF4-FFF2-40B4-BE49-F238E27FC236}">
                <a16:creationId xmlns:a16="http://schemas.microsoft.com/office/drawing/2014/main" id="{B2071B45-359A-9687-3E17-A4D26A3E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0" y="2692982"/>
            <a:ext cx="4163927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42D6EB-3653-2A4A-5FFA-F419F1791128}"/>
              </a:ext>
            </a:extLst>
          </p:cNvPr>
          <p:cNvSpPr txBox="1"/>
          <p:nvPr/>
        </p:nvSpPr>
        <p:spPr>
          <a:xfrm>
            <a:off x="3837991" y="6466879"/>
            <a:ext cx="45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Exo 2 Condensed" panose="00000506000000000000" pitchFamily="50" charset="0"/>
              </a:rPr>
              <a:t>ProtoAave</a:t>
            </a:r>
            <a:r>
              <a:rPr lang="it-IT" b="1" dirty="0">
                <a:latin typeface="Exo 2 Condensed" panose="00000506000000000000" pitchFamily="50" charset="0"/>
              </a:rPr>
              <a:t>: a </a:t>
            </a:r>
            <a:r>
              <a:rPr lang="it-IT" b="1" dirty="0" err="1">
                <a:latin typeface="Exo 2 Condensed" panose="00000506000000000000" pitchFamily="50" charset="0"/>
              </a:rPr>
              <a:t>minimal</a:t>
            </a:r>
            <a:r>
              <a:rPr lang="it-IT" b="1" dirty="0">
                <a:latin typeface="Exo 2 Condensed" panose="00000506000000000000" pitchFamily="50" charset="0"/>
              </a:rPr>
              <a:t> </a:t>
            </a:r>
            <a:r>
              <a:rPr lang="it-IT" b="1" dirty="0" err="1">
                <a:latin typeface="Exo 2 Condensed" panose="00000506000000000000" pitchFamily="50" charset="0"/>
              </a:rPr>
              <a:t>implementation</a:t>
            </a:r>
            <a:r>
              <a:rPr lang="it-IT" b="1" dirty="0">
                <a:latin typeface="Exo 2 Condensed" panose="00000506000000000000" pitchFamily="50" charset="0"/>
              </a:rPr>
              <a:t> of </a:t>
            </a:r>
            <a:r>
              <a:rPr lang="it-IT" b="1" dirty="0" err="1">
                <a:latin typeface="Exo 2 Condensed" panose="00000506000000000000" pitchFamily="50" charset="0"/>
              </a:rPr>
              <a:t>Aave</a:t>
            </a:r>
            <a:endParaRPr lang="it-IT" b="1" dirty="0">
              <a:latin typeface="Exo 2 Condensed" panose="00000506000000000000" pitchFamily="50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01D67-7400-8664-4432-9A9E05C5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699A-5B17-40B7-9FB2-69AF2109F71D}" type="slidenum">
              <a:rPr lang="en-GB" smtClean="0"/>
              <a:t>9</a:t>
            </a:fld>
            <a:r>
              <a:rPr lang="en-GB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1818109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55474-E2DF-468D-82A9-5906ACDA3357}">
  <we:reference id="4b785c87-866c-4bad-85d8-5d1ae467ac9a" version="3.5.1.0" store="EXCatalog" storeType="EXCatalog"/>
  <we:alternateReferences>
    <we:reference id="WA104381909" version="3.5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</TotalTime>
  <Words>1041</Words>
  <Application>Microsoft Office PowerPoint</Application>
  <PresentationFormat>Widescreen</PresentationFormat>
  <Paragraphs>191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-apple-system</vt:lpstr>
      <vt:lpstr>Calibri</vt:lpstr>
      <vt:lpstr>Calibri Light</vt:lpstr>
      <vt:lpstr>Consolas</vt:lpstr>
      <vt:lpstr>Exo 2 Condensed</vt:lpstr>
      <vt:lpstr>Exo 2 Thin Condensed</vt:lpstr>
      <vt:lpstr>Wingdings</vt:lpstr>
      <vt:lpstr>Retrospettivo</vt:lpstr>
      <vt:lpstr>    Università degli Studi di Cagliari     Facoltà di Scienze     Corso di Laurea Magistrale in Informatica     A.A. 2022/23                  ProtoAave: a minimal implementation of Aave       </vt:lpstr>
      <vt:lpstr>Introduction and goal</vt:lpstr>
      <vt:lpstr>Background (1/3)</vt:lpstr>
      <vt:lpstr>Background (2/3)</vt:lpstr>
      <vt:lpstr>Background (2/3)</vt:lpstr>
      <vt:lpstr>ProtoAave</vt:lpstr>
      <vt:lpstr>ProtoAave: borrow function</vt:lpstr>
      <vt:lpstr>ProtoAave: deposit function</vt:lpstr>
      <vt:lpstr>ProtoAave: other important functions</vt:lpstr>
      <vt:lpstr>ProtoAave vs Aave: main differences</vt:lpstr>
      <vt:lpstr>Tools used</vt:lpstr>
      <vt:lpstr>Evaluation (1/4)</vt:lpstr>
      <vt:lpstr>Evaluation (2/4)</vt:lpstr>
      <vt:lpstr>Evaluation (3/4)</vt:lpstr>
      <vt:lpstr>Evaluation (4/4)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Università degli Studi di Cagliari     Facoltà di Scienze     Corso di Laurea Magistrale in Informatica     A.A. 2022/23                  ProtoAave: a minimal implementation of Aave       </dc:title>
  <dc:creator>ENRICO PISEDDU</dc:creator>
  <cp:lastModifiedBy>ENRICO PISEDDU</cp:lastModifiedBy>
  <cp:revision>22</cp:revision>
  <dcterms:created xsi:type="dcterms:W3CDTF">2023-03-14T11:36:39Z</dcterms:created>
  <dcterms:modified xsi:type="dcterms:W3CDTF">2023-03-22T18:35:32Z</dcterms:modified>
</cp:coreProperties>
</file>