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notesMasterIdLst>
    <p:notesMasterId r:id="rId36"/>
  </p:notesMasterIdLst>
  <p:sldIdLst>
    <p:sldId id="499" r:id="rId2"/>
    <p:sldId id="500" r:id="rId3"/>
    <p:sldId id="506" r:id="rId4"/>
    <p:sldId id="516" r:id="rId5"/>
    <p:sldId id="517" r:id="rId6"/>
    <p:sldId id="501" r:id="rId7"/>
    <p:sldId id="518" r:id="rId8"/>
    <p:sldId id="519" r:id="rId9"/>
    <p:sldId id="520" r:id="rId10"/>
    <p:sldId id="507" r:id="rId11"/>
    <p:sldId id="509" r:id="rId12"/>
    <p:sldId id="510" r:id="rId13"/>
    <p:sldId id="508" r:id="rId14"/>
    <p:sldId id="502" r:id="rId15"/>
    <p:sldId id="511" r:id="rId16"/>
    <p:sldId id="512" r:id="rId17"/>
    <p:sldId id="513" r:id="rId18"/>
    <p:sldId id="514" r:id="rId19"/>
    <p:sldId id="515" r:id="rId20"/>
    <p:sldId id="521" r:id="rId21"/>
    <p:sldId id="523" r:id="rId22"/>
    <p:sldId id="524" r:id="rId23"/>
    <p:sldId id="503" r:id="rId24"/>
    <p:sldId id="528" r:id="rId25"/>
    <p:sldId id="522" r:id="rId26"/>
    <p:sldId id="526" r:id="rId27"/>
    <p:sldId id="504" r:id="rId28"/>
    <p:sldId id="527" r:id="rId29"/>
    <p:sldId id="525" r:id="rId30"/>
    <p:sldId id="529" r:id="rId31"/>
    <p:sldId id="530" r:id="rId32"/>
    <p:sldId id="505" r:id="rId33"/>
    <p:sldId id="531" r:id="rId34"/>
    <p:sldId id="533" r:id="rId35"/>
  </p:sldIdLst>
  <p:sldSz cx="9144000" cy="6858000" type="screen4x3"/>
  <p:notesSz cx="7099300" cy="10234613"/>
  <p:custDataLst>
    <p:tags r:id="rId37"/>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7" autoAdjust="0"/>
    <p:restoredTop sz="98701" autoAdjust="0"/>
  </p:normalViewPr>
  <p:slideViewPr>
    <p:cSldViewPr>
      <p:cViewPr varScale="1">
        <p:scale>
          <a:sx n="84" d="100"/>
          <a:sy n="84" d="100"/>
        </p:scale>
        <p:origin x="1236" y="78"/>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F7073E-CB9F-417B-93AB-31FE26131B1A}"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F02AC5C2-66C7-4E56-B345-EB1395E14FE0}">
      <dgm:prSet phldrT="[文本]" custT="1"/>
      <dgm:spPr/>
      <dgm:t>
        <a:bodyPr/>
        <a:lstStyle/>
        <a:p>
          <a:r>
            <a:rPr lang="zh-CN" altLang="en-US" sz="2000" dirty="0"/>
            <a:t>回归</a:t>
          </a:r>
        </a:p>
      </dgm:t>
    </dgm:pt>
    <dgm:pt modelId="{0D531660-B003-4111-AEF2-38F20E25C659}" type="parTrans" cxnId="{EED4310C-C2AD-4BAF-B6FE-260BEA90CBCA}">
      <dgm:prSet/>
      <dgm:spPr/>
      <dgm:t>
        <a:bodyPr/>
        <a:lstStyle/>
        <a:p>
          <a:endParaRPr lang="zh-CN" altLang="en-US"/>
        </a:p>
      </dgm:t>
    </dgm:pt>
    <dgm:pt modelId="{B4725E83-CC87-4ECA-8562-FD4CA3C631D2}" type="sibTrans" cxnId="{EED4310C-C2AD-4BAF-B6FE-260BEA90CBCA}">
      <dgm:prSet custT="1"/>
      <dgm:spPr/>
      <dgm:t>
        <a:bodyPr/>
        <a:lstStyle/>
        <a:p>
          <a:r>
            <a:rPr lang="zh-CN" altLang="en-US" sz="2000" dirty="0"/>
            <a:t>分类</a:t>
          </a:r>
        </a:p>
      </dgm:t>
    </dgm:pt>
    <dgm:pt modelId="{40EFB873-3C78-4A8F-9C9E-EBFCE11C6CD8}">
      <dgm:prSet phldrT="[文本]" custT="1"/>
      <dgm:spPr/>
      <dgm:t>
        <a:bodyPr/>
        <a:lstStyle/>
        <a:p>
          <a:r>
            <a:rPr lang="zh-CN" altLang="en-US" sz="2000" dirty="0"/>
            <a:t>聚类</a:t>
          </a:r>
        </a:p>
      </dgm:t>
    </dgm:pt>
    <dgm:pt modelId="{23453647-EF19-4292-B3BF-843E95C856D6}" type="parTrans" cxnId="{A600F8ED-D41F-4828-AC48-AB5EAFC6D075}">
      <dgm:prSet/>
      <dgm:spPr/>
      <dgm:t>
        <a:bodyPr/>
        <a:lstStyle/>
        <a:p>
          <a:endParaRPr lang="zh-CN" altLang="en-US"/>
        </a:p>
      </dgm:t>
    </dgm:pt>
    <dgm:pt modelId="{FC5ABCD2-5367-4049-8A4C-3D5CA141C596}" type="sibTrans" cxnId="{A600F8ED-D41F-4828-AC48-AB5EAFC6D075}">
      <dgm:prSet custT="1"/>
      <dgm:spPr/>
      <dgm:t>
        <a:bodyPr/>
        <a:lstStyle/>
        <a:p>
          <a:r>
            <a:rPr lang="zh-CN" altLang="en-US" sz="2000" dirty="0"/>
            <a:t>降维</a:t>
          </a:r>
        </a:p>
      </dgm:t>
    </dgm:pt>
    <dgm:pt modelId="{8405958D-8746-4434-96AE-E3D393F56E0E}">
      <dgm:prSet phldrT="[文本]" custT="1"/>
      <dgm:spPr/>
      <dgm:t>
        <a:bodyPr/>
        <a:lstStyle/>
        <a:p>
          <a:r>
            <a:rPr lang="zh-CN" altLang="en-US" sz="2000" dirty="0"/>
            <a:t>预处理</a:t>
          </a:r>
        </a:p>
      </dgm:t>
    </dgm:pt>
    <dgm:pt modelId="{E522B455-F5F2-4C59-AC0B-4070C67B6057}" type="parTrans" cxnId="{1473E7C7-A6C7-4B55-B97D-167101AF08D5}">
      <dgm:prSet/>
      <dgm:spPr/>
      <dgm:t>
        <a:bodyPr/>
        <a:lstStyle/>
        <a:p>
          <a:endParaRPr lang="zh-CN" altLang="en-US"/>
        </a:p>
      </dgm:t>
    </dgm:pt>
    <dgm:pt modelId="{8EF2F0D5-369D-41FF-98A0-204EA1D2FC00}" type="sibTrans" cxnId="{1473E7C7-A6C7-4B55-B97D-167101AF08D5}">
      <dgm:prSet custT="1"/>
      <dgm:spPr/>
      <dgm:t>
        <a:bodyPr/>
        <a:lstStyle/>
        <a:p>
          <a:r>
            <a:rPr lang="zh-CN" altLang="en-US" sz="2000" dirty="0"/>
            <a:t>模型选择</a:t>
          </a:r>
        </a:p>
      </dgm:t>
    </dgm:pt>
    <dgm:pt modelId="{AF718627-812A-41EC-B238-9E1D613D1892}" type="pres">
      <dgm:prSet presAssocID="{DCF7073E-CB9F-417B-93AB-31FE26131B1A}" presName="Name0" presStyleCnt="0">
        <dgm:presLayoutVars>
          <dgm:chMax/>
          <dgm:chPref/>
          <dgm:dir/>
          <dgm:animLvl val="lvl"/>
        </dgm:presLayoutVars>
      </dgm:prSet>
      <dgm:spPr/>
    </dgm:pt>
    <dgm:pt modelId="{35194A19-30E3-4392-AB47-694516FFAEE0}" type="pres">
      <dgm:prSet presAssocID="{F02AC5C2-66C7-4E56-B345-EB1395E14FE0}" presName="composite" presStyleCnt="0"/>
      <dgm:spPr/>
    </dgm:pt>
    <dgm:pt modelId="{50F5D8CB-2879-4A2D-B23A-BF0EA94B719B}" type="pres">
      <dgm:prSet presAssocID="{F02AC5C2-66C7-4E56-B345-EB1395E14FE0}" presName="Parent1" presStyleLbl="node1" presStyleIdx="0" presStyleCnt="6">
        <dgm:presLayoutVars>
          <dgm:chMax val="1"/>
          <dgm:chPref val="1"/>
          <dgm:bulletEnabled val="1"/>
        </dgm:presLayoutVars>
      </dgm:prSet>
      <dgm:spPr/>
    </dgm:pt>
    <dgm:pt modelId="{888E0EA1-A29F-411B-A1CE-B7D2E994326F}" type="pres">
      <dgm:prSet presAssocID="{F02AC5C2-66C7-4E56-B345-EB1395E14FE0}" presName="Childtext1" presStyleLbl="revTx" presStyleIdx="0" presStyleCnt="3">
        <dgm:presLayoutVars>
          <dgm:chMax val="0"/>
          <dgm:chPref val="0"/>
          <dgm:bulletEnabled val="1"/>
        </dgm:presLayoutVars>
      </dgm:prSet>
      <dgm:spPr/>
    </dgm:pt>
    <dgm:pt modelId="{637B3A94-E33A-47F6-A737-826B17AB879A}" type="pres">
      <dgm:prSet presAssocID="{F02AC5C2-66C7-4E56-B345-EB1395E14FE0}" presName="BalanceSpacing" presStyleCnt="0"/>
      <dgm:spPr/>
    </dgm:pt>
    <dgm:pt modelId="{C0F34455-29B9-4D14-ADCF-EFE3A20A25A5}" type="pres">
      <dgm:prSet presAssocID="{F02AC5C2-66C7-4E56-B345-EB1395E14FE0}" presName="BalanceSpacing1" presStyleCnt="0"/>
      <dgm:spPr/>
    </dgm:pt>
    <dgm:pt modelId="{771D47F5-2046-44D3-BD2B-3D2BEFB6F410}" type="pres">
      <dgm:prSet presAssocID="{B4725E83-CC87-4ECA-8562-FD4CA3C631D2}" presName="Accent1Text" presStyleLbl="node1" presStyleIdx="1" presStyleCnt="6"/>
      <dgm:spPr/>
    </dgm:pt>
    <dgm:pt modelId="{BA116209-E947-4529-89E8-33CC9F20AA94}" type="pres">
      <dgm:prSet presAssocID="{B4725E83-CC87-4ECA-8562-FD4CA3C631D2}" presName="spaceBetweenRectangles" presStyleCnt="0"/>
      <dgm:spPr/>
    </dgm:pt>
    <dgm:pt modelId="{E08852D7-413E-490B-A3F4-208C7BE93606}" type="pres">
      <dgm:prSet presAssocID="{40EFB873-3C78-4A8F-9C9E-EBFCE11C6CD8}" presName="composite" presStyleCnt="0"/>
      <dgm:spPr/>
    </dgm:pt>
    <dgm:pt modelId="{471FC533-47C2-4BD6-BCB6-D0B8D828C3A2}" type="pres">
      <dgm:prSet presAssocID="{40EFB873-3C78-4A8F-9C9E-EBFCE11C6CD8}" presName="Parent1" presStyleLbl="node1" presStyleIdx="2" presStyleCnt="6" custLinFactX="-5290" custLinFactNeighborX="-100000">
        <dgm:presLayoutVars>
          <dgm:chMax val="1"/>
          <dgm:chPref val="1"/>
          <dgm:bulletEnabled val="1"/>
        </dgm:presLayoutVars>
      </dgm:prSet>
      <dgm:spPr/>
    </dgm:pt>
    <dgm:pt modelId="{7E1F83D6-5AF8-405C-AA2A-709C964FE4B7}" type="pres">
      <dgm:prSet presAssocID="{40EFB873-3C78-4A8F-9C9E-EBFCE11C6CD8}" presName="Childtext1" presStyleLbl="revTx" presStyleIdx="1" presStyleCnt="3">
        <dgm:presLayoutVars>
          <dgm:chMax val="0"/>
          <dgm:chPref val="0"/>
          <dgm:bulletEnabled val="1"/>
        </dgm:presLayoutVars>
      </dgm:prSet>
      <dgm:spPr/>
    </dgm:pt>
    <dgm:pt modelId="{22E7D604-8798-420C-865D-CFED39D52A02}" type="pres">
      <dgm:prSet presAssocID="{40EFB873-3C78-4A8F-9C9E-EBFCE11C6CD8}" presName="BalanceSpacing" presStyleCnt="0"/>
      <dgm:spPr/>
    </dgm:pt>
    <dgm:pt modelId="{B47FEDB7-9D50-4405-B880-2EA4189D56BC}" type="pres">
      <dgm:prSet presAssocID="{40EFB873-3C78-4A8F-9C9E-EBFCE11C6CD8}" presName="BalanceSpacing1" presStyleCnt="0"/>
      <dgm:spPr/>
    </dgm:pt>
    <dgm:pt modelId="{DA816D2F-168F-48A2-9B7A-1EC8A33D7773}" type="pres">
      <dgm:prSet presAssocID="{FC5ABCD2-5367-4049-8A4C-3D5CA141C596}" presName="Accent1Text" presStyleLbl="node1" presStyleIdx="3" presStyleCnt="6"/>
      <dgm:spPr/>
    </dgm:pt>
    <dgm:pt modelId="{506CB965-11E4-46F6-9068-862AC9CDE2A4}" type="pres">
      <dgm:prSet presAssocID="{FC5ABCD2-5367-4049-8A4C-3D5CA141C596}" presName="spaceBetweenRectangles" presStyleCnt="0"/>
      <dgm:spPr/>
    </dgm:pt>
    <dgm:pt modelId="{D376ED6C-418A-4CCA-924C-29230E488C6B}" type="pres">
      <dgm:prSet presAssocID="{8405958D-8746-4434-96AE-E3D393F56E0E}" presName="composite" presStyleCnt="0"/>
      <dgm:spPr/>
    </dgm:pt>
    <dgm:pt modelId="{7BF1A4B6-2790-431E-B92D-EB426C831756}" type="pres">
      <dgm:prSet presAssocID="{8405958D-8746-4434-96AE-E3D393F56E0E}" presName="Parent1" presStyleLbl="node1" presStyleIdx="4" presStyleCnt="6">
        <dgm:presLayoutVars>
          <dgm:chMax val="1"/>
          <dgm:chPref val="1"/>
          <dgm:bulletEnabled val="1"/>
        </dgm:presLayoutVars>
      </dgm:prSet>
      <dgm:spPr/>
    </dgm:pt>
    <dgm:pt modelId="{2AAA5747-B071-4F80-AAFD-37846D436A96}" type="pres">
      <dgm:prSet presAssocID="{8405958D-8746-4434-96AE-E3D393F56E0E}" presName="Childtext1" presStyleLbl="revTx" presStyleIdx="2" presStyleCnt="3">
        <dgm:presLayoutVars>
          <dgm:chMax val="0"/>
          <dgm:chPref val="0"/>
          <dgm:bulletEnabled val="1"/>
        </dgm:presLayoutVars>
      </dgm:prSet>
      <dgm:spPr/>
    </dgm:pt>
    <dgm:pt modelId="{8EE15E94-1786-4194-B043-52FC2612EED5}" type="pres">
      <dgm:prSet presAssocID="{8405958D-8746-4434-96AE-E3D393F56E0E}" presName="BalanceSpacing" presStyleCnt="0"/>
      <dgm:spPr/>
    </dgm:pt>
    <dgm:pt modelId="{F8DB9231-4EAD-4D47-B50D-7E8135F864D5}" type="pres">
      <dgm:prSet presAssocID="{8405958D-8746-4434-96AE-E3D393F56E0E}" presName="BalanceSpacing1" presStyleCnt="0"/>
      <dgm:spPr/>
    </dgm:pt>
    <dgm:pt modelId="{D28F2E5A-56F5-4E5B-BAD2-6DCB9EE1F92D}" type="pres">
      <dgm:prSet presAssocID="{8EF2F0D5-369D-41FF-98A0-204EA1D2FC00}" presName="Accent1Text" presStyleLbl="node1" presStyleIdx="5" presStyleCnt="6"/>
      <dgm:spPr/>
    </dgm:pt>
  </dgm:ptLst>
  <dgm:cxnLst>
    <dgm:cxn modelId="{EED4310C-C2AD-4BAF-B6FE-260BEA90CBCA}" srcId="{DCF7073E-CB9F-417B-93AB-31FE26131B1A}" destId="{F02AC5C2-66C7-4E56-B345-EB1395E14FE0}" srcOrd="0" destOrd="0" parTransId="{0D531660-B003-4111-AEF2-38F20E25C659}" sibTransId="{B4725E83-CC87-4ECA-8562-FD4CA3C631D2}"/>
    <dgm:cxn modelId="{3EC74B3D-FB03-43DF-A4FA-8F7758C1BA5E}" type="presOf" srcId="{B4725E83-CC87-4ECA-8562-FD4CA3C631D2}" destId="{771D47F5-2046-44D3-BD2B-3D2BEFB6F410}" srcOrd="0" destOrd="0" presId="urn:microsoft.com/office/officeart/2008/layout/AlternatingHexagons"/>
    <dgm:cxn modelId="{A60F8541-3DBE-4B78-BA99-52C682143E6D}" type="presOf" srcId="{8405958D-8746-4434-96AE-E3D393F56E0E}" destId="{7BF1A4B6-2790-431E-B92D-EB426C831756}" srcOrd="0" destOrd="0" presId="urn:microsoft.com/office/officeart/2008/layout/AlternatingHexagons"/>
    <dgm:cxn modelId="{69595048-73B6-495F-B032-F3C3D302F610}" type="presOf" srcId="{40EFB873-3C78-4A8F-9C9E-EBFCE11C6CD8}" destId="{471FC533-47C2-4BD6-BCB6-D0B8D828C3A2}" srcOrd="0" destOrd="0" presId="urn:microsoft.com/office/officeart/2008/layout/AlternatingHexagons"/>
    <dgm:cxn modelId="{12766949-6BC7-4BD4-845E-63C8667FBAFE}" type="presOf" srcId="{FC5ABCD2-5367-4049-8A4C-3D5CA141C596}" destId="{DA816D2F-168F-48A2-9B7A-1EC8A33D7773}" srcOrd="0" destOrd="0" presId="urn:microsoft.com/office/officeart/2008/layout/AlternatingHexagons"/>
    <dgm:cxn modelId="{4D776D50-9BE6-46CF-92C2-AB4893B86E2E}" type="presOf" srcId="{DCF7073E-CB9F-417B-93AB-31FE26131B1A}" destId="{AF718627-812A-41EC-B238-9E1D613D1892}" srcOrd="0" destOrd="0" presId="urn:microsoft.com/office/officeart/2008/layout/AlternatingHexagons"/>
    <dgm:cxn modelId="{2275078D-D599-4C20-BD3F-080B96CA41E3}" type="presOf" srcId="{8EF2F0D5-369D-41FF-98A0-204EA1D2FC00}" destId="{D28F2E5A-56F5-4E5B-BAD2-6DCB9EE1F92D}" srcOrd="0" destOrd="0" presId="urn:microsoft.com/office/officeart/2008/layout/AlternatingHexagons"/>
    <dgm:cxn modelId="{1473E7C7-A6C7-4B55-B97D-167101AF08D5}" srcId="{DCF7073E-CB9F-417B-93AB-31FE26131B1A}" destId="{8405958D-8746-4434-96AE-E3D393F56E0E}" srcOrd="2" destOrd="0" parTransId="{E522B455-F5F2-4C59-AC0B-4070C67B6057}" sibTransId="{8EF2F0D5-369D-41FF-98A0-204EA1D2FC00}"/>
    <dgm:cxn modelId="{89D53CE7-A065-4A21-9BD4-FB691FD96A71}" type="presOf" srcId="{F02AC5C2-66C7-4E56-B345-EB1395E14FE0}" destId="{50F5D8CB-2879-4A2D-B23A-BF0EA94B719B}" srcOrd="0" destOrd="0" presId="urn:microsoft.com/office/officeart/2008/layout/AlternatingHexagons"/>
    <dgm:cxn modelId="{A600F8ED-D41F-4828-AC48-AB5EAFC6D075}" srcId="{DCF7073E-CB9F-417B-93AB-31FE26131B1A}" destId="{40EFB873-3C78-4A8F-9C9E-EBFCE11C6CD8}" srcOrd="1" destOrd="0" parTransId="{23453647-EF19-4292-B3BF-843E95C856D6}" sibTransId="{FC5ABCD2-5367-4049-8A4C-3D5CA141C596}"/>
    <dgm:cxn modelId="{75CA89E6-A817-48A3-9D3E-6DD4DEE11EB8}" type="presParOf" srcId="{AF718627-812A-41EC-B238-9E1D613D1892}" destId="{35194A19-30E3-4392-AB47-694516FFAEE0}" srcOrd="0" destOrd="0" presId="urn:microsoft.com/office/officeart/2008/layout/AlternatingHexagons"/>
    <dgm:cxn modelId="{C9ACE151-64B7-4FA3-B451-E03FDD762286}" type="presParOf" srcId="{35194A19-30E3-4392-AB47-694516FFAEE0}" destId="{50F5D8CB-2879-4A2D-B23A-BF0EA94B719B}" srcOrd="0" destOrd="0" presId="urn:microsoft.com/office/officeart/2008/layout/AlternatingHexagons"/>
    <dgm:cxn modelId="{3AC524FE-8AB8-47F2-85B2-0C869851F995}" type="presParOf" srcId="{35194A19-30E3-4392-AB47-694516FFAEE0}" destId="{888E0EA1-A29F-411B-A1CE-B7D2E994326F}" srcOrd="1" destOrd="0" presId="urn:microsoft.com/office/officeart/2008/layout/AlternatingHexagons"/>
    <dgm:cxn modelId="{16D4FB04-D527-46CD-99F5-07E4C9A28C8A}" type="presParOf" srcId="{35194A19-30E3-4392-AB47-694516FFAEE0}" destId="{637B3A94-E33A-47F6-A737-826B17AB879A}" srcOrd="2" destOrd="0" presId="urn:microsoft.com/office/officeart/2008/layout/AlternatingHexagons"/>
    <dgm:cxn modelId="{249BFEB7-963B-4B2B-B075-240BD8161C4E}" type="presParOf" srcId="{35194A19-30E3-4392-AB47-694516FFAEE0}" destId="{C0F34455-29B9-4D14-ADCF-EFE3A20A25A5}" srcOrd="3" destOrd="0" presId="urn:microsoft.com/office/officeart/2008/layout/AlternatingHexagons"/>
    <dgm:cxn modelId="{BAA58469-95C1-4AF0-80BD-4BC7BC449AA4}" type="presParOf" srcId="{35194A19-30E3-4392-AB47-694516FFAEE0}" destId="{771D47F5-2046-44D3-BD2B-3D2BEFB6F410}" srcOrd="4" destOrd="0" presId="urn:microsoft.com/office/officeart/2008/layout/AlternatingHexagons"/>
    <dgm:cxn modelId="{AA331FED-97E4-47EE-A303-5FC2E5CEC8EF}" type="presParOf" srcId="{AF718627-812A-41EC-B238-9E1D613D1892}" destId="{BA116209-E947-4529-89E8-33CC9F20AA94}" srcOrd="1" destOrd="0" presId="urn:microsoft.com/office/officeart/2008/layout/AlternatingHexagons"/>
    <dgm:cxn modelId="{214F395B-A2E9-41C1-8A05-09017EF46294}" type="presParOf" srcId="{AF718627-812A-41EC-B238-9E1D613D1892}" destId="{E08852D7-413E-490B-A3F4-208C7BE93606}" srcOrd="2" destOrd="0" presId="urn:microsoft.com/office/officeart/2008/layout/AlternatingHexagons"/>
    <dgm:cxn modelId="{43FD0B13-E9B4-4097-A7FD-63509B5FE6AE}" type="presParOf" srcId="{E08852D7-413E-490B-A3F4-208C7BE93606}" destId="{471FC533-47C2-4BD6-BCB6-D0B8D828C3A2}" srcOrd="0" destOrd="0" presId="urn:microsoft.com/office/officeart/2008/layout/AlternatingHexagons"/>
    <dgm:cxn modelId="{5A63C010-6AD8-44FB-91F1-D6943F1882D9}" type="presParOf" srcId="{E08852D7-413E-490B-A3F4-208C7BE93606}" destId="{7E1F83D6-5AF8-405C-AA2A-709C964FE4B7}" srcOrd="1" destOrd="0" presId="urn:microsoft.com/office/officeart/2008/layout/AlternatingHexagons"/>
    <dgm:cxn modelId="{6DD46D71-7C0F-465B-B53C-D09EFB34A09E}" type="presParOf" srcId="{E08852D7-413E-490B-A3F4-208C7BE93606}" destId="{22E7D604-8798-420C-865D-CFED39D52A02}" srcOrd="2" destOrd="0" presId="urn:microsoft.com/office/officeart/2008/layout/AlternatingHexagons"/>
    <dgm:cxn modelId="{D09E2F21-B851-44DD-BB59-28DD5C8DDED9}" type="presParOf" srcId="{E08852D7-413E-490B-A3F4-208C7BE93606}" destId="{B47FEDB7-9D50-4405-B880-2EA4189D56BC}" srcOrd="3" destOrd="0" presId="urn:microsoft.com/office/officeart/2008/layout/AlternatingHexagons"/>
    <dgm:cxn modelId="{9249A052-DFEF-406F-BD98-D58068054EAF}" type="presParOf" srcId="{E08852D7-413E-490B-A3F4-208C7BE93606}" destId="{DA816D2F-168F-48A2-9B7A-1EC8A33D7773}" srcOrd="4" destOrd="0" presId="urn:microsoft.com/office/officeart/2008/layout/AlternatingHexagons"/>
    <dgm:cxn modelId="{CD5C3FF5-D276-41AF-A690-8123F1351DE4}" type="presParOf" srcId="{AF718627-812A-41EC-B238-9E1D613D1892}" destId="{506CB965-11E4-46F6-9068-862AC9CDE2A4}" srcOrd="3" destOrd="0" presId="urn:microsoft.com/office/officeart/2008/layout/AlternatingHexagons"/>
    <dgm:cxn modelId="{2BE7B751-A43F-4678-ABE4-BFB3E20188F6}" type="presParOf" srcId="{AF718627-812A-41EC-B238-9E1D613D1892}" destId="{D376ED6C-418A-4CCA-924C-29230E488C6B}" srcOrd="4" destOrd="0" presId="urn:microsoft.com/office/officeart/2008/layout/AlternatingHexagons"/>
    <dgm:cxn modelId="{B36E47C0-ABC4-43BC-9AA8-34312C619C25}" type="presParOf" srcId="{D376ED6C-418A-4CCA-924C-29230E488C6B}" destId="{7BF1A4B6-2790-431E-B92D-EB426C831756}" srcOrd="0" destOrd="0" presId="urn:microsoft.com/office/officeart/2008/layout/AlternatingHexagons"/>
    <dgm:cxn modelId="{01A31993-50E1-4D0A-8DF9-A616B7757F99}" type="presParOf" srcId="{D376ED6C-418A-4CCA-924C-29230E488C6B}" destId="{2AAA5747-B071-4F80-AAFD-37846D436A96}" srcOrd="1" destOrd="0" presId="urn:microsoft.com/office/officeart/2008/layout/AlternatingHexagons"/>
    <dgm:cxn modelId="{5B1100D5-6806-46CC-97EB-4CC4AFD0E69D}" type="presParOf" srcId="{D376ED6C-418A-4CCA-924C-29230E488C6B}" destId="{8EE15E94-1786-4194-B043-52FC2612EED5}" srcOrd="2" destOrd="0" presId="urn:microsoft.com/office/officeart/2008/layout/AlternatingHexagons"/>
    <dgm:cxn modelId="{B4394AA7-E768-41E8-9A42-1274C12C9AF0}" type="presParOf" srcId="{D376ED6C-418A-4CCA-924C-29230E488C6B}" destId="{F8DB9231-4EAD-4D47-B50D-7E8135F864D5}" srcOrd="3" destOrd="0" presId="urn:microsoft.com/office/officeart/2008/layout/AlternatingHexagons"/>
    <dgm:cxn modelId="{3CFF630F-6350-46CB-BAE1-D90F7BD76E45}" type="presParOf" srcId="{D376ED6C-418A-4CCA-924C-29230E488C6B}" destId="{D28F2E5A-56F5-4E5B-BAD2-6DCB9EE1F92D}"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B0D684-40DB-4C3E-A7D8-7452542EECB1}"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zh-CN" altLang="en-US"/>
        </a:p>
      </dgm:t>
    </dgm:pt>
    <dgm:pt modelId="{E824D19E-429D-4FFE-A792-44066943A5D9}">
      <dgm:prSet phldrT="[文本]"/>
      <dgm:spPr/>
      <dgm:t>
        <a:bodyPr/>
        <a:lstStyle/>
        <a:p>
          <a:r>
            <a:rPr lang="zh-CN" b="1" dirty="0"/>
            <a:t>有监督学习</a:t>
          </a:r>
          <a:endParaRPr lang="zh-CN" altLang="en-US" dirty="0"/>
        </a:p>
      </dgm:t>
    </dgm:pt>
    <dgm:pt modelId="{60334E4F-89D4-4FBC-9D69-199C7BA83451}" type="parTrans" cxnId="{FF749969-AD73-445B-842B-FDFAECB4C1D3}">
      <dgm:prSet/>
      <dgm:spPr/>
      <dgm:t>
        <a:bodyPr/>
        <a:lstStyle/>
        <a:p>
          <a:endParaRPr lang="zh-CN" altLang="en-US"/>
        </a:p>
      </dgm:t>
    </dgm:pt>
    <dgm:pt modelId="{78CC3C27-DDF9-40CC-9F42-3F6B6CC94944}" type="sibTrans" cxnId="{FF749969-AD73-445B-842B-FDFAECB4C1D3}">
      <dgm:prSet/>
      <dgm:spPr/>
      <dgm:t>
        <a:bodyPr/>
        <a:lstStyle/>
        <a:p>
          <a:endParaRPr lang="zh-CN" altLang="en-US"/>
        </a:p>
      </dgm:t>
    </dgm:pt>
    <dgm:pt modelId="{91BA2015-494F-434B-A864-0679B46E3CDE}">
      <dgm:prSet phldrT="[文本]"/>
      <dgm:spPr/>
      <dgm:t>
        <a:bodyPr/>
        <a:lstStyle/>
        <a:p>
          <a:r>
            <a:rPr lang="zh-CN" b="1" dirty="0"/>
            <a:t>分类</a:t>
          </a:r>
          <a:r>
            <a:rPr lang="zh-CN" altLang="en-US" b="1" dirty="0"/>
            <a:t>：</a:t>
          </a:r>
          <a:r>
            <a:rPr lang="zh-CN" dirty="0"/>
            <a:t>样本属于两个或多个类别</a:t>
          </a:r>
          <a:endParaRPr lang="zh-CN" altLang="en-US" dirty="0"/>
        </a:p>
      </dgm:t>
    </dgm:pt>
    <dgm:pt modelId="{9B242C64-74BE-4E34-8506-880C45F5B2FA}" type="parTrans" cxnId="{0456DDAA-AC5A-4B47-9176-1FC11CD43355}">
      <dgm:prSet/>
      <dgm:spPr/>
      <dgm:t>
        <a:bodyPr/>
        <a:lstStyle/>
        <a:p>
          <a:endParaRPr lang="zh-CN" altLang="en-US"/>
        </a:p>
      </dgm:t>
    </dgm:pt>
    <dgm:pt modelId="{9EF1F77F-AEE5-47FC-90F7-AC03C401411C}" type="sibTrans" cxnId="{0456DDAA-AC5A-4B47-9176-1FC11CD43355}">
      <dgm:prSet/>
      <dgm:spPr/>
      <dgm:t>
        <a:bodyPr/>
        <a:lstStyle/>
        <a:p>
          <a:endParaRPr lang="zh-CN" altLang="en-US"/>
        </a:p>
      </dgm:t>
    </dgm:pt>
    <dgm:pt modelId="{BE586B05-A9E7-4D5E-BFC4-D68EDB49336E}">
      <dgm:prSet phldrT="[文本]"/>
      <dgm:spPr/>
      <dgm:t>
        <a:bodyPr/>
        <a:lstStyle/>
        <a:p>
          <a:r>
            <a:rPr lang="zh-CN" b="1" dirty="0"/>
            <a:t>无监督学习</a:t>
          </a:r>
          <a:endParaRPr lang="zh-CN" altLang="en-US" dirty="0"/>
        </a:p>
      </dgm:t>
    </dgm:pt>
    <dgm:pt modelId="{6DC9A0FF-B0F2-44AE-AF78-7D7C5630F3ED}" type="parTrans" cxnId="{A8B0A946-839C-4BF5-B596-00181AC083B7}">
      <dgm:prSet/>
      <dgm:spPr/>
      <dgm:t>
        <a:bodyPr/>
        <a:lstStyle/>
        <a:p>
          <a:endParaRPr lang="zh-CN" altLang="en-US"/>
        </a:p>
      </dgm:t>
    </dgm:pt>
    <dgm:pt modelId="{0E82AE56-196F-4B3A-A6B5-C28CDE590038}" type="sibTrans" cxnId="{A8B0A946-839C-4BF5-B596-00181AC083B7}">
      <dgm:prSet/>
      <dgm:spPr/>
      <dgm:t>
        <a:bodyPr/>
        <a:lstStyle/>
        <a:p>
          <a:endParaRPr lang="zh-CN" altLang="en-US"/>
        </a:p>
      </dgm:t>
    </dgm:pt>
    <dgm:pt modelId="{4CC8717C-1779-4634-9DFF-D905E2255932}">
      <dgm:prSet phldrT="[文本]"/>
      <dgm:spPr/>
      <dgm:t>
        <a:bodyPr/>
        <a:lstStyle/>
        <a:p>
          <a:r>
            <a:rPr lang="zh-CN" dirty="0"/>
            <a:t>无监督学习的训练数据包括了输入向量</a:t>
          </a:r>
          <a:r>
            <a:rPr lang="en-US" dirty="0"/>
            <a:t>X</a:t>
          </a:r>
          <a:r>
            <a:rPr lang="zh-CN" dirty="0"/>
            <a:t>的集合，但没有相应的目标变量。</a:t>
          </a:r>
          <a:endParaRPr lang="zh-CN" altLang="en-US" dirty="0"/>
        </a:p>
      </dgm:t>
    </dgm:pt>
    <dgm:pt modelId="{2E1EF64B-048F-4805-979A-812F23C30320}" type="parTrans" cxnId="{43E9E941-7CA6-4BAB-BAC3-FB8485ED2130}">
      <dgm:prSet/>
      <dgm:spPr/>
      <dgm:t>
        <a:bodyPr/>
        <a:lstStyle/>
        <a:p>
          <a:endParaRPr lang="zh-CN" altLang="en-US"/>
        </a:p>
      </dgm:t>
    </dgm:pt>
    <dgm:pt modelId="{7CF187B3-967A-47AA-A8EB-61329E9B92E0}" type="sibTrans" cxnId="{43E9E941-7CA6-4BAB-BAC3-FB8485ED2130}">
      <dgm:prSet/>
      <dgm:spPr/>
      <dgm:t>
        <a:bodyPr/>
        <a:lstStyle/>
        <a:p>
          <a:endParaRPr lang="zh-CN" altLang="en-US"/>
        </a:p>
      </dgm:t>
    </dgm:pt>
    <dgm:pt modelId="{3066CB86-DDE4-49FF-8DA8-E33955F604F2}">
      <dgm:prSet/>
      <dgm:spPr/>
      <dgm:t>
        <a:bodyPr/>
        <a:lstStyle/>
        <a:p>
          <a:r>
            <a:rPr lang="zh-CN" b="1" dirty="0"/>
            <a:t>回归</a:t>
          </a:r>
          <a:r>
            <a:rPr lang="zh-CN" altLang="en-US" b="1" dirty="0"/>
            <a:t>：</a:t>
          </a:r>
          <a:r>
            <a:rPr lang="zh-CN" dirty="0"/>
            <a:t>输出是一个或多个连续的变量</a:t>
          </a:r>
        </a:p>
      </dgm:t>
    </dgm:pt>
    <dgm:pt modelId="{561E46DA-3467-4268-A365-F1C4E62A9FD0}" type="parTrans" cxnId="{8880A63C-4A5C-47C7-951F-FF05EB654E1A}">
      <dgm:prSet/>
      <dgm:spPr/>
      <dgm:t>
        <a:bodyPr/>
        <a:lstStyle/>
        <a:p>
          <a:endParaRPr lang="zh-CN" altLang="en-US"/>
        </a:p>
      </dgm:t>
    </dgm:pt>
    <dgm:pt modelId="{45C13F9A-6A67-424C-AAF5-3295C5FCF61B}" type="sibTrans" cxnId="{8880A63C-4A5C-47C7-951F-FF05EB654E1A}">
      <dgm:prSet/>
      <dgm:spPr/>
      <dgm:t>
        <a:bodyPr/>
        <a:lstStyle/>
        <a:p>
          <a:endParaRPr lang="zh-CN" altLang="en-US"/>
        </a:p>
      </dgm:t>
    </dgm:pt>
    <dgm:pt modelId="{1D29C92F-96C9-42F5-8142-40F823F95F1D}" type="pres">
      <dgm:prSet presAssocID="{2DB0D684-40DB-4C3E-A7D8-7452542EECB1}" presName="Name0" presStyleCnt="0">
        <dgm:presLayoutVars>
          <dgm:dir/>
          <dgm:animLvl val="lvl"/>
          <dgm:resizeHandles/>
        </dgm:presLayoutVars>
      </dgm:prSet>
      <dgm:spPr/>
    </dgm:pt>
    <dgm:pt modelId="{9711E0C3-89F6-4DF4-B741-B6D0B035BB36}" type="pres">
      <dgm:prSet presAssocID="{E824D19E-429D-4FFE-A792-44066943A5D9}" presName="linNode" presStyleCnt="0"/>
      <dgm:spPr/>
    </dgm:pt>
    <dgm:pt modelId="{09CBA914-B4BC-4960-8FA4-973E340AEE2D}" type="pres">
      <dgm:prSet presAssocID="{E824D19E-429D-4FFE-A792-44066943A5D9}" presName="parentShp" presStyleLbl="node1" presStyleIdx="0" presStyleCnt="2">
        <dgm:presLayoutVars>
          <dgm:bulletEnabled val="1"/>
        </dgm:presLayoutVars>
      </dgm:prSet>
      <dgm:spPr/>
    </dgm:pt>
    <dgm:pt modelId="{7889DE4D-E788-4524-9641-1D2C40737131}" type="pres">
      <dgm:prSet presAssocID="{E824D19E-429D-4FFE-A792-44066943A5D9}" presName="childShp" presStyleLbl="bgAccFollowNode1" presStyleIdx="0" presStyleCnt="2">
        <dgm:presLayoutVars>
          <dgm:bulletEnabled val="1"/>
        </dgm:presLayoutVars>
      </dgm:prSet>
      <dgm:spPr/>
    </dgm:pt>
    <dgm:pt modelId="{B990F865-BB85-485E-A590-54CEA386789F}" type="pres">
      <dgm:prSet presAssocID="{78CC3C27-DDF9-40CC-9F42-3F6B6CC94944}" presName="spacing" presStyleCnt="0"/>
      <dgm:spPr/>
    </dgm:pt>
    <dgm:pt modelId="{1D476246-B8C9-4085-B832-F6B472A79CAC}" type="pres">
      <dgm:prSet presAssocID="{BE586B05-A9E7-4D5E-BFC4-D68EDB49336E}" presName="linNode" presStyleCnt="0"/>
      <dgm:spPr/>
    </dgm:pt>
    <dgm:pt modelId="{EFC6F608-A7D7-4554-9E53-EF84DCD67836}" type="pres">
      <dgm:prSet presAssocID="{BE586B05-A9E7-4D5E-BFC4-D68EDB49336E}" presName="parentShp" presStyleLbl="node1" presStyleIdx="1" presStyleCnt="2">
        <dgm:presLayoutVars>
          <dgm:bulletEnabled val="1"/>
        </dgm:presLayoutVars>
      </dgm:prSet>
      <dgm:spPr/>
    </dgm:pt>
    <dgm:pt modelId="{0D0F868E-9116-4DF6-A004-CDBC78645668}" type="pres">
      <dgm:prSet presAssocID="{BE586B05-A9E7-4D5E-BFC4-D68EDB49336E}" presName="childShp" presStyleLbl="bgAccFollowNode1" presStyleIdx="1" presStyleCnt="2">
        <dgm:presLayoutVars>
          <dgm:bulletEnabled val="1"/>
        </dgm:presLayoutVars>
      </dgm:prSet>
      <dgm:spPr/>
    </dgm:pt>
  </dgm:ptLst>
  <dgm:cxnLst>
    <dgm:cxn modelId="{AA1C3806-6F8C-41C5-B2E6-BBF3B982888C}" type="presOf" srcId="{E824D19E-429D-4FFE-A792-44066943A5D9}" destId="{09CBA914-B4BC-4960-8FA4-973E340AEE2D}" srcOrd="0" destOrd="0" presId="urn:microsoft.com/office/officeart/2005/8/layout/vList6"/>
    <dgm:cxn modelId="{12E99219-DB95-4F10-AB77-999463051D17}" type="presOf" srcId="{3066CB86-DDE4-49FF-8DA8-E33955F604F2}" destId="{7889DE4D-E788-4524-9641-1D2C40737131}" srcOrd="0" destOrd="1" presId="urn:microsoft.com/office/officeart/2005/8/layout/vList6"/>
    <dgm:cxn modelId="{8880A63C-4A5C-47C7-951F-FF05EB654E1A}" srcId="{E824D19E-429D-4FFE-A792-44066943A5D9}" destId="{3066CB86-DDE4-49FF-8DA8-E33955F604F2}" srcOrd="1" destOrd="0" parTransId="{561E46DA-3467-4268-A365-F1C4E62A9FD0}" sibTransId="{45C13F9A-6A67-424C-AAF5-3295C5FCF61B}"/>
    <dgm:cxn modelId="{8DBC7460-7002-448E-AC70-E859369D5FD2}" type="presOf" srcId="{4CC8717C-1779-4634-9DFF-D905E2255932}" destId="{0D0F868E-9116-4DF6-A004-CDBC78645668}" srcOrd="0" destOrd="0" presId="urn:microsoft.com/office/officeart/2005/8/layout/vList6"/>
    <dgm:cxn modelId="{43E9E941-7CA6-4BAB-BAC3-FB8485ED2130}" srcId="{BE586B05-A9E7-4D5E-BFC4-D68EDB49336E}" destId="{4CC8717C-1779-4634-9DFF-D905E2255932}" srcOrd="0" destOrd="0" parTransId="{2E1EF64B-048F-4805-979A-812F23C30320}" sibTransId="{7CF187B3-967A-47AA-A8EB-61329E9B92E0}"/>
    <dgm:cxn modelId="{A8B0A946-839C-4BF5-B596-00181AC083B7}" srcId="{2DB0D684-40DB-4C3E-A7D8-7452542EECB1}" destId="{BE586B05-A9E7-4D5E-BFC4-D68EDB49336E}" srcOrd="1" destOrd="0" parTransId="{6DC9A0FF-B0F2-44AE-AF78-7D7C5630F3ED}" sibTransId="{0E82AE56-196F-4B3A-A6B5-C28CDE590038}"/>
    <dgm:cxn modelId="{FF749969-AD73-445B-842B-FDFAECB4C1D3}" srcId="{2DB0D684-40DB-4C3E-A7D8-7452542EECB1}" destId="{E824D19E-429D-4FFE-A792-44066943A5D9}" srcOrd="0" destOrd="0" parTransId="{60334E4F-89D4-4FBC-9D69-199C7BA83451}" sibTransId="{78CC3C27-DDF9-40CC-9F42-3F6B6CC94944}"/>
    <dgm:cxn modelId="{94BB9B7D-DFE5-4891-8ACF-E081A93E336A}" type="presOf" srcId="{BE586B05-A9E7-4D5E-BFC4-D68EDB49336E}" destId="{EFC6F608-A7D7-4554-9E53-EF84DCD67836}" srcOrd="0" destOrd="0" presId="urn:microsoft.com/office/officeart/2005/8/layout/vList6"/>
    <dgm:cxn modelId="{00BE98AA-89D5-404E-B3CD-6CFB713FEEAB}" type="presOf" srcId="{2DB0D684-40DB-4C3E-A7D8-7452542EECB1}" destId="{1D29C92F-96C9-42F5-8142-40F823F95F1D}" srcOrd="0" destOrd="0" presId="urn:microsoft.com/office/officeart/2005/8/layout/vList6"/>
    <dgm:cxn modelId="{0456DDAA-AC5A-4B47-9176-1FC11CD43355}" srcId="{E824D19E-429D-4FFE-A792-44066943A5D9}" destId="{91BA2015-494F-434B-A864-0679B46E3CDE}" srcOrd="0" destOrd="0" parTransId="{9B242C64-74BE-4E34-8506-880C45F5B2FA}" sibTransId="{9EF1F77F-AEE5-47FC-90F7-AC03C401411C}"/>
    <dgm:cxn modelId="{F4DA13B3-8ECB-4675-93C5-BF1BCDA11878}" type="presOf" srcId="{91BA2015-494F-434B-A864-0679B46E3CDE}" destId="{7889DE4D-E788-4524-9641-1D2C40737131}" srcOrd="0" destOrd="0" presId="urn:microsoft.com/office/officeart/2005/8/layout/vList6"/>
    <dgm:cxn modelId="{B22BCEFE-3F21-4B94-B586-BE968C25176B}" type="presParOf" srcId="{1D29C92F-96C9-42F5-8142-40F823F95F1D}" destId="{9711E0C3-89F6-4DF4-B741-B6D0B035BB36}" srcOrd="0" destOrd="0" presId="urn:microsoft.com/office/officeart/2005/8/layout/vList6"/>
    <dgm:cxn modelId="{4A08B642-FF7A-4E03-893B-125AC18529B0}" type="presParOf" srcId="{9711E0C3-89F6-4DF4-B741-B6D0B035BB36}" destId="{09CBA914-B4BC-4960-8FA4-973E340AEE2D}" srcOrd="0" destOrd="0" presId="urn:microsoft.com/office/officeart/2005/8/layout/vList6"/>
    <dgm:cxn modelId="{74DFA68D-CB6B-4B9F-93E8-D0BB9F22CFE3}" type="presParOf" srcId="{9711E0C3-89F6-4DF4-B741-B6D0B035BB36}" destId="{7889DE4D-E788-4524-9641-1D2C40737131}" srcOrd="1" destOrd="0" presId="urn:microsoft.com/office/officeart/2005/8/layout/vList6"/>
    <dgm:cxn modelId="{FAC715DC-A17A-4999-9A30-B3A2A7B2EB16}" type="presParOf" srcId="{1D29C92F-96C9-42F5-8142-40F823F95F1D}" destId="{B990F865-BB85-485E-A590-54CEA386789F}" srcOrd="1" destOrd="0" presId="urn:microsoft.com/office/officeart/2005/8/layout/vList6"/>
    <dgm:cxn modelId="{AA75BBDD-BC0B-473F-9745-767DD4286F8B}" type="presParOf" srcId="{1D29C92F-96C9-42F5-8142-40F823F95F1D}" destId="{1D476246-B8C9-4085-B832-F6B472A79CAC}" srcOrd="2" destOrd="0" presId="urn:microsoft.com/office/officeart/2005/8/layout/vList6"/>
    <dgm:cxn modelId="{ABB232D0-A134-4254-83E9-DA15197A8CE2}" type="presParOf" srcId="{1D476246-B8C9-4085-B832-F6B472A79CAC}" destId="{EFC6F608-A7D7-4554-9E53-EF84DCD67836}" srcOrd="0" destOrd="0" presId="urn:microsoft.com/office/officeart/2005/8/layout/vList6"/>
    <dgm:cxn modelId="{0B974ADC-4141-43C0-899D-44FEA8C303A1}" type="presParOf" srcId="{1D476246-B8C9-4085-B832-F6B472A79CAC}" destId="{0D0F868E-9116-4DF6-A004-CDBC7864566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5D8CB-2879-4A2D-B23A-BF0EA94B719B}">
      <dsp:nvSpPr>
        <dsp:cNvPr id="0" name=""/>
        <dsp:cNvSpPr/>
      </dsp:nvSpPr>
      <dsp:spPr>
        <a:xfrm rot="5400000">
          <a:off x="2453961" y="7487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回归</a:t>
          </a:r>
        </a:p>
      </dsp:txBody>
      <dsp:txXfrm rot="-5400000">
        <a:off x="2684142" y="179113"/>
        <a:ext cx="687244" cy="789937"/>
      </dsp:txXfrm>
    </dsp:sp>
    <dsp:sp modelId="{888E0EA1-A29F-411B-A1CE-B7D2E994326F}">
      <dsp:nvSpPr>
        <dsp:cNvPr id="0" name=""/>
        <dsp:cNvSpPr/>
      </dsp:nvSpPr>
      <dsp:spPr>
        <a:xfrm>
          <a:off x="3557271" y="229799"/>
          <a:ext cx="1280730" cy="688564"/>
        </a:xfrm>
        <a:prstGeom prst="rect">
          <a:avLst/>
        </a:prstGeom>
        <a:noFill/>
        <a:ln>
          <a:noFill/>
        </a:ln>
        <a:effectLst/>
      </dsp:spPr>
      <dsp:style>
        <a:lnRef idx="0">
          <a:scrgbClr r="0" g="0" b="0"/>
        </a:lnRef>
        <a:fillRef idx="0">
          <a:scrgbClr r="0" g="0" b="0"/>
        </a:fillRef>
        <a:effectRef idx="0">
          <a:scrgbClr r="0" g="0" b="0"/>
        </a:effectRef>
        <a:fontRef idx="minor"/>
      </dsp:style>
    </dsp:sp>
    <dsp:sp modelId="{771D47F5-2046-44D3-BD2B-3D2BEFB6F410}">
      <dsp:nvSpPr>
        <dsp:cNvPr id="0" name=""/>
        <dsp:cNvSpPr/>
      </dsp:nvSpPr>
      <dsp:spPr>
        <a:xfrm rot="5400000">
          <a:off x="1375669" y="7487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分类</a:t>
          </a:r>
        </a:p>
      </dsp:txBody>
      <dsp:txXfrm rot="-5400000">
        <a:off x="1605850" y="179113"/>
        <a:ext cx="687244" cy="789937"/>
      </dsp:txXfrm>
    </dsp:sp>
    <dsp:sp modelId="{471FC533-47C2-4BD6-BCB6-D0B8D828C3A2}">
      <dsp:nvSpPr>
        <dsp:cNvPr id="0" name=""/>
        <dsp:cNvSpPr/>
      </dsp:nvSpPr>
      <dsp:spPr>
        <a:xfrm rot="5400000">
          <a:off x="861514" y="104896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聚类</a:t>
          </a:r>
        </a:p>
      </dsp:txBody>
      <dsp:txXfrm rot="-5400000">
        <a:off x="1091695" y="1153203"/>
        <a:ext cx="687244" cy="789937"/>
      </dsp:txXfrm>
    </dsp:sp>
    <dsp:sp modelId="{7E1F83D6-5AF8-405C-AA2A-709C964FE4B7}">
      <dsp:nvSpPr>
        <dsp:cNvPr id="0" name=""/>
        <dsp:cNvSpPr/>
      </dsp:nvSpPr>
      <dsp:spPr>
        <a:xfrm>
          <a:off x="706613" y="1203889"/>
          <a:ext cx="1239416" cy="688564"/>
        </a:xfrm>
        <a:prstGeom prst="rect">
          <a:avLst/>
        </a:prstGeom>
        <a:noFill/>
        <a:ln>
          <a:noFill/>
        </a:ln>
        <a:effectLst/>
      </dsp:spPr>
      <dsp:style>
        <a:lnRef idx="0">
          <a:scrgbClr r="0" g="0" b="0"/>
        </a:lnRef>
        <a:fillRef idx="0">
          <a:scrgbClr r="0" g="0" b="0"/>
        </a:fillRef>
        <a:effectRef idx="0">
          <a:scrgbClr r="0" g="0" b="0"/>
        </a:effectRef>
        <a:fontRef idx="minor"/>
      </dsp:style>
    </dsp:sp>
    <dsp:sp modelId="{DA816D2F-168F-48A2-9B7A-1EC8A33D7773}">
      <dsp:nvSpPr>
        <dsp:cNvPr id="0" name=""/>
        <dsp:cNvSpPr/>
      </dsp:nvSpPr>
      <dsp:spPr>
        <a:xfrm rot="5400000">
          <a:off x="2991042" y="104896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降维</a:t>
          </a:r>
        </a:p>
      </dsp:txBody>
      <dsp:txXfrm rot="-5400000">
        <a:off x="3221223" y="1153203"/>
        <a:ext cx="687244" cy="789937"/>
      </dsp:txXfrm>
    </dsp:sp>
    <dsp:sp modelId="{7BF1A4B6-2790-431E-B92D-EB426C831756}">
      <dsp:nvSpPr>
        <dsp:cNvPr id="0" name=""/>
        <dsp:cNvSpPr/>
      </dsp:nvSpPr>
      <dsp:spPr>
        <a:xfrm rot="5400000">
          <a:off x="2453961" y="202305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预处理</a:t>
          </a:r>
        </a:p>
      </dsp:txBody>
      <dsp:txXfrm rot="-5400000">
        <a:off x="2684142" y="2127293"/>
        <a:ext cx="687244" cy="789937"/>
      </dsp:txXfrm>
    </dsp:sp>
    <dsp:sp modelId="{2AAA5747-B071-4F80-AAFD-37846D436A96}">
      <dsp:nvSpPr>
        <dsp:cNvPr id="0" name=""/>
        <dsp:cNvSpPr/>
      </dsp:nvSpPr>
      <dsp:spPr>
        <a:xfrm>
          <a:off x="3557271" y="2177979"/>
          <a:ext cx="1280730" cy="688564"/>
        </a:xfrm>
        <a:prstGeom prst="rect">
          <a:avLst/>
        </a:prstGeom>
        <a:noFill/>
        <a:ln>
          <a:noFill/>
        </a:ln>
        <a:effectLst/>
      </dsp:spPr>
      <dsp:style>
        <a:lnRef idx="0">
          <a:scrgbClr r="0" g="0" b="0"/>
        </a:lnRef>
        <a:fillRef idx="0">
          <a:scrgbClr r="0" g="0" b="0"/>
        </a:fillRef>
        <a:effectRef idx="0">
          <a:scrgbClr r="0" g="0" b="0"/>
        </a:effectRef>
        <a:fontRef idx="minor"/>
      </dsp:style>
    </dsp:sp>
    <dsp:sp modelId="{D28F2E5A-56F5-4E5B-BAD2-6DCB9EE1F92D}">
      <dsp:nvSpPr>
        <dsp:cNvPr id="0" name=""/>
        <dsp:cNvSpPr/>
      </dsp:nvSpPr>
      <dsp:spPr>
        <a:xfrm rot="5400000">
          <a:off x="1375669" y="202305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模型选择</a:t>
          </a:r>
        </a:p>
      </dsp:txBody>
      <dsp:txXfrm rot="-5400000">
        <a:off x="1605850" y="2127293"/>
        <a:ext cx="687244" cy="789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9DE4D-E788-4524-9641-1D2C40737131}">
      <dsp:nvSpPr>
        <dsp:cNvPr id="0" name=""/>
        <dsp:cNvSpPr/>
      </dsp:nvSpPr>
      <dsp:spPr>
        <a:xfrm>
          <a:off x="1929814" y="399"/>
          <a:ext cx="2894721" cy="155767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zh-CN" sz="1800" b="1" kern="1200" dirty="0"/>
            <a:t>分类</a:t>
          </a:r>
          <a:r>
            <a:rPr lang="zh-CN" altLang="en-US" sz="1800" b="1" kern="1200" dirty="0"/>
            <a:t>：</a:t>
          </a:r>
          <a:r>
            <a:rPr lang="zh-CN" sz="1800" kern="1200" dirty="0"/>
            <a:t>样本属于两个或多个类别</a:t>
          </a:r>
          <a:endParaRPr lang="zh-CN" altLang="en-US" sz="1800" kern="1200" dirty="0"/>
        </a:p>
        <a:p>
          <a:pPr marL="171450" lvl="1" indent="-171450" algn="l" defTabSz="800100">
            <a:lnSpc>
              <a:spcPct val="90000"/>
            </a:lnSpc>
            <a:spcBef>
              <a:spcPct val="0"/>
            </a:spcBef>
            <a:spcAft>
              <a:spcPct val="15000"/>
            </a:spcAft>
            <a:buChar char="•"/>
          </a:pPr>
          <a:r>
            <a:rPr lang="zh-CN" sz="1800" b="1" kern="1200" dirty="0"/>
            <a:t>回归</a:t>
          </a:r>
          <a:r>
            <a:rPr lang="zh-CN" altLang="en-US" sz="1800" b="1" kern="1200" dirty="0"/>
            <a:t>：</a:t>
          </a:r>
          <a:r>
            <a:rPr lang="zh-CN" sz="1800" kern="1200" dirty="0"/>
            <a:t>输出是一个或多个连续的变量</a:t>
          </a:r>
        </a:p>
      </dsp:txBody>
      <dsp:txXfrm>
        <a:off x="1929814" y="195108"/>
        <a:ext cx="2310594" cy="1168254"/>
      </dsp:txXfrm>
    </dsp:sp>
    <dsp:sp modelId="{09CBA914-B4BC-4960-8FA4-973E340AEE2D}">
      <dsp:nvSpPr>
        <dsp:cNvPr id="0" name=""/>
        <dsp:cNvSpPr/>
      </dsp:nvSpPr>
      <dsp:spPr>
        <a:xfrm>
          <a:off x="0" y="399"/>
          <a:ext cx="1929814" cy="15576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zh-CN" sz="3800" b="1" kern="1200" dirty="0"/>
            <a:t>有监督学习</a:t>
          </a:r>
          <a:endParaRPr lang="zh-CN" altLang="en-US" sz="3800" kern="1200" dirty="0"/>
        </a:p>
      </dsp:txBody>
      <dsp:txXfrm>
        <a:off x="76039" y="76438"/>
        <a:ext cx="1777736" cy="1405594"/>
      </dsp:txXfrm>
    </dsp:sp>
    <dsp:sp modelId="{0D0F868E-9116-4DF6-A004-CDBC78645668}">
      <dsp:nvSpPr>
        <dsp:cNvPr id="0" name=""/>
        <dsp:cNvSpPr/>
      </dsp:nvSpPr>
      <dsp:spPr>
        <a:xfrm>
          <a:off x="1929814" y="1713839"/>
          <a:ext cx="2894721" cy="155767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zh-CN" sz="1800" kern="1200" dirty="0"/>
            <a:t>无监督学习的训练数据包括了输入向量</a:t>
          </a:r>
          <a:r>
            <a:rPr lang="en-US" sz="1800" kern="1200" dirty="0"/>
            <a:t>X</a:t>
          </a:r>
          <a:r>
            <a:rPr lang="zh-CN" sz="1800" kern="1200" dirty="0"/>
            <a:t>的集合，但没有相应的目标变量。</a:t>
          </a:r>
          <a:endParaRPr lang="zh-CN" altLang="en-US" sz="1800" kern="1200" dirty="0"/>
        </a:p>
      </dsp:txBody>
      <dsp:txXfrm>
        <a:off x="1929814" y="1908548"/>
        <a:ext cx="2310594" cy="1168254"/>
      </dsp:txXfrm>
    </dsp:sp>
    <dsp:sp modelId="{EFC6F608-A7D7-4554-9E53-EF84DCD67836}">
      <dsp:nvSpPr>
        <dsp:cNvPr id="0" name=""/>
        <dsp:cNvSpPr/>
      </dsp:nvSpPr>
      <dsp:spPr>
        <a:xfrm>
          <a:off x="0" y="1713839"/>
          <a:ext cx="1929814" cy="15576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zh-CN" sz="3800" b="1" kern="1200" dirty="0"/>
            <a:t>无监督学习</a:t>
          </a:r>
          <a:endParaRPr lang="zh-CN" altLang="en-US" sz="3800" kern="1200" dirty="0"/>
        </a:p>
      </dsp:txBody>
      <dsp:txXfrm>
        <a:off x="76039" y="1789878"/>
        <a:ext cx="1777736" cy="140559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315FA14-A266-4A1D-AEFB-88CFE307DAD6}"/>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3CFCCEA4-E978-4B32-9F69-45FB97CA1779}"/>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51204" name="Rectangle 4">
            <a:extLst>
              <a:ext uri="{FF2B5EF4-FFF2-40B4-BE49-F238E27FC236}">
                <a16:creationId xmlns:a16="http://schemas.microsoft.com/office/drawing/2014/main" id="{097109B4-3550-4220-B31E-A8E001C99F9A}"/>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52943F18-E39C-4D01-BAFA-9A7FD32BE177}"/>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CBCCD6EF-6449-4025-A4C0-19011479A799}"/>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EC61A8BB-B275-4E54-9DDC-3E8FFA477F4C}"/>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CEA52799-7282-4A42-AD3C-7C5C24D8D47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E9CEE932-77CA-4ACA-8960-4D73B8ACC455}"/>
              </a:ext>
            </a:extLst>
          </p:cNvPr>
          <p:cNvSpPr>
            <a:spLocks noGrp="1" noRot="1" noChangeAspect="1" noTextEdit="1"/>
          </p:cNvSpPr>
          <p:nvPr>
            <p:ph type="sldImg"/>
          </p:nvPr>
        </p:nvSpPr>
        <p:spPr>
          <a:ln/>
        </p:spPr>
      </p:sp>
      <p:sp>
        <p:nvSpPr>
          <p:cNvPr id="52227" name="备注占位符 2">
            <a:extLst>
              <a:ext uri="{FF2B5EF4-FFF2-40B4-BE49-F238E27FC236}">
                <a16:creationId xmlns:a16="http://schemas.microsoft.com/office/drawing/2014/main" id="{45495DF4-91A7-47B5-BA1C-327CA92F15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2228" name="灯片编号占位符 3">
            <a:extLst>
              <a:ext uri="{FF2B5EF4-FFF2-40B4-BE49-F238E27FC236}">
                <a16:creationId xmlns:a16="http://schemas.microsoft.com/office/drawing/2014/main" id="{3FC36D5C-38DC-4483-99A4-E06A8709F8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1804557B-41CA-459F-ADD6-F4F2C3F3C15D}"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801FA0EE-6C61-4597-8D63-45DF4694BD40}"/>
              </a:ext>
            </a:extLst>
          </p:cNvPr>
          <p:cNvSpPr>
            <a:spLocks noGrp="1" noRot="1" noChangeAspect="1" noTextEdit="1"/>
          </p:cNvSpPr>
          <p:nvPr>
            <p:ph type="sldImg"/>
          </p:nvPr>
        </p:nvSpPr>
        <p:spPr>
          <a:ln/>
        </p:spPr>
      </p:sp>
      <p:sp>
        <p:nvSpPr>
          <p:cNvPr id="53251" name="备注占位符 2">
            <a:extLst>
              <a:ext uri="{FF2B5EF4-FFF2-40B4-BE49-F238E27FC236}">
                <a16:creationId xmlns:a16="http://schemas.microsoft.com/office/drawing/2014/main" id="{E13ECACA-4B8A-4BDA-A6A8-BCD52CA5EE8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3252" name="灯片编号占位符 3">
            <a:extLst>
              <a:ext uri="{FF2B5EF4-FFF2-40B4-BE49-F238E27FC236}">
                <a16:creationId xmlns:a16="http://schemas.microsoft.com/office/drawing/2014/main" id="{9F081675-ED66-4CEC-A1EC-F789A3E71E9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3C66005F-533A-4330-A237-34887D93EA93}"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15CB45B-EE31-4722-82A5-FF02AAA2BA4C}"/>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A1F0C080-8278-4D9D-BAF7-FF42E2601C7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4276" name="灯片编号占位符 3">
            <a:extLst>
              <a:ext uri="{FF2B5EF4-FFF2-40B4-BE49-F238E27FC236}">
                <a16:creationId xmlns:a16="http://schemas.microsoft.com/office/drawing/2014/main" id="{DBAF4134-C4E0-4309-BB12-2C1424C0826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E1C5D1F3-0014-4527-B58D-859BEB39E951}" type="slidenum">
              <a:rPr lang="zh-CN" altLang="en-US" sz="1300">
                <a:solidFill>
                  <a:schemeClr val="tx1"/>
                </a:solidFill>
              </a:rPr>
              <a:pPr eaLnBrk="1" hangingPunct="1"/>
              <a:t>6</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DE3C5FB6-FC9D-45F2-981F-282F97098A92}"/>
              </a:ext>
            </a:extLst>
          </p:cNvPr>
          <p:cNvSpPr>
            <a:spLocks noGrp="1" noRot="1" noChangeAspect="1" noTextEdit="1"/>
          </p:cNvSpPr>
          <p:nvPr>
            <p:ph type="sldImg"/>
          </p:nvPr>
        </p:nvSpPr>
        <p:spPr>
          <a:ln/>
        </p:spPr>
      </p:sp>
      <p:sp>
        <p:nvSpPr>
          <p:cNvPr id="55299" name="备注占位符 2">
            <a:extLst>
              <a:ext uri="{FF2B5EF4-FFF2-40B4-BE49-F238E27FC236}">
                <a16:creationId xmlns:a16="http://schemas.microsoft.com/office/drawing/2014/main" id="{3C6C0B82-7DD0-486B-9841-BB83BA519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5300" name="灯片编号占位符 3">
            <a:extLst>
              <a:ext uri="{FF2B5EF4-FFF2-40B4-BE49-F238E27FC236}">
                <a16:creationId xmlns:a16="http://schemas.microsoft.com/office/drawing/2014/main" id="{3B9028DF-C79A-4BB6-80FC-646DE53DAAB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0EC3801B-ED88-4F91-A4BF-34D4F4F64DD3}" type="slidenum">
              <a:rPr lang="zh-CN" altLang="en-US" sz="1300">
                <a:solidFill>
                  <a:schemeClr val="tx1"/>
                </a:solidFill>
              </a:rPr>
              <a:pPr eaLnBrk="1" hangingPunct="1"/>
              <a:t>14</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E9705F66-E8F0-4DE7-8A10-6053450204CC}"/>
              </a:ext>
            </a:extLst>
          </p:cNvPr>
          <p:cNvSpPr>
            <a:spLocks noGrp="1" noRot="1" noChangeAspect="1" noTextEdit="1"/>
          </p:cNvSpPr>
          <p:nvPr>
            <p:ph type="sldImg"/>
          </p:nvPr>
        </p:nvSpPr>
        <p:spPr>
          <a:ln/>
        </p:spPr>
      </p:sp>
      <p:sp>
        <p:nvSpPr>
          <p:cNvPr id="56323" name="备注占位符 2">
            <a:extLst>
              <a:ext uri="{FF2B5EF4-FFF2-40B4-BE49-F238E27FC236}">
                <a16:creationId xmlns:a16="http://schemas.microsoft.com/office/drawing/2014/main" id="{EE8DF36A-F1A8-4F78-940E-EED4337F01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6324" name="灯片编号占位符 3">
            <a:extLst>
              <a:ext uri="{FF2B5EF4-FFF2-40B4-BE49-F238E27FC236}">
                <a16:creationId xmlns:a16="http://schemas.microsoft.com/office/drawing/2014/main" id="{CE127DE7-EBE2-4D10-8049-76D5033EE3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7C2C70BD-937F-446A-9FF6-1DB14F59ABF7}" type="slidenum">
              <a:rPr lang="zh-CN" altLang="en-US" sz="1300">
                <a:solidFill>
                  <a:schemeClr val="tx1"/>
                </a:solidFill>
              </a:rPr>
              <a:pPr eaLnBrk="1" hangingPunct="1"/>
              <a:t>23</a:t>
            </a:fld>
            <a:endParaRPr lang="zh-CN" altLang="en-US" sz="13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763DE498-C7CC-4B83-BBA0-0D92ED9A5982}"/>
              </a:ext>
            </a:extLst>
          </p:cNvPr>
          <p:cNvSpPr>
            <a:spLocks noGrp="1" noRot="1" noChangeAspect="1" noTextEdit="1"/>
          </p:cNvSpPr>
          <p:nvPr>
            <p:ph type="sldImg"/>
          </p:nvPr>
        </p:nvSpPr>
        <p:spPr>
          <a:ln/>
        </p:spPr>
      </p:sp>
      <p:sp>
        <p:nvSpPr>
          <p:cNvPr id="57347" name="备注占位符 2">
            <a:extLst>
              <a:ext uri="{FF2B5EF4-FFF2-40B4-BE49-F238E27FC236}">
                <a16:creationId xmlns:a16="http://schemas.microsoft.com/office/drawing/2014/main" id="{9C8C2599-F4A7-4F91-AE19-E577A7E733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7348" name="灯片编号占位符 3">
            <a:extLst>
              <a:ext uri="{FF2B5EF4-FFF2-40B4-BE49-F238E27FC236}">
                <a16:creationId xmlns:a16="http://schemas.microsoft.com/office/drawing/2014/main" id="{BDA200BC-5D98-4DF4-9EC8-AD3B96B1D0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28B3FA18-8DB1-4084-9EFE-35BDC55D20A4}" type="slidenum">
              <a:rPr lang="zh-CN" altLang="en-US" sz="1300">
                <a:solidFill>
                  <a:schemeClr val="tx1"/>
                </a:solidFill>
              </a:rPr>
              <a:pPr eaLnBrk="1" hangingPunct="1"/>
              <a:t>27</a:t>
            </a:fld>
            <a:endParaRPr lang="zh-CN" altLang="en-US" sz="13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5119E4E7-B649-43D2-9E5F-88D2F2FA69BA}"/>
              </a:ext>
            </a:extLst>
          </p:cNvPr>
          <p:cNvSpPr>
            <a:spLocks noGrp="1" noRot="1" noChangeAspect="1" noTextEdit="1"/>
          </p:cNvSpPr>
          <p:nvPr>
            <p:ph type="sldImg"/>
          </p:nvPr>
        </p:nvSpPr>
        <p:spPr>
          <a:ln/>
        </p:spPr>
      </p:sp>
      <p:sp>
        <p:nvSpPr>
          <p:cNvPr id="58371" name="备注占位符 2">
            <a:extLst>
              <a:ext uri="{FF2B5EF4-FFF2-40B4-BE49-F238E27FC236}">
                <a16:creationId xmlns:a16="http://schemas.microsoft.com/office/drawing/2014/main" id="{8129825D-25D0-4D0E-9CA8-55962A0A6E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8372" name="灯片编号占位符 3">
            <a:extLst>
              <a:ext uri="{FF2B5EF4-FFF2-40B4-BE49-F238E27FC236}">
                <a16:creationId xmlns:a16="http://schemas.microsoft.com/office/drawing/2014/main" id="{B5DE7184-0F47-4BA7-9FA1-D253D179FA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228A9208-63E2-4350-9CB7-6675CD978FFC}" type="slidenum">
              <a:rPr lang="zh-CN" altLang="en-US" sz="1300">
                <a:solidFill>
                  <a:schemeClr val="tx1"/>
                </a:solidFill>
              </a:rPr>
              <a:pPr eaLnBrk="1" hangingPunct="1"/>
              <a:t>32</a:t>
            </a:fld>
            <a:endParaRPr lang="zh-CN" altLang="en-US" sz="13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74E120C-6EC1-4E78-970A-6E1AD4130201}"/>
              </a:ext>
            </a:extLst>
          </p:cNvPr>
          <p:cNvSpPr>
            <a:spLocks noGrp="1" noRot="1" noChangeAspect="1" noTextEdit="1"/>
          </p:cNvSpPr>
          <p:nvPr>
            <p:ph type="sldImg"/>
          </p:nvPr>
        </p:nvSpPr>
        <p:spPr>
          <a:ln/>
        </p:spPr>
      </p:sp>
      <p:sp>
        <p:nvSpPr>
          <p:cNvPr id="56323" name="Rectangle 3">
            <a:extLst>
              <a:ext uri="{FF2B5EF4-FFF2-40B4-BE49-F238E27FC236}">
                <a16:creationId xmlns:a16="http://schemas.microsoft.com/office/drawing/2014/main" id="{AAE3D214-17CF-40A8-905E-C15207067B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255705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5C9D27-EE9B-4254-B05E-99431BD1BF1E}"/>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6633D7EB-DA7F-4533-A61C-EB4073884F48}"/>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8">
            <a:extLst>
              <a:ext uri="{FF2B5EF4-FFF2-40B4-BE49-F238E27FC236}">
                <a16:creationId xmlns:a16="http://schemas.microsoft.com/office/drawing/2014/main" id="{31277A2F-949B-4275-B91D-6484418E23B8}"/>
              </a:ext>
            </a:extLst>
          </p:cNvPr>
          <p:cNvSpPr txBox="1">
            <a:spLocks noChangeArrowheads="1"/>
          </p:cNvSpPr>
          <p:nvPr userDrawn="1"/>
        </p:nvSpPr>
        <p:spPr bwMode="auto">
          <a:xfrm>
            <a:off x="1500188" y="500063"/>
            <a:ext cx="7643812" cy="523220"/>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000" dirty="0">
                <a:solidFill>
                  <a:schemeClr val="tx1"/>
                </a:solidFill>
                <a:latin typeface="华文楷体" pitchFamily="2" charset="-122"/>
                <a:ea typeface="华文楷体" pitchFamily="2" charset="-122"/>
              </a:rPr>
              <a:t>    </a:t>
            </a:r>
          </a:p>
        </p:txBody>
      </p:sp>
    </p:spTree>
    <p:extLst>
      <p:ext uri="{BB962C8B-B14F-4D97-AF65-F5344CB8AC3E}">
        <p14:creationId xmlns:p14="http://schemas.microsoft.com/office/powerpoint/2010/main" val="189435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2" name="AutoShape 22">
            <a:extLst>
              <a:ext uri="{FF2B5EF4-FFF2-40B4-BE49-F238E27FC236}">
                <a16:creationId xmlns:a16="http://schemas.microsoft.com/office/drawing/2014/main" id="{F981003F-F810-476E-9A8C-053E42EA926F}"/>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3" name="AutoShape 23">
            <a:extLst>
              <a:ext uri="{FF2B5EF4-FFF2-40B4-BE49-F238E27FC236}">
                <a16:creationId xmlns:a16="http://schemas.microsoft.com/office/drawing/2014/main" id="{36AD2198-5BEA-4C41-8C63-7576F09CC841}"/>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4" name="Rectangle 12">
            <a:extLst>
              <a:ext uri="{FF2B5EF4-FFF2-40B4-BE49-F238E27FC236}">
                <a16:creationId xmlns:a16="http://schemas.microsoft.com/office/drawing/2014/main" id="{6198C7C4-A4C2-459D-A3FD-BF04CE57D385}"/>
              </a:ext>
            </a:extLst>
          </p:cNvPr>
          <p:cNvSpPr>
            <a:spLocks noChangeArrowheads="1"/>
          </p:cNvSpPr>
          <p:nvPr userDrawn="1"/>
        </p:nvSpPr>
        <p:spPr bwMode="auto">
          <a:xfrm>
            <a:off x="7929563" y="6484938"/>
            <a:ext cx="428625" cy="231775"/>
          </a:xfrm>
          <a:prstGeom prst="rect">
            <a:avLst/>
          </a:prstGeom>
          <a:noFill/>
          <a:ln>
            <a:noFill/>
          </a:ln>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EC9AFC04-FEF9-41D0-BA8E-E01D990C3EEA}"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15" name="直接连接符 14">
            <a:extLst>
              <a:ext uri="{FF2B5EF4-FFF2-40B4-BE49-F238E27FC236}">
                <a16:creationId xmlns:a16="http://schemas.microsoft.com/office/drawing/2014/main" id="{1A383971-D912-4DCE-9DE7-572F0A7723F3}"/>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3162EBE-E2BC-4C71-ABCF-B078D6C372AA}"/>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9F40A1C-5B96-4796-82F5-48B038FDF93C}"/>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65FBD8B3-7F52-43B0-B694-02FD9A9601F5}"/>
              </a:ext>
            </a:extLst>
          </p:cNvPr>
          <p:cNvSpPr>
            <a:spLocks noChangeArrowheads="1"/>
          </p:cNvSpPr>
          <p:nvPr userDrawn="1"/>
        </p:nvSpPr>
        <p:spPr bwMode="auto">
          <a:xfrm>
            <a:off x="1425575" y="6440488"/>
            <a:ext cx="1107996" cy="32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200" dirty="0">
                <a:solidFill>
                  <a:srgbClr val="404040"/>
                </a:solidFill>
                <a:latin typeface="黑体" pitchFamily="49" charset="-122"/>
                <a:ea typeface="黑体" pitchFamily="49" charset="-122"/>
                <a:cs typeface="Arial" charset="0"/>
              </a:rPr>
              <a:t>讲师：武永亮</a:t>
            </a:r>
            <a:endParaRPr lang="en-US" altLang="zh-CN" sz="1200" dirty="0">
              <a:solidFill>
                <a:srgbClr val="404040"/>
              </a:solidFill>
              <a:latin typeface="黑体" pitchFamily="49" charset="-122"/>
              <a:ea typeface="黑体" pitchFamily="49" charset="-122"/>
              <a:cs typeface="Arial" charset="0"/>
            </a:endParaRPr>
          </a:p>
        </p:txBody>
      </p:sp>
      <p:sp>
        <p:nvSpPr>
          <p:cNvPr id="19" name="标题 1">
            <a:extLst>
              <a:ext uri="{FF2B5EF4-FFF2-40B4-BE49-F238E27FC236}">
                <a16:creationId xmlns:a16="http://schemas.microsoft.com/office/drawing/2014/main" id="{1AF612A9-7BBF-4D0C-89B3-E5A49C3EFBEC}"/>
              </a:ext>
            </a:extLst>
          </p:cNvPr>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20" name="内容占位符 2">
            <a:extLst>
              <a:ext uri="{FF2B5EF4-FFF2-40B4-BE49-F238E27FC236}">
                <a16:creationId xmlns:a16="http://schemas.microsoft.com/office/drawing/2014/main" id="{C4F5DA88-5C0C-4428-826C-733D24D3F502}"/>
              </a:ext>
            </a:extLst>
          </p:cNvPr>
          <p:cNvSpPr>
            <a:spLocks noGrp="1"/>
          </p:cNvSpPr>
          <p:nvPr>
            <p:ph idx="1" hasCustomPrompt="1"/>
          </p:nvPr>
        </p:nvSpPr>
        <p:spPr>
          <a:xfrm>
            <a:off x="142844" y="775245"/>
            <a:ext cx="8583145" cy="1285603"/>
          </a:xfrm>
        </p:spPr>
        <p:txBody>
          <a:bodyPr>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l"/>
              <a:defRPr lang="zh-CN" altLang="en-US" sz="2000" b="0" kern="1200" dirty="0">
                <a:solidFill>
                  <a:schemeClr val="tx1"/>
                </a:solidFill>
                <a:latin typeface="微软雅黑" pitchFamily="34" charset="-122"/>
                <a:ea typeface="微软雅黑" pitchFamily="34" charset="-122"/>
                <a:cs typeface="+mn-cs"/>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20879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 calcmode="lin" valueType="num">
                                      <p:cBhvr additive="base">
                                        <p:cTn id="15"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anim calcmode="lin" valueType="num">
                                      <p:cBhvr additive="base">
                                        <p:cTn id="19"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 calcmode="lin" valueType="num">
                                      <p:cBhvr additive="base">
                                        <p:cTn id="23"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2" presetClass="entr" presetSubtype="4"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17C6487-0597-4D3C-86A5-9C2889291873}"/>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B250AFD3-4A96-4609-9F84-3F32308A6990}" type="datetimeFigureOut">
              <a:rPr lang="zh-CN" altLang="en-US"/>
              <a:pPr>
                <a:defRPr/>
              </a:pPr>
              <a:t>2018/3/28</a:t>
            </a:fld>
            <a:endParaRPr lang="zh-CN" altLang="en-US"/>
          </a:p>
        </p:txBody>
      </p:sp>
      <p:sp>
        <p:nvSpPr>
          <p:cNvPr id="3" name="页脚占位符 4">
            <a:extLst>
              <a:ext uri="{FF2B5EF4-FFF2-40B4-BE49-F238E27FC236}">
                <a16:creationId xmlns:a16="http://schemas.microsoft.com/office/drawing/2014/main" id="{E4E0A324-BF75-409C-BF8D-01957DF1D4C4}"/>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777D7C95-1B4D-4C1A-81C0-75BC3DE57C89}"/>
              </a:ext>
            </a:extLst>
          </p:cNvPr>
          <p:cNvSpPr>
            <a:spLocks noGrp="1"/>
          </p:cNvSpPr>
          <p:nvPr>
            <p:ph type="sldNum" sz="quarter" idx="12"/>
          </p:nvPr>
        </p:nvSpPr>
        <p:spPr/>
        <p:txBody>
          <a:bodyPr/>
          <a:lstStyle>
            <a:lvl1pPr eaLnBrk="0" hangingPunct="0">
              <a:defRPr/>
            </a:lvl1pPr>
          </a:lstStyle>
          <a:p>
            <a:fld id="{01172B7F-E99D-4AD1-AE8C-352C8D9CBF4F}" type="slidenum">
              <a:rPr lang="zh-CN" altLang="en-US"/>
              <a:pPr/>
              <a:t>‹#›</a:t>
            </a:fld>
            <a:endParaRPr lang="zh-CN" altLang="en-US"/>
          </a:p>
        </p:txBody>
      </p:sp>
    </p:spTree>
    <p:extLst>
      <p:ext uri="{BB962C8B-B14F-4D97-AF65-F5344CB8AC3E}">
        <p14:creationId xmlns:p14="http://schemas.microsoft.com/office/powerpoint/2010/main" val="841485337"/>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A5B9DDFB-9A90-42A7-AF68-DB540DCF7EF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5327779-A329-4185-96D8-72D1D355B4B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1F99BA-685D-48DC-8392-5A96B118F40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7AA3F049-E53F-4E4A-8662-407373BA8A85}" type="datetimeFigureOut">
              <a:rPr lang="zh-CN" altLang="en-US"/>
              <a:pPr>
                <a:defRPr/>
              </a:pPr>
              <a:t>2018/3/28</a:t>
            </a:fld>
            <a:endParaRPr lang="zh-CN" altLang="en-US"/>
          </a:p>
        </p:txBody>
      </p:sp>
      <p:sp>
        <p:nvSpPr>
          <p:cNvPr id="5" name="页脚占位符 4">
            <a:extLst>
              <a:ext uri="{FF2B5EF4-FFF2-40B4-BE49-F238E27FC236}">
                <a16:creationId xmlns:a16="http://schemas.microsoft.com/office/drawing/2014/main" id="{0499D857-F037-454A-A61C-FB6F6EB2470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14C2F4BC-D1D4-440A-9A93-029876D5916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44307F5-A366-4C9E-8988-F377AEB9FAB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7"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7B7FE1CF-AACC-4877-B772-F3C2B92BF9A8}"/>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3E86D873-1953-4BAD-93C8-881502DC8B48}"/>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A2559F19-5814-45B9-8F40-B90D7BA4E3AE}"/>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1D91570E-C153-4923-A1A6-764FA300D754}"/>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1C6F53C8-EDE5-4466-B535-DC39CC264FAE}"/>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C7CBA203-BA22-48C4-A1F3-61A851E4BAD8}"/>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81834072-49A1-404F-B263-DC953464CCC4}"/>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A01C33E0-E857-4B70-A26F-CFA22D6D8D3C}"/>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E67E9C81-A955-4552-A7D7-D81F407768CB}"/>
              </a:ext>
            </a:extLst>
          </p:cNvPr>
          <p:cNvSpPr txBox="1">
            <a:spLocks noChangeArrowheads="1"/>
          </p:cNvSpPr>
          <p:nvPr/>
        </p:nvSpPr>
        <p:spPr bwMode="auto">
          <a:xfrm>
            <a:off x="4071938" y="2873375"/>
            <a:ext cx="5072062" cy="99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章 </a:t>
            </a: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Python</a:t>
            </a: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实用模块</a:t>
            </a:r>
            <a:endPar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r>
              <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讲师：武永亮</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7967D185-A192-4033-A02F-BA578B8EB1EB}"/>
              </a:ext>
            </a:extLst>
          </p:cNvPr>
          <p:cNvSpPr>
            <a:spLocks noGrp="1"/>
          </p:cNvSpPr>
          <p:nvPr>
            <p:ph type="title"/>
          </p:nvPr>
        </p:nvSpPr>
        <p:spPr/>
        <p:txBody>
          <a:bodyPr/>
          <a:lstStyle/>
          <a:p>
            <a:r>
              <a:rPr lang="zh-CN" altLang="zh-CN"/>
              <a:t>数组的运算</a:t>
            </a:r>
            <a:endParaRPr lang="zh-CN" altLang="en-US"/>
          </a:p>
        </p:txBody>
      </p:sp>
      <p:sp>
        <p:nvSpPr>
          <p:cNvPr id="3" name="内容占位符 2">
            <a:extLst>
              <a:ext uri="{FF2B5EF4-FFF2-40B4-BE49-F238E27FC236}">
                <a16:creationId xmlns:a16="http://schemas.microsoft.com/office/drawing/2014/main" id="{393B7E14-D2F7-4FA1-AEAC-30C5F9B34D81}"/>
              </a:ext>
            </a:extLst>
          </p:cNvPr>
          <p:cNvSpPr>
            <a:spLocks noGrp="1"/>
          </p:cNvSpPr>
          <p:nvPr>
            <p:ph idx="1"/>
          </p:nvPr>
        </p:nvSpPr>
        <p:spPr/>
        <p:txBody>
          <a:bodyPr/>
          <a:lstStyle/>
          <a:p>
            <a:r>
              <a:rPr lang="en-US" altLang="zh-CN" dirty="0"/>
              <a:t>NumPy</a:t>
            </a:r>
            <a:r>
              <a:rPr lang="zh-CN" altLang="zh-CN" dirty="0"/>
              <a:t>的运算是相当方便高效的，其运算符都是针对整个数组，比起使用</a:t>
            </a:r>
            <a:r>
              <a:rPr lang="en-US" altLang="zh-CN" dirty="0"/>
              <a:t>for</a:t>
            </a:r>
            <a:r>
              <a:rPr lang="zh-CN" altLang="zh-CN" dirty="0"/>
              <a:t>循环，使用</a:t>
            </a:r>
            <a:r>
              <a:rPr lang="en-US" altLang="zh-CN" dirty="0"/>
              <a:t>NumPy</a:t>
            </a:r>
            <a:r>
              <a:rPr lang="zh-CN" altLang="zh-CN" dirty="0"/>
              <a:t>的运算方法速度上要优秀得多。如果</a:t>
            </a:r>
            <a:r>
              <a:rPr lang="en-US" altLang="zh-CN" dirty="0"/>
              <a:t>NumPy</a:t>
            </a:r>
            <a:r>
              <a:rPr lang="zh-CN" altLang="zh-CN" dirty="0"/>
              <a:t>数组是一个矩阵，还支持矩阵求逆，转置等操作。</a:t>
            </a:r>
          </a:p>
          <a:p>
            <a:pPr marL="457200" lvl="1" indent="0">
              <a:buNone/>
            </a:pPr>
            <a:r>
              <a:rPr lang="en-US" altLang="zh-CN" dirty="0"/>
              <a:t>print '''</a:t>
            </a:r>
            <a:r>
              <a:rPr lang="zh-CN" altLang="zh-CN" dirty="0"/>
              <a:t>数组的运算</a:t>
            </a:r>
            <a:r>
              <a:rPr lang="en-US" altLang="zh-CN" dirty="0"/>
              <a:t>'''</a:t>
            </a:r>
            <a:endParaRPr lang="zh-CN" altLang="zh-CN" dirty="0"/>
          </a:p>
          <a:p>
            <a:pPr marL="457200" lvl="1" indent="0">
              <a:buNone/>
            </a:pPr>
            <a:r>
              <a:rPr lang="en-US" altLang="zh-CN" dirty="0"/>
              <a:t>arr9 = </a:t>
            </a:r>
            <a:r>
              <a:rPr lang="en-US" altLang="zh-CN" dirty="0" err="1"/>
              <a:t>np.array</a:t>
            </a:r>
            <a:r>
              <a:rPr lang="en-US" altLang="zh-CN" dirty="0"/>
              <a:t>([[2,1],[1,2]])</a:t>
            </a:r>
            <a:endParaRPr lang="zh-CN" altLang="zh-CN" dirty="0"/>
          </a:p>
          <a:p>
            <a:pPr marL="457200" lvl="1" indent="0">
              <a:buNone/>
            </a:pPr>
            <a:r>
              <a:rPr lang="en-US" altLang="zh-CN" dirty="0"/>
              <a:t>arr10 = </a:t>
            </a:r>
            <a:r>
              <a:rPr lang="en-US" altLang="zh-CN" dirty="0" err="1"/>
              <a:t>np.array</a:t>
            </a:r>
            <a:r>
              <a:rPr lang="en-US" altLang="zh-CN" dirty="0"/>
              <a:t>([[1,2],[3,4]])</a:t>
            </a:r>
            <a:endParaRPr lang="zh-CN" altLang="zh-CN" dirty="0"/>
          </a:p>
          <a:p>
            <a:pPr marL="457200" lvl="1" indent="0">
              <a:buNone/>
            </a:pPr>
            <a:r>
              <a:rPr lang="en-US" altLang="zh-CN" dirty="0"/>
              <a:t>print arr9 - arr10  </a:t>
            </a:r>
            <a:endParaRPr lang="zh-CN" altLang="zh-CN" dirty="0"/>
          </a:p>
          <a:p>
            <a:pPr marL="457200" lvl="1" indent="0">
              <a:buNone/>
            </a:pPr>
            <a:r>
              <a:rPr lang="en-US" altLang="zh-CN" dirty="0"/>
              <a:t>print arr9**2</a:t>
            </a:r>
            <a:endParaRPr lang="zh-CN" altLang="zh-CN" dirty="0"/>
          </a:p>
          <a:p>
            <a:pPr marL="457200" lvl="1" indent="0">
              <a:buNone/>
            </a:pPr>
            <a:r>
              <a:rPr lang="en-US" altLang="zh-CN" dirty="0"/>
              <a:t>print arr9*arr10  #</a:t>
            </a:r>
            <a:r>
              <a:rPr lang="zh-CN" altLang="zh-CN" dirty="0"/>
              <a:t>普通乘法</a:t>
            </a:r>
          </a:p>
          <a:p>
            <a:pPr marL="457200" lvl="1" indent="0">
              <a:buNone/>
            </a:pPr>
            <a:r>
              <a:rPr lang="en-US" altLang="zh-CN" dirty="0"/>
              <a:t>print np.dot(arr9,arr10)  #</a:t>
            </a:r>
            <a:r>
              <a:rPr lang="zh-CN" altLang="zh-CN" dirty="0"/>
              <a:t>矩阵乘法</a:t>
            </a:r>
          </a:p>
          <a:p>
            <a:pPr marL="457200" lvl="1" indent="0">
              <a:buNone/>
            </a:pPr>
            <a:r>
              <a:rPr lang="en-US" altLang="zh-CN" dirty="0"/>
              <a:t>print arr10.T  #</a:t>
            </a:r>
            <a:r>
              <a:rPr lang="zh-CN" altLang="zh-CN" dirty="0"/>
              <a:t>转置</a:t>
            </a:r>
          </a:p>
          <a:p>
            <a:pPr marL="457200" lvl="1" indent="0">
              <a:buNone/>
            </a:pPr>
            <a:r>
              <a:rPr lang="en-US" altLang="zh-CN" dirty="0"/>
              <a:t>print </a:t>
            </a:r>
            <a:r>
              <a:rPr lang="en-US" altLang="zh-CN" dirty="0" err="1"/>
              <a:t>np.linalg.inv</a:t>
            </a:r>
            <a:r>
              <a:rPr lang="en-US" altLang="zh-CN" dirty="0"/>
              <a:t>(arr10) #</a:t>
            </a:r>
            <a:r>
              <a:rPr lang="zh-CN" altLang="zh-CN" dirty="0"/>
              <a:t>返回逆矩阵</a:t>
            </a:r>
          </a:p>
          <a:p>
            <a:pPr marL="457200" lvl="1" indent="0">
              <a:buNone/>
            </a:pPr>
            <a:r>
              <a:rPr lang="en-US" altLang="zh-CN" dirty="0"/>
              <a:t>print arr10.sum()  #</a:t>
            </a:r>
            <a:r>
              <a:rPr lang="zh-CN" altLang="zh-CN" dirty="0"/>
              <a:t>数组元素求和</a:t>
            </a:r>
          </a:p>
          <a:p>
            <a:pPr marL="457200" lvl="1" indent="0">
              <a:buNone/>
            </a:pPr>
            <a:r>
              <a:rPr lang="en-US" altLang="zh-CN" dirty="0"/>
              <a:t>print arr10.max()  #</a:t>
            </a:r>
            <a:r>
              <a:rPr lang="zh-CN" altLang="zh-CN" dirty="0"/>
              <a:t>返回数组最大元素</a:t>
            </a:r>
          </a:p>
          <a:p>
            <a:pPr marL="457200" lvl="1" indent="0">
              <a:buNone/>
            </a:pPr>
            <a:r>
              <a:rPr lang="en-US" altLang="zh-CN" dirty="0"/>
              <a:t>print arr10.cumsum(axis = 1)  #</a:t>
            </a:r>
            <a:r>
              <a:rPr lang="zh-CN" altLang="zh-CN" dirty="0"/>
              <a:t>沿行累计总和</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33DE70A0-188C-4676-BA3B-AFDADA032E79}"/>
              </a:ext>
            </a:extLst>
          </p:cNvPr>
          <p:cNvSpPr>
            <a:spLocks noGrp="1"/>
          </p:cNvSpPr>
          <p:nvPr>
            <p:ph type="title"/>
          </p:nvPr>
        </p:nvSpPr>
        <p:spPr/>
        <p:txBody>
          <a:bodyPr/>
          <a:lstStyle/>
          <a:p>
            <a:r>
              <a:rPr lang="en-US" altLang="zh-CN"/>
              <a:t>NumPy</a:t>
            </a:r>
            <a:r>
              <a:rPr lang="zh-CN" altLang="zh-CN"/>
              <a:t>通用函数</a:t>
            </a:r>
            <a:endParaRPr lang="zh-CN" altLang="en-US"/>
          </a:p>
        </p:txBody>
      </p:sp>
      <p:sp>
        <p:nvSpPr>
          <p:cNvPr id="3" name="内容占位符 2">
            <a:extLst>
              <a:ext uri="{FF2B5EF4-FFF2-40B4-BE49-F238E27FC236}">
                <a16:creationId xmlns:a16="http://schemas.microsoft.com/office/drawing/2014/main" id="{6DFCFA30-81E0-4293-A1DF-6FD1D3AE3E47}"/>
              </a:ext>
            </a:extLst>
          </p:cNvPr>
          <p:cNvSpPr>
            <a:spLocks noGrp="1"/>
          </p:cNvSpPr>
          <p:nvPr>
            <p:ph idx="1"/>
          </p:nvPr>
        </p:nvSpPr>
        <p:spPr/>
        <p:txBody>
          <a:bodyPr/>
          <a:lstStyle/>
          <a:p>
            <a:r>
              <a:rPr lang="zh-CN" altLang="zh-CN" dirty="0"/>
              <a:t>许多数学上的函数，如</a:t>
            </a:r>
            <a:r>
              <a:rPr lang="en-US" altLang="zh-CN" dirty="0" err="1"/>
              <a:t>sin,cos</a:t>
            </a:r>
            <a:r>
              <a:rPr lang="zh-CN" altLang="zh-CN" dirty="0"/>
              <a:t>等在</a:t>
            </a:r>
            <a:r>
              <a:rPr lang="en-US" altLang="zh-CN" dirty="0"/>
              <a:t>NumPy</a:t>
            </a:r>
            <a:r>
              <a:rPr lang="zh-CN" altLang="zh-CN" dirty="0"/>
              <a:t>都有重新的实现。在</a:t>
            </a:r>
            <a:r>
              <a:rPr lang="en-US" altLang="zh-CN" dirty="0"/>
              <a:t>NumPy</a:t>
            </a:r>
            <a:r>
              <a:rPr lang="zh-CN" altLang="zh-CN" dirty="0"/>
              <a:t>中，这些函数称为通用函数（</a:t>
            </a:r>
            <a:r>
              <a:rPr lang="en-US" altLang="zh-CN" dirty="0"/>
              <a:t>universal functions)</a:t>
            </a:r>
            <a:r>
              <a:rPr lang="zh-CN" altLang="zh-CN" dirty="0"/>
              <a:t>。通用函数是针对整个</a:t>
            </a:r>
            <a:r>
              <a:rPr lang="en-US" altLang="zh-CN" dirty="0"/>
              <a:t>NumPy</a:t>
            </a:r>
            <a:r>
              <a:rPr lang="zh-CN" altLang="zh-CN" dirty="0"/>
              <a:t>数组的，因此我们不需要对数组的每一个元素都进行一次操作，它们都是以</a:t>
            </a:r>
            <a:r>
              <a:rPr lang="en-US" altLang="zh-CN" dirty="0"/>
              <a:t>NumPy</a:t>
            </a:r>
            <a:r>
              <a:rPr lang="zh-CN" altLang="zh-CN" dirty="0"/>
              <a:t>数组作为输出。</a:t>
            </a:r>
          </a:p>
          <a:p>
            <a:pPr marL="457200" lvl="1" indent="0">
              <a:buNone/>
            </a:pPr>
            <a:r>
              <a:rPr lang="en-US" altLang="zh-CN" dirty="0"/>
              <a:t>    print '''NumPy</a:t>
            </a:r>
            <a:r>
              <a:rPr lang="zh-CN" altLang="zh-CN" dirty="0"/>
              <a:t>通用函数</a:t>
            </a:r>
            <a:r>
              <a:rPr lang="en-US" altLang="zh-CN" dirty="0"/>
              <a:t>'''</a:t>
            </a:r>
            <a:endParaRPr lang="zh-CN" altLang="zh-CN" dirty="0"/>
          </a:p>
          <a:p>
            <a:pPr marL="457200" lvl="1" indent="0">
              <a:buNone/>
            </a:pPr>
            <a:r>
              <a:rPr lang="en-US" altLang="zh-CN" dirty="0"/>
              <a:t>#</a:t>
            </a:r>
            <a:r>
              <a:rPr lang="zh-CN" altLang="zh-CN" dirty="0"/>
              <a:t>指数函数</a:t>
            </a:r>
            <a:endParaRPr lang="en-US" altLang="zh-CN" dirty="0"/>
          </a:p>
          <a:p>
            <a:pPr marL="457200" lvl="1" indent="0">
              <a:buNone/>
            </a:pPr>
            <a:r>
              <a:rPr lang="en-US" altLang="zh-CN" dirty="0"/>
              <a:t>    print </a:t>
            </a:r>
            <a:r>
              <a:rPr lang="en-US" altLang="zh-CN" dirty="0" err="1"/>
              <a:t>np.exp</a:t>
            </a:r>
            <a:r>
              <a:rPr lang="en-US" altLang="zh-CN" dirty="0"/>
              <a:t>(arr9)</a:t>
            </a:r>
          </a:p>
          <a:p>
            <a:pPr marL="457200" lvl="1" indent="0">
              <a:buNone/>
            </a:pPr>
            <a:r>
              <a:rPr lang="en-US" altLang="zh-CN" dirty="0"/>
              <a:t>#</a:t>
            </a:r>
            <a:r>
              <a:rPr lang="zh-CN" altLang="zh-CN" dirty="0"/>
              <a:t>正弦函数（弧度制）</a:t>
            </a:r>
          </a:p>
          <a:p>
            <a:pPr marL="457200" lvl="1" indent="0">
              <a:buNone/>
            </a:pPr>
            <a:r>
              <a:rPr lang="en-US" altLang="zh-CN" dirty="0"/>
              <a:t>     print </a:t>
            </a:r>
            <a:r>
              <a:rPr lang="en-US" altLang="zh-CN" dirty="0" err="1"/>
              <a:t>np.sin</a:t>
            </a:r>
            <a:r>
              <a:rPr lang="en-US" altLang="zh-CN" dirty="0"/>
              <a:t>(arr9) </a:t>
            </a:r>
          </a:p>
          <a:p>
            <a:pPr marL="457200" lvl="1" indent="0">
              <a:buNone/>
            </a:pPr>
            <a:r>
              <a:rPr lang="en-US" altLang="zh-CN" dirty="0"/>
              <a:t>#</a:t>
            </a:r>
            <a:r>
              <a:rPr lang="zh-CN" altLang="zh-CN" dirty="0"/>
              <a:t>和</a:t>
            </a:r>
            <a:r>
              <a:rPr lang="en-US" altLang="zh-CN" dirty="0"/>
              <a:t>arr9+arr10</a:t>
            </a:r>
            <a:r>
              <a:rPr lang="zh-CN" altLang="zh-CN" dirty="0"/>
              <a:t>效果一样</a:t>
            </a:r>
            <a:endParaRPr lang="en-US" altLang="zh-CN" dirty="0"/>
          </a:p>
          <a:p>
            <a:pPr marL="457200" lvl="1" indent="0">
              <a:buNone/>
            </a:pPr>
            <a:r>
              <a:rPr lang="en-US" altLang="zh-CN" dirty="0"/>
              <a:t>     print </a:t>
            </a:r>
            <a:r>
              <a:rPr lang="en-US" altLang="zh-CN" dirty="0" err="1"/>
              <a:t>np.add</a:t>
            </a:r>
            <a:r>
              <a:rPr lang="en-US" altLang="zh-CN" dirty="0"/>
              <a:t>(arr9,arr10)</a:t>
            </a:r>
          </a:p>
          <a:p>
            <a:pPr marL="457200" lvl="1" indent="0">
              <a:buNone/>
            </a:pPr>
            <a:r>
              <a:rPr lang="en-US" altLang="zh-CN" dirty="0"/>
              <a:t>#</a:t>
            </a:r>
            <a:r>
              <a:rPr lang="zh-CN" altLang="zh-CN" dirty="0"/>
              <a:t>开方函数</a:t>
            </a:r>
          </a:p>
          <a:p>
            <a:pPr marL="457200" lvl="1" indent="0">
              <a:buNone/>
            </a:pPr>
            <a:r>
              <a:rPr lang="en-US" altLang="zh-CN" dirty="0"/>
              <a:t>     print </a:t>
            </a:r>
            <a:r>
              <a:rPr lang="en-US" altLang="zh-CN" dirty="0" err="1"/>
              <a:t>np.sqrt</a:t>
            </a:r>
            <a:r>
              <a:rPr lang="en-US" altLang="zh-CN" dirty="0"/>
              <a:t>(arr9)</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7ED5A1F3-1DE1-4C56-AD98-26473932307E}"/>
              </a:ext>
            </a:extLst>
          </p:cNvPr>
          <p:cNvSpPr>
            <a:spLocks noGrp="1"/>
          </p:cNvSpPr>
          <p:nvPr>
            <p:ph type="title"/>
          </p:nvPr>
        </p:nvSpPr>
        <p:spPr/>
        <p:txBody>
          <a:bodyPr/>
          <a:lstStyle/>
          <a:p>
            <a:r>
              <a:rPr lang="zh-CN" altLang="zh-CN"/>
              <a:t>数组的合并和分割</a:t>
            </a:r>
            <a:endParaRPr lang="zh-CN" altLang="en-US"/>
          </a:p>
        </p:txBody>
      </p:sp>
      <p:sp>
        <p:nvSpPr>
          <p:cNvPr id="3" name="内容占位符 2">
            <a:extLst>
              <a:ext uri="{FF2B5EF4-FFF2-40B4-BE49-F238E27FC236}">
                <a16:creationId xmlns:a16="http://schemas.microsoft.com/office/drawing/2014/main" id="{0FD532AD-EAD2-4451-8349-73E351815466}"/>
              </a:ext>
            </a:extLst>
          </p:cNvPr>
          <p:cNvSpPr>
            <a:spLocks noGrp="1"/>
          </p:cNvSpPr>
          <p:nvPr>
            <p:ph idx="1"/>
          </p:nvPr>
        </p:nvSpPr>
        <p:spPr/>
        <p:txBody>
          <a:bodyPr/>
          <a:lstStyle/>
          <a:p>
            <a:r>
              <a:rPr lang="zh-CN" altLang="zh-CN" dirty="0"/>
              <a:t>下面介绍如何通过方法接口对数组进行合并和分割：</a:t>
            </a:r>
          </a:p>
          <a:p>
            <a:pPr marL="0" indent="0">
              <a:buNone/>
            </a:pPr>
            <a:r>
              <a:rPr lang="en-US" altLang="zh-CN" dirty="0"/>
              <a:t>	print '''</a:t>
            </a:r>
            <a:r>
              <a:rPr lang="zh-CN" altLang="zh-CN" dirty="0"/>
              <a:t>数组合并与分割</a:t>
            </a:r>
            <a:r>
              <a:rPr lang="en-US" altLang="zh-CN" dirty="0"/>
              <a:t>'‘'   # </a:t>
            </a:r>
            <a:r>
              <a:rPr lang="zh-CN" altLang="zh-CN" dirty="0"/>
              <a:t>合并</a:t>
            </a:r>
            <a:endParaRPr lang="en-US" altLang="zh-CN" dirty="0"/>
          </a:p>
          <a:p>
            <a:r>
              <a:rPr lang="en-US" altLang="zh-CN" dirty="0"/>
              <a:t>#</a:t>
            </a:r>
            <a:r>
              <a:rPr lang="zh-CN" altLang="zh-CN" dirty="0"/>
              <a:t>纵向合并数组，由于与堆栈类似，故命名为</a:t>
            </a:r>
            <a:r>
              <a:rPr lang="en-US" altLang="zh-CN" dirty="0" err="1"/>
              <a:t>vstack</a:t>
            </a:r>
            <a:endParaRPr lang="zh-CN" altLang="zh-CN" dirty="0"/>
          </a:p>
          <a:p>
            <a:pPr marL="0" indent="0">
              <a:buNone/>
            </a:pPr>
            <a:r>
              <a:rPr lang="en-US" altLang="zh-CN" dirty="0"/>
              <a:t>	arr11 = </a:t>
            </a:r>
            <a:r>
              <a:rPr lang="en-US" altLang="zh-CN" dirty="0" err="1"/>
              <a:t>np.vstack</a:t>
            </a:r>
            <a:r>
              <a:rPr lang="en-US" altLang="zh-CN" dirty="0"/>
              <a:t>((arr9,arr10)) print arr11</a:t>
            </a:r>
          </a:p>
          <a:p>
            <a:r>
              <a:rPr lang="en-US" altLang="zh-CN" dirty="0"/>
              <a:t>#</a:t>
            </a:r>
            <a:r>
              <a:rPr lang="zh-CN" altLang="zh-CN" dirty="0"/>
              <a:t>横向合并数组</a:t>
            </a:r>
          </a:p>
          <a:p>
            <a:pPr marL="0" indent="0">
              <a:buNone/>
            </a:pPr>
            <a:r>
              <a:rPr lang="en-US" altLang="zh-CN" dirty="0"/>
              <a:t>	arr12 = </a:t>
            </a:r>
            <a:r>
              <a:rPr lang="en-US" altLang="zh-CN" dirty="0" err="1"/>
              <a:t>np.hstack</a:t>
            </a:r>
            <a:r>
              <a:rPr lang="en-US" altLang="zh-CN" dirty="0"/>
              <a:t>((arr9,arr10))</a:t>
            </a:r>
            <a:endParaRPr lang="zh-CN" altLang="zh-CN" dirty="0"/>
          </a:p>
          <a:p>
            <a:pPr marL="0" indent="0">
              <a:buNone/>
            </a:pPr>
            <a:r>
              <a:rPr lang="en-US" altLang="zh-CN" dirty="0"/>
              <a:t>	print arr12</a:t>
            </a:r>
          </a:p>
          <a:p>
            <a:r>
              <a:rPr lang="en-US" altLang="zh-CN" dirty="0"/>
              <a:t># </a:t>
            </a:r>
            <a:r>
              <a:rPr lang="zh-CN" altLang="zh-CN" dirty="0"/>
              <a:t>数组纵向分为</a:t>
            </a:r>
            <a:r>
              <a:rPr lang="en-US" altLang="zh-CN" dirty="0"/>
              <a:t>2</a:t>
            </a:r>
            <a:r>
              <a:rPr lang="zh-CN" altLang="zh-CN" dirty="0"/>
              <a:t>部分</a:t>
            </a:r>
          </a:p>
          <a:p>
            <a:pPr marL="0" indent="0">
              <a:buNone/>
            </a:pPr>
            <a:r>
              <a:rPr lang="en-US" altLang="zh-CN" dirty="0"/>
              <a:t>	print </a:t>
            </a:r>
            <a:r>
              <a:rPr lang="en-US" altLang="zh-CN" dirty="0" err="1"/>
              <a:t>np.vsplit</a:t>
            </a:r>
            <a:r>
              <a:rPr lang="en-US" altLang="zh-CN" dirty="0"/>
              <a:t>(arr11,2)</a:t>
            </a:r>
          </a:p>
          <a:p>
            <a:r>
              <a:rPr lang="en-US" altLang="zh-CN" dirty="0"/>
              <a:t># </a:t>
            </a:r>
            <a:r>
              <a:rPr lang="zh-CN" altLang="zh-CN" dirty="0"/>
              <a:t>将数组横向分为</a:t>
            </a:r>
            <a:r>
              <a:rPr lang="en-US" altLang="zh-CN" dirty="0"/>
              <a:t>2</a:t>
            </a:r>
            <a:r>
              <a:rPr lang="zh-CN" altLang="zh-CN" dirty="0"/>
              <a:t>部分</a:t>
            </a:r>
          </a:p>
          <a:p>
            <a:pPr marL="0" indent="0">
              <a:buNone/>
            </a:pPr>
            <a:r>
              <a:rPr lang="en-US" altLang="zh-CN" dirty="0"/>
              <a:t>	print </a:t>
            </a:r>
            <a:r>
              <a:rPr lang="en-US" altLang="zh-CN" dirty="0" err="1"/>
              <a:t>np.hsplit</a:t>
            </a:r>
            <a:r>
              <a:rPr lang="en-US" altLang="zh-CN" dirty="0"/>
              <a:t>(arr12,2)</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FB0BD89C-B873-4B47-898D-333FE757B2FD}"/>
              </a:ext>
            </a:extLst>
          </p:cNvPr>
          <p:cNvSpPr>
            <a:spLocks noGrp="1"/>
          </p:cNvSpPr>
          <p:nvPr>
            <p:ph type="title"/>
          </p:nvPr>
        </p:nvSpPr>
        <p:spPr/>
        <p:txBody>
          <a:bodyPr/>
          <a:lstStyle/>
          <a:p>
            <a:r>
              <a:rPr lang="zh-CN" altLang="zh-CN"/>
              <a:t>其他</a:t>
            </a:r>
            <a:r>
              <a:rPr lang="en-US" altLang="zh-CN"/>
              <a:t>NumPy</a:t>
            </a:r>
            <a:r>
              <a:rPr lang="zh-CN" altLang="zh-CN"/>
              <a:t>常用方法</a:t>
            </a:r>
            <a:endParaRPr lang="zh-CN" altLang="en-US"/>
          </a:p>
        </p:txBody>
      </p:sp>
      <p:graphicFrame>
        <p:nvGraphicFramePr>
          <p:cNvPr id="4" name="内容占位符 3">
            <a:extLst>
              <a:ext uri="{FF2B5EF4-FFF2-40B4-BE49-F238E27FC236}">
                <a16:creationId xmlns:a16="http://schemas.microsoft.com/office/drawing/2014/main" id="{54FF3131-4BEE-446F-B2BA-CEC80302C618}"/>
              </a:ext>
            </a:extLst>
          </p:cNvPr>
          <p:cNvGraphicFramePr>
            <a:graphicFrameLocks noGrp="1"/>
          </p:cNvGraphicFramePr>
          <p:nvPr>
            <p:ph idx="1"/>
            <p:extLst>
              <p:ext uri="{D42A27DB-BD31-4B8C-83A1-F6EECF244321}">
                <p14:modId xmlns:p14="http://schemas.microsoft.com/office/powerpoint/2010/main" val="4136344035"/>
              </p:ext>
            </p:extLst>
          </p:nvPr>
        </p:nvGraphicFramePr>
        <p:xfrm>
          <a:off x="575468" y="1699306"/>
          <a:ext cx="7775575" cy="4454528"/>
        </p:xfrm>
        <a:graphic>
          <a:graphicData uri="http://schemas.openxmlformats.org/drawingml/2006/table">
            <a:tbl>
              <a:tblPr firstRow="1" firstCol="1" bandRow="1">
                <a:tableStyleId>{BC89EF96-8CEA-46FF-86C4-4CE0E7609802}</a:tableStyleId>
              </a:tblPr>
              <a:tblGrid>
                <a:gridCol w="1671385">
                  <a:extLst>
                    <a:ext uri="{9D8B030D-6E8A-4147-A177-3AD203B41FA5}">
                      <a16:colId xmlns:a16="http://schemas.microsoft.com/office/drawing/2014/main" val="20000"/>
                    </a:ext>
                  </a:extLst>
                </a:gridCol>
                <a:gridCol w="4293276">
                  <a:extLst>
                    <a:ext uri="{9D8B030D-6E8A-4147-A177-3AD203B41FA5}">
                      <a16:colId xmlns:a16="http://schemas.microsoft.com/office/drawing/2014/main" val="20001"/>
                    </a:ext>
                  </a:extLst>
                </a:gridCol>
                <a:gridCol w="1810914">
                  <a:extLst>
                    <a:ext uri="{9D8B030D-6E8A-4147-A177-3AD203B41FA5}">
                      <a16:colId xmlns:a16="http://schemas.microsoft.com/office/drawing/2014/main" val="20002"/>
                    </a:ext>
                  </a:extLst>
                </a:gridCol>
              </a:tblGrid>
              <a:tr h="285760">
                <a:tc>
                  <a:txBody>
                    <a:bodyPr/>
                    <a:lstStyle/>
                    <a:p>
                      <a:pPr algn="just">
                        <a:spcAft>
                          <a:spcPts val="0"/>
                        </a:spcAft>
                      </a:pPr>
                      <a:r>
                        <a:rPr lang="zh-CN" sz="1800" b="0" kern="100" dirty="0">
                          <a:effectLst/>
                          <a:latin typeface="微软雅黑" panose="020B0503020204020204" pitchFamily="34" charset="-122"/>
                          <a:ea typeface="微软雅黑" panose="020B0503020204020204" pitchFamily="34" charset="-122"/>
                        </a:rPr>
                        <a:t>方法</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效果或用途</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返回类型</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0"/>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np.empty</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返回一个给定规模的数组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1"/>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np.all</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dirty="0">
                          <a:effectLst/>
                          <a:latin typeface="微软雅黑" panose="020B0503020204020204" pitchFamily="34" charset="-122"/>
                          <a:ea typeface="微软雅黑" panose="020B0503020204020204" pitchFamily="34" charset="-122"/>
                        </a:rPr>
                        <a:t>测试数组元素是否均为</a:t>
                      </a:r>
                      <a:r>
                        <a:rPr lang="en-US" sz="1800" b="0" kern="100" dirty="0">
                          <a:effectLst/>
                          <a:latin typeface="微软雅黑" panose="020B0503020204020204" pitchFamily="34" charset="-122"/>
                          <a:ea typeface="微软雅黑" panose="020B0503020204020204" pitchFamily="34" charset="-122"/>
                        </a:rPr>
                        <a:t>True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True</a:t>
                      </a:r>
                      <a:r>
                        <a:rPr lang="zh-CN" sz="1800" b="0" kern="100">
                          <a:effectLst/>
                          <a:latin typeface="微软雅黑" panose="020B0503020204020204" pitchFamily="34" charset="-122"/>
                          <a:ea typeface="微软雅黑" panose="020B0503020204020204" pitchFamily="34" charset="-122"/>
                        </a:rPr>
                        <a:t>或</a:t>
                      </a:r>
                      <a:r>
                        <a:rPr lang="en-US" sz="1800" b="0" kern="100">
                          <a:effectLst/>
                          <a:latin typeface="微软雅黑" panose="020B0503020204020204" pitchFamily="34" charset="-122"/>
                          <a:ea typeface="微软雅黑" panose="020B0503020204020204" pitchFamily="34" charset="-122"/>
                        </a:rPr>
                        <a:t>False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2"/>
                  </a:ext>
                </a:extLst>
              </a:tr>
              <a:tr h="32731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np.any</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测试数组元素是否有至少一个为</a:t>
                      </a:r>
                      <a:r>
                        <a:rPr lang="en-US" sz="1800" b="0" kern="100">
                          <a:effectLst/>
                          <a:latin typeface="微软雅黑" panose="020B0503020204020204" pitchFamily="34" charset="-122"/>
                          <a:ea typeface="微软雅黑" panose="020B0503020204020204" pitchFamily="34" charset="-122"/>
                        </a:rPr>
                        <a:t>True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True</a:t>
                      </a:r>
                      <a:r>
                        <a:rPr lang="zh-CN" sz="1800" b="0" kern="100">
                          <a:effectLst/>
                          <a:latin typeface="微软雅黑" panose="020B0503020204020204" pitchFamily="34" charset="-122"/>
                          <a:ea typeface="微软雅黑" panose="020B0503020204020204" pitchFamily="34" charset="-122"/>
                        </a:rPr>
                        <a:t>或</a:t>
                      </a:r>
                      <a:r>
                        <a:rPr lang="en-US" sz="1800" b="0" kern="100">
                          <a:effectLst/>
                          <a:latin typeface="微软雅黑" panose="020B0503020204020204" pitchFamily="34" charset="-122"/>
                          <a:ea typeface="微软雅黑" panose="020B0503020204020204" pitchFamily="34" charset="-122"/>
                        </a:rPr>
                        <a:t>Fasle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3"/>
                  </a:ext>
                </a:extLst>
              </a:tr>
              <a:tr h="285760">
                <a:tc>
                  <a:txBody>
                    <a:bodyPr/>
                    <a:lstStyle/>
                    <a:p>
                      <a:pPr algn="just">
                        <a:spcAft>
                          <a:spcPts val="0"/>
                        </a:spcAft>
                      </a:pPr>
                      <a:r>
                        <a:rPr lang="en-US" sz="1800" b="0" kern="100" dirty="0" err="1">
                          <a:effectLst/>
                          <a:latin typeface="微软雅黑" panose="020B0503020204020204" pitchFamily="34" charset="-122"/>
                          <a:ea typeface="微软雅黑" panose="020B0503020204020204" pitchFamily="34" charset="-122"/>
                        </a:rPr>
                        <a:t>np.average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计算加权平均值</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4"/>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np.nonzero</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返回数组非</a:t>
                      </a:r>
                      <a:r>
                        <a:rPr lang="en-US" sz="1800" b="0" kern="100">
                          <a:effectLst/>
                          <a:latin typeface="微软雅黑" panose="020B0503020204020204" pitchFamily="34" charset="-122"/>
                          <a:ea typeface="微软雅黑" panose="020B0503020204020204" pitchFamily="34" charset="-122"/>
                        </a:rPr>
                        <a:t>0</a:t>
                      </a:r>
                      <a:r>
                        <a:rPr lang="zh-CN" sz="1800" b="0" kern="100">
                          <a:effectLst/>
                          <a:latin typeface="微软雅黑" panose="020B0503020204020204" pitchFamily="34" charset="-122"/>
                          <a:ea typeface="微软雅黑" panose="020B0503020204020204" pitchFamily="34" charset="-122"/>
                        </a:rPr>
                        <a:t>元素的位置</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记录位置元组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5"/>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np.sort </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对数组元素进行排序</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6"/>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np.var</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dirty="0">
                          <a:effectLst/>
                          <a:latin typeface="微软雅黑" panose="020B0503020204020204" pitchFamily="34" charset="-122"/>
                          <a:ea typeface="微软雅黑" panose="020B0503020204020204" pitchFamily="34" charset="-122"/>
                        </a:rPr>
                        <a:t>计算方差</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dirty="0" err="1">
                          <a:effectLst/>
                          <a:latin typeface="微软雅黑" panose="020B0503020204020204" pitchFamily="34" charset="-122"/>
                          <a:ea typeface="微软雅黑" panose="020B0503020204020204" pitchFamily="34" charset="-122"/>
                        </a:rPr>
                        <a:t>NumPy</a:t>
                      </a:r>
                      <a:r>
                        <a:rPr lang="zh-CN" sz="1800" b="0" kern="100" dirty="0">
                          <a:effectLst/>
                          <a:latin typeface="微软雅黑" panose="020B0503020204020204" pitchFamily="34" charset="-122"/>
                          <a:ea typeface="微软雅黑" panose="020B0503020204020204" pitchFamily="34" charset="-122"/>
                        </a:rPr>
                        <a:t>数组</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7"/>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np.where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返回数组满足条件的元素</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8"/>
                  </a:ext>
                </a:extLst>
              </a:tr>
              <a:tr h="342527">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np.reshape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转换数组的规模但不更改其中的数据</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9"/>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np.reshape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转换数组的规模</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10"/>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np.eye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生成单位矩阵</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11"/>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np.transpose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矩阵转置，与</a:t>
                      </a:r>
                      <a:r>
                        <a:rPr lang="en-US" sz="1800" b="0" kern="100">
                          <a:effectLst/>
                          <a:latin typeface="微软雅黑" panose="020B0503020204020204" pitchFamily="34" charset="-122"/>
                          <a:ea typeface="微软雅黑" panose="020B0503020204020204" pitchFamily="34" charset="-122"/>
                        </a:rPr>
                        <a:t>.T</a:t>
                      </a:r>
                      <a:r>
                        <a:rPr lang="zh-CN" sz="1800" b="0" kern="100">
                          <a:effectLst/>
                          <a:latin typeface="微软雅黑" panose="020B0503020204020204" pitchFamily="34" charset="-122"/>
                          <a:ea typeface="微软雅黑" panose="020B0503020204020204" pitchFamily="34" charset="-122"/>
                        </a:rPr>
                        <a:t>效果相同</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12"/>
                  </a:ext>
                </a:extLst>
              </a:tr>
              <a:tr h="285760">
                <a:tc>
                  <a:txBody>
                    <a:bodyPr/>
                    <a:lstStyle/>
                    <a:p>
                      <a:pPr algn="just">
                        <a:spcAft>
                          <a:spcPts val="0"/>
                        </a:spcAft>
                      </a:pPr>
                      <a:r>
                        <a:rPr lang="en-US" sz="1800" b="0" kern="100" dirty="0" err="1">
                          <a:effectLst/>
                          <a:latin typeface="微软雅黑" panose="020B0503020204020204" pitchFamily="34" charset="-122"/>
                          <a:ea typeface="微软雅黑" panose="020B0503020204020204" pitchFamily="34" charset="-122"/>
                        </a:rPr>
                        <a:t>np.std</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计算标准差</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13"/>
                  </a:ext>
                </a:extLst>
              </a:tr>
              <a:tr h="355571">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np.cov</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dirty="0">
                          <a:effectLst/>
                          <a:latin typeface="微软雅黑" panose="020B0503020204020204" pitchFamily="34" charset="-122"/>
                          <a:ea typeface="微软雅黑" panose="020B0503020204020204" pitchFamily="34" charset="-122"/>
                        </a:rPr>
                        <a:t>给定数据和权重计算协方差矩阵</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dirty="0" err="1">
                          <a:effectLst/>
                          <a:latin typeface="微软雅黑" panose="020B0503020204020204" pitchFamily="34" charset="-122"/>
                          <a:ea typeface="微软雅黑" panose="020B0503020204020204" pitchFamily="34" charset="-122"/>
                        </a:rPr>
                        <a:t>NumPy</a:t>
                      </a:r>
                      <a:r>
                        <a:rPr lang="zh-CN" sz="1800" b="0" kern="100" dirty="0">
                          <a:effectLst/>
                          <a:latin typeface="微软雅黑" panose="020B0503020204020204" pitchFamily="34" charset="-122"/>
                          <a:ea typeface="微软雅黑" panose="020B0503020204020204" pitchFamily="34" charset="-122"/>
                        </a:rPr>
                        <a:t>数组</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14"/>
                  </a:ext>
                </a:extLst>
              </a:tr>
            </a:tbl>
          </a:graphicData>
        </a:graphic>
      </p:graphicFrame>
      <p:sp>
        <p:nvSpPr>
          <p:cNvPr id="28741" name="矩形 4">
            <a:extLst>
              <a:ext uri="{FF2B5EF4-FFF2-40B4-BE49-F238E27FC236}">
                <a16:creationId xmlns:a16="http://schemas.microsoft.com/office/drawing/2014/main" id="{F7BD9EE4-C59F-4F0C-929D-F4BA31A53226}"/>
              </a:ext>
            </a:extLst>
          </p:cNvPr>
          <p:cNvSpPr>
            <a:spLocks noChangeArrowheads="1"/>
          </p:cNvSpPr>
          <p:nvPr/>
        </p:nvSpPr>
        <p:spPr bwMode="auto">
          <a:xfrm>
            <a:off x="250825" y="692150"/>
            <a:ext cx="84248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上面</a:t>
            </a:r>
            <a:r>
              <a:rPr lang="zh-CN" altLang="zh-CN" sz="2000">
                <a:latin typeface="微软雅黑" panose="020B0503020204020204" pitchFamily="34" charset="-122"/>
                <a:ea typeface="微软雅黑" panose="020B0503020204020204" pitchFamily="34" charset="-122"/>
              </a:rPr>
              <a:t>未能将</a:t>
            </a:r>
            <a:r>
              <a:rPr lang="en-US" altLang="zh-CN" sz="2000">
                <a:latin typeface="微软雅黑" panose="020B0503020204020204" pitchFamily="34" charset="-122"/>
                <a:ea typeface="微软雅黑" panose="020B0503020204020204" pitchFamily="34" charset="-122"/>
              </a:rPr>
              <a:t>NumPy</a:t>
            </a:r>
            <a:r>
              <a:rPr lang="zh-CN" altLang="zh-CN" sz="2000">
                <a:latin typeface="微软雅黑" panose="020B0503020204020204" pitchFamily="34" charset="-122"/>
                <a:ea typeface="微软雅黑" panose="020B0503020204020204" pitchFamily="34" charset="-122"/>
              </a:rPr>
              <a:t>的所有方法逐一介绍，以下附一张</a:t>
            </a:r>
            <a:r>
              <a:rPr lang="en-US" altLang="zh-CN" sz="2000">
                <a:latin typeface="微软雅黑" panose="020B0503020204020204" pitchFamily="34" charset="-122"/>
                <a:ea typeface="微软雅黑" panose="020B0503020204020204" pitchFamily="34" charset="-122"/>
              </a:rPr>
              <a:t>NumPy</a:t>
            </a:r>
            <a:r>
              <a:rPr lang="zh-CN" altLang="zh-CN" sz="2000">
                <a:latin typeface="微软雅黑" panose="020B0503020204020204" pitchFamily="34" charset="-122"/>
                <a:ea typeface="微软雅黑" panose="020B0503020204020204" pitchFamily="34" charset="-122"/>
              </a:rPr>
              <a:t>上面未涉及但却常用的方法清单，了解</a:t>
            </a:r>
            <a:r>
              <a:rPr lang="en-US" altLang="zh-CN" sz="2000">
                <a:latin typeface="微软雅黑" panose="020B0503020204020204" pitchFamily="34" charset="-122"/>
                <a:ea typeface="微软雅黑" panose="020B0503020204020204" pitchFamily="34" charset="-122"/>
              </a:rPr>
              <a:t>NumPy</a:t>
            </a:r>
            <a:r>
              <a:rPr lang="zh-CN" altLang="zh-CN" sz="2000">
                <a:latin typeface="微软雅黑" panose="020B0503020204020204" pitchFamily="34" charset="-122"/>
                <a:ea typeface="微软雅黑" panose="020B0503020204020204" pitchFamily="34" charset="-122"/>
              </a:rPr>
              <a:t>的功能。</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BA91D8E3-86B5-473F-9723-6AF4EB1E793D}"/>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FFA7A177-3EB8-4423-B1E7-6C51B37E2F53}"/>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ED81E1BC-6C4A-4569-AC1C-6C8208569124}"/>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2A366F31-44A2-49E3-AB64-B8034035BAF4}"/>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模块的概述</a:t>
            </a:r>
          </a:p>
        </p:txBody>
      </p:sp>
      <p:sp>
        <p:nvSpPr>
          <p:cNvPr id="11" name="AutoShape 12">
            <a:hlinkClick r:id="" action="ppaction://noaction" highlightClick="1"/>
            <a:extLst>
              <a:ext uri="{FF2B5EF4-FFF2-40B4-BE49-F238E27FC236}">
                <a16:creationId xmlns:a16="http://schemas.microsoft.com/office/drawing/2014/main" id="{00C9973A-52AA-41BF-BE12-20FA73DD9898}"/>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70EAAD4E-147F-464D-ADD0-6494D2B361B1}"/>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29704" name="标题 13">
            <a:extLst>
              <a:ext uri="{FF2B5EF4-FFF2-40B4-BE49-F238E27FC236}">
                <a16:creationId xmlns:a16="http://schemas.microsoft.com/office/drawing/2014/main" id="{F285FC74-B67C-435C-87CC-4A8161FDBA51}"/>
              </a:ext>
            </a:extLst>
          </p:cNvPr>
          <p:cNvSpPr>
            <a:spLocks noGrp="1"/>
          </p:cNvSpPr>
          <p:nvPr>
            <p:ph type="title"/>
          </p:nvPr>
        </p:nvSpPr>
        <p:spPr>
          <a:xfrm>
            <a:off x="323850" y="188913"/>
            <a:ext cx="7993063"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C35D8EF6-AC89-468E-A248-369A848913FA}"/>
              </a:ext>
            </a:extLst>
          </p:cNvPr>
          <p:cNvSpPr>
            <a:spLocks noChangeArrowheads="1"/>
          </p:cNvSpPr>
          <p:nvPr/>
        </p:nvSpPr>
        <p:spPr bwMode="auto">
          <a:xfrm>
            <a:off x="2843213" y="278092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900251F1-9415-45D1-9579-FEC8019EE672}"/>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89687B4B-0BE0-4F2E-94DD-F6AE3DC80ADC}"/>
              </a:ext>
            </a:extLst>
          </p:cNvPr>
          <p:cNvSpPr>
            <a:spLocks noChangeArrowheads="1"/>
          </p:cNvSpPr>
          <p:nvPr/>
        </p:nvSpPr>
        <p:spPr bwMode="auto">
          <a:xfrm>
            <a:off x="1860550" y="278092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115B7C64-7343-4BFD-9EC9-ACB4F5D1DA28}"/>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08BD5A62-4BDA-4D50-A251-C3A457FB4561}"/>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00F3FDB6-31AE-4E0B-B37B-DCA468E7D99C}"/>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C8CD7E3A-C757-4947-8058-72E352DE210B}"/>
              </a:ext>
            </a:extLst>
          </p:cNvPr>
          <p:cNvSpPr>
            <a:spLocks noChangeArrowheads="1"/>
          </p:cNvSpPr>
          <p:nvPr/>
        </p:nvSpPr>
        <p:spPr bwMode="auto">
          <a:xfrm>
            <a:off x="1835150" y="494188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3E41CC08-2DA9-4EE8-AFD1-22264B38F405}"/>
              </a:ext>
            </a:extLst>
          </p:cNvPr>
          <p:cNvSpPr>
            <a:spLocks noChangeArrowheads="1"/>
          </p:cNvSpPr>
          <p:nvPr/>
        </p:nvSpPr>
        <p:spPr bwMode="auto">
          <a:xfrm>
            <a:off x="2843213" y="494188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9EED82A5-6526-45F5-9BC8-5F00FFFBB3E9}"/>
              </a:ext>
            </a:extLst>
          </p:cNvPr>
          <p:cNvSpPr>
            <a:spLocks noGrp="1"/>
          </p:cNvSpPr>
          <p:nvPr>
            <p:ph type="title"/>
          </p:nvPr>
        </p:nvSpPr>
        <p:spPr/>
        <p:txBody>
          <a:bodyPr/>
          <a:lstStyle/>
          <a:p>
            <a:r>
              <a:rPr lang="en-US" altLang="zh-CN"/>
              <a:t>Pandas</a:t>
            </a:r>
            <a:endParaRPr lang="zh-CN" altLang="en-US"/>
          </a:p>
        </p:txBody>
      </p:sp>
      <p:sp>
        <p:nvSpPr>
          <p:cNvPr id="30723" name="内容占位符 2">
            <a:extLst>
              <a:ext uri="{FF2B5EF4-FFF2-40B4-BE49-F238E27FC236}">
                <a16:creationId xmlns:a16="http://schemas.microsoft.com/office/drawing/2014/main" id="{B0D612C8-02F2-4133-A880-57EDA8E42DD1}"/>
              </a:ext>
            </a:extLst>
          </p:cNvPr>
          <p:cNvSpPr>
            <a:spLocks noGrp="1"/>
          </p:cNvSpPr>
          <p:nvPr>
            <p:ph idx="1"/>
          </p:nvPr>
        </p:nvSpPr>
        <p:spPr/>
        <p:txBody>
          <a:bodyPr/>
          <a:lstStyle/>
          <a:p>
            <a:r>
              <a:rPr lang="en-US" altLang="zh-CN" dirty="0"/>
              <a:t>Pandas</a:t>
            </a:r>
            <a:r>
              <a:rPr lang="zh-CN" altLang="zh-CN" dirty="0"/>
              <a:t>模块是一个强大的数据分析和处理工具。它提供快速、灵活、富有表现力的数据结构，能为复杂情形下的数据提供坚实的基础分析功能。所谓复杂情形，可能有以下的三种：</a:t>
            </a:r>
          </a:p>
          <a:p>
            <a:pPr marL="857250" lvl="1" indent="-457200">
              <a:buFont typeface="+mj-lt"/>
              <a:buAutoNum type="alphaLcParenR"/>
            </a:pPr>
            <a:r>
              <a:rPr lang="zh-CN" altLang="zh-CN" dirty="0"/>
              <a:t>数据库表或</a:t>
            </a:r>
            <a:r>
              <a:rPr lang="en-US" altLang="zh-CN" dirty="0"/>
              <a:t>EXCEL</a:t>
            </a:r>
            <a:r>
              <a:rPr lang="zh-CN" altLang="zh-CN" dirty="0"/>
              <a:t>表，包含了多列不同数据类型的数据（如数字，文字）</a:t>
            </a:r>
          </a:p>
          <a:p>
            <a:pPr marL="857250" lvl="1" indent="-457200">
              <a:buFont typeface="+mj-lt"/>
              <a:buAutoNum type="alphaLcParenR"/>
            </a:pPr>
            <a:r>
              <a:rPr lang="zh-CN" altLang="zh-CN" dirty="0"/>
              <a:t>时间序列类型的数据，包括有序和无序的情形，甚至是频率不固定的情形</a:t>
            </a:r>
          </a:p>
          <a:p>
            <a:pPr marL="857250" lvl="1" indent="-457200">
              <a:buFont typeface="+mj-lt"/>
              <a:buAutoNum type="alphaLcParenR"/>
            </a:pPr>
            <a:r>
              <a:rPr lang="zh-CN" altLang="zh-CN" dirty="0"/>
              <a:t>任意的矩阵型</a:t>
            </a:r>
            <a:r>
              <a:rPr lang="en-US" altLang="zh-CN" dirty="0"/>
              <a:t>/</a:t>
            </a:r>
            <a:r>
              <a:rPr lang="zh-CN" altLang="zh-CN" dirty="0"/>
              <a:t>二维表</a:t>
            </a:r>
            <a:r>
              <a:rPr lang="en-US" altLang="zh-CN" dirty="0"/>
              <a:t>/</a:t>
            </a:r>
            <a:r>
              <a:rPr lang="zh-CN" altLang="zh-CN" dirty="0"/>
              <a:t>观测统计数据，允许独立的行或列带有标签</a:t>
            </a:r>
          </a:p>
          <a:p>
            <a:r>
              <a:rPr lang="zh-CN" altLang="zh-CN" dirty="0"/>
              <a:t>对于数据科学家，和数据打交道的流程可以分为几个阶段：清洗数据、分析和建模、组织分析的结果并以图表的形式展示出来。</a:t>
            </a:r>
          </a:p>
          <a:p>
            <a:r>
              <a:rPr lang="zh-CN" altLang="zh-CN" dirty="0"/>
              <a:t>官方提倡的模块导入语法为：</a:t>
            </a:r>
            <a:r>
              <a:rPr lang="en-US" altLang="zh-CN" dirty="0"/>
              <a:t>import pandas as </a:t>
            </a:r>
            <a:r>
              <a:rPr lang="en-US" altLang="zh-CN" dirty="0" err="1"/>
              <a:t>pd</a:t>
            </a:r>
            <a:endParaRPr lang="zh-CN"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B5908332-21A9-4389-9C62-415999D40702}"/>
              </a:ext>
            </a:extLst>
          </p:cNvPr>
          <p:cNvSpPr>
            <a:spLocks noGrp="1"/>
          </p:cNvSpPr>
          <p:nvPr>
            <p:ph type="title"/>
          </p:nvPr>
        </p:nvSpPr>
        <p:spPr/>
        <p:txBody>
          <a:bodyPr/>
          <a:lstStyle/>
          <a:p>
            <a:r>
              <a:rPr lang="en-US" altLang="zh-CN"/>
              <a:t>Pandas</a:t>
            </a:r>
            <a:r>
              <a:rPr lang="zh-CN" altLang="zh-CN"/>
              <a:t>中的高级数据结构</a:t>
            </a:r>
            <a:endParaRPr lang="zh-CN" altLang="en-US"/>
          </a:p>
        </p:txBody>
      </p:sp>
      <p:sp>
        <p:nvSpPr>
          <p:cNvPr id="31747" name="内容占位符 2">
            <a:extLst>
              <a:ext uri="{FF2B5EF4-FFF2-40B4-BE49-F238E27FC236}">
                <a16:creationId xmlns:a16="http://schemas.microsoft.com/office/drawing/2014/main" id="{B3B8E80F-01A2-4317-8935-FE536C32ED0F}"/>
              </a:ext>
            </a:extLst>
          </p:cNvPr>
          <p:cNvSpPr>
            <a:spLocks noGrp="1"/>
          </p:cNvSpPr>
          <p:nvPr>
            <p:ph idx="1"/>
          </p:nvPr>
        </p:nvSpPr>
        <p:spPr/>
        <p:txBody>
          <a:bodyPr/>
          <a:lstStyle/>
          <a:p>
            <a:r>
              <a:rPr lang="zh-CN" altLang="zh-CN" dirty="0"/>
              <a:t>为了开始使用</a:t>
            </a:r>
            <a:r>
              <a:rPr lang="en-US" altLang="zh-CN" dirty="0"/>
              <a:t>Pandas</a:t>
            </a:r>
            <a:r>
              <a:rPr lang="zh-CN" altLang="zh-CN" dirty="0"/>
              <a:t>，你需要熟悉两个重要的数据结构：</a:t>
            </a:r>
            <a:r>
              <a:rPr lang="en-US" altLang="zh-CN" dirty="0"/>
              <a:t> </a:t>
            </a:r>
            <a:r>
              <a:rPr lang="zh-CN" altLang="zh-CN" dirty="0"/>
              <a:t>系列（</a:t>
            </a:r>
            <a:r>
              <a:rPr lang="en-US" altLang="zh-CN" dirty="0"/>
              <a:t>Series</a:t>
            </a:r>
            <a:r>
              <a:rPr lang="zh-CN" altLang="zh-CN" dirty="0"/>
              <a:t>）和数据框（</a:t>
            </a:r>
            <a:r>
              <a:rPr lang="en-US" altLang="zh-CN" dirty="0" err="1"/>
              <a:t>DataFrame</a:t>
            </a:r>
            <a:r>
              <a:rPr lang="zh-CN" altLang="zh-CN" dirty="0"/>
              <a:t>）。</a:t>
            </a:r>
            <a:endParaRPr lang="en-US" altLang="zh-CN" dirty="0"/>
          </a:p>
          <a:p>
            <a:r>
              <a:rPr lang="zh-CN" altLang="zh-CN" dirty="0"/>
              <a:t>有了它们，你可以利用</a:t>
            </a:r>
            <a:r>
              <a:rPr lang="en-US" altLang="zh-CN" dirty="0"/>
              <a:t>Pandas</a:t>
            </a:r>
            <a:r>
              <a:rPr lang="zh-CN" altLang="zh-CN" dirty="0"/>
              <a:t>在计算机内存中构建一个虚拟的数据库。</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EA1DD92A-9B29-4D37-876B-907BC4AA9049}"/>
              </a:ext>
            </a:extLst>
          </p:cNvPr>
          <p:cNvSpPr>
            <a:spLocks noGrp="1"/>
          </p:cNvSpPr>
          <p:nvPr>
            <p:ph type="title"/>
          </p:nvPr>
        </p:nvSpPr>
        <p:spPr/>
        <p:txBody>
          <a:bodyPr/>
          <a:lstStyle/>
          <a:p>
            <a:r>
              <a:rPr lang="zh-CN" altLang="zh-CN"/>
              <a:t>数据框（</a:t>
            </a:r>
            <a:r>
              <a:rPr lang="en-US" altLang="zh-CN"/>
              <a:t>DataFrame</a:t>
            </a:r>
            <a:r>
              <a:rPr lang="zh-CN" altLang="zh-CN"/>
              <a:t>）</a:t>
            </a:r>
            <a:endParaRPr lang="zh-CN" altLang="en-US"/>
          </a:p>
        </p:txBody>
      </p:sp>
      <p:sp>
        <p:nvSpPr>
          <p:cNvPr id="32771" name="内容占位符 2">
            <a:extLst>
              <a:ext uri="{FF2B5EF4-FFF2-40B4-BE49-F238E27FC236}">
                <a16:creationId xmlns:a16="http://schemas.microsoft.com/office/drawing/2014/main" id="{CA369CC9-6419-4247-B3B3-0B02719A88D3}"/>
              </a:ext>
            </a:extLst>
          </p:cNvPr>
          <p:cNvSpPr>
            <a:spLocks noGrp="1"/>
          </p:cNvSpPr>
          <p:nvPr>
            <p:ph idx="1"/>
          </p:nvPr>
        </p:nvSpPr>
        <p:spPr>
          <a:xfrm>
            <a:off x="142844" y="775245"/>
            <a:ext cx="8749636" cy="1285603"/>
          </a:xfrm>
        </p:spPr>
        <p:txBody>
          <a:bodyPr/>
          <a:lstStyle/>
          <a:p>
            <a:r>
              <a:rPr lang="zh-CN" altLang="zh-CN" dirty="0"/>
              <a:t>我们首先介绍数据框，它的结构与矩阵神似，但与矩阵不同。数据框中每列表示一个变量，每行则是一个观测，行列交汇的某个单元格，对应该变量的某次具体的观测值</a:t>
            </a:r>
            <a:r>
              <a:rPr lang="zh-CN" altLang="en-US" dirty="0"/>
              <a:t>，如下图：</a:t>
            </a:r>
            <a:endParaRPr lang="en-US" altLang="zh-CN" dirty="0"/>
          </a:p>
          <a:p>
            <a:r>
              <a:rPr lang="zh-CN" altLang="zh-CN" dirty="0"/>
              <a:t>数据框有行和列的索引（</a:t>
            </a:r>
            <a:r>
              <a:rPr lang="en-US" altLang="zh-CN" dirty="0"/>
              <a:t>index</a:t>
            </a:r>
            <a:r>
              <a:rPr lang="zh-CN" altLang="zh-CN" dirty="0"/>
              <a:t>），能让你快速地按索引访问数据框的某几行或某几列，在</a:t>
            </a:r>
            <a:r>
              <a:rPr lang="en-US" altLang="zh-CN" dirty="0" err="1"/>
              <a:t>DataFrame</a:t>
            </a:r>
            <a:r>
              <a:rPr lang="zh-CN" altLang="zh-CN" dirty="0"/>
              <a:t>里的面向行和面向列的操作大致是对称的。</a:t>
            </a:r>
          </a:p>
          <a:p>
            <a:endParaRPr lang="zh-CN" altLang="en-US" dirty="0"/>
          </a:p>
        </p:txBody>
      </p:sp>
      <p:pic>
        <p:nvPicPr>
          <p:cNvPr id="32772" name="图片 3">
            <a:extLst>
              <a:ext uri="{FF2B5EF4-FFF2-40B4-BE49-F238E27FC236}">
                <a16:creationId xmlns:a16="http://schemas.microsoft.com/office/drawing/2014/main" id="{C249E8A8-EC5F-4931-A0FE-5BD37640F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608909"/>
            <a:ext cx="360045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D14741BB-3FCB-4EAF-9537-4EB5C3EA75F6}"/>
              </a:ext>
            </a:extLst>
          </p:cNvPr>
          <p:cNvSpPr>
            <a:spLocks noGrp="1"/>
          </p:cNvSpPr>
          <p:nvPr>
            <p:ph type="title"/>
          </p:nvPr>
        </p:nvSpPr>
        <p:spPr/>
        <p:txBody>
          <a:bodyPr/>
          <a:lstStyle/>
          <a:p>
            <a:r>
              <a:rPr lang="zh-CN" altLang="en-US"/>
              <a:t>创建数据框</a:t>
            </a:r>
          </a:p>
        </p:txBody>
      </p:sp>
      <p:sp>
        <p:nvSpPr>
          <p:cNvPr id="3" name="内容占位符 2">
            <a:extLst>
              <a:ext uri="{FF2B5EF4-FFF2-40B4-BE49-F238E27FC236}">
                <a16:creationId xmlns:a16="http://schemas.microsoft.com/office/drawing/2014/main" id="{81956F96-61EC-4930-A5B3-8E34E5E1F401}"/>
              </a:ext>
            </a:extLst>
          </p:cNvPr>
          <p:cNvSpPr>
            <a:spLocks noGrp="1"/>
          </p:cNvSpPr>
          <p:nvPr>
            <p:ph idx="1"/>
          </p:nvPr>
        </p:nvSpPr>
        <p:spPr/>
        <p:txBody>
          <a:bodyPr/>
          <a:lstStyle/>
          <a:p>
            <a:r>
              <a:rPr lang="zh-CN" altLang="zh-CN" dirty="0"/>
              <a:t>有很多方法来创建一个数据框，但最常用的是用一个包含相等长度列表的字典或</a:t>
            </a:r>
            <a:r>
              <a:rPr lang="en-US" altLang="zh-CN" dirty="0"/>
              <a:t>NumPy</a:t>
            </a:r>
            <a:r>
              <a:rPr lang="zh-CN" altLang="zh-CN" dirty="0"/>
              <a:t>数组。需要注意的是：数据框创建时会根据内置的多种规则对数据进行排序，导致结果的行列位置可能不一样，但数据的对应关系不会出现任何错位。</a:t>
            </a:r>
          </a:p>
          <a:p>
            <a:pPr marL="0" indent="0">
              <a:buNone/>
            </a:pPr>
            <a:r>
              <a:rPr lang="en-US" altLang="zh-CN" dirty="0"/>
              <a:t>     import pandas as </a:t>
            </a:r>
            <a:r>
              <a:rPr lang="en-US" altLang="zh-CN" dirty="0" err="1"/>
              <a:t>pd</a:t>
            </a:r>
            <a:r>
              <a:rPr lang="en-US" altLang="zh-CN" dirty="0"/>
              <a:t>    # </a:t>
            </a:r>
            <a:r>
              <a:rPr lang="zh-CN" altLang="zh-CN" dirty="0"/>
              <a:t>为</a:t>
            </a:r>
            <a:r>
              <a:rPr lang="en-US" altLang="zh-CN" dirty="0"/>
              <a:t>pandas</a:t>
            </a:r>
            <a:r>
              <a:rPr lang="zh-CN" altLang="zh-CN" dirty="0"/>
              <a:t>取一个别名</a:t>
            </a:r>
            <a:r>
              <a:rPr lang="en-US" altLang="zh-CN" dirty="0" err="1"/>
              <a:t>pd</a:t>
            </a:r>
            <a:endParaRPr lang="zh-CN" altLang="zh-CN" dirty="0"/>
          </a:p>
          <a:p>
            <a:pPr marL="0" indent="0">
              <a:buNone/>
            </a:pPr>
            <a:r>
              <a:rPr lang="en-US" altLang="zh-CN" dirty="0"/>
              <a:t>     data = {'id': ['Jack', 'Sarah', 'Mike'],</a:t>
            </a:r>
            <a:endParaRPr lang="zh-CN" altLang="zh-CN" dirty="0"/>
          </a:p>
          <a:p>
            <a:pPr marL="0" indent="0">
              <a:buNone/>
            </a:pPr>
            <a:r>
              <a:rPr lang="en-US" altLang="zh-CN" dirty="0"/>
              <a:t>        'age': [18, 35, 20],</a:t>
            </a:r>
            <a:endParaRPr lang="zh-CN" altLang="zh-CN" dirty="0"/>
          </a:p>
          <a:p>
            <a:pPr marL="0" indent="0">
              <a:buNone/>
            </a:pPr>
            <a:r>
              <a:rPr lang="en-US" altLang="zh-CN" dirty="0"/>
              <a:t>        'cash': [10.53, 500.7, 13.6]}</a:t>
            </a:r>
            <a:endParaRPr lang="zh-CN" altLang="zh-CN" dirty="0"/>
          </a:p>
          <a:p>
            <a:pPr marL="0" indent="0">
              <a:buNone/>
            </a:pPr>
            <a:r>
              <a:rPr lang="en-US" altLang="zh-CN" dirty="0"/>
              <a:t>     </a:t>
            </a:r>
            <a:r>
              <a:rPr lang="en-US" altLang="zh-CN" dirty="0" err="1"/>
              <a:t>df</a:t>
            </a:r>
            <a:r>
              <a:rPr lang="en-US" altLang="zh-CN" dirty="0"/>
              <a:t> = </a:t>
            </a:r>
            <a:r>
              <a:rPr lang="en-US" altLang="zh-CN" dirty="0" err="1"/>
              <a:t>pd.DataFrame</a:t>
            </a:r>
            <a:r>
              <a:rPr lang="zh-CN" altLang="zh-CN" dirty="0"/>
              <a:t>（</a:t>
            </a:r>
            <a:r>
              <a:rPr lang="en-US" altLang="zh-CN" dirty="0"/>
              <a:t>data)    # </a:t>
            </a:r>
            <a:r>
              <a:rPr lang="zh-CN" altLang="zh-CN" dirty="0"/>
              <a:t>调用构造函数并将结果赋值给</a:t>
            </a:r>
            <a:r>
              <a:rPr lang="en-US" altLang="zh-CN" dirty="0" err="1"/>
              <a:t>df</a:t>
            </a:r>
            <a:endParaRPr lang="zh-CN" altLang="zh-CN" dirty="0"/>
          </a:p>
          <a:p>
            <a:pPr marL="0" indent="0">
              <a:buNone/>
            </a:pPr>
            <a:r>
              <a:rPr lang="en-US" altLang="zh-CN" dirty="0"/>
              <a:t>     print </a:t>
            </a:r>
            <a:r>
              <a:rPr lang="en-US" altLang="zh-CN" dirty="0" err="1"/>
              <a:t>df</a:t>
            </a:r>
            <a:endParaRPr lang="zh-CN" altLang="zh-CN"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73E39945-BB73-4E55-AD95-11588DB6CF92}"/>
              </a:ext>
            </a:extLst>
          </p:cNvPr>
          <p:cNvSpPr>
            <a:spLocks noGrp="1"/>
          </p:cNvSpPr>
          <p:nvPr>
            <p:ph type="title"/>
          </p:nvPr>
        </p:nvSpPr>
        <p:spPr/>
        <p:txBody>
          <a:bodyPr/>
          <a:lstStyle/>
          <a:p>
            <a:r>
              <a:rPr lang="zh-CN" altLang="en-US"/>
              <a:t>创建数据框</a:t>
            </a:r>
          </a:p>
        </p:txBody>
      </p:sp>
      <p:sp>
        <p:nvSpPr>
          <p:cNvPr id="3" name="内容占位符 2">
            <a:extLst>
              <a:ext uri="{FF2B5EF4-FFF2-40B4-BE49-F238E27FC236}">
                <a16:creationId xmlns:a16="http://schemas.microsoft.com/office/drawing/2014/main" id="{A50A1A9E-9E6B-4365-94EF-AE2A28309CD4}"/>
              </a:ext>
            </a:extLst>
          </p:cNvPr>
          <p:cNvSpPr>
            <a:spLocks noGrp="1"/>
          </p:cNvSpPr>
          <p:nvPr>
            <p:ph idx="1"/>
          </p:nvPr>
        </p:nvSpPr>
        <p:spPr/>
        <p:txBody>
          <a:bodyPr/>
          <a:lstStyle/>
          <a:p>
            <a:r>
              <a:rPr lang="zh-CN" altLang="zh-CN" dirty="0"/>
              <a:t>上述代码的输出可以观察到：由于没有显式声明，行索引自动分配，并且对列名（列索引）进行了排序。</a:t>
            </a:r>
            <a:endParaRPr lang="en-US" altLang="zh-CN" dirty="0"/>
          </a:p>
          <a:p>
            <a:r>
              <a:rPr lang="zh-CN" altLang="zh-CN" dirty="0"/>
              <a:t>而下面的例子应用了</a:t>
            </a:r>
            <a:r>
              <a:rPr lang="en-US" altLang="zh-CN" dirty="0" err="1"/>
              <a:t>pd.DataFrame</a:t>
            </a:r>
            <a:r>
              <a:rPr lang="en-US" altLang="zh-CN" dirty="0"/>
              <a:t>()</a:t>
            </a:r>
            <a:r>
              <a:rPr lang="zh-CN" altLang="zh-CN" dirty="0"/>
              <a:t>中更高级的参数设置，显式地声明了列名排序方式和行索引。</a:t>
            </a:r>
          </a:p>
          <a:p>
            <a:pPr marL="0" indent="0">
              <a:buNone/>
            </a:pPr>
            <a:r>
              <a:rPr lang="en-US" altLang="zh-CN" dirty="0"/>
              <a:t>df2 = </a:t>
            </a:r>
            <a:r>
              <a:rPr lang="en-US" altLang="zh-CN" dirty="0" err="1"/>
              <a:t>pd.DataFrame</a:t>
            </a:r>
            <a:r>
              <a:rPr lang="en-US" altLang="zh-CN" dirty="0"/>
              <a:t>(data, columns=['id', 'age',  'cash'],index=['one', 'two', 'three'])</a:t>
            </a:r>
          </a:p>
          <a:p>
            <a:pPr marL="0" indent="0">
              <a:buNone/>
            </a:pPr>
            <a:r>
              <a:rPr lang="en-US" altLang="zh-CN" dirty="0"/>
              <a:t>print df2</a:t>
            </a:r>
            <a:endParaRPr lang="zh-CN"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B9A30EE8-C181-4671-81E3-C284F5900ADC}"/>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3A58A835-16E6-4C9B-9F73-7973C24697A0}"/>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72154211-E68F-4A51-B3D9-BE7841A3FCC1}"/>
              </a:ext>
            </a:extLst>
          </p:cNvPr>
          <p:cNvSpPr>
            <a:spLocks noChangeArrowheads="1"/>
          </p:cNvSpPr>
          <p:nvPr/>
        </p:nvSpPr>
        <p:spPr bwMode="auto">
          <a:xfrm>
            <a:off x="1855790" y="1340812"/>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6C820747-A2EC-4E00-AD72-5B0432DE27F8}"/>
              </a:ext>
            </a:extLst>
          </p:cNvPr>
          <p:cNvSpPr>
            <a:spLocks noChangeArrowheads="1"/>
          </p:cNvSpPr>
          <p:nvPr/>
        </p:nvSpPr>
        <p:spPr bwMode="auto">
          <a:xfrm>
            <a:off x="2844802" y="1340812"/>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模块的概述</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5C8DF6B7-D1DB-4186-91C1-0CD970077647}"/>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BA8EA30E-CA7E-4E84-A82A-6B67818176DF}"/>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7CDF2860-FEE0-4056-A30F-288058396D6C}"/>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66D52307-09C2-40DD-A86C-DBF714AC1F23}"/>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2BED3C86-073D-41EC-8EFE-26D2607241C6}"/>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F17BCEED-E9C9-462C-BC9A-536E3E329A55}"/>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9BA9B8FE-35B1-478E-B087-48C1CFDCBC4A}"/>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7423A2F0-23D7-4C2B-9896-D5DADC0C6FB8}"/>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CD0AABC4-F204-4C80-9371-23302FD976BC}"/>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D10FC0B8-87BD-40BA-B075-DE337DB7D476}"/>
              </a:ext>
            </a:extLst>
          </p:cNvPr>
          <p:cNvSpPr>
            <a:spLocks noChangeArrowheads="1"/>
          </p:cNvSpPr>
          <p:nvPr/>
        </p:nvSpPr>
        <p:spPr bwMode="auto">
          <a:xfrm>
            <a:off x="1835150" y="494188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AC00A437-D3DE-402F-8BB7-4FFE3B7C80BB}"/>
              </a:ext>
            </a:extLst>
          </p:cNvPr>
          <p:cNvSpPr>
            <a:spLocks noChangeArrowheads="1"/>
          </p:cNvSpPr>
          <p:nvPr/>
        </p:nvSpPr>
        <p:spPr bwMode="auto">
          <a:xfrm>
            <a:off x="2843213" y="494188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DE199D3C-9C8A-464C-A475-FEFF51D93D10}"/>
              </a:ext>
            </a:extLst>
          </p:cNvPr>
          <p:cNvSpPr>
            <a:spLocks noGrp="1"/>
          </p:cNvSpPr>
          <p:nvPr>
            <p:ph type="title"/>
          </p:nvPr>
        </p:nvSpPr>
        <p:spPr/>
        <p:txBody>
          <a:bodyPr/>
          <a:lstStyle/>
          <a:p>
            <a:r>
              <a:rPr lang="zh-CN" altLang="zh-CN"/>
              <a:t>系列（</a:t>
            </a:r>
            <a:r>
              <a:rPr lang="en-US" altLang="zh-CN"/>
              <a:t>Series</a:t>
            </a:r>
            <a:r>
              <a:rPr lang="zh-CN" altLang="zh-CN"/>
              <a:t>）</a:t>
            </a:r>
            <a:endParaRPr lang="zh-CN" altLang="en-US"/>
          </a:p>
        </p:txBody>
      </p:sp>
      <p:sp>
        <p:nvSpPr>
          <p:cNvPr id="3" name="内容占位符 2">
            <a:extLst>
              <a:ext uri="{FF2B5EF4-FFF2-40B4-BE49-F238E27FC236}">
                <a16:creationId xmlns:a16="http://schemas.microsoft.com/office/drawing/2014/main" id="{4577B6A9-F560-46CB-8CBF-894A8273E75B}"/>
              </a:ext>
            </a:extLst>
          </p:cNvPr>
          <p:cNvSpPr>
            <a:spLocks noGrp="1"/>
          </p:cNvSpPr>
          <p:nvPr>
            <p:ph idx="1"/>
          </p:nvPr>
        </p:nvSpPr>
        <p:spPr/>
        <p:txBody>
          <a:bodyPr/>
          <a:lstStyle/>
          <a:p>
            <a:r>
              <a:rPr lang="zh-CN" altLang="zh-CN" dirty="0"/>
              <a:t>系列是对同一个属性进行多次观测之后得到的一列结果。</a:t>
            </a:r>
            <a:endParaRPr lang="en-US" altLang="zh-CN" dirty="0"/>
          </a:p>
          <a:p>
            <a:r>
              <a:rPr lang="zh-CN" altLang="zh-CN" dirty="0"/>
              <a:t>用统计学的语言说，它们服从某种分布。我们可以认为，系列是一种退化的数据框，也可以认为它是一种广义的一维数组。</a:t>
            </a:r>
            <a:endParaRPr lang="en-US" altLang="zh-CN" dirty="0"/>
          </a:p>
          <a:p>
            <a:r>
              <a:rPr lang="zh-CN" altLang="zh-CN" dirty="0"/>
              <a:t>在默认情况下，系列的索引是自增的非负整数列（</a:t>
            </a:r>
            <a:r>
              <a:rPr lang="en-US" altLang="zh-CN" dirty="0"/>
              <a:t>0,1,2,3,…</a:t>
            </a:r>
            <a:r>
              <a:rPr lang="zh-CN" altLang="zh-CN" dirty="0"/>
              <a:t>）。</a:t>
            </a:r>
            <a:endParaRPr lang="en-US" altLang="zh-CN" dirty="0"/>
          </a:p>
          <a:p>
            <a:r>
              <a:rPr lang="zh-CN" altLang="zh-CN" dirty="0"/>
              <a:t>值得注意的是，同个系列的数据共享一个列名，而数组不要求。在时间序列（</a:t>
            </a:r>
            <a:r>
              <a:rPr lang="en-US" altLang="zh-CN" dirty="0"/>
              <a:t>Time Series</a:t>
            </a:r>
            <a:r>
              <a:rPr lang="zh-CN" altLang="zh-CN" dirty="0"/>
              <a:t>）的相关问题中，系列（</a:t>
            </a:r>
            <a:r>
              <a:rPr lang="en-US" altLang="zh-CN" dirty="0"/>
              <a:t>Series</a:t>
            </a:r>
            <a:r>
              <a:rPr lang="zh-CN" altLang="zh-CN" dirty="0"/>
              <a:t>）这一数据结构有宝贵的价值。</a:t>
            </a:r>
            <a:endParaRPr lang="en-US" altLang="zh-CN" dirty="0"/>
          </a:p>
          <a:p>
            <a:r>
              <a:rPr lang="zh-CN" altLang="en-US" dirty="0"/>
              <a:t>创建序列：</a:t>
            </a:r>
            <a:endParaRPr lang="en-US" altLang="zh-CN" dirty="0"/>
          </a:p>
          <a:p>
            <a:pPr marL="0" indent="0">
              <a:buNone/>
            </a:pPr>
            <a:r>
              <a:rPr lang="en-US" altLang="zh-CN" dirty="0"/>
              <a:t>s = </a:t>
            </a:r>
            <a:r>
              <a:rPr lang="en-US" altLang="zh-CN" dirty="0" err="1"/>
              <a:t>pd.Series</a:t>
            </a:r>
            <a:r>
              <a:rPr lang="en-US" altLang="zh-CN" dirty="0"/>
              <a:t>({'a': 4, 'b': 9, 'c': 16}, name='number')</a:t>
            </a:r>
            <a:endParaRPr lang="zh-CN" altLang="zh-CN" dirty="0"/>
          </a:p>
          <a:p>
            <a:pPr marL="0" indent="0">
              <a:buNone/>
            </a:pPr>
            <a:r>
              <a:rPr lang="en-US" altLang="zh-CN" dirty="0"/>
              <a:t>print s</a:t>
            </a:r>
            <a:endParaRPr lang="zh-CN" altLang="zh-CN" dirty="0"/>
          </a:p>
          <a:p>
            <a:endParaRPr lang="zh-CN" altLang="zh-CN"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00F4565D-3871-4F04-A9F3-C75376AC1144}"/>
              </a:ext>
            </a:extLst>
          </p:cNvPr>
          <p:cNvSpPr>
            <a:spLocks noGrp="1"/>
          </p:cNvSpPr>
          <p:nvPr>
            <p:ph type="title"/>
          </p:nvPr>
        </p:nvSpPr>
        <p:spPr/>
        <p:txBody>
          <a:bodyPr/>
          <a:lstStyle/>
          <a:p>
            <a:r>
              <a:rPr lang="zh-CN" altLang="zh-CN"/>
              <a:t>基础数据处理方法</a:t>
            </a:r>
            <a:endParaRPr lang="zh-CN" altLang="en-US"/>
          </a:p>
        </p:txBody>
      </p:sp>
      <p:sp>
        <p:nvSpPr>
          <p:cNvPr id="3" name="内容占位符 2">
            <a:extLst>
              <a:ext uri="{FF2B5EF4-FFF2-40B4-BE49-F238E27FC236}">
                <a16:creationId xmlns:a16="http://schemas.microsoft.com/office/drawing/2014/main" id="{4D8E3218-C1DC-4E42-BCC1-491DD4D123D6}"/>
              </a:ext>
            </a:extLst>
          </p:cNvPr>
          <p:cNvSpPr>
            <a:spLocks noGrp="1"/>
          </p:cNvSpPr>
          <p:nvPr>
            <p:ph idx="1"/>
          </p:nvPr>
        </p:nvSpPr>
        <p:spPr/>
        <p:txBody>
          <a:bodyPr/>
          <a:lstStyle/>
          <a:p>
            <a:r>
              <a:rPr lang="zh-CN" altLang="zh-CN" dirty="0"/>
              <a:t>系列可以被认为是数据框的一个子集。因此，应首先关注系列的基础操作。</a:t>
            </a:r>
          </a:p>
          <a:p>
            <a:r>
              <a:rPr lang="zh-CN" altLang="zh-CN" dirty="0"/>
              <a:t>按下标访问（</a:t>
            </a:r>
            <a:r>
              <a:rPr lang="en-US" altLang="zh-CN" dirty="0"/>
              <a:t>call-by-index</a:t>
            </a:r>
            <a:r>
              <a:rPr lang="zh-CN" altLang="zh-CN" dirty="0"/>
              <a:t>）</a:t>
            </a:r>
            <a:r>
              <a:rPr lang="zh-CN" altLang="en-US" dirty="0"/>
              <a:t>：</a:t>
            </a:r>
            <a:endParaRPr lang="en-US" altLang="zh-CN" dirty="0"/>
          </a:p>
          <a:p>
            <a:pPr marL="0" indent="0">
              <a:buNone/>
            </a:pPr>
            <a:r>
              <a:rPr lang="en-US" altLang="zh-CN" dirty="0"/>
              <a:t>print s[:3]</a:t>
            </a:r>
            <a:endParaRPr lang="zh-CN" altLang="zh-CN" dirty="0"/>
          </a:p>
          <a:p>
            <a:pPr marL="0" indent="0">
              <a:buNone/>
            </a:pPr>
            <a:r>
              <a:rPr lang="en-US" altLang="zh-CN" dirty="0"/>
              <a:t>print s[0]	</a:t>
            </a:r>
          </a:p>
          <a:p>
            <a:r>
              <a:rPr lang="zh-CN" altLang="zh-CN" dirty="0"/>
              <a:t>类似于数组，系列支持按索引访问内容。更有趣的是，系列还支持类似字典的访问方式——按键值（列名）访问。</a:t>
            </a:r>
            <a:endParaRPr lang="en-US" altLang="zh-CN" dirty="0"/>
          </a:p>
          <a:p>
            <a:r>
              <a:rPr lang="zh-CN" altLang="zh-CN" dirty="0"/>
              <a:t>同时，作为一种高级数据结构，系列同样支持向量化操作。也就是说，我们能够同时对一个系列的所有取值执行同样的操作，一致地应用某种方法。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F1BF2721-A6B9-41B7-AD17-5E0F40A47D67}"/>
              </a:ext>
            </a:extLst>
          </p:cNvPr>
          <p:cNvSpPr>
            <a:spLocks noGrp="1"/>
          </p:cNvSpPr>
          <p:nvPr>
            <p:ph type="title"/>
          </p:nvPr>
        </p:nvSpPr>
        <p:spPr/>
        <p:txBody>
          <a:bodyPr/>
          <a:lstStyle/>
          <a:p>
            <a:r>
              <a:rPr lang="en-US" altLang="zh-CN"/>
              <a:t>Pandas</a:t>
            </a:r>
            <a:r>
              <a:rPr lang="zh-CN" altLang="zh-CN"/>
              <a:t>常用方法</a:t>
            </a:r>
            <a:endParaRPr lang="zh-CN" altLang="en-US"/>
          </a:p>
        </p:txBody>
      </p:sp>
      <p:graphicFrame>
        <p:nvGraphicFramePr>
          <p:cNvPr id="4" name="内容占位符 3">
            <a:extLst>
              <a:ext uri="{FF2B5EF4-FFF2-40B4-BE49-F238E27FC236}">
                <a16:creationId xmlns:a16="http://schemas.microsoft.com/office/drawing/2014/main" id="{5E204BCC-DA36-4BD1-9842-16F2906CA25F}"/>
              </a:ext>
            </a:extLst>
          </p:cNvPr>
          <p:cNvGraphicFramePr>
            <a:graphicFrameLocks noGrp="1"/>
          </p:cNvGraphicFramePr>
          <p:nvPr>
            <p:ph idx="1"/>
            <p:extLst>
              <p:ext uri="{D42A27DB-BD31-4B8C-83A1-F6EECF244321}">
                <p14:modId xmlns:p14="http://schemas.microsoft.com/office/powerpoint/2010/main" val="3538707894"/>
              </p:ext>
            </p:extLst>
          </p:nvPr>
        </p:nvGraphicFramePr>
        <p:xfrm>
          <a:off x="542938" y="1772816"/>
          <a:ext cx="7917525" cy="4752527"/>
        </p:xfrm>
        <a:graphic>
          <a:graphicData uri="http://schemas.openxmlformats.org/drawingml/2006/table">
            <a:tbl>
              <a:tblPr firstRow="1" firstCol="1" bandRow="1">
                <a:tableStyleId>{5C22544A-7EE6-4342-B048-85BDC9FD1C3A}</a:tableStyleId>
              </a:tblPr>
              <a:tblGrid>
                <a:gridCol w="2859690">
                  <a:extLst>
                    <a:ext uri="{9D8B030D-6E8A-4147-A177-3AD203B41FA5}">
                      <a16:colId xmlns:a16="http://schemas.microsoft.com/office/drawing/2014/main" val="20000"/>
                    </a:ext>
                  </a:extLst>
                </a:gridCol>
                <a:gridCol w="3325221">
                  <a:extLst>
                    <a:ext uri="{9D8B030D-6E8A-4147-A177-3AD203B41FA5}">
                      <a16:colId xmlns:a16="http://schemas.microsoft.com/office/drawing/2014/main" val="20001"/>
                    </a:ext>
                  </a:extLst>
                </a:gridCol>
                <a:gridCol w="1732614">
                  <a:extLst>
                    <a:ext uri="{9D8B030D-6E8A-4147-A177-3AD203B41FA5}">
                      <a16:colId xmlns:a16="http://schemas.microsoft.com/office/drawing/2014/main" val="20002"/>
                    </a:ext>
                  </a:extLst>
                </a:gridCol>
              </a:tblGrid>
              <a:tr h="250133">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方法名称</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效果或用途</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返回类型</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0"/>
                  </a:ext>
                </a:extLst>
              </a:tr>
              <a:tr h="500266">
                <a:tc>
                  <a:txBody>
                    <a:bodyPr/>
                    <a:lstStyle/>
                    <a:p>
                      <a:pPr algn="ctr">
                        <a:spcAft>
                          <a:spcPts val="0"/>
                        </a:spcAft>
                      </a:pPr>
                      <a:r>
                        <a:rPr lang="en-US" sz="1600" kern="100" dirty="0" err="1">
                          <a:effectLst/>
                          <a:latin typeface="微软雅黑" panose="020B0503020204020204" pitchFamily="34" charset="-122"/>
                          <a:ea typeface="微软雅黑" panose="020B0503020204020204" pitchFamily="34" charset="-122"/>
                        </a:rPr>
                        <a:t>pd.read_csv</a:t>
                      </a: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将</a:t>
                      </a:r>
                      <a:r>
                        <a:rPr lang="en-US" sz="1600" kern="100">
                          <a:effectLst/>
                          <a:latin typeface="微软雅黑" panose="020B0503020204020204" pitchFamily="34" charset="-122"/>
                          <a:ea typeface="微软雅黑" panose="020B0503020204020204" pitchFamily="34" charset="-122"/>
                        </a:rPr>
                        <a:t>.csv</a:t>
                      </a:r>
                      <a:r>
                        <a:rPr lang="zh-CN" sz="1600" kern="100">
                          <a:effectLst/>
                          <a:latin typeface="微软雅黑" panose="020B0503020204020204" pitchFamily="34" charset="-122"/>
                          <a:ea typeface="微软雅黑" panose="020B0503020204020204" pitchFamily="34" charset="-122"/>
                        </a:rPr>
                        <a:t>文件中的数据读入内存，快速构建数据框</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数据框</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1"/>
                  </a:ext>
                </a:extLst>
              </a:tr>
              <a:tr h="500266">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pd.concat()</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按横向或纵向方向合并两个</a:t>
                      </a:r>
                      <a:r>
                        <a:rPr lang="en-US" sz="1600" kern="100">
                          <a:effectLst/>
                          <a:latin typeface="微软雅黑" panose="020B0503020204020204" pitchFamily="34" charset="-122"/>
                          <a:ea typeface="微软雅黑" panose="020B0503020204020204" pitchFamily="34" charset="-122"/>
                        </a:rPr>
                        <a:t>Pandas</a:t>
                      </a:r>
                      <a:r>
                        <a:rPr lang="zh-CN" sz="1600" kern="100">
                          <a:effectLst/>
                          <a:latin typeface="微软雅黑" panose="020B0503020204020204" pitchFamily="34" charset="-122"/>
                          <a:ea typeface="微软雅黑" panose="020B0503020204020204" pitchFamily="34" charset="-122"/>
                        </a:rPr>
                        <a:t>数据结构</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系列或数据框</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2"/>
                  </a:ext>
                </a:extLst>
              </a:tr>
              <a:tr h="500266">
                <a:tc>
                  <a:txBody>
                    <a:bodyPr/>
                    <a:lstStyle/>
                    <a:p>
                      <a:pPr algn="ctr">
                        <a:spcAft>
                          <a:spcPts val="0"/>
                        </a:spcAft>
                      </a:pPr>
                      <a:r>
                        <a:rPr lang="en-US" sz="1600" kern="100" dirty="0" err="1">
                          <a:effectLst/>
                          <a:latin typeface="微软雅黑" panose="020B0503020204020204" pitchFamily="34" charset="-122"/>
                          <a:ea typeface="微软雅黑" panose="020B0503020204020204" pitchFamily="34" charset="-122"/>
                        </a:rPr>
                        <a:t>pd.get_dummies</a:t>
                      </a: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将类别变量转变为哑变量（</a:t>
                      </a:r>
                      <a:r>
                        <a:rPr lang="en-US" sz="1600" kern="100" dirty="0">
                          <a:effectLst/>
                          <a:latin typeface="微软雅黑" panose="020B0503020204020204" pitchFamily="34" charset="-122"/>
                          <a:ea typeface="微软雅黑" panose="020B0503020204020204" pitchFamily="34" charset="-122"/>
                        </a:rPr>
                        <a:t>One-hot Encoding</a:t>
                      </a:r>
                      <a:r>
                        <a:rPr lang="zh-CN"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数据框</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3"/>
                  </a:ext>
                </a:extLst>
              </a:tr>
              <a:tr h="250133">
                <a:tc>
                  <a:txBody>
                    <a:bodyPr/>
                    <a:lstStyle/>
                    <a:p>
                      <a:pPr algn="ctr">
                        <a:spcAft>
                          <a:spcPts val="0"/>
                        </a:spcAft>
                      </a:pPr>
                      <a:r>
                        <a:rPr lang="en-US" sz="1600" kern="100" dirty="0" err="1">
                          <a:effectLst/>
                          <a:latin typeface="微软雅黑" panose="020B0503020204020204" pitchFamily="34" charset="-122"/>
                          <a:ea typeface="微软雅黑" panose="020B0503020204020204" pitchFamily="34" charset="-122"/>
                        </a:rPr>
                        <a:t>Series.isnull</a:t>
                      </a: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判断某个系列中是否含有空值</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同维的</a:t>
                      </a:r>
                      <a:r>
                        <a:rPr lang="en-US" sz="1600" kern="100" dirty="0">
                          <a:effectLst/>
                          <a:latin typeface="微软雅黑" panose="020B0503020204020204" pitchFamily="34" charset="-122"/>
                          <a:ea typeface="微软雅黑" panose="020B0503020204020204" pitchFamily="34" charset="-122"/>
                        </a:rPr>
                        <a:t>0-1</a:t>
                      </a:r>
                      <a:r>
                        <a:rPr lang="zh-CN" sz="1600" kern="100" dirty="0">
                          <a:effectLst/>
                          <a:latin typeface="微软雅黑" panose="020B0503020204020204" pitchFamily="34" charset="-122"/>
                          <a:ea typeface="微软雅黑" panose="020B0503020204020204" pitchFamily="34" charset="-122"/>
                        </a:rPr>
                        <a:t>系列</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4"/>
                  </a:ext>
                </a:extLst>
              </a:tr>
              <a:tr h="500266">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Series.is_unique</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判断某个系列中的所有值是否存在重复</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布尔值</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5"/>
                  </a:ext>
                </a:extLst>
              </a:tr>
              <a:tr h="500266">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Series.value_counts()</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统计某个系列中所有取值出现的次数</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统计所得的系列</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6"/>
                  </a:ext>
                </a:extLst>
              </a:tr>
              <a:tr h="250133">
                <a:tc>
                  <a:txBody>
                    <a:bodyPr/>
                    <a:lstStyle/>
                    <a:p>
                      <a:pPr algn="ctr">
                        <a:spcAft>
                          <a:spcPts val="0"/>
                        </a:spcAft>
                      </a:pPr>
                      <a:r>
                        <a:rPr lang="en-US" sz="1600" kern="100" dirty="0" err="1">
                          <a:effectLst/>
                          <a:latin typeface="微软雅黑" panose="020B0503020204020204" pitchFamily="34" charset="-122"/>
                          <a:ea typeface="微软雅黑" panose="020B0503020204020204" pitchFamily="34" charset="-122"/>
                        </a:rPr>
                        <a:t>DataFrame.mean</a:t>
                      </a: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按行或按列分别计算平均值</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系列或数据框</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7"/>
                  </a:ext>
                </a:extLst>
              </a:tr>
              <a:tr h="250133">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DataFrame.dropna()</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删除所有缺失数据的行或列</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数据框</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8"/>
                  </a:ext>
                </a:extLst>
              </a:tr>
              <a:tr h="500266">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DataFrame.drop_duplicates()</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删除所有重复的行</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数据框</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9"/>
                  </a:ext>
                </a:extLst>
              </a:tr>
              <a:tr h="500266">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DataFrame.head()</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默认返回数据框中的前五行，以验证数据样式</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数据框</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10"/>
                  </a:ext>
                </a:extLst>
              </a:tr>
              <a:tr h="250133">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Dataframe.tail()</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默认返回数据框中的最后五行</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数据框</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11"/>
                  </a:ext>
                </a:extLst>
              </a:tr>
            </a:tbl>
          </a:graphicData>
        </a:graphic>
      </p:graphicFrame>
      <p:sp>
        <p:nvSpPr>
          <p:cNvPr id="37945" name="矩形 4">
            <a:extLst>
              <a:ext uri="{FF2B5EF4-FFF2-40B4-BE49-F238E27FC236}">
                <a16:creationId xmlns:a16="http://schemas.microsoft.com/office/drawing/2014/main" id="{E9A34A5B-39EA-4649-A5F8-14D5751ADC95}"/>
              </a:ext>
            </a:extLst>
          </p:cNvPr>
          <p:cNvSpPr>
            <a:spLocks noChangeArrowheads="1"/>
          </p:cNvSpPr>
          <p:nvPr/>
        </p:nvSpPr>
        <p:spPr bwMode="auto">
          <a:xfrm>
            <a:off x="250825" y="836613"/>
            <a:ext cx="8353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前面</a:t>
            </a:r>
            <a:r>
              <a:rPr lang="zh-CN" altLang="zh-CN" sz="2000">
                <a:latin typeface="微软雅黑" panose="020B0503020204020204" pitchFamily="34" charset="-122"/>
                <a:ea typeface="微软雅黑" panose="020B0503020204020204" pitchFamily="34" charset="-122"/>
              </a:rPr>
              <a:t>介绍基本的概念和用法。以下附一张</a:t>
            </a:r>
            <a:r>
              <a:rPr lang="en-US" altLang="zh-CN" sz="2000">
                <a:latin typeface="微软雅黑" panose="020B0503020204020204" pitchFamily="34" charset="-122"/>
                <a:ea typeface="微软雅黑" panose="020B0503020204020204" pitchFamily="34" charset="-122"/>
              </a:rPr>
              <a:t>Pandas</a:t>
            </a:r>
            <a:r>
              <a:rPr lang="zh-CN" altLang="zh-CN" sz="2000">
                <a:latin typeface="微软雅黑" panose="020B0503020204020204" pitchFamily="34" charset="-122"/>
                <a:ea typeface="微软雅黑" panose="020B0503020204020204" pitchFamily="34" charset="-122"/>
              </a:rPr>
              <a:t>常用方法清单，掌握利用</a:t>
            </a:r>
            <a:r>
              <a:rPr lang="en-US" altLang="zh-CN" sz="2000">
                <a:latin typeface="微软雅黑" panose="020B0503020204020204" pitchFamily="34" charset="-122"/>
                <a:ea typeface="微软雅黑" panose="020B0503020204020204" pitchFamily="34" charset="-122"/>
              </a:rPr>
              <a:t>Pandas</a:t>
            </a:r>
            <a:r>
              <a:rPr lang="zh-CN" altLang="zh-CN" sz="2000">
                <a:latin typeface="微软雅黑" panose="020B0503020204020204" pitchFamily="34" charset="-122"/>
                <a:ea typeface="微软雅黑" panose="020B0503020204020204" pitchFamily="34" charset="-122"/>
              </a:rPr>
              <a:t>进行数据分析和处理的基本要领。</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D08E5918-79DC-492D-95A5-35E49BBC0C21}"/>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86838912-75E9-4A67-8C31-34548A56B203}"/>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DF8D2A92-7884-4647-9F36-E653201F52EE}"/>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C1E17BFD-E7F0-4604-94C9-CF0AE9275594}"/>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模块的概述</a:t>
            </a:r>
          </a:p>
        </p:txBody>
      </p:sp>
      <p:sp>
        <p:nvSpPr>
          <p:cNvPr id="11" name="AutoShape 12">
            <a:hlinkClick r:id="" action="ppaction://noaction" highlightClick="1"/>
            <a:extLst>
              <a:ext uri="{FF2B5EF4-FFF2-40B4-BE49-F238E27FC236}">
                <a16:creationId xmlns:a16="http://schemas.microsoft.com/office/drawing/2014/main" id="{0854CB6C-BD0F-4265-902D-50940CF80CE9}"/>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30E3CA29-5C3E-4D40-A219-6D87B6DD2BE4}"/>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38920" name="标题 13">
            <a:extLst>
              <a:ext uri="{FF2B5EF4-FFF2-40B4-BE49-F238E27FC236}">
                <a16:creationId xmlns:a16="http://schemas.microsoft.com/office/drawing/2014/main" id="{9B224550-DE65-44F8-86B4-7C9569360EEF}"/>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6408476C-D087-4BE7-8D93-DCC04C3FD005}"/>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0E9B3A31-2277-482A-AD6F-721E2CE8B319}"/>
              </a:ext>
            </a:extLst>
          </p:cNvPr>
          <p:cNvSpPr>
            <a:spLocks noChangeArrowheads="1"/>
          </p:cNvSpPr>
          <p:nvPr/>
        </p:nvSpPr>
        <p:spPr bwMode="auto">
          <a:xfrm>
            <a:off x="2843213" y="350100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D0B59F7E-0065-4D36-A691-828401FC386E}"/>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9CCC4C7A-C3D9-440B-897D-CF87FFF1BF76}"/>
              </a:ext>
            </a:extLst>
          </p:cNvPr>
          <p:cNvSpPr>
            <a:spLocks noChangeArrowheads="1"/>
          </p:cNvSpPr>
          <p:nvPr/>
        </p:nvSpPr>
        <p:spPr bwMode="auto">
          <a:xfrm>
            <a:off x="1860550" y="350100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43585096-C66E-4ED4-8DD5-9B2A96176D76}"/>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3476DB8D-AF6A-4F1F-B545-428C42A944B6}"/>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35534536-AAA8-4A84-85E1-8154094C5F9D}"/>
              </a:ext>
            </a:extLst>
          </p:cNvPr>
          <p:cNvSpPr>
            <a:spLocks noChangeArrowheads="1"/>
          </p:cNvSpPr>
          <p:nvPr/>
        </p:nvSpPr>
        <p:spPr bwMode="auto">
          <a:xfrm>
            <a:off x="1835150" y="494188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1DF3235A-3694-4E21-986A-0A067D32B1CB}"/>
              </a:ext>
            </a:extLst>
          </p:cNvPr>
          <p:cNvSpPr>
            <a:spLocks noChangeArrowheads="1"/>
          </p:cNvSpPr>
          <p:nvPr/>
        </p:nvSpPr>
        <p:spPr bwMode="auto">
          <a:xfrm>
            <a:off x="2843213" y="494188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C236ACE8-442E-4261-BE37-757D10BBAEEB}"/>
              </a:ext>
            </a:extLst>
          </p:cNvPr>
          <p:cNvSpPr>
            <a:spLocks noGrp="1"/>
          </p:cNvSpPr>
          <p:nvPr>
            <p:ph type="title"/>
          </p:nvPr>
        </p:nvSpPr>
        <p:spPr/>
        <p:txBody>
          <a:bodyPr/>
          <a:lstStyle/>
          <a:p>
            <a:r>
              <a:rPr lang="en-US" altLang="zh-CN"/>
              <a:t>SciPy</a:t>
            </a:r>
            <a:endParaRPr lang="zh-CN" altLang="en-US"/>
          </a:p>
        </p:txBody>
      </p:sp>
      <p:sp>
        <p:nvSpPr>
          <p:cNvPr id="39939" name="内容占位符 2">
            <a:extLst>
              <a:ext uri="{FF2B5EF4-FFF2-40B4-BE49-F238E27FC236}">
                <a16:creationId xmlns:a16="http://schemas.microsoft.com/office/drawing/2014/main" id="{9D483016-5A18-47FA-9C20-0A521F6555B1}"/>
              </a:ext>
            </a:extLst>
          </p:cNvPr>
          <p:cNvSpPr>
            <a:spLocks noGrp="1"/>
          </p:cNvSpPr>
          <p:nvPr>
            <p:ph idx="1"/>
          </p:nvPr>
        </p:nvSpPr>
        <p:spPr/>
        <p:txBody>
          <a:bodyPr/>
          <a:lstStyle/>
          <a:p>
            <a:r>
              <a:rPr lang="zh-CN" altLang="zh-CN"/>
              <a:t>在</a:t>
            </a:r>
            <a:r>
              <a:rPr lang="en-US" altLang="zh-CN"/>
              <a:t>Python</a:t>
            </a:r>
            <a:r>
              <a:rPr lang="zh-CN" altLang="zh-CN"/>
              <a:t>的科学计算栈中，</a:t>
            </a:r>
            <a:r>
              <a:rPr lang="en-US" altLang="zh-CN"/>
              <a:t>SciPy</a:t>
            </a:r>
            <a:r>
              <a:rPr lang="zh-CN" altLang="zh-CN"/>
              <a:t>为数学、物理、工程等方面涉及的科学计算提供无可替代的支持。</a:t>
            </a:r>
            <a:endParaRPr lang="en-US" altLang="zh-CN"/>
          </a:p>
          <a:p>
            <a:r>
              <a:rPr lang="zh-CN" altLang="zh-CN"/>
              <a:t>它是一个基于</a:t>
            </a:r>
            <a:r>
              <a:rPr lang="en-US" altLang="zh-CN"/>
              <a:t>NumPy</a:t>
            </a:r>
            <a:r>
              <a:rPr lang="zh-CN" altLang="zh-CN"/>
              <a:t>的高级模块，在符号计算、信号处理、数值优化等任务中有突出表现，覆盖了绝大部分科学计算领域。</a:t>
            </a:r>
            <a:r>
              <a:rPr lang="en-US" altLang="zh-CN"/>
              <a:t>SciPy</a:t>
            </a:r>
            <a:r>
              <a:rPr lang="zh-CN" altLang="zh-CN"/>
              <a:t>主要子模块汇总表</a:t>
            </a:r>
            <a:r>
              <a:rPr lang="zh-CN" altLang="en-US"/>
              <a:t>如下表：</a:t>
            </a:r>
            <a:endParaRPr lang="zh-CN" altLang="zh-CN"/>
          </a:p>
          <a:p>
            <a:endParaRPr lang="zh-CN" altLang="en-US" dirty="0"/>
          </a:p>
        </p:txBody>
      </p:sp>
      <p:graphicFrame>
        <p:nvGraphicFramePr>
          <p:cNvPr id="4" name="表格 3">
            <a:extLst>
              <a:ext uri="{FF2B5EF4-FFF2-40B4-BE49-F238E27FC236}">
                <a16:creationId xmlns:a16="http://schemas.microsoft.com/office/drawing/2014/main" id="{18D6B8C6-5B95-44BC-B0CA-83CF0A295B32}"/>
              </a:ext>
            </a:extLst>
          </p:cNvPr>
          <p:cNvGraphicFramePr>
            <a:graphicFrameLocks noGrp="1"/>
          </p:cNvGraphicFramePr>
          <p:nvPr/>
        </p:nvGraphicFramePr>
        <p:xfrm>
          <a:off x="755650" y="3284538"/>
          <a:ext cx="7632700" cy="2979738"/>
        </p:xfrm>
        <a:graphic>
          <a:graphicData uri="http://schemas.openxmlformats.org/drawingml/2006/table">
            <a:tbl>
              <a:tblPr firstRow="1" firstCol="1" bandRow="1">
                <a:tableStyleId>{B301B821-A1FF-4177-AEE7-76D212191A09}</a:tableStyleId>
              </a:tblPr>
              <a:tblGrid>
                <a:gridCol w="3816350">
                  <a:extLst>
                    <a:ext uri="{9D8B030D-6E8A-4147-A177-3AD203B41FA5}">
                      <a16:colId xmlns:a16="http://schemas.microsoft.com/office/drawing/2014/main" val="20000"/>
                    </a:ext>
                  </a:extLst>
                </a:gridCol>
                <a:gridCol w="3816350">
                  <a:extLst>
                    <a:ext uri="{9D8B030D-6E8A-4147-A177-3AD203B41FA5}">
                      <a16:colId xmlns:a16="http://schemas.microsoft.com/office/drawing/2014/main" val="20001"/>
                    </a:ext>
                  </a:extLst>
                </a:gridCol>
              </a:tblGrid>
              <a:tr h="317970">
                <a:tc>
                  <a:txBody>
                    <a:bodyPr/>
                    <a:lstStyle/>
                    <a:p>
                      <a:pPr algn="ctr">
                        <a:spcAft>
                          <a:spcPts val="0"/>
                        </a:spcAft>
                      </a:pPr>
                      <a:r>
                        <a:rPr lang="zh-CN" sz="1800" kern="100" dirty="0">
                          <a:effectLst/>
                        </a:rPr>
                        <a:t>子模块名称</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a:effectLst/>
                        </a:rPr>
                        <a:t>相关领域</a:t>
                      </a:r>
                      <a:r>
                        <a:rPr lang="en-US" sz="1800" kern="100">
                          <a:effectLst/>
                        </a:rPr>
                        <a:t>/</a:t>
                      </a:r>
                      <a:r>
                        <a:rPr lang="zh-CN" sz="1800" kern="100">
                          <a:effectLst/>
                        </a:rPr>
                        <a:t>用途描述</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0"/>
                  </a:ext>
                </a:extLst>
              </a:tr>
              <a:tr h="295752">
                <a:tc>
                  <a:txBody>
                    <a:bodyPr/>
                    <a:lstStyle/>
                    <a:p>
                      <a:pPr algn="ctr">
                        <a:spcAft>
                          <a:spcPts val="0"/>
                        </a:spcAft>
                      </a:pPr>
                      <a:r>
                        <a:rPr lang="en-US" sz="1800" kern="100" dirty="0" err="1">
                          <a:effectLst/>
                        </a:rPr>
                        <a:t>scipy.cluster</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a:effectLst/>
                        </a:rPr>
                        <a:t>主流的聚类算法</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1"/>
                  </a:ext>
                </a:extLst>
              </a:tr>
              <a:tr h="295752">
                <a:tc>
                  <a:txBody>
                    <a:bodyPr/>
                    <a:lstStyle/>
                    <a:p>
                      <a:pPr algn="ctr">
                        <a:spcAft>
                          <a:spcPts val="0"/>
                        </a:spcAft>
                      </a:pPr>
                      <a:r>
                        <a:rPr lang="en-US" sz="1800" kern="100">
                          <a:effectLst/>
                        </a:rPr>
                        <a:t>scipy.constants</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dirty="0">
                          <a:effectLst/>
                        </a:rPr>
                        <a:t>数学和物理常数</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2"/>
                  </a:ext>
                </a:extLst>
              </a:tr>
              <a:tr h="295752">
                <a:tc>
                  <a:txBody>
                    <a:bodyPr/>
                    <a:lstStyle/>
                    <a:p>
                      <a:pPr algn="ctr">
                        <a:spcAft>
                          <a:spcPts val="0"/>
                        </a:spcAft>
                      </a:pPr>
                      <a:r>
                        <a:rPr lang="en-US" sz="1800" kern="100" dirty="0" err="1">
                          <a:effectLst/>
                        </a:rPr>
                        <a:t>scipy.fftpack</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dirty="0">
                          <a:effectLst/>
                        </a:rPr>
                        <a:t>快速傅里叶变换</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3"/>
                  </a:ext>
                </a:extLst>
              </a:tr>
              <a:tr h="295752">
                <a:tc>
                  <a:txBody>
                    <a:bodyPr/>
                    <a:lstStyle/>
                    <a:p>
                      <a:pPr algn="ctr">
                        <a:spcAft>
                          <a:spcPts val="0"/>
                        </a:spcAft>
                      </a:pPr>
                      <a:r>
                        <a:rPr lang="en-US" sz="1800" kern="100" dirty="0" err="1">
                          <a:effectLst/>
                        </a:rPr>
                        <a:t>scipy.integrate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a:effectLst/>
                        </a:rPr>
                        <a:t>求解积分和常微分方程</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4"/>
                  </a:ext>
                </a:extLst>
              </a:tr>
              <a:tr h="295752">
                <a:tc>
                  <a:txBody>
                    <a:bodyPr/>
                    <a:lstStyle/>
                    <a:p>
                      <a:pPr algn="ctr">
                        <a:spcAft>
                          <a:spcPts val="0"/>
                        </a:spcAft>
                      </a:pPr>
                      <a:r>
                        <a:rPr lang="en-US" sz="1800" kern="100" dirty="0" err="1">
                          <a:effectLst/>
                        </a:rPr>
                        <a:t>scipy.linalg</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dirty="0">
                          <a:effectLst/>
                        </a:rPr>
                        <a:t>线性代数</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5"/>
                  </a:ext>
                </a:extLst>
              </a:tr>
              <a:tr h="295752">
                <a:tc>
                  <a:txBody>
                    <a:bodyPr/>
                    <a:lstStyle/>
                    <a:p>
                      <a:pPr algn="ctr">
                        <a:spcAft>
                          <a:spcPts val="0"/>
                        </a:spcAft>
                      </a:pPr>
                      <a:r>
                        <a:rPr lang="en-US" sz="1800" kern="100">
                          <a:effectLst/>
                        </a:rPr>
                        <a:t>scipy.ndimage</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en-US" sz="1800" kern="100">
                          <a:effectLst/>
                        </a:rPr>
                        <a:t>n</a:t>
                      </a:r>
                      <a:r>
                        <a:rPr lang="zh-CN" sz="1800" kern="100">
                          <a:effectLst/>
                        </a:rPr>
                        <a:t>维图像处理</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6"/>
                  </a:ext>
                </a:extLst>
              </a:tr>
              <a:tr h="295752">
                <a:tc>
                  <a:txBody>
                    <a:bodyPr/>
                    <a:lstStyle/>
                    <a:p>
                      <a:pPr algn="ctr">
                        <a:spcAft>
                          <a:spcPts val="0"/>
                        </a:spcAft>
                      </a:pPr>
                      <a:r>
                        <a:rPr lang="en-US" sz="1800" kern="100">
                          <a:effectLst/>
                        </a:rPr>
                        <a:t>scipy.signal</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a:effectLst/>
                        </a:rPr>
                        <a:t>信号处理</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7"/>
                  </a:ext>
                </a:extLst>
              </a:tr>
              <a:tr h="295752">
                <a:tc>
                  <a:txBody>
                    <a:bodyPr/>
                    <a:lstStyle/>
                    <a:p>
                      <a:pPr algn="ctr">
                        <a:spcAft>
                          <a:spcPts val="0"/>
                        </a:spcAft>
                      </a:pPr>
                      <a:r>
                        <a:rPr lang="en-US" sz="1800" kern="100">
                          <a:effectLst/>
                        </a:rPr>
                        <a:t>scipy.spatial</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a:effectLst/>
                        </a:rPr>
                        <a:t>空间数据结构和算法</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8"/>
                  </a:ext>
                </a:extLst>
              </a:tr>
              <a:tr h="295752">
                <a:tc>
                  <a:txBody>
                    <a:bodyPr/>
                    <a:lstStyle/>
                    <a:p>
                      <a:pPr algn="ctr">
                        <a:spcAft>
                          <a:spcPts val="0"/>
                        </a:spcAft>
                      </a:pPr>
                      <a:r>
                        <a:rPr lang="en-US" sz="1800" kern="100">
                          <a:effectLst/>
                        </a:rPr>
                        <a:t>scipy.stats</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dirty="0">
                          <a:effectLst/>
                        </a:rPr>
                        <a:t>统计分布及相关函数</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9"/>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834EE413-4F59-4D62-A2A8-F82788C99FE1}"/>
              </a:ext>
            </a:extLst>
          </p:cNvPr>
          <p:cNvSpPr>
            <a:spLocks noGrp="1"/>
          </p:cNvSpPr>
          <p:nvPr>
            <p:ph type="title"/>
          </p:nvPr>
        </p:nvSpPr>
        <p:spPr/>
        <p:txBody>
          <a:bodyPr/>
          <a:lstStyle/>
          <a:p>
            <a:r>
              <a:rPr lang="zh-CN" altLang="zh-CN"/>
              <a:t>符号计算</a:t>
            </a:r>
            <a:endParaRPr lang="zh-CN" altLang="en-US"/>
          </a:p>
        </p:txBody>
      </p:sp>
      <p:sp>
        <p:nvSpPr>
          <p:cNvPr id="4" name="内容占位符 3">
            <a:extLst>
              <a:ext uri="{FF2B5EF4-FFF2-40B4-BE49-F238E27FC236}">
                <a16:creationId xmlns:a16="http://schemas.microsoft.com/office/drawing/2014/main" id="{ED5579A9-D7F3-4667-818F-D4ABEBE7B086}"/>
              </a:ext>
            </a:extLst>
          </p:cNvPr>
          <p:cNvSpPr>
            <a:spLocks noGrp="1"/>
          </p:cNvSpPr>
          <p:nvPr>
            <p:ph idx="1"/>
          </p:nvPr>
        </p:nvSpPr>
        <p:spPr>
          <a:xfrm>
            <a:off x="142844" y="775245"/>
            <a:ext cx="8749636" cy="1285603"/>
          </a:xfrm>
        </p:spPr>
        <p:txBody>
          <a:bodyPr/>
          <a:lstStyle/>
          <a:p>
            <a:r>
              <a:rPr lang="zh-CN" altLang="en-US" dirty="0"/>
              <a:t>众所周知，程序中使用的变量仅代表一个空间，真正参与运算的是这个空间中存放的内容或取值。也就是说，数学中最常见的代数表达式，如</a:t>
            </a:r>
            <a:r>
              <a:rPr lang="en-US" altLang="zh-CN" dirty="0"/>
              <a:t>x</a:t>
            </a:r>
            <a:r>
              <a:rPr lang="en-US" altLang="zh-CN" baseline="30000" dirty="0"/>
              <a:t>2</a:t>
            </a:r>
            <a:r>
              <a:rPr lang="en-US" altLang="zh-CN" dirty="0"/>
              <a:t>+x+1</a:t>
            </a:r>
            <a:r>
              <a:rPr lang="zh-CN" altLang="en-US" dirty="0"/>
              <a:t>，在程序中是没有意义的。</a:t>
            </a:r>
            <a:endParaRPr lang="en-US" altLang="zh-CN" dirty="0"/>
          </a:p>
          <a:p>
            <a:r>
              <a:rPr lang="zh-CN" altLang="en-US" dirty="0"/>
              <a:t>但这就是</a:t>
            </a:r>
            <a:r>
              <a:rPr lang="en-US" altLang="zh-CN" dirty="0"/>
              <a:t>SciPy</a:t>
            </a:r>
            <a:r>
              <a:rPr lang="zh-CN" altLang="en-US" dirty="0"/>
              <a:t>特别之处，它能够支持符号计算。我们有两种等价的方式去处理一元</a:t>
            </a:r>
            <a:r>
              <a:rPr lang="en-US" altLang="zh-CN" dirty="0"/>
              <a:t>n</a:t>
            </a:r>
            <a:r>
              <a:rPr lang="zh-CN" altLang="en-US" dirty="0"/>
              <a:t>次多项式，从而可以不加赋值的进行符号计算。其中一种方式就是使用</a:t>
            </a:r>
            <a:r>
              <a:rPr lang="en-US" altLang="zh-CN" dirty="0"/>
              <a:t>NumPy</a:t>
            </a:r>
            <a:r>
              <a:rPr lang="zh-CN" altLang="en-US" dirty="0"/>
              <a:t>中的</a:t>
            </a:r>
            <a:r>
              <a:rPr lang="en-US" altLang="zh-CN" dirty="0"/>
              <a:t>plot1d</a:t>
            </a:r>
            <a:r>
              <a:rPr lang="zh-CN" altLang="en-US" dirty="0"/>
              <a:t>类。它可以通过多项式系数或者多项式的根显示地声明一个多项式，并进行加、减、乘、除、积分、求导等操作。</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39F31761-20CE-43FF-B5EF-EE3196521B49}"/>
              </a:ext>
            </a:extLst>
          </p:cNvPr>
          <p:cNvSpPr>
            <a:spLocks noGrp="1"/>
          </p:cNvSpPr>
          <p:nvPr>
            <p:ph type="title"/>
          </p:nvPr>
        </p:nvSpPr>
        <p:spPr/>
        <p:txBody>
          <a:bodyPr/>
          <a:lstStyle/>
          <a:p>
            <a:r>
              <a:rPr lang="zh-CN" altLang="zh-CN"/>
              <a:t>函数向量化</a:t>
            </a:r>
            <a:endParaRPr lang="zh-CN" altLang="en-US"/>
          </a:p>
        </p:txBody>
      </p:sp>
      <p:sp>
        <p:nvSpPr>
          <p:cNvPr id="41987" name="内容占位符 2">
            <a:extLst>
              <a:ext uri="{FF2B5EF4-FFF2-40B4-BE49-F238E27FC236}">
                <a16:creationId xmlns:a16="http://schemas.microsoft.com/office/drawing/2014/main" id="{D2A90A0A-B360-4CF6-8D45-C7A6916BDDA7}"/>
              </a:ext>
            </a:extLst>
          </p:cNvPr>
          <p:cNvSpPr>
            <a:spLocks noGrp="1"/>
          </p:cNvSpPr>
          <p:nvPr>
            <p:ph idx="1"/>
          </p:nvPr>
        </p:nvSpPr>
        <p:spPr/>
        <p:txBody>
          <a:bodyPr/>
          <a:lstStyle/>
          <a:p>
            <a:r>
              <a:rPr lang="zh-CN" altLang="zh-CN"/>
              <a:t>为了增强程序的健壮性，通常的做法是使函数接受向量形式的参数传入，以达到高效的运算或处理效率。</a:t>
            </a:r>
            <a:endParaRPr lang="en-US" altLang="zh-CN"/>
          </a:p>
          <a:p>
            <a:r>
              <a:rPr lang="en-US" altLang="zh-CN"/>
              <a:t>Python</a:t>
            </a:r>
            <a:r>
              <a:rPr lang="zh-CN" altLang="zh-CN"/>
              <a:t>无法彻底地支持这一点，但</a:t>
            </a:r>
            <a:r>
              <a:rPr lang="en-US" altLang="zh-CN"/>
              <a:t>SciPy</a:t>
            </a:r>
            <a:r>
              <a:rPr lang="zh-CN" altLang="zh-CN"/>
              <a:t>很好地弥补了这个缺憾。有一个很特别的用法，便是将函数本身作为参数，传递给</a:t>
            </a:r>
            <a:r>
              <a:rPr lang="en-US" altLang="zh-CN"/>
              <a:t>vectorize()</a:t>
            </a:r>
            <a:r>
              <a:rPr lang="zh-CN" altLang="zh-CN"/>
              <a:t>函数作为其参数，经过处理返回一个能接受向量化输入的函数。</a:t>
            </a:r>
            <a:endParaRPr lang="en-US" altLang="zh-CN"/>
          </a:p>
          <a:p>
            <a:r>
              <a:rPr lang="zh-CN" altLang="zh-CN"/>
              <a:t>当你使用</a:t>
            </a:r>
            <a:r>
              <a:rPr lang="en-US" altLang="zh-CN"/>
              <a:t>SciPy</a:t>
            </a:r>
            <a:r>
              <a:rPr lang="zh-CN" altLang="zh-CN"/>
              <a:t>模块时，你很可能需要优化、信号处理、函数变换等功能。</a:t>
            </a:r>
            <a:endParaRPr lang="en-US" altLang="zh-CN"/>
          </a:p>
          <a:p>
            <a:r>
              <a:rPr lang="zh-CN" altLang="zh-CN"/>
              <a:t>如果你打算自己实现这些功能以应对特殊的需求，那么这个特别的函数将使你的工作量大大减少。同时，你的代码将更加优雅。</a:t>
            </a:r>
          </a:p>
          <a:p>
            <a:endParaRPr lang="zh-CN" altLang="zh-CN"/>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2C547EE0-CA9A-4764-A8AF-C7974F427DBE}"/>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3ADC2B80-D86F-4B2A-8A4C-948F234B4151}"/>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D28F35C7-1786-48D9-B8DC-0C3749AEE405}"/>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D24C46C1-13C7-4A7E-A5E2-442E0A3C1D6D}"/>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模块的概述</a:t>
            </a:r>
          </a:p>
        </p:txBody>
      </p:sp>
      <p:sp>
        <p:nvSpPr>
          <p:cNvPr id="11" name="AutoShape 12">
            <a:hlinkClick r:id="" action="ppaction://noaction" highlightClick="1"/>
            <a:extLst>
              <a:ext uri="{FF2B5EF4-FFF2-40B4-BE49-F238E27FC236}">
                <a16:creationId xmlns:a16="http://schemas.microsoft.com/office/drawing/2014/main" id="{A4D52A41-4C91-4B2A-9E41-2D26E88CE6E0}"/>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B11D6977-12D2-4A1E-AB7F-91A9114FC3F0}"/>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43016" name="标题 13">
            <a:extLst>
              <a:ext uri="{FF2B5EF4-FFF2-40B4-BE49-F238E27FC236}">
                <a16:creationId xmlns:a16="http://schemas.microsoft.com/office/drawing/2014/main" id="{82EC33C1-DF42-420C-9FD5-9F7D9FCEB4A5}"/>
              </a:ext>
            </a:extLst>
          </p:cNvPr>
          <p:cNvSpPr>
            <a:spLocks noGrp="1"/>
          </p:cNvSpPr>
          <p:nvPr>
            <p:ph type="title"/>
          </p:nvPr>
        </p:nvSpPr>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64263C9B-B24E-43D4-85AA-48CBD89CB882}"/>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750BF43E-D495-4132-86D3-5966234D80DB}"/>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8F477AAD-95B0-491E-B195-DBC4A35B271D}"/>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F572540E-444A-4684-9347-2C57A9655F41}"/>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2BD853E0-A77D-47F6-82EB-C9517E054926}"/>
              </a:ext>
            </a:extLst>
          </p:cNvPr>
          <p:cNvSpPr>
            <a:spLocks noChangeArrowheads="1"/>
          </p:cNvSpPr>
          <p:nvPr/>
        </p:nvSpPr>
        <p:spPr bwMode="auto">
          <a:xfrm>
            <a:off x="2843213" y="422108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BDF018A0-57AA-43B7-8BD8-2E237004E49A}"/>
              </a:ext>
            </a:extLst>
          </p:cNvPr>
          <p:cNvSpPr>
            <a:spLocks noChangeArrowheads="1"/>
          </p:cNvSpPr>
          <p:nvPr/>
        </p:nvSpPr>
        <p:spPr bwMode="auto">
          <a:xfrm>
            <a:off x="1835150" y="422108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3C1EB31D-2CE9-455A-8E59-4095AA20B5FC}"/>
              </a:ext>
            </a:extLst>
          </p:cNvPr>
          <p:cNvSpPr>
            <a:spLocks noChangeArrowheads="1"/>
          </p:cNvSpPr>
          <p:nvPr/>
        </p:nvSpPr>
        <p:spPr bwMode="auto">
          <a:xfrm>
            <a:off x="1835150" y="494188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491DCD00-2EDB-4F26-9B94-B05B2DE7DACF}"/>
              </a:ext>
            </a:extLst>
          </p:cNvPr>
          <p:cNvSpPr>
            <a:spLocks noChangeArrowheads="1"/>
          </p:cNvSpPr>
          <p:nvPr/>
        </p:nvSpPr>
        <p:spPr bwMode="auto">
          <a:xfrm>
            <a:off x="2843213" y="494188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5DDBDFEB-E475-4A73-98BB-0A70B119CAE0}"/>
              </a:ext>
            </a:extLst>
          </p:cNvPr>
          <p:cNvSpPr>
            <a:spLocks noGrp="1"/>
          </p:cNvSpPr>
          <p:nvPr>
            <p:ph type="title"/>
          </p:nvPr>
        </p:nvSpPr>
        <p:spPr/>
        <p:txBody>
          <a:bodyPr/>
          <a:lstStyle/>
          <a:p>
            <a:r>
              <a:rPr lang="en-US" altLang="zh-CN"/>
              <a:t>scikit-learn</a:t>
            </a:r>
            <a:endParaRPr lang="zh-CN" altLang="en-US"/>
          </a:p>
        </p:txBody>
      </p:sp>
      <p:sp>
        <p:nvSpPr>
          <p:cNvPr id="3" name="内容占位符 2">
            <a:extLst>
              <a:ext uri="{FF2B5EF4-FFF2-40B4-BE49-F238E27FC236}">
                <a16:creationId xmlns:a16="http://schemas.microsoft.com/office/drawing/2014/main" id="{3DA66A37-8499-471D-9EBA-B1E27A340E2C}"/>
              </a:ext>
            </a:extLst>
          </p:cNvPr>
          <p:cNvSpPr>
            <a:spLocks noGrp="1"/>
          </p:cNvSpPr>
          <p:nvPr>
            <p:ph idx="1"/>
          </p:nvPr>
        </p:nvSpPr>
        <p:spPr/>
        <p:txBody>
          <a:bodyPr/>
          <a:lstStyle/>
          <a:p>
            <a:r>
              <a:rPr lang="zh-CN" altLang="zh-CN"/>
              <a:t>本节介绍的是</a:t>
            </a:r>
            <a:r>
              <a:rPr lang="en-US" altLang="zh-CN"/>
              <a:t>Python</a:t>
            </a:r>
            <a:r>
              <a:rPr lang="zh-CN" altLang="zh-CN"/>
              <a:t>在机器学习方面一个非常非常强力的模块，</a:t>
            </a:r>
            <a:r>
              <a:rPr lang="en-US" altLang="zh-CN"/>
              <a:t>scikit-learn</a:t>
            </a:r>
            <a:r>
              <a:rPr lang="zh-CN" altLang="zh-CN"/>
              <a:t>。</a:t>
            </a:r>
            <a:endParaRPr lang="en-US" altLang="zh-CN"/>
          </a:p>
          <a:p>
            <a:r>
              <a:rPr lang="en-US" altLang="zh-CN"/>
              <a:t>scikit-learn</a:t>
            </a:r>
            <a:r>
              <a:rPr lang="zh-CN" altLang="zh-CN"/>
              <a:t>是在</a:t>
            </a:r>
            <a:r>
              <a:rPr lang="en-US" altLang="zh-CN"/>
              <a:t>NumPy</a:t>
            </a:r>
            <a:r>
              <a:rPr lang="zh-CN" altLang="zh-CN"/>
              <a:t>，</a:t>
            </a:r>
            <a:r>
              <a:rPr lang="en-US" altLang="zh-CN"/>
              <a:t>SciPy</a:t>
            </a:r>
            <a:r>
              <a:rPr lang="zh-CN" altLang="zh-CN"/>
              <a:t>和</a:t>
            </a:r>
            <a:r>
              <a:rPr lang="en-US" altLang="zh-CN"/>
              <a:t>matplotlib</a:t>
            </a:r>
            <a:r>
              <a:rPr lang="zh-CN" altLang="zh-CN"/>
              <a:t>三个模块上编写的，是数据挖掘和数据分析的一个简单而有效的工具。</a:t>
            </a:r>
            <a:endParaRPr lang="en-US" altLang="zh-CN"/>
          </a:p>
          <a:p>
            <a:r>
              <a:rPr lang="zh-CN" altLang="zh-CN"/>
              <a:t>在其官方网站上我们可以看到</a:t>
            </a:r>
            <a:r>
              <a:rPr lang="en-US" altLang="zh-CN"/>
              <a:t>scikit-learn</a:t>
            </a:r>
            <a:r>
              <a:rPr lang="zh-CN" altLang="zh-CN"/>
              <a:t>有</a:t>
            </a:r>
            <a:r>
              <a:rPr lang="en-US" altLang="zh-CN"/>
              <a:t>6</a:t>
            </a:r>
            <a:r>
              <a:rPr lang="zh-CN" altLang="zh-CN"/>
              <a:t>大功能</a:t>
            </a:r>
            <a:r>
              <a:rPr lang="zh-CN" altLang="en-US"/>
              <a:t>如下：</a:t>
            </a:r>
            <a:endParaRPr lang="en-US" altLang="zh-CN"/>
          </a:p>
          <a:p>
            <a:endParaRPr lang="zh-CN" altLang="en-US" dirty="0"/>
          </a:p>
        </p:txBody>
      </p:sp>
      <p:graphicFrame>
        <p:nvGraphicFramePr>
          <p:cNvPr id="4" name="图示 3">
            <a:extLst>
              <a:ext uri="{FF2B5EF4-FFF2-40B4-BE49-F238E27FC236}">
                <a16:creationId xmlns:a16="http://schemas.microsoft.com/office/drawing/2014/main" id="{7E89436A-8708-435F-89A7-1F81CCC3529E}"/>
              </a:ext>
            </a:extLst>
          </p:cNvPr>
          <p:cNvGraphicFramePr/>
          <p:nvPr/>
        </p:nvGraphicFramePr>
        <p:xfrm>
          <a:off x="1979712" y="3284984"/>
          <a:ext cx="5544616"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17EFD019-47E3-48CE-8D05-E8313118C153}"/>
              </a:ext>
            </a:extLst>
          </p:cNvPr>
          <p:cNvSpPr>
            <a:spLocks noGrp="1"/>
          </p:cNvSpPr>
          <p:nvPr>
            <p:ph type="title"/>
          </p:nvPr>
        </p:nvSpPr>
        <p:spPr/>
        <p:txBody>
          <a:bodyPr/>
          <a:lstStyle/>
          <a:p>
            <a:r>
              <a:rPr lang="zh-CN" altLang="zh-CN"/>
              <a:t>机器学习</a:t>
            </a:r>
            <a:endParaRPr lang="zh-CN" altLang="en-US"/>
          </a:p>
        </p:txBody>
      </p:sp>
      <p:sp>
        <p:nvSpPr>
          <p:cNvPr id="45059" name="内容占位符 2">
            <a:extLst>
              <a:ext uri="{FF2B5EF4-FFF2-40B4-BE49-F238E27FC236}">
                <a16:creationId xmlns:a16="http://schemas.microsoft.com/office/drawing/2014/main" id="{71E9A791-5C46-4EF7-9B97-CA8705493C9E}"/>
              </a:ext>
            </a:extLst>
          </p:cNvPr>
          <p:cNvSpPr>
            <a:spLocks noGrp="1"/>
          </p:cNvSpPr>
          <p:nvPr>
            <p:ph idx="1"/>
          </p:nvPr>
        </p:nvSpPr>
        <p:spPr/>
        <p:txBody>
          <a:bodyPr/>
          <a:lstStyle/>
          <a:p>
            <a:r>
              <a:rPr lang="zh-CN" altLang="zh-CN"/>
              <a:t>一般来说，我们可以这样理解机器学习问题：我们</a:t>
            </a:r>
            <a:r>
              <a:rPr lang="en-US" altLang="zh-CN"/>
              <a:t>n</a:t>
            </a:r>
            <a:r>
              <a:rPr lang="zh-CN" altLang="zh-CN"/>
              <a:t>个样本（</a:t>
            </a:r>
            <a:r>
              <a:rPr lang="en-US" altLang="zh-CN"/>
              <a:t>sample</a:t>
            </a:r>
            <a:r>
              <a:rPr lang="zh-CN" altLang="zh-CN"/>
              <a:t>）的数据集，想要预测未知数据的属性。如果样本的数据是多维的，那么我们就说样本具有多个属性或特征。</a:t>
            </a:r>
          </a:p>
          <a:p>
            <a:r>
              <a:rPr lang="zh-CN" altLang="zh-CN"/>
              <a:t>我们可以将学习问题分为以下几类：</a:t>
            </a:r>
          </a:p>
          <a:p>
            <a:endParaRPr lang="zh-CN" altLang="en-US"/>
          </a:p>
        </p:txBody>
      </p:sp>
      <p:graphicFrame>
        <p:nvGraphicFramePr>
          <p:cNvPr id="4" name="图示 3">
            <a:extLst>
              <a:ext uri="{FF2B5EF4-FFF2-40B4-BE49-F238E27FC236}">
                <a16:creationId xmlns:a16="http://schemas.microsoft.com/office/drawing/2014/main" id="{943B23AB-83AF-4A52-9E85-3A63265AB1FD}"/>
              </a:ext>
            </a:extLst>
          </p:cNvPr>
          <p:cNvGraphicFramePr/>
          <p:nvPr/>
        </p:nvGraphicFramePr>
        <p:xfrm>
          <a:off x="1907704" y="2924944"/>
          <a:ext cx="4824536" cy="3271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3F70D0FA-E7F1-4E7A-8865-6F24B0332747}"/>
              </a:ext>
            </a:extLst>
          </p:cNvPr>
          <p:cNvSpPr>
            <a:spLocks noGrp="1"/>
          </p:cNvSpPr>
          <p:nvPr>
            <p:ph type="title"/>
          </p:nvPr>
        </p:nvSpPr>
        <p:spPr/>
        <p:txBody>
          <a:bodyPr/>
          <a:lstStyle/>
          <a:p>
            <a:r>
              <a:rPr lang="zh-CN" altLang="en-US"/>
              <a:t>模块的作用</a:t>
            </a:r>
          </a:p>
        </p:txBody>
      </p:sp>
      <p:sp>
        <p:nvSpPr>
          <p:cNvPr id="18435" name="内容占位符 2">
            <a:extLst>
              <a:ext uri="{FF2B5EF4-FFF2-40B4-BE49-F238E27FC236}">
                <a16:creationId xmlns:a16="http://schemas.microsoft.com/office/drawing/2014/main" id="{C63A13D6-3CF4-43F2-A9E5-A823E64845D3}"/>
              </a:ext>
            </a:extLst>
          </p:cNvPr>
          <p:cNvSpPr>
            <a:spLocks noGrp="1"/>
          </p:cNvSpPr>
          <p:nvPr>
            <p:ph idx="1"/>
          </p:nvPr>
        </p:nvSpPr>
        <p:spPr/>
        <p:txBody>
          <a:bodyPr/>
          <a:lstStyle/>
          <a:p>
            <a:r>
              <a:rPr lang="zh-CN" altLang="zh-CN"/>
              <a:t>从这一章开始，我们开始讨论</a:t>
            </a:r>
            <a:r>
              <a:rPr lang="en-US" altLang="zh-CN"/>
              <a:t>Python</a:t>
            </a:r>
            <a:r>
              <a:rPr lang="zh-CN" altLang="zh-CN"/>
              <a:t>模块并详细介绍多个</a:t>
            </a:r>
            <a:r>
              <a:rPr lang="en-US" altLang="zh-CN"/>
              <a:t>Python</a:t>
            </a:r>
            <a:r>
              <a:rPr lang="zh-CN" altLang="zh-CN"/>
              <a:t>必须掌握的模块。通过前面章节的学习，理论上我们已经可以几乎能够使用</a:t>
            </a:r>
            <a:r>
              <a:rPr lang="en-US" altLang="zh-CN"/>
              <a:t>Python</a:t>
            </a:r>
            <a:r>
              <a:rPr lang="zh-CN" altLang="zh-CN"/>
              <a:t>做任何事情。</a:t>
            </a:r>
            <a:endParaRPr lang="en-US" altLang="zh-CN"/>
          </a:p>
          <a:p>
            <a:r>
              <a:rPr lang="zh-CN" altLang="zh-CN"/>
              <a:t>但是如果让你们写一段实现矩阵的工业代码，我想这也是一件不容易的事情，而这段代码已经有人完整地写好了，我们可以在别人的基础上进行深一层的研究，这就需要模块。</a:t>
            </a:r>
            <a:endParaRPr lang="en-US" altLang="zh-CN"/>
          </a:p>
          <a:p>
            <a:r>
              <a:rPr lang="zh-CN" altLang="zh-CN"/>
              <a:t>通过引入模块，我们能够调用别人写好的函数和类，我们没有必要重新做别人已经做好的东西。</a:t>
            </a:r>
            <a:r>
              <a:rPr lang="en-US" altLang="zh-CN"/>
              <a:t>Python</a:t>
            </a:r>
            <a:r>
              <a:rPr lang="zh-CN" altLang="zh-CN"/>
              <a:t>的模块使得程序员能够轻松地分享自己的成果，这也是</a:t>
            </a:r>
            <a:r>
              <a:rPr lang="en-US" altLang="zh-CN"/>
              <a:t>Python</a:t>
            </a:r>
            <a:r>
              <a:rPr lang="zh-CN" altLang="zh-CN"/>
              <a:t>这门开源语言的一个亮点。</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880C7EBF-38F2-416A-8AE5-55F80AF7AAE9}"/>
              </a:ext>
            </a:extLst>
          </p:cNvPr>
          <p:cNvSpPr>
            <a:spLocks noGrp="1"/>
          </p:cNvSpPr>
          <p:nvPr>
            <p:ph type="title"/>
          </p:nvPr>
        </p:nvSpPr>
        <p:spPr/>
        <p:txBody>
          <a:bodyPr/>
          <a:lstStyle/>
          <a:p>
            <a:r>
              <a:rPr lang="en-US" altLang="zh-CN"/>
              <a:t>scikit-learn</a:t>
            </a:r>
            <a:r>
              <a:rPr lang="zh-CN" altLang="zh-CN"/>
              <a:t>的数据集</a:t>
            </a:r>
            <a:endParaRPr lang="zh-CN" altLang="en-US"/>
          </a:p>
        </p:txBody>
      </p:sp>
      <p:sp>
        <p:nvSpPr>
          <p:cNvPr id="46083" name="内容占位符 2">
            <a:extLst>
              <a:ext uri="{FF2B5EF4-FFF2-40B4-BE49-F238E27FC236}">
                <a16:creationId xmlns:a16="http://schemas.microsoft.com/office/drawing/2014/main" id="{857F5EBC-6A1A-4B61-AF02-72F7B299E733}"/>
              </a:ext>
            </a:extLst>
          </p:cNvPr>
          <p:cNvSpPr>
            <a:spLocks noGrp="1"/>
          </p:cNvSpPr>
          <p:nvPr>
            <p:ph idx="1"/>
          </p:nvPr>
        </p:nvSpPr>
        <p:spPr/>
        <p:txBody>
          <a:bodyPr/>
          <a:lstStyle/>
          <a:p>
            <a:r>
              <a:rPr lang="en-US" altLang="zh-CN"/>
              <a:t>scikit-learn</a:t>
            </a:r>
            <a:r>
              <a:rPr lang="zh-CN" altLang="zh-CN"/>
              <a:t>有一些标准数据集，比如分类的</a:t>
            </a:r>
            <a:r>
              <a:rPr lang="en-US" altLang="zh-CN"/>
              <a:t>iris</a:t>
            </a:r>
            <a:r>
              <a:rPr lang="zh-CN" altLang="zh-CN"/>
              <a:t>和</a:t>
            </a:r>
            <a:r>
              <a:rPr lang="en-US" altLang="zh-CN"/>
              <a:t>digits</a:t>
            </a:r>
            <a:r>
              <a:rPr lang="zh-CN" altLang="zh-CN"/>
              <a:t>数据集和用于回归的波士顿房价（</a:t>
            </a:r>
            <a:r>
              <a:rPr lang="en-US" altLang="zh-CN"/>
              <a:t>boston house prices</a:t>
            </a:r>
            <a:r>
              <a:rPr lang="zh-CN" altLang="zh-CN"/>
              <a:t>）数据集。</a:t>
            </a:r>
            <a:endParaRPr lang="en-US" altLang="zh-CN"/>
          </a:p>
          <a:p>
            <a:r>
              <a:rPr lang="zh-CN" altLang="zh-CN"/>
              <a:t>针对</a:t>
            </a:r>
            <a:r>
              <a:rPr lang="en-US" altLang="zh-CN"/>
              <a:t>digits</a:t>
            </a:r>
            <a:r>
              <a:rPr lang="zh-CN" altLang="zh-CN"/>
              <a:t>数据集的任务是给定一个</a:t>
            </a:r>
            <a:r>
              <a:rPr lang="en-US" altLang="zh-CN"/>
              <a:t>8*8</a:t>
            </a:r>
            <a:r>
              <a:rPr lang="zh-CN" altLang="zh-CN"/>
              <a:t>像素数组，程序能够预测这</a:t>
            </a:r>
            <a:r>
              <a:rPr lang="en-US" altLang="zh-CN"/>
              <a:t>64</a:t>
            </a:r>
            <a:r>
              <a:rPr lang="zh-CN" altLang="zh-CN"/>
              <a:t>个像素代表哪个数字，</a:t>
            </a:r>
            <a:r>
              <a:rPr lang="zh-CN" altLang="en-US"/>
              <a:t>如下</a:t>
            </a:r>
            <a:r>
              <a:rPr lang="zh-CN" altLang="zh-CN"/>
              <a:t>图 所示</a:t>
            </a:r>
            <a:r>
              <a:rPr lang="zh-CN" altLang="en-US"/>
              <a:t>：</a:t>
            </a:r>
            <a:endParaRPr lang="zh-CN" altLang="zh-CN"/>
          </a:p>
          <a:p>
            <a:endParaRPr lang="zh-CN" altLang="en-US"/>
          </a:p>
        </p:txBody>
      </p:sp>
      <p:pic>
        <p:nvPicPr>
          <p:cNvPr id="46084" name="图片 3">
            <a:extLst>
              <a:ext uri="{FF2B5EF4-FFF2-40B4-BE49-F238E27FC236}">
                <a16:creationId xmlns:a16="http://schemas.microsoft.com/office/drawing/2014/main" id="{70BDF6ED-3D56-4078-A30F-683BD4CF9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2781300"/>
            <a:ext cx="5273675"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C4ED6B69-1BA3-47B4-93AF-573F7E8C47CF}"/>
              </a:ext>
            </a:extLst>
          </p:cNvPr>
          <p:cNvSpPr>
            <a:spLocks noGrp="1"/>
          </p:cNvSpPr>
          <p:nvPr>
            <p:ph type="title"/>
          </p:nvPr>
        </p:nvSpPr>
        <p:spPr/>
        <p:txBody>
          <a:bodyPr/>
          <a:lstStyle/>
          <a:p>
            <a:r>
              <a:rPr lang="en-US" altLang="zh-CN"/>
              <a:t>scikit-learn</a:t>
            </a:r>
            <a:r>
              <a:rPr lang="zh-CN" altLang="zh-CN"/>
              <a:t>的训练和预测</a:t>
            </a:r>
            <a:endParaRPr lang="zh-CN" altLang="en-US"/>
          </a:p>
        </p:txBody>
      </p:sp>
      <p:sp>
        <p:nvSpPr>
          <p:cNvPr id="47107" name="内容占位符 2">
            <a:extLst>
              <a:ext uri="{FF2B5EF4-FFF2-40B4-BE49-F238E27FC236}">
                <a16:creationId xmlns:a16="http://schemas.microsoft.com/office/drawing/2014/main" id="{52212392-C86D-4879-A86D-0DAF973D8717}"/>
              </a:ext>
            </a:extLst>
          </p:cNvPr>
          <p:cNvSpPr>
            <a:spLocks noGrp="1"/>
          </p:cNvSpPr>
          <p:nvPr>
            <p:ph idx="1"/>
          </p:nvPr>
        </p:nvSpPr>
        <p:spPr>
          <a:xfrm>
            <a:off x="142844" y="775245"/>
            <a:ext cx="8749636" cy="1285603"/>
          </a:xfrm>
        </p:spPr>
        <p:txBody>
          <a:bodyPr/>
          <a:lstStyle/>
          <a:p>
            <a:r>
              <a:rPr lang="zh-CN" altLang="zh-CN" dirty="0"/>
              <a:t>接着上面的例子，我们的任务是给定一副像素图案，预测其表示的数字。这是一个有监督学习的分类问题，总共有</a:t>
            </a:r>
            <a:r>
              <a:rPr lang="en-US" altLang="zh-CN" dirty="0"/>
              <a:t>10</a:t>
            </a:r>
            <a:r>
              <a:rPr lang="zh-CN" altLang="zh-CN" dirty="0"/>
              <a:t>个可能的分类（数字</a:t>
            </a:r>
            <a:r>
              <a:rPr lang="en-US" altLang="zh-CN" dirty="0"/>
              <a:t>0</a:t>
            </a:r>
            <a:r>
              <a:rPr lang="zh-CN" altLang="zh-CN" dirty="0"/>
              <a:t>到</a:t>
            </a:r>
            <a:r>
              <a:rPr lang="en-US" altLang="zh-CN" dirty="0"/>
              <a:t>9</a:t>
            </a:r>
            <a:r>
              <a:rPr lang="zh-CN" altLang="zh-CN" dirty="0"/>
              <a:t>）。我们将训练一个预测器（</a:t>
            </a:r>
            <a:r>
              <a:rPr lang="en-US" altLang="zh-CN" dirty="0"/>
              <a:t>estimator</a:t>
            </a:r>
            <a:r>
              <a:rPr lang="zh-CN" altLang="zh-CN" dirty="0"/>
              <a:t>）来预测（</a:t>
            </a:r>
            <a:r>
              <a:rPr lang="en-US" altLang="zh-CN" dirty="0"/>
              <a:t>predict</a:t>
            </a:r>
            <a:r>
              <a:rPr lang="zh-CN" altLang="zh-CN" dirty="0"/>
              <a:t>）未知样本所属分类。</a:t>
            </a:r>
          </a:p>
          <a:p>
            <a:r>
              <a:rPr lang="zh-CN" altLang="zh-CN" dirty="0"/>
              <a:t>在</a:t>
            </a:r>
            <a:r>
              <a:rPr lang="en-US" altLang="zh-CN" dirty="0" err="1"/>
              <a:t>scikit</a:t>
            </a:r>
            <a:r>
              <a:rPr lang="en-US" altLang="zh-CN" dirty="0"/>
              <a:t>-learn</a:t>
            </a:r>
            <a:r>
              <a:rPr lang="zh-CN" altLang="zh-CN" dirty="0"/>
              <a:t>中，分类的预测器是一个</a:t>
            </a:r>
            <a:r>
              <a:rPr lang="en-US" altLang="zh-CN" dirty="0"/>
              <a:t>Python</a:t>
            </a:r>
            <a:r>
              <a:rPr lang="zh-CN" altLang="zh-CN" dirty="0"/>
              <a:t>对象，具有方法</a:t>
            </a:r>
            <a:r>
              <a:rPr lang="en-US" altLang="zh-CN" dirty="0"/>
              <a:t>fit(</a:t>
            </a:r>
            <a:r>
              <a:rPr lang="en-US" altLang="zh-CN" dirty="0" err="1"/>
              <a:t>X,y</a:t>
            </a:r>
            <a:r>
              <a:rPr lang="en-US" altLang="zh-CN" dirty="0"/>
              <a:t>)</a:t>
            </a:r>
            <a:r>
              <a:rPr lang="zh-CN" altLang="zh-CN" dirty="0"/>
              <a:t>和</a:t>
            </a:r>
            <a:r>
              <a:rPr lang="en-US" altLang="zh-CN" dirty="0"/>
              <a:t>predict(test)</a:t>
            </a:r>
            <a:r>
              <a:rPr lang="zh-CN" altLang="zh-CN" dirty="0"/>
              <a:t>方法。</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C74181E-951E-4C01-9799-5EF45764AA60}"/>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20D52314-2D99-4044-A109-B66B6B6A353F}"/>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0023CAAA-3DAF-48E6-9459-FBBA7726ACAA}"/>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1CCDD120-B9E2-4A5C-A96C-019ADD752D02}"/>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模块的概述</a:t>
            </a:r>
          </a:p>
        </p:txBody>
      </p:sp>
      <p:sp>
        <p:nvSpPr>
          <p:cNvPr id="11" name="AutoShape 12">
            <a:hlinkClick r:id="" action="ppaction://noaction" highlightClick="1"/>
            <a:extLst>
              <a:ext uri="{FF2B5EF4-FFF2-40B4-BE49-F238E27FC236}">
                <a16:creationId xmlns:a16="http://schemas.microsoft.com/office/drawing/2014/main" id="{7DEA4A75-CF47-40B6-81CF-D3D725AE426A}"/>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BE2AC83C-2BF4-448E-BC72-F24C01188D4B}"/>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48136" name="标题 13">
            <a:extLst>
              <a:ext uri="{FF2B5EF4-FFF2-40B4-BE49-F238E27FC236}">
                <a16:creationId xmlns:a16="http://schemas.microsoft.com/office/drawing/2014/main" id="{A6B543E3-4118-473A-B5C1-51829EB5D28C}"/>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3EC2EF09-3D15-433E-951C-B8C719EA850E}"/>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3693E6FF-AE88-499D-A369-157C193C5865}"/>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8B8B5529-8974-4DFA-BA9D-3E1FA0331432}"/>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F2B22583-8A42-4FEA-A740-8AF37429FBB2}"/>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7AC00EB1-4843-4B91-8B9C-27D67D0798E2}"/>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252A15A7-179B-4CD2-9422-2678AE03FCC9}"/>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866892F2-25C4-4833-AFF4-1EBA3523F61E}"/>
              </a:ext>
            </a:extLst>
          </p:cNvPr>
          <p:cNvSpPr>
            <a:spLocks noChangeArrowheads="1"/>
          </p:cNvSpPr>
          <p:nvPr/>
        </p:nvSpPr>
        <p:spPr bwMode="auto">
          <a:xfrm>
            <a:off x="1835696" y="494116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53A31A59-509C-4656-A436-ADFDF7BE96F1}"/>
              </a:ext>
            </a:extLst>
          </p:cNvPr>
          <p:cNvSpPr>
            <a:spLocks noChangeArrowheads="1"/>
          </p:cNvSpPr>
          <p:nvPr/>
        </p:nvSpPr>
        <p:spPr bwMode="auto">
          <a:xfrm>
            <a:off x="2843808" y="494116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8E7A447C-76C5-4F48-9683-010A3EAFEE13}"/>
              </a:ext>
            </a:extLst>
          </p:cNvPr>
          <p:cNvSpPr>
            <a:spLocks noGrp="1"/>
          </p:cNvSpPr>
          <p:nvPr>
            <p:ph type="title"/>
          </p:nvPr>
        </p:nvSpPr>
        <p:spPr/>
        <p:txBody>
          <a:bodyPr/>
          <a:lstStyle/>
          <a:p>
            <a:r>
              <a:rPr lang="zh-CN" altLang="en-US"/>
              <a:t>其他</a:t>
            </a:r>
            <a:r>
              <a:rPr lang="en-US" altLang="zh-CN"/>
              <a:t>Python</a:t>
            </a:r>
            <a:r>
              <a:rPr lang="zh-CN" altLang="en-US"/>
              <a:t>常用模块</a:t>
            </a:r>
            <a:r>
              <a:rPr lang="en-US" altLang="zh-CN"/>
              <a:t>.</a:t>
            </a:r>
            <a:endParaRPr lang="zh-CN" altLang="en-US"/>
          </a:p>
        </p:txBody>
      </p:sp>
      <p:sp>
        <p:nvSpPr>
          <p:cNvPr id="49155" name="内容占位符 2">
            <a:extLst>
              <a:ext uri="{FF2B5EF4-FFF2-40B4-BE49-F238E27FC236}">
                <a16:creationId xmlns:a16="http://schemas.microsoft.com/office/drawing/2014/main" id="{C34D13A1-92D5-4354-ABF4-8DE9AFAE6C0A}"/>
              </a:ext>
            </a:extLst>
          </p:cNvPr>
          <p:cNvSpPr>
            <a:spLocks noGrp="1"/>
          </p:cNvSpPr>
          <p:nvPr>
            <p:ph idx="1"/>
          </p:nvPr>
        </p:nvSpPr>
        <p:spPr/>
        <p:txBody>
          <a:bodyPr/>
          <a:lstStyle/>
          <a:p>
            <a:r>
              <a:rPr lang="en-US" altLang="zh-CN"/>
              <a:t>Python</a:t>
            </a:r>
            <a:r>
              <a:rPr lang="zh-CN" altLang="zh-CN"/>
              <a:t>处理数据挖掘的模块</a:t>
            </a:r>
            <a:r>
              <a:rPr lang="zh-CN" altLang="en-US"/>
              <a:t>有很多</a:t>
            </a:r>
            <a:r>
              <a:rPr lang="zh-CN" altLang="zh-CN"/>
              <a:t>，</a:t>
            </a:r>
            <a:r>
              <a:rPr lang="zh-CN" altLang="en-US"/>
              <a:t>下面</a:t>
            </a:r>
            <a:r>
              <a:rPr lang="zh-CN" altLang="zh-CN"/>
              <a:t>表格对</a:t>
            </a:r>
            <a:r>
              <a:rPr lang="en-US" altLang="zh-CN"/>
              <a:t>Python</a:t>
            </a:r>
            <a:r>
              <a:rPr lang="zh-CN" altLang="zh-CN"/>
              <a:t>处理数据挖掘常用模块进行简单介绍。</a:t>
            </a:r>
            <a:endParaRPr lang="zh-CN" altLang="en-US"/>
          </a:p>
        </p:txBody>
      </p:sp>
      <p:graphicFrame>
        <p:nvGraphicFramePr>
          <p:cNvPr id="4" name="表格 3">
            <a:extLst>
              <a:ext uri="{FF2B5EF4-FFF2-40B4-BE49-F238E27FC236}">
                <a16:creationId xmlns:a16="http://schemas.microsoft.com/office/drawing/2014/main" id="{2B34BC22-51DA-48D1-84CC-1F7ACB16F0D2}"/>
              </a:ext>
            </a:extLst>
          </p:cNvPr>
          <p:cNvGraphicFramePr>
            <a:graphicFrameLocks noGrp="1"/>
          </p:cNvGraphicFramePr>
          <p:nvPr/>
        </p:nvGraphicFramePr>
        <p:xfrm>
          <a:off x="684213" y="1847850"/>
          <a:ext cx="7704137" cy="4389437"/>
        </p:xfrm>
        <a:graphic>
          <a:graphicData uri="http://schemas.openxmlformats.org/drawingml/2006/table">
            <a:tbl>
              <a:tblPr firstRow="1" firstCol="1" bandRow="1">
                <a:tableStyleId>{5C22544A-7EE6-4342-B048-85BDC9FD1C3A}</a:tableStyleId>
              </a:tblPr>
              <a:tblGrid>
                <a:gridCol w="963017">
                  <a:extLst>
                    <a:ext uri="{9D8B030D-6E8A-4147-A177-3AD203B41FA5}">
                      <a16:colId xmlns:a16="http://schemas.microsoft.com/office/drawing/2014/main" val="20000"/>
                    </a:ext>
                  </a:extLst>
                </a:gridCol>
                <a:gridCol w="6741120">
                  <a:extLst>
                    <a:ext uri="{9D8B030D-6E8A-4147-A177-3AD203B41FA5}">
                      <a16:colId xmlns:a16="http://schemas.microsoft.com/office/drawing/2014/main" val="20001"/>
                    </a:ext>
                  </a:extLst>
                </a:gridCol>
              </a:tblGrid>
              <a:tr h="243858">
                <a:tc>
                  <a:txBody>
                    <a:bodyPr/>
                    <a:lstStyle/>
                    <a:p>
                      <a:pPr algn="just">
                        <a:spcAft>
                          <a:spcPts val="0"/>
                        </a:spcAft>
                      </a:pPr>
                      <a:r>
                        <a:rPr lang="zh-CN" sz="1600" kern="100" dirty="0">
                          <a:effectLst/>
                        </a:rPr>
                        <a:t>模块名称</a:t>
                      </a:r>
                      <a:endParaRPr lang="zh-CN" sz="1600" kern="100" dirty="0">
                        <a:effectLst/>
                        <a:latin typeface="Calibri"/>
                        <a:ea typeface="宋体"/>
                        <a:cs typeface="Times New Roman"/>
                      </a:endParaRPr>
                    </a:p>
                  </a:txBody>
                  <a:tcPr marL="62565" marR="62565" marT="0" marB="0"/>
                </a:tc>
                <a:tc>
                  <a:txBody>
                    <a:bodyPr/>
                    <a:lstStyle/>
                    <a:p>
                      <a:pPr algn="just">
                        <a:spcAft>
                          <a:spcPts val="0"/>
                        </a:spcAft>
                      </a:pPr>
                      <a:r>
                        <a:rPr lang="zh-CN" sz="1600" kern="100" dirty="0">
                          <a:effectLst/>
                        </a:rPr>
                        <a:t>用途</a:t>
                      </a:r>
                      <a:endParaRPr lang="zh-CN" sz="1600" kern="100" dirty="0">
                        <a:effectLst/>
                        <a:latin typeface="Calibri"/>
                        <a:ea typeface="宋体"/>
                        <a:cs typeface="Times New Roman"/>
                      </a:endParaRPr>
                    </a:p>
                  </a:txBody>
                  <a:tcPr marL="62565" marR="62565" marT="0" marB="0"/>
                </a:tc>
                <a:extLst>
                  <a:ext uri="{0D108BD9-81ED-4DB2-BD59-A6C34878D82A}">
                    <a16:rowId xmlns:a16="http://schemas.microsoft.com/office/drawing/2014/main" val="10000"/>
                  </a:ext>
                </a:extLst>
              </a:tr>
              <a:tr h="487715">
                <a:tc>
                  <a:txBody>
                    <a:bodyPr/>
                    <a:lstStyle/>
                    <a:p>
                      <a:pPr algn="just">
                        <a:spcAft>
                          <a:spcPts val="0"/>
                        </a:spcAft>
                      </a:pPr>
                      <a:r>
                        <a:rPr lang="en-US" sz="1600" kern="100">
                          <a:effectLst/>
                        </a:rPr>
                        <a:t>Theano</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a:effectLst/>
                        </a:rPr>
                        <a:t>Theano </a:t>
                      </a:r>
                      <a:r>
                        <a:rPr lang="zh-CN" sz="1600" kern="100">
                          <a:effectLst/>
                        </a:rPr>
                        <a:t>是一个</a:t>
                      </a:r>
                      <a:r>
                        <a:rPr lang="en-US" sz="1600" kern="100">
                          <a:effectLst/>
                        </a:rPr>
                        <a:t> Python </a:t>
                      </a:r>
                      <a:r>
                        <a:rPr lang="zh-CN" sz="1600" kern="100">
                          <a:effectLst/>
                        </a:rPr>
                        <a:t>库，用来定义、优化和模拟数学表达式计算，用于高效的解决多维数组的计算问题以及深度学习框架。</a:t>
                      </a:r>
                      <a:endParaRPr lang="zh-CN" sz="1600" kern="100">
                        <a:effectLst/>
                        <a:latin typeface="Calibri"/>
                        <a:ea typeface="宋体"/>
                        <a:cs typeface="Times New Roman"/>
                      </a:endParaRPr>
                    </a:p>
                  </a:txBody>
                  <a:tcPr marL="62565" marR="62565" marT="0" marB="0"/>
                </a:tc>
                <a:extLst>
                  <a:ext uri="{0D108BD9-81ED-4DB2-BD59-A6C34878D82A}">
                    <a16:rowId xmlns:a16="http://schemas.microsoft.com/office/drawing/2014/main" val="10001"/>
                  </a:ext>
                </a:extLst>
              </a:tr>
              <a:tr h="487715">
                <a:tc>
                  <a:txBody>
                    <a:bodyPr/>
                    <a:lstStyle/>
                    <a:p>
                      <a:pPr algn="just">
                        <a:spcAft>
                          <a:spcPts val="0"/>
                        </a:spcAft>
                      </a:pPr>
                      <a:r>
                        <a:rPr lang="en-US" sz="1600" kern="100">
                          <a:effectLst/>
                        </a:rPr>
                        <a:t>Keras</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dirty="0" err="1">
                          <a:effectLst/>
                        </a:rPr>
                        <a:t>Keras</a:t>
                      </a:r>
                      <a:r>
                        <a:rPr lang="zh-CN" sz="1600" kern="100" dirty="0">
                          <a:effectLst/>
                        </a:rPr>
                        <a:t>是基于</a:t>
                      </a:r>
                      <a:r>
                        <a:rPr lang="en-US" sz="1600" kern="100" dirty="0" err="1">
                          <a:effectLst/>
                        </a:rPr>
                        <a:t>Theano</a:t>
                      </a:r>
                      <a:r>
                        <a:rPr lang="zh-CN" sz="1600" kern="100" dirty="0">
                          <a:effectLst/>
                        </a:rPr>
                        <a:t>的深度学习库，主要用于搭建人工神经网络，自编码器，卷积神经网络等深度学习模型。</a:t>
                      </a:r>
                      <a:endParaRPr lang="zh-CN" sz="1600" kern="100" dirty="0">
                        <a:effectLst/>
                        <a:latin typeface="Calibri"/>
                        <a:ea typeface="宋体"/>
                        <a:cs typeface="Times New Roman"/>
                      </a:endParaRPr>
                    </a:p>
                  </a:txBody>
                  <a:tcPr marL="62565" marR="62565" marT="0" marB="0"/>
                </a:tc>
                <a:extLst>
                  <a:ext uri="{0D108BD9-81ED-4DB2-BD59-A6C34878D82A}">
                    <a16:rowId xmlns:a16="http://schemas.microsoft.com/office/drawing/2014/main" val="10002"/>
                  </a:ext>
                </a:extLst>
              </a:tr>
              <a:tr h="487715">
                <a:tc>
                  <a:txBody>
                    <a:bodyPr/>
                    <a:lstStyle/>
                    <a:p>
                      <a:pPr algn="just">
                        <a:spcAft>
                          <a:spcPts val="0"/>
                        </a:spcAft>
                      </a:pPr>
                      <a:r>
                        <a:rPr lang="en-US" sz="1600" kern="100">
                          <a:effectLst/>
                        </a:rPr>
                        <a:t>Gensim</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dirty="0" err="1">
                          <a:effectLst/>
                        </a:rPr>
                        <a:t>Gensim</a:t>
                      </a:r>
                      <a:r>
                        <a:rPr lang="zh-CN" sz="1600" kern="100" dirty="0">
                          <a:effectLst/>
                        </a:rPr>
                        <a:t>是</a:t>
                      </a:r>
                      <a:r>
                        <a:rPr lang="en-US" sz="1600" kern="100" dirty="0">
                          <a:effectLst/>
                        </a:rPr>
                        <a:t>Python</a:t>
                      </a:r>
                      <a:r>
                        <a:rPr lang="zh-CN" sz="1600" kern="100" dirty="0">
                          <a:effectLst/>
                        </a:rPr>
                        <a:t>的自然语言处理模块，包括了自然语言主题模型，用于文本的主题挖掘。</a:t>
                      </a:r>
                      <a:endParaRPr lang="zh-CN" sz="1600" kern="100" dirty="0">
                        <a:effectLst/>
                        <a:latin typeface="Calibri"/>
                        <a:ea typeface="宋体"/>
                        <a:cs typeface="Times New Roman"/>
                      </a:endParaRPr>
                    </a:p>
                  </a:txBody>
                  <a:tcPr marL="62565" marR="62565" marT="0" marB="0"/>
                </a:tc>
                <a:extLst>
                  <a:ext uri="{0D108BD9-81ED-4DB2-BD59-A6C34878D82A}">
                    <a16:rowId xmlns:a16="http://schemas.microsoft.com/office/drawing/2014/main" val="10003"/>
                  </a:ext>
                </a:extLst>
              </a:tr>
              <a:tr h="487715">
                <a:tc>
                  <a:txBody>
                    <a:bodyPr/>
                    <a:lstStyle/>
                    <a:p>
                      <a:pPr algn="just">
                        <a:spcAft>
                          <a:spcPts val="0"/>
                        </a:spcAft>
                      </a:pPr>
                      <a:r>
                        <a:rPr lang="en-US" sz="1600" kern="100">
                          <a:effectLst/>
                        </a:rPr>
                        <a:t>StatsModels</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dirty="0" err="1">
                          <a:effectLst/>
                        </a:rPr>
                        <a:t>StatsModels</a:t>
                      </a:r>
                      <a:r>
                        <a:rPr lang="zh-CN" sz="1600" kern="100" dirty="0">
                          <a:effectLst/>
                        </a:rPr>
                        <a:t>是注重数据统计建模分析的数据处理模块，它与</a:t>
                      </a:r>
                      <a:r>
                        <a:rPr lang="en-US" sz="1600" kern="100" dirty="0">
                          <a:effectLst/>
                        </a:rPr>
                        <a:t>pandas</a:t>
                      </a:r>
                      <a:r>
                        <a:rPr lang="zh-CN" sz="1600" kern="100" dirty="0">
                          <a:effectLst/>
                        </a:rPr>
                        <a:t>结合，是当前</a:t>
                      </a:r>
                      <a:r>
                        <a:rPr lang="en-US" sz="1600" kern="100" dirty="0">
                          <a:effectLst/>
                        </a:rPr>
                        <a:t>Python</a:t>
                      </a:r>
                      <a:r>
                        <a:rPr lang="zh-CN" sz="1600" kern="100" dirty="0">
                          <a:effectLst/>
                        </a:rPr>
                        <a:t>的一个强大数据挖掘组合。</a:t>
                      </a:r>
                      <a:endParaRPr lang="zh-CN" sz="1600" kern="100" dirty="0">
                        <a:effectLst/>
                        <a:latin typeface="Calibri"/>
                        <a:ea typeface="宋体"/>
                        <a:cs typeface="Times New Roman"/>
                      </a:endParaRPr>
                    </a:p>
                  </a:txBody>
                  <a:tcPr marL="62565" marR="62565" marT="0" marB="0"/>
                </a:tc>
                <a:extLst>
                  <a:ext uri="{0D108BD9-81ED-4DB2-BD59-A6C34878D82A}">
                    <a16:rowId xmlns:a16="http://schemas.microsoft.com/office/drawing/2014/main" val="10004"/>
                  </a:ext>
                </a:extLst>
              </a:tr>
              <a:tr h="243858">
                <a:tc>
                  <a:txBody>
                    <a:bodyPr/>
                    <a:lstStyle/>
                    <a:p>
                      <a:pPr algn="just">
                        <a:spcAft>
                          <a:spcPts val="0"/>
                        </a:spcAft>
                      </a:pPr>
                      <a:r>
                        <a:rPr lang="en-US" sz="1600" kern="100">
                          <a:effectLst/>
                        </a:rPr>
                        <a:t>Pygame</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a:effectLst/>
                        </a:rPr>
                        <a:t>Pygame</a:t>
                      </a:r>
                      <a:r>
                        <a:rPr lang="zh-CN" sz="1600" kern="100">
                          <a:effectLst/>
                        </a:rPr>
                        <a:t>是专为电子游戏设计的</a:t>
                      </a:r>
                      <a:r>
                        <a:rPr lang="en-US" sz="1600" kern="100">
                          <a:effectLst/>
                        </a:rPr>
                        <a:t>Python</a:t>
                      </a:r>
                      <a:r>
                        <a:rPr lang="zh-CN" sz="1600" kern="100">
                          <a:effectLst/>
                        </a:rPr>
                        <a:t>模块</a:t>
                      </a:r>
                      <a:endParaRPr lang="zh-CN" sz="1600" kern="100">
                        <a:effectLst/>
                        <a:latin typeface="Calibri"/>
                        <a:ea typeface="宋体"/>
                        <a:cs typeface="Times New Roman"/>
                      </a:endParaRPr>
                    </a:p>
                  </a:txBody>
                  <a:tcPr marL="62565" marR="62565" marT="0" marB="0"/>
                </a:tc>
                <a:extLst>
                  <a:ext uri="{0D108BD9-81ED-4DB2-BD59-A6C34878D82A}">
                    <a16:rowId xmlns:a16="http://schemas.microsoft.com/office/drawing/2014/main" val="10005"/>
                  </a:ext>
                </a:extLst>
              </a:tr>
              <a:tr h="731573">
                <a:tc>
                  <a:txBody>
                    <a:bodyPr/>
                    <a:lstStyle/>
                    <a:p>
                      <a:pPr algn="just">
                        <a:spcAft>
                          <a:spcPts val="0"/>
                        </a:spcAft>
                      </a:pPr>
                      <a:r>
                        <a:rPr lang="en-US" sz="1600" kern="100">
                          <a:effectLst/>
                        </a:rPr>
                        <a:t>NLTK</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a:effectLst/>
                        </a:rPr>
                        <a:t>NLTK</a:t>
                      </a:r>
                      <a:r>
                        <a:rPr lang="zh-CN" sz="1600" kern="100">
                          <a:effectLst/>
                        </a:rPr>
                        <a:t>（</a:t>
                      </a:r>
                      <a:r>
                        <a:rPr lang="en-US" sz="1600" kern="100">
                          <a:effectLst/>
                        </a:rPr>
                        <a:t>Natural Language Toolkit</a:t>
                      </a:r>
                      <a:r>
                        <a:rPr lang="zh-CN" sz="1600" kern="100">
                          <a:effectLst/>
                        </a:rPr>
                        <a:t>）是</a:t>
                      </a:r>
                      <a:r>
                        <a:rPr lang="en-US" sz="1600" kern="100">
                          <a:effectLst/>
                        </a:rPr>
                        <a:t>Python</a:t>
                      </a:r>
                      <a:r>
                        <a:rPr lang="zh-CN" sz="1600" kern="100">
                          <a:effectLst/>
                        </a:rPr>
                        <a:t>的自然语言处理模块，包括一系列的字符处理和语言统计模型。</a:t>
                      </a:r>
                      <a:r>
                        <a:rPr lang="en-US" sz="1600" kern="100">
                          <a:effectLst/>
                        </a:rPr>
                        <a:t>NLTK </a:t>
                      </a:r>
                      <a:r>
                        <a:rPr lang="zh-CN" sz="1600" kern="100">
                          <a:effectLst/>
                        </a:rPr>
                        <a:t>常用于学术研究和教学，应用的领域有语言学、认知科学、人工智能、信息检索、机器学习等。</a:t>
                      </a:r>
                      <a:endParaRPr lang="zh-CN" sz="1600" kern="100">
                        <a:effectLst/>
                        <a:latin typeface="Calibri"/>
                        <a:ea typeface="宋体"/>
                        <a:cs typeface="Times New Roman"/>
                      </a:endParaRPr>
                    </a:p>
                  </a:txBody>
                  <a:tcPr marL="62565" marR="62565" marT="0" marB="0"/>
                </a:tc>
                <a:extLst>
                  <a:ext uri="{0D108BD9-81ED-4DB2-BD59-A6C34878D82A}">
                    <a16:rowId xmlns:a16="http://schemas.microsoft.com/office/drawing/2014/main" val="10006"/>
                  </a:ext>
                </a:extLst>
              </a:tr>
              <a:tr h="243858">
                <a:tc>
                  <a:txBody>
                    <a:bodyPr/>
                    <a:lstStyle/>
                    <a:p>
                      <a:pPr algn="just">
                        <a:spcAft>
                          <a:spcPts val="0"/>
                        </a:spcAft>
                      </a:pPr>
                      <a:r>
                        <a:rPr lang="en-US" sz="1600" kern="100">
                          <a:effectLst/>
                        </a:rPr>
                        <a:t>Mlpy</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a:effectLst/>
                        </a:rPr>
                        <a:t>Mlpy</a:t>
                      </a:r>
                      <a:r>
                        <a:rPr lang="zh-CN" sz="1600" kern="100">
                          <a:effectLst/>
                        </a:rPr>
                        <a:t>是基于</a:t>
                      </a:r>
                      <a:r>
                        <a:rPr lang="en-US" sz="1600" kern="100">
                          <a:effectLst/>
                        </a:rPr>
                        <a:t>NumPy</a:t>
                      </a:r>
                      <a:r>
                        <a:rPr lang="zh-CN" sz="1600" kern="100">
                          <a:effectLst/>
                        </a:rPr>
                        <a:t>和</a:t>
                      </a:r>
                      <a:r>
                        <a:rPr lang="en-US" sz="1600" kern="100">
                          <a:effectLst/>
                        </a:rPr>
                        <a:t>SciPy</a:t>
                      </a:r>
                      <a:r>
                        <a:rPr lang="zh-CN" sz="1600" kern="100">
                          <a:effectLst/>
                        </a:rPr>
                        <a:t>的机器学习模块，是</a:t>
                      </a:r>
                      <a:r>
                        <a:rPr lang="en-US" sz="1600" kern="100">
                          <a:effectLst/>
                        </a:rPr>
                        <a:t>CPython</a:t>
                      </a:r>
                      <a:r>
                        <a:rPr lang="zh-CN" sz="1600" kern="100">
                          <a:effectLst/>
                        </a:rPr>
                        <a:t>的拓展应用。</a:t>
                      </a:r>
                      <a:endParaRPr lang="zh-CN" sz="1600" kern="100">
                        <a:effectLst/>
                        <a:latin typeface="Calibri"/>
                        <a:ea typeface="宋体"/>
                        <a:cs typeface="Times New Roman"/>
                      </a:endParaRPr>
                    </a:p>
                  </a:txBody>
                  <a:tcPr marL="62565" marR="62565" marT="0" marB="0"/>
                </a:tc>
                <a:extLst>
                  <a:ext uri="{0D108BD9-81ED-4DB2-BD59-A6C34878D82A}">
                    <a16:rowId xmlns:a16="http://schemas.microsoft.com/office/drawing/2014/main" val="10007"/>
                  </a:ext>
                </a:extLst>
              </a:tr>
              <a:tr h="487715">
                <a:tc>
                  <a:txBody>
                    <a:bodyPr/>
                    <a:lstStyle/>
                    <a:p>
                      <a:pPr algn="just">
                        <a:spcAft>
                          <a:spcPts val="0"/>
                        </a:spcAft>
                      </a:pPr>
                      <a:r>
                        <a:rPr lang="en-US" sz="1600" kern="100">
                          <a:effectLst/>
                        </a:rPr>
                        <a:t>PyBrain</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a:effectLst/>
                        </a:rPr>
                        <a:t>PyBrain</a:t>
                      </a:r>
                      <a:r>
                        <a:rPr lang="zh-CN" sz="1600" kern="100">
                          <a:effectLst/>
                        </a:rPr>
                        <a:t>是</a:t>
                      </a:r>
                      <a:r>
                        <a:rPr lang="en-US" sz="1600" kern="100">
                          <a:effectLst/>
                        </a:rPr>
                        <a:t>Python</a:t>
                      </a:r>
                      <a:r>
                        <a:rPr lang="zh-CN" sz="1600" kern="100">
                          <a:effectLst/>
                        </a:rPr>
                        <a:t>的一个机器学习模块，主要用于处理神经网络、强化学习、无监督学习、进化算法。</a:t>
                      </a:r>
                      <a:endParaRPr lang="zh-CN" sz="1600" kern="100">
                        <a:effectLst/>
                        <a:latin typeface="Calibri"/>
                        <a:ea typeface="宋体"/>
                        <a:cs typeface="Times New Roman"/>
                      </a:endParaRPr>
                    </a:p>
                  </a:txBody>
                  <a:tcPr marL="62565" marR="62565" marT="0" marB="0"/>
                </a:tc>
                <a:extLst>
                  <a:ext uri="{0D108BD9-81ED-4DB2-BD59-A6C34878D82A}">
                    <a16:rowId xmlns:a16="http://schemas.microsoft.com/office/drawing/2014/main" val="10008"/>
                  </a:ext>
                </a:extLst>
              </a:tr>
              <a:tr h="487715">
                <a:tc>
                  <a:txBody>
                    <a:bodyPr/>
                    <a:lstStyle/>
                    <a:p>
                      <a:pPr algn="just">
                        <a:spcAft>
                          <a:spcPts val="0"/>
                        </a:spcAft>
                      </a:pPr>
                      <a:r>
                        <a:rPr lang="en-US" sz="1600" kern="100">
                          <a:effectLst/>
                        </a:rPr>
                        <a:t>Milk</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dirty="0">
                          <a:effectLst/>
                        </a:rPr>
                        <a:t>Milk</a:t>
                      </a:r>
                      <a:r>
                        <a:rPr lang="zh-CN" sz="1600" kern="100" dirty="0">
                          <a:effectLst/>
                        </a:rPr>
                        <a:t>是</a:t>
                      </a:r>
                      <a:r>
                        <a:rPr lang="en-US" sz="1600" kern="100" dirty="0">
                          <a:effectLst/>
                        </a:rPr>
                        <a:t>Python</a:t>
                      </a:r>
                      <a:r>
                        <a:rPr lang="zh-CN" sz="1600" kern="100" dirty="0">
                          <a:effectLst/>
                        </a:rPr>
                        <a:t>的一个机器学习工具箱，其重点是提高监督分类法与几种有效的分类分析：</a:t>
                      </a:r>
                      <a:r>
                        <a:rPr lang="en-US" sz="1600" kern="100" dirty="0">
                          <a:effectLst/>
                        </a:rPr>
                        <a:t>SVMs</a:t>
                      </a:r>
                      <a:r>
                        <a:rPr lang="zh-CN" sz="1600" kern="100" dirty="0">
                          <a:effectLst/>
                        </a:rPr>
                        <a:t>（基于</a:t>
                      </a:r>
                      <a:r>
                        <a:rPr lang="en-US" sz="1600" kern="100" dirty="0" err="1">
                          <a:effectLst/>
                        </a:rPr>
                        <a:t>libsvm</a:t>
                      </a:r>
                      <a:r>
                        <a:rPr lang="zh-CN" sz="1600" kern="100" dirty="0">
                          <a:effectLst/>
                        </a:rPr>
                        <a:t>），</a:t>
                      </a:r>
                      <a:r>
                        <a:rPr lang="en-US" sz="1600" kern="100" dirty="0" err="1">
                          <a:effectLst/>
                        </a:rPr>
                        <a:t>kNN</a:t>
                      </a:r>
                      <a:r>
                        <a:rPr lang="zh-CN" sz="1600" kern="100" dirty="0">
                          <a:effectLst/>
                        </a:rPr>
                        <a:t>，随机森林和决策树。</a:t>
                      </a:r>
                      <a:endParaRPr lang="zh-CN" sz="1600" kern="100" dirty="0">
                        <a:effectLst/>
                        <a:latin typeface="Calibri"/>
                        <a:ea typeface="宋体"/>
                        <a:cs typeface="Times New Roman"/>
                      </a:endParaRPr>
                    </a:p>
                  </a:txBody>
                  <a:tcPr marL="62565" marR="62565" marT="0" marB="0"/>
                </a:tc>
                <a:extLst>
                  <a:ext uri="{0D108BD9-81ED-4DB2-BD59-A6C34878D82A}">
                    <a16:rowId xmlns:a16="http://schemas.microsoft.com/office/drawing/2014/main" val="10009"/>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427E11B3-A85B-4C69-89F7-0B3918740757}"/>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a:extLst/>
        </p:spPr>
        <p:txBody>
          <a:bodyPr wrap="none" anchor="ctr"/>
          <a:lstStyle/>
          <a:p>
            <a:pPr>
              <a:defRPr/>
            </a:pPr>
            <a:endParaRPr lang="zh-CN" altLang="en-US">
              <a:latin typeface="Arial" charset="0"/>
              <a:ea typeface="宋体" charset="-122"/>
            </a:endParaRPr>
          </a:p>
        </p:txBody>
      </p:sp>
      <p:sp>
        <p:nvSpPr>
          <p:cNvPr id="50179" name="Rectangle 2">
            <a:extLst>
              <a:ext uri="{FF2B5EF4-FFF2-40B4-BE49-F238E27FC236}">
                <a16:creationId xmlns:a16="http://schemas.microsoft.com/office/drawing/2014/main" id="{41283949-5D36-4861-80CE-F5FAF89FE2FB}"/>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1731FA4B-B928-4ABE-9479-12F8338A8277}"/>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50182" name="WordArt 2">
            <a:extLst>
              <a:ext uri="{FF2B5EF4-FFF2-40B4-BE49-F238E27FC236}">
                <a16:creationId xmlns:a16="http://schemas.microsoft.com/office/drawing/2014/main" id="{EA09D126-C9E7-4F90-B4EA-6EA581B64BD2}"/>
              </a:ext>
            </a:extLst>
          </p:cNvPr>
          <p:cNvSpPr>
            <a:spLocks noChangeArrowheads="1" noChangeShapeType="1" noTextEdit="1"/>
          </p:cNvSpPr>
          <p:nvPr/>
        </p:nvSpPr>
        <p:spPr bwMode="gray">
          <a:xfrm>
            <a:off x="2483768" y="2767012"/>
            <a:ext cx="4343400" cy="560388"/>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cs typeface="Verdana" panose="020B0604030504040204" pitchFamily="34" charset="0"/>
              </a:rPr>
              <a:t>Thank You!</a:t>
            </a:r>
            <a:endParaRPr lang="zh-CN" altLang="en-US"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896350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426BE75A-A847-4491-93C8-91E1A25B4981}"/>
              </a:ext>
            </a:extLst>
          </p:cNvPr>
          <p:cNvSpPr>
            <a:spLocks noGrp="1"/>
          </p:cNvSpPr>
          <p:nvPr>
            <p:ph type="title"/>
          </p:nvPr>
        </p:nvSpPr>
        <p:spPr/>
        <p:txBody>
          <a:bodyPr/>
          <a:lstStyle/>
          <a:p>
            <a:r>
              <a:rPr lang="zh-CN" altLang="en-US"/>
              <a:t>模块的含义</a:t>
            </a:r>
          </a:p>
        </p:txBody>
      </p:sp>
      <p:sp>
        <p:nvSpPr>
          <p:cNvPr id="19459" name="内容占位符 2">
            <a:extLst>
              <a:ext uri="{FF2B5EF4-FFF2-40B4-BE49-F238E27FC236}">
                <a16:creationId xmlns:a16="http://schemas.microsoft.com/office/drawing/2014/main" id="{CCC9EBDB-9CFC-4434-805C-AE9B8061A5FB}"/>
              </a:ext>
            </a:extLst>
          </p:cNvPr>
          <p:cNvSpPr>
            <a:spLocks noGrp="1"/>
          </p:cNvSpPr>
          <p:nvPr>
            <p:ph idx="1"/>
          </p:nvPr>
        </p:nvSpPr>
        <p:spPr/>
        <p:txBody>
          <a:bodyPr/>
          <a:lstStyle/>
          <a:p>
            <a:r>
              <a:rPr lang="zh-CN" altLang="zh-CN"/>
              <a:t>模块是最高级别的程序组织单元，它能够将程序代码和数据封装以便重用。</a:t>
            </a:r>
            <a:endParaRPr lang="en-US" altLang="zh-CN"/>
          </a:p>
          <a:p>
            <a:r>
              <a:rPr lang="zh-CN" altLang="zh-CN"/>
              <a:t>模块往往对应了</a:t>
            </a:r>
            <a:r>
              <a:rPr lang="en-US" altLang="zh-CN"/>
              <a:t>Python</a:t>
            </a:r>
            <a:r>
              <a:rPr lang="zh-CN" altLang="zh-CN"/>
              <a:t>的脚本文件（</a:t>
            </a:r>
            <a:r>
              <a:rPr lang="en-US" altLang="zh-CN"/>
              <a:t>.py</a:t>
            </a:r>
            <a:r>
              <a:rPr lang="zh-CN" altLang="zh-CN"/>
              <a:t>），包含了所有编写该模块的程序员定义的函数和变量。</a:t>
            </a:r>
            <a:endParaRPr lang="en-US" altLang="zh-CN"/>
          </a:p>
          <a:p>
            <a:r>
              <a:rPr lang="zh-CN" altLang="zh-CN"/>
              <a:t>模块可以被别的程序导入，以使用该模块的函数等功能，这也是使用</a:t>
            </a:r>
            <a:r>
              <a:rPr lang="en-US" altLang="zh-CN"/>
              <a:t>Python</a:t>
            </a:r>
            <a:r>
              <a:rPr lang="zh-CN" altLang="zh-CN"/>
              <a:t>标准库的方法。</a:t>
            </a:r>
            <a:endParaRPr lang="en-US" altLang="zh-CN"/>
          </a:p>
          <a:p>
            <a:r>
              <a:rPr lang="zh-CN" altLang="zh-CN"/>
              <a:t>导入模块后，在模块文件定义的所有变量名都会以被导入的模块对象的成员的形式被调用。换言之，模块文件的全局作用域变成了模块对象的局部作用域。</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6B7B611A-AD14-4E15-BCFC-0EF1F4992D30}"/>
              </a:ext>
            </a:extLst>
          </p:cNvPr>
          <p:cNvSpPr>
            <a:spLocks noGrp="1"/>
          </p:cNvSpPr>
          <p:nvPr>
            <p:ph type="title"/>
          </p:nvPr>
        </p:nvSpPr>
        <p:spPr/>
        <p:txBody>
          <a:bodyPr/>
          <a:lstStyle/>
          <a:p>
            <a:r>
              <a:rPr lang="zh-CN" altLang="en-US"/>
              <a:t>模块的导入</a:t>
            </a:r>
          </a:p>
        </p:txBody>
      </p:sp>
      <p:sp>
        <p:nvSpPr>
          <p:cNvPr id="3" name="内容占位符 2">
            <a:extLst>
              <a:ext uri="{FF2B5EF4-FFF2-40B4-BE49-F238E27FC236}">
                <a16:creationId xmlns:a16="http://schemas.microsoft.com/office/drawing/2014/main" id="{E7FC8F13-851C-49D2-A227-D52E78DE4254}"/>
              </a:ext>
            </a:extLst>
          </p:cNvPr>
          <p:cNvSpPr>
            <a:spLocks noGrp="1"/>
          </p:cNvSpPr>
          <p:nvPr>
            <p:ph idx="1"/>
          </p:nvPr>
        </p:nvSpPr>
        <p:spPr/>
        <p:txBody>
          <a:bodyPr/>
          <a:lstStyle/>
          <a:p>
            <a:r>
              <a:rPr lang="zh-CN" altLang="zh-CN" dirty="0"/>
              <a:t>因此模块能够划分系统命名空间，避免了不同文件的变量重名的问题。</a:t>
            </a:r>
            <a:r>
              <a:rPr lang="en-US" altLang="zh-CN" dirty="0"/>
              <a:t>Python</a:t>
            </a:r>
            <a:r>
              <a:rPr lang="zh-CN" altLang="zh-CN" dirty="0"/>
              <a:t>的模块使得独立的文件连接成了一个巨大的程序系统。</a:t>
            </a:r>
          </a:p>
          <a:p>
            <a:r>
              <a:rPr lang="zh-CN" altLang="zh-CN" dirty="0"/>
              <a:t>模块的导入是通过</a:t>
            </a:r>
            <a:r>
              <a:rPr lang="en-US" altLang="zh-CN" dirty="0"/>
              <a:t>import</a:t>
            </a:r>
            <a:r>
              <a:rPr lang="zh-CN" altLang="zh-CN" dirty="0"/>
              <a:t>语句</a:t>
            </a:r>
            <a:r>
              <a:rPr lang="en-US" altLang="zh-CN" dirty="0"/>
              <a:t>,</a:t>
            </a:r>
            <a:r>
              <a:rPr lang="zh-CN" altLang="zh-CN" dirty="0"/>
              <a:t>下面是三种</a:t>
            </a:r>
            <a:r>
              <a:rPr lang="en-US" altLang="zh-CN" dirty="0"/>
              <a:t>import</a:t>
            </a:r>
            <a:r>
              <a:rPr lang="zh-CN" altLang="zh-CN" dirty="0"/>
              <a:t>语句的格式</a:t>
            </a:r>
          </a:p>
          <a:p>
            <a:pPr marL="457200" indent="-457200">
              <a:buFont typeface="+mj-lt"/>
              <a:buAutoNum type="alphaLcParenR"/>
            </a:pPr>
            <a:r>
              <a:rPr lang="en-US" altLang="zh-CN" dirty="0"/>
              <a:t>import </a:t>
            </a:r>
            <a:r>
              <a:rPr lang="en-US" altLang="zh-CN" dirty="0" err="1"/>
              <a:t>numpy</a:t>
            </a:r>
            <a:r>
              <a:rPr lang="en-US" altLang="zh-CN" dirty="0"/>
              <a:t> : </a:t>
            </a:r>
            <a:r>
              <a:rPr lang="zh-CN" altLang="zh-CN" dirty="0"/>
              <a:t>直接导入</a:t>
            </a:r>
            <a:r>
              <a:rPr lang="en-US" altLang="zh-CN" dirty="0"/>
              <a:t>NumPy</a:t>
            </a:r>
            <a:r>
              <a:rPr lang="zh-CN" altLang="zh-CN" dirty="0"/>
              <a:t>模块</a:t>
            </a:r>
          </a:p>
          <a:p>
            <a:pPr marL="457200" indent="-457200">
              <a:buFont typeface="+mj-lt"/>
              <a:buAutoNum type="alphaLcParenR"/>
            </a:pPr>
            <a:r>
              <a:rPr lang="en-US" altLang="zh-CN" dirty="0"/>
              <a:t>import </a:t>
            </a:r>
            <a:r>
              <a:rPr lang="en-US" altLang="zh-CN" dirty="0" err="1"/>
              <a:t>numpy</a:t>
            </a:r>
            <a:r>
              <a:rPr lang="en-US" altLang="zh-CN" dirty="0"/>
              <a:t> as np: </a:t>
            </a:r>
            <a:r>
              <a:rPr lang="zh-CN" altLang="zh-CN" dirty="0"/>
              <a:t>导入</a:t>
            </a:r>
            <a:r>
              <a:rPr lang="en-US" altLang="zh-CN" dirty="0"/>
              <a:t>NumPy</a:t>
            </a:r>
            <a:r>
              <a:rPr lang="zh-CN" altLang="zh-CN" dirty="0"/>
              <a:t>模块后并将其改名为</a:t>
            </a:r>
            <a:r>
              <a:rPr lang="en-US" altLang="zh-CN" dirty="0"/>
              <a:t>np</a:t>
            </a:r>
            <a:endParaRPr lang="zh-CN" altLang="zh-CN" dirty="0"/>
          </a:p>
          <a:p>
            <a:pPr marL="457200" indent="-457200">
              <a:buFont typeface="+mj-lt"/>
              <a:buAutoNum type="alphaLcParenR"/>
            </a:pPr>
            <a:r>
              <a:rPr lang="en-US" altLang="zh-CN" dirty="0"/>
              <a:t>from </a:t>
            </a:r>
            <a:r>
              <a:rPr lang="en-US" altLang="zh-CN" dirty="0" err="1"/>
              <a:t>numpy</a:t>
            </a:r>
            <a:r>
              <a:rPr lang="en-US" altLang="zh-CN" dirty="0"/>
              <a:t> import array: </a:t>
            </a:r>
            <a:r>
              <a:rPr lang="zh-CN" altLang="zh-CN" dirty="0"/>
              <a:t>从</a:t>
            </a:r>
            <a:r>
              <a:rPr lang="en-US" altLang="zh-CN" dirty="0"/>
              <a:t>NumPy</a:t>
            </a:r>
            <a:r>
              <a:rPr lang="zh-CN" altLang="zh-CN" dirty="0"/>
              <a:t>模块中导入其中的</a:t>
            </a:r>
            <a:r>
              <a:rPr lang="en-US" altLang="zh-CN" dirty="0"/>
              <a:t>array</a:t>
            </a:r>
            <a:r>
              <a:rPr lang="zh-CN" altLang="zh-CN" dirty="0"/>
              <a:t>方法</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1714148-7271-4878-8771-F2DA5162BBC9}"/>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BB7B9464-3F62-44C9-AA3E-8D253354D9B2}"/>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DC9BB598-705B-4D17-9349-950C14CD26E7}"/>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35E0FD54-11AF-442D-811A-901C90F9D642}"/>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模块的概述</a:t>
            </a:r>
          </a:p>
        </p:txBody>
      </p:sp>
      <p:sp>
        <p:nvSpPr>
          <p:cNvPr id="11" name="AutoShape 12">
            <a:hlinkClick r:id="" action="ppaction://noaction" highlightClick="1"/>
            <a:extLst>
              <a:ext uri="{FF2B5EF4-FFF2-40B4-BE49-F238E27FC236}">
                <a16:creationId xmlns:a16="http://schemas.microsoft.com/office/drawing/2014/main" id="{6EF6AEE3-4D0F-4873-AC58-7DC98CF43A8C}"/>
              </a:ext>
            </a:extLst>
          </p:cNvPr>
          <p:cNvSpPr>
            <a:spLocks noChangeArrowheads="1"/>
          </p:cNvSpPr>
          <p:nvPr/>
        </p:nvSpPr>
        <p:spPr bwMode="auto">
          <a:xfrm>
            <a:off x="2844800" y="2060848"/>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8F9F510F-51AD-4427-96FD-2B3A930741A7}"/>
              </a:ext>
            </a:extLst>
          </p:cNvPr>
          <p:cNvSpPr>
            <a:spLocks noChangeArrowheads="1"/>
          </p:cNvSpPr>
          <p:nvPr/>
        </p:nvSpPr>
        <p:spPr bwMode="auto">
          <a:xfrm>
            <a:off x="1857375" y="2060848"/>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2</a:t>
            </a:r>
          </a:p>
        </p:txBody>
      </p:sp>
      <p:sp>
        <p:nvSpPr>
          <p:cNvPr id="21516" name="标题 13">
            <a:extLst>
              <a:ext uri="{FF2B5EF4-FFF2-40B4-BE49-F238E27FC236}">
                <a16:creationId xmlns:a16="http://schemas.microsoft.com/office/drawing/2014/main" id="{68048111-F4EB-4ED4-B97B-B234AEDFAB4B}"/>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EE15E50E-0A55-4917-BC95-A84309EF931B}"/>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A41BB7AE-3B61-46F3-9097-71AAEFF2D809}"/>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F3CB7E82-E41E-42D7-A5CF-407E4F24710D}"/>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A93774E3-316B-4458-B506-27B0724C9AF6}"/>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718AF745-9E57-4128-B782-19BDAA9E45DC}"/>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83AD7D70-72EC-49C7-8CB1-1464CEADC7C8}"/>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F8361F3C-6C04-4E49-A5F1-5C7B0D2F0147}"/>
              </a:ext>
            </a:extLst>
          </p:cNvPr>
          <p:cNvSpPr>
            <a:spLocks noChangeArrowheads="1"/>
          </p:cNvSpPr>
          <p:nvPr/>
        </p:nvSpPr>
        <p:spPr bwMode="auto">
          <a:xfrm>
            <a:off x="1835150" y="494188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D5B49231-5CE3-41EE-A84E-8B21957ADEA5}"/>
              </a:ext>
            </a:extLst>
          </p:cNvPr>
          <p:cNvSpPr>
            <a:spLocks noChangeArrowheads="1"/>
          </p:cNvSpPr>
          <p:nvPr/>
        </p:nvSpPr>
        <p:spPr bwMode="auto">
          <a:xfrm>
            <a:off x="2843213" y="494188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3B735953-9E93-45FC-9D2E-E5513AF98457}"/>
              </a:ext>
            </a:extLst>
          </p:cNvPr>
          <p:cNvSpPr>
            <a:spLocks noGrp="1"/>
          </p:cNvSpPr>
          <p:nvPr>
            <p:ph type="title"/>
          </p:nvPr>
        </p:nvSpPr>
        <p:spPr/>
        <p:txBody>
          <a:bodyPr/>
          <a:lstStyle/>
          <a:p>
            <a:r>
              <a:rPr lang="en-US" altLang="zh-CN"/>
              <a:t>NumPy</a:t>
            </a:r>
            <a:r>
              <a:rPr lang="zh-CN" altLang="en-US"/>
              <a:t>的含义</a:t>
            </a:r>
          </a:p>
        </p:txBody>
      </p:sp>
      <p:sp>
        <p:nvSpPr>
          <p:cNvPr id="22531" name="内容占位符 2">
            <a:extLst>
              <a:ext uri="{FF2B5EF4-FFF2-40B4-BE49-F238E27FC236}">
                <a16:creationId xmlns:a16="http://schemas.microsoft.com/office/drawing/2014/main" id="{5332D5BD-877E-4E20-9D91-EC4EC6B5DAE5}"/>
              </a:ext>
            </a:extLst>
          </p:cNvPr>
          <p:cNvSpPr>
            <a:spLocks noGrp="1"/>
          </p:cNvSpPr>
          <p:nvPr>
            <p:ph idx="1"/>
          </p:nvPr>
        </p:nvSpPr>
        <p:spPr/>
        <p:txBody>
          <a:bodyPr/>
          <a:lstStyle/>
          <a:p>
            <a:r>
              <a:rPr lang="en-US" altLang="zh-CN"/>
              <a:t>NumPy</a:t>
            </a:r>
            <a:r>
              <a:rPr lang="zh-CN" altLang="zh-CN"/>
              <a:t>是一个</a:t>
            </a:r>
            <a:r>
              <a:rPr lang="en-US" altLang="zh-CN"/>
              <a:t>Python</a:t>
            </a:r>
            <a:r>
              <a:rPr lang="zh-CN" altLang="zh-CN"/>
              <a:t>科学计算的基础模块。</a:t>
            </a:r>
            <a:endParaRPr lang="en-US" altLang="zh-CN"/>
          </a:p>
          <a:p>
            <a:r>
              <a:rPr lang="en-US" altLang="zh-CN"/>
              <a:t>NumPy</a:t>
            </a:r>
            <a:r>
              <a:rPr lang="zh-CN" altLang="zh-CN"/>
              <a:t>不但能够完成科学计算的任务，也能够被用作有效的多维数据容器，可用于存储和处理大型矩阵。</a:t>
            </a:r>
            <a:endParaRPr lang="en-US" altLang="zh-CN"/>
          </a:p>
          <a:p>
            <a:r>
              <a:rPr lang="en-US" altLang="zh-CN"/>
              <a:t>NumPy</a:t>
            </a:r>
            <a:r>
              <a:rPr lang="zh-CN" altLang="zh-CN"/>
              <a:t>的数据容器能够保存任意类型的数据，这使得</a:t>
            </a:r>
            <a:r>
              <a:rPr lang="en-US" altLang="zh-CN"/>
              <a:t>NumPy</a:t>
            </a:r>
            <a:r>
              <a:rPr lang="zh-CN" altLang="zh-CN"/>
              <a:t>可以无缝并快速地整合各种数据。</a:t>
            </a:r>
            <a:endParaRPr lang="en-US" altLang="zh-CN"/>
          </a:p>
          <a:p>
            <a:r>
              <a:rPr lang="zh-CN" altLang="zh-CN"/>
              <a:t>在性能上</a:t>
            </a:r>
            <a:r>
              <a:rPr lang="en-US" altLang="zh-CN"/>
              <a:t>NumPy</a:t>
            </a:r>
            <a:r>
              <a:rPr lang="zh-CN" altLang="zh-CN"/>
              <a:t>比起</a:t>
            </a:r>
            <a:r>
              <a:rPr lang="en-US" altLang="zh-CN"/>
              <a:t>Python</a:t>
            </a:r>
            <a:r>
              <a:rPr lang="zh-CN" altLang="zh-CN"/>
              <a:t>自身的嵌套列表结构要高效得多。</a:t>
            </a:r>
            <a:endParaRPr lang="en-US" altLang="zh-CN"/>
          </a:p>
          <a:p>
            <a:r>
              <a:rPr lang="en-US" altLang="zh-CN"/>
              <a:t>Python</a:t>
            </a:r>
            <a:r>
              <a:rPr lang="zh-CN" altLang="zh-CN"/>
              <a:t>在科学计算的其他模块大多数都是在</a:t>
            </a:r>
            <a:r>
              <a:rPr lang="en-US" altLang="zh-CN"/>
              <a:t>NumPy</a:t>
            </a:r>
            <a:r>
              <a:rPr lang="zh-CN" altLang="zh-CN"/>
              <a:t>的基础上编写的。</a:t>
            </a:r>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FBF51A9F-C482-4117-8D35-E63538066B58}"/>
              </a:ext>
            </a:extLst>
          </p:cNvPr>
          <p:cNvSpPr>
            <a:spLocks noGrp="1"/>
          </p:cNvSpPr>
          <p:nvPr>
            <p:ph type="title"/>
          </p:nvPr>
        </p:nvSpPr>
        <p:spPr/>
        <p:txBody>
          <a:bodyPr/>
          <a:lstStyle/>
          <a:p>
            <a:r>
              <a:rPr lang="zh-CN" altLang="zh-CN"/>
              <a:t>创建数组</a:t>
            </a:r>
            <a:endParaRPr lang="zh-CN" altLang="en-US"/>
          </a:p>
        </p:txBody>
      </p:sp>
      <p:sp>
        <p:nvSpPr>
          <p:cNvPr id="23555" name="内容占位符 2">
            <a:extLst>
              <a:ext uri="{FF2B5EF4-FFF2-40B4-BE49-F238E27FC236}">
                <a16:creationId xmlns:a16="http://schemas.microsoft.com/office/drawing/2014/main" id="{8F762363-8CC0-4578-B402-9FB917434940}"/>
              </a:ext>
            </a:extLst>
          </p:cNvPr>
          <p:cNvSpPr>
            <a:spLocks noGrp="1"/>
          </p:cNvSpPr>
          <p:nvPr>
            <p:ph idx="1"/>
          </p:nvPr>
        </p:nvSpPr>
        <p:spPr/>
        <p:txBody>
          <a:bodyPr/>
          <a:lstStyle/>
          <a:p>
            <a:r>
              <a:rPr lang="en-US" altLang="zh-CN"/>
              <a:t>NumPy</a:t>
            </a:r>
            <a:r>
              <a:rPr lang="zh-CN" altLang="zh-CN"/>
              <a:t>有多种方法去创建数组，例如通过元组和列表。</a:t>
            </a:r>
          </a:p>
          <a:p>
            <a:endParaRPr lang="zh-CN" altLang="en-US"/>
          </a:p>
        </p:txBody>
      </p:sp>
      <p:sp>
        <p:nvSpPr>
          <p:cNvPr id="23556" name="TextBox 4">
            <a:extLst>
              <a:ext uri="{FF2B5EF4-FFF2-40B4-BE49-F238E27FC236}">
                <a16:creationId xmlns:a16="http://schemas.microsoft.com/office/drawing/2014/main" id="{651CFB58-40EA-478F-BADA-66C5AABA7FF0}"/>
              </a:ext>
            </a:extLst>
          </p:cNvPr>
          <p:cNvSpPr txBox="1">
            <a:spLocks noChangeArrowheads="1"/>
          </p:cNvSpPr>
          <p:nvPr/>
        </p:nvSpPr>
        <p:spPr bwMode="auto">
          <a:xfrm>
            <a:off x="359569" y="1416546"/>
            <a:ext cx="8424862"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dirty="0">
                <a:latin typeface="微软雅黑" panose="020B0503020204020204" pitchFamily="34" charset="-122"/>
                <a:ea typeface="微软雅黑" panose="020B0503020204020204" pitchFamily="34" charset="-122"/>
              </a:rPr>
              <a:t>import NumPy as np   #</a:t>
            </a:r>
            <a:r>
              <a:rPr lang="zh-CN" altLang="zh-CN" sz="2000" dirty="0">
                <a:latin typeface="微软雅黑" panose="020B0503020204020204" pitchFamily="34" charset="-122"/>
                <a:ea typeface="微软雅黑" panose="020B0503020204020204" pitchFamily="34" charset="-122"/>
              </a:rPr>
              <a:t>导入模块</a:t>
            </a: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print '''</a:t>
            </a:r>
            <a:r>
              <a:rPr lang="zh-CN" altLang="zh-CN" sz="2000" dirty="0">
                <a:latin typeface="微软雅黑" panose="020B0503020204020204" pitchFamily="34" charset="-122"/>
                <a:ea typeface="微软雅黑" panose="020B0503020204020204" pitchFamily="34" charset="-122"/>
              </a:rPr>
              <a:t>创建数组</a:t>
            </a:r>
            <a:r>
              <a:rPr lang="en-US" altLang="zh-CN"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arr1 = </a:t>
            </a:r>
            <a:r>
              <a:rPr lang="en-US" altLang="zh-CN" sz="2000" dirty="0" err="1">
                <a:latin typeface="微软雅黑" panose="020B0503020204020204" pitchFamily="34" charset="-122"/>
                <a:ea typeface="微软雅黑" panose="020B0503020204020204" pitchFamily="34" charset="-122"/>
              </a:rPr>
              <a:t>np.array</a:t>
            </a:r>
            <a:r>
              <a:rPr lang="en-US" altLang="zh-CN" sz="2000" dirty="0">
                <a:latin typeface="微软雅黑" panose="020B0503020204020204" pitchFamily="34" charset="-122"/>
                <a:ea typeface="微软雅黑" panose="020B0503020204020204" pitchFamily="34" charset="-122"/>
              </a:rPr>
              <a:t>([2,3,4])  # </a:t>
            </a:r>
            <a:r>
              <a:rPr lang="zh-CN" altLang="zh-CN" sz="2000" dirty="0">
                <a:latin typeface="微软雅黑" panose="020B0503020204020204" pitchFamily="34" charset="-122"/>
                <a:ea typeface="微软雅黑" panose="020B0503020204020204" pitchFamily="34" charset="-122"/>
              </a:rPr>
              <a:t>通过列表创建数组</a:t>
            </a: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arr2 = </a:t>
            </a:r>
            <a:r>
              <a:rPr lang="en-US" altLang="zh-CN" sz="2000" dirty="0" err="1">
                <a:latin typeface="微软雅黑" panose="020B0503020204020204" pitchFamily="34" charset="-122"/>
                <a:ea typeface="微软雅黑" panose="020B0503020204020204" pitchFamily="34" charset="-122"/>
              </a:rPr>
              <a:t>np.array</a:t>
            </a:r>
            <a:r>
              <a:rPr lang="en-US" altLang="zh-CN" sz="2000" dirty="0">
                <a:latin typeface="微软雅黑" panose="020B0503020204020204" pitchFamily="34" charset="-122"/>
                <a:ea typeface="微软雅黑" panose="020B0503020204020204" pitchFamily="34" charset="-122"/>
              </a:rPr>
              <a:t>([(1.3,9,2.0),(7,6,1)]) # </a:t>
            </a:r>
            <a:r>
              <a:rPr lang="zh-CN" altLang="zh-CN" sz="2000" dirty="0">
                <a:latin typeface="微软雅黑" panose="020B0503020204020204" pitchFamily="34" charset="-122"/>
                <a:ea typeface="微软雅黑" panose="020B0503020204020204" pitchFamily="34" charset="-122"/>
              </a:rPr>
              <a:t>通过元组创建数组</a:t>
            </a: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arr3 = </a:t>
            </a:r>
            <a:r>
              <a:rPr lang="en-US" altLang="zh-CN" sz="2000" dirty="0" err="1">
                <a:latin typeface="微软雅黑" panose="020B0503020204020204" pitchFamily="34" charset="-122"/>
                <a:ea typeface="微软雅黑" panose="020B0503020204020204" pitchFamily="34" charset="-122"/>
              </a:rPr>
              <a:t>np.zeros</a:t>
            </a:r>
            <a:r>
              <a:rPr lang="en-US" altLang="zh-CN" sz="2000" dirty="0">
                <a:latin typeface="微软雅黑" panose="020B0503020204020204" pitchFamily="34" charset="-122"/>
                <a:ea typeface="微软雅黑" panose="020B0503020204020204" pitchFamily="34" charset="-122"/>
              </a:rPr>
              <a:t>((2,3))  # </a:t>
            </a:r>
            <a:r>
              <a:rPr lang="zh-CN" altLang="zh-CN" sz="2000" dirty="0">
                <a:latin typeface="微软雅黑" panose="020B0503020204020204" pitchFamily="34" charset="-122"/>
                <a:ea typeface="微软雅黑" panose="020B0503020204020204" pitchFamily="34" charset="-122"/>
              </a:rPr>
              <a:t>通过元组</a:t>
            </a:r>
            <a:r>
              <a:rPr lang="en-US" altLang="zh-CN" sz="2000" dirty="0">
                <a:latin typeface="微软雅黑" panose="020B0503020204020204" pitchFamily="34" charset="-122"/>
                <a:ea typeface="微软雅黑" panose="020B0503020204020204" pitchFamily="34" charset="-122"/>
              </a:rPr>
              <a:t>(2,3)</a:t>
            </a:r>
            <a:r>
              <a:rPr lang="zh-CN" altLang="zh-CN" sz="2000" dirty="0">
                <a:latin typeface="微软雅黑" panose="020B0503020204020204" pitchFamily="34" charset="-122"/>
                <a:ea typeface="微软雅黑" panose="020B0503020204020204" pitchFamily="34" charset="-122"/>
              </a:rPr>
              <a:t>生成零矩阵</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矩阵也是数组的一种</a:t>
            </a:r>
            <a:r>
              <a:rPr lang="en-US" altLang="zh-CN"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arr4 = </a:t>
            </a:r>
            <a:r>
              <a:rPr lang="en-US" altLang="zh-CN" sz="2000" dirty="0" err="1">
                <a:latin typeface="微软雅黑" panose="020B0503020204020204" pitchFamily="34" charset="-122"/>
                <a:ea typeface="微软雅黑" panose="020B0503020204020204" pitchFamily="34" charset="-122"/>
              </a:rPr>
              <a:t>np.identity</a:t>
            </a:r>
            <a:r>
              <a:rPr lang="en-US" altLang="zh-CN" sz="2000" dirty="0">
                <a:latin typeface="微软雅黑" panose="020B0503020204020204" pitchFamily="34" charset="-122"/>
                <a:ea typeface="微软雅黑" panose="020B0503020204020204" pitchFamily="34" charset="-122"/>
              </a:rPr>
              <a:t>(3)    # </a:t>
            </a:r>
            <a:r>
              <a:rPr lang="zh-CN" altLang="zh-CN" sz="2000" dirty="0">
                <a:latin typeface="微软雅黑" panose="020B0503020204020204" pitchFamily="34" charset="-122"/>
                <a:ea typeface="微软雅黑" panose="020B0503020204020204" pitchFamily="34" charset="-122"/>
              </a:rPr>
              <a:t>生成</a:t>
            </a:r>
            <a:r>
              <a:rPr lang="en-US" altLang="zh-CN" sz="2000" dirty="0">
                <a:latin typeface="微软雅黑" panose="020B0503020204020204" pitchFamily="34" charset="-122"/>
                <a:ea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rPr>
              <a:t>维的单位矩阵</a:t>
            </a: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arr5 = </a:t>
            </a:r>
            <a:r>
              <a:rPr lang="en-US" altLang="zh-CN" sz="2000" dirty="0" err="1">
                <a:latin typeface="微软雅黑" panose="020B0503020204020204" pitchFamily="34" charset="-122"/>
                <a:ea typeface="微软雅黑" panose="020B0503020204020204" pitchFamily="34" charset="-122"/>
              </a:rPr>
              <a:t>np.random.random</a:t>
            </a:r>
            <a:r>
              <a:rPr lang="en-US" altLang="zh-CN" sz="2000" dirty="0">
                <a:latin typeface="微软雅黑" panose="020B0503020204020204" pitchFamily="34" charset="-122"/>
                <a:ea typeface="微软雅黑" panose="020B0503020204020204" pitchFamily="34" charset="-122"/>
              </a:rPr>
              <a:t>(size = (2,3)) # </a:t>
            </a:r>
            <a:r>
              <a:rPr lang="zh-CN" altLang="zh-CN" sz="2000" dirty="0">
                <a:latin typeface="微软雅黑" panose="020B0503020204020204" pitchFamily="34" charset="-122"/>
                <a:ea typeface="微软雅黑" panose="020B0503020204020204" pitchFamily="34" charset="-122"/>
              </a:rPr>
              <a:t>生成每个元素都在</a:t>
            </a:r>
            <a:r>
              <a:rPr lang="en-US" altLang="zh-CN" sz="2000" dirty="0">
                <a:latin typeface="微软雅黑" panose="020B0503020204020204" pitchFamily="34" charset="-122"/>
                <a:ea typeface="微软雅黑" panose="020B0503020204020204" pitchFamily="34" charset="-122"/>
              </a:rPr>
              <a:t>[0,1]</a:t>
            </a:r>
            <a:r>
              <a:rPr lang="zh-CN" altLang="zh-CN" sz="2000" dirty="0">
                <a:latin typeface="微软雅黑" panose="020B0503020204020204" pitchFamily="34" charset="-122"/>
                <a:ea typeface="微软雅黑" panose="020B0503020204020204" pitchFamily="34" charset="-122"/>
              </a:rPr>
              <a:t>之间</a:t>
            </a:r>
            <a:r>
              <a:rPr lang="en-US" altLang="zh-CN" sz="2000" dirty="0">
                <a:latin typeface="微软雅黑" panose="020B0503020204020204" pitchFamily="34" charset="-122"/>
                <a:ea typeface="微软雅黑" panose="020B0503020204020204" pitchFamily="34" charset="-122"/>
              </a:rPr>
              <a:t>                                 </a:t>
            </a: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的随机矩阵</a:t>
            </a: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print arr1</a:t>
            </a:r>
            <a:endParaRPr lang="zh-CN" altLang="zh-CN" sz="2000" dirty="0">
              <a:latin typeface="微软雅黑" panose="020B0503020204020204" pitchFamily="34" charset="-122"/>
              <a:ea typeface="微软雅黑" panose="020B0503020204020204" pitchFamily="34" charset="-122"/>
            </a:endParaRPr>
          </a:p>
          <a:p>
            <a:pPr eaLnBrk="1" hangingPunct="1"/>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FAE06616-F771-4B06-8741-0E86B0E4EA23}"/>
              </a:ext>
            </a:extLst>
          </p:cNvPr>
          <p:cNvSpPr>
            <a:spLocks noGrp="1"/>
          </p:cNvSpPr>
          <p:nvPr>
            <p:ph type="title"/>
          </p:nvPr>
        </p:nvSpPr>
        <p:spPr/>
        <p:txBody>
          <a:bodyPr/>
          <a:lstStyle/>
          <a:p>
            <a:r>
              <a:rPr lang="zh-CN" altLang="zh-CN"/>
              <a:t>访问数组</a:t>
            </a:r>
            <a:endParaRPr lang="zh-CN" altLang="en-US"/>
          </a:p>
        </p:txBody>
      </p:sp>
      <p:sp>
        <p:nvSpPr>
          <p:cNvPr id="3" name="内容占位符 2">
            <a:extLst>
              <a:ext uri="{FF2B5EF4-FFF2-40B4-BE49-F238E27FC236}">
                <a16:creationId xmlns:a16="http://schemas.microsoft.com/office/drawing/2014/main" id="{FB85A7C6-91C2-4166-9776-72A5E3EB89E0}"/>
              </a:ext>
            </a:extLst>
          </p:cNvPr>
          <p:cNvSpPr>
            <a:spLocks noGrp="1"/>
          </p:cNvSpPr>
          <p:nvPr>
            <p:ph idx="1"/>
          </p:nvPr>
        </p:nvSpPr>
        <p:spPr/>
        <p:txBody>
          <a:bodyPr/>
          <a:lstStyle/>
          <a:p>
            <a:r>
              <a:rPr lang="zh-CN" altLang="zh-CN" dirty="0"/>
              <a:t>创建数组后，</a:t>
            </a:r>
            <a:r>
              <a:rPr lang="en-US" altLang="zh-CN" dirty="0"/>
              <a:t>NumPy</a:t>
            </a:r>
            <a:r>
              <a:rPr lang="zh-CN" altLang="zh-CN" dirty="0"/>
              <a:t>有很多方法接口去访问数组的属性。在科学计算时，我们需要频繁访问数组元素，通过</a:t>
            </a:r>
            <a:r>
              <a:rPr lang="en-US" altLang="zh-CN" dirty="0"/>
              <a:t>NumPy</a:t>
            </a:r>
            <a:r>
              <a:rPr lang="zh-CN" altLang="zh-CN" dirty="0"/>
              <a:t>索引</a:t>
            </a:r>
            <a:r>
              <a:rPr lang="en-US" altLang="zh-CN" dirty="0"/>
              <a:t>,</a:t>
            </a:r>
            <a:r>
              <a:rPr lang="zh-CN" altLang="zh-CN" dirty="0"/>
              <a:t>切片和迭代器方法能够快速灵活地访问数组。</a:t>
            </a:r>
            <a:endParaRPr lang="en-US" altLang="zh-CN" dirty="0"/>
          </a:p>
          <a:p>
            <a:pPr marL="0" indent="0">
              <a:buNone/>
            </a:pPr>
            <a:r>
              <a:rPr lang="en-US" altLang="zh-CN" sz="1600" dirty="0"/>
              <a:t>def f(</a:t>
            </a:r>
            <a:r>
              <a:rPr lang="en-US" altLang="zh-CN" sz="1600" dirty="0" err="1"/>
              <a:t>x,y</a:t>
            </a:r>
            <a:r>
              <a:rPr lang="en-US" altLang="zh-CN" sz="1600" dirty="0"/>
              <a:t>):# </a:t>
            </a:r>
            <a:r>
              <a:rPr lang="zh-CN" altLang="zh-CN" sz="1600" dirty="0"/>
              <a:t>通过索引和切片访问数组元素</a:t>
            </a:r>
          </a:p>
          <a:p>
            <a:pPr marL="0" indent="0">
              <a:buNone/>
            </a:pPr>
            <a:r>
              <a:rPr lang="en-US" altLang="zh-CN" sz="1600" dirty="0"/>
              <a:t>    return 10*</a:t>
            </a:r>
            <a:r>
              <a:rPr lang="en-US" altLang="zh-CN" sz="1600" dirty="0" err="1"/>
              <a:t>x+y</a:t>
            </a:r>
            <a:endParaRPr lang="zh-CN" altLang="zh-CN" sz="1600" dirty="0"/>
          </a:p>
          <a:p>
            <a:pPr marL="0" indent="0">
              <a:buNone/>
            </a:pPr>
            <a:r>
              <a:rPr lang="en-US" altLang="zh-CN" sz="1600" dirty="0"/>
              <a:t>arr8 = </a:t>
            </a:r>
            <a:r>
              <a:rPr lang="en-US" altLang="zh-CN" sz="1600" dirty="0" err="1"/>
              <a:t>np.fromfunction</a:t>
            </a:r>
            <a:r>
              <a:rPr lang="en-US" altLang="zh-CN" sz="1600" dirty="0"/>
              <a:t>(f,(4,3),</a:t>
            </a:r>
            <a:r>
              <a:rPr lang="en-US" altLang="zh-CN" sz="1600" dirty="0" err="1"/>
              <a:t>dtype</a:t>
            </a:r>
            <a:r>
              <a:rPr lang="en-US" altLang="zh-CN" sz="1600" dirty="0"/>
              <a:t> = </a:t>
            </a:r>
            <a:r>
              <a:rPr lang="en-US" altLang="zh-CN" sz="1600" dirty="0" err="1"/>
              <a:t>int</a:t>
            </a:r>
            <a:r>
              <a:rPr lang="en-US" altLang="zh-CN" sz="1600" dirty="0"/>
              <a:t>)</a:t>
            </a:r>
            <a:endParaRPr lang="zh-CN" altLang="zh-CN" sz="1600" dirty="0"/>
          </a:p>
          <a:p>
            <a:pPr marL="0" indent="0">
              <a:buNone/>
            </a:pPr>
            <a:r>
              <a:rPr lang="en-US" altLang="zh-CN" sz="1600" dirty="0"/>
              <a:t>print arr8 </a:t>
            </a:r>
            <a:endParaRPr lang="zh-CN" altLang="zh-CN" sz="1600" dirty="0"/>
          </a:p>
          <a:p>
            <a:pPr marL="0" indent="0">
              <a:buNone/>
            </a:pPr>
            <a:r>
              <a:rPr lang="en-US" altLang="zh-CN" sz="1600" dirty="0"/>
              <a:t>for row in arr8:# </a:t>
            </a:r>
            <a:r>
              <a:rPr lang="zh-CN" altLang="zh-CN" sz="1600" dirty="0"/>
              <a:t>通过迭代器访问数组元素</a:t>
            </a:r>
          </a:p>
          <a:p>
            <a:pPr marL="0" indent="0">
              <a:buNone/>
            </a:pPr>
            <a:r>
              <a:rPr lang="en-US" altLang="zh-CN" sz="1600" dirty="0"/>
              <a:t>    print row</a:t>
            </a:r>
            <a:endParaRPr lang="zh-CN" altLang="zh-CN" sz="1600" dirty="0"/>
          </a:p>
          <a:p>
            <a:pPr marL="0" indent="0">
              <a:buNone/>
            </a:pPr>
            <a:r>
              <a:rPr lang="en-US" altLang="zh-CN" sz="1600" dirty="0"/>
              <a:t>for element in arr8.flat:# </a:t>
            </a:r>
            <a:r>
              <a:rPr lang="zh-CN" altLang="zh-CN" sz="1600" dirty="0"/>
              <a:t>输出矩阵全部元素</a:t>
            </a:r>
          </a:p>
          <a:p>
            <a:pPr marL="0" indent="0">
              <a:buNone/>
            </a:pPr>
            <a:r>
              <a:rPr lang="en-US" altLang="zh-CN" sz="1600" dirty="0"/>
              <a:t>    print element</a:t>
            </a:r>
            <a:endParaRPr lang="zh-CN" altLang="zh-CN" sz="1600" dirty="0"/>
          </a:p>
          <a:p>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52799</TotalTime>
  <Words>3153</Words>
  <Application>Microsoft Office PowerPoint</Application>
  <PresentationFormat>全屏显示(4:3)</PresentationFormat>
  <Paragraphs>370</Paragraphs>
  <Slides>34</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黑体</vt:lpstr>
      <vt:lpstr>华文楷体</vt:lpstr>
      <vt:lpstr>宋体</vt:lpstr>
      <vt:lpstr>微软雅黑</vt:lpstr>
      <vt:lpstr>Arial</vt:lpstr>
      <vt:lpstr>Calibri</vt:lpstr>
      <vt:lpstr>Times New Roman</vt:lpstr>
      <vt:lpstr>Verdana</vt:lpstr>
      <vt:lpstr>Wingdings</vt:lpstr>
      <vt:lpstr>Office 主题</vt:lpstr>
      <vt:lpstr>PowerPoint 演示文稿</vt:lpstr>
      <vt:lpstr>目录</vt:lpstr>
      <vt:lpstr>模块的作用</vt:lpstr>
      <vt:lpstr>模块的含义</vt:lpstr>
      <vt:lpstr>模块的导入</vt:lpstr>
      <vt:lpstr>目录</vt:lpstr>
      <vt:lpstr>NumPy的含义</vt:lpstr>
      <vt:lpstr>创建数组</vt:lpstr>
      <vt:lpstr>访问数组</vt:lpstr>
      <vt:lpstr>数组的运算</vt:lpstr>
      <vt:lpstr>NumPy通用函数</vt:lpstr>
      <vt:lpstr>数组的合并和分割</vt:lpstr>
      <vt:lpstr>其他NumPy常用方法</vt:lpstr>
      <vt:lpstr>目录</vt:lpstr>
      <vt:lpstr>Pandas</vt:lpstr>
      <vt:lpstr>Pandas中的高级数据结构</vt:lpstr>
      <vt:lpstr>数据框（DataFrame）</vt:lpstr>
      <vt:lpstr>创建数据框</vt:lpstr>
      <vt:lpstr>创建数据框</vt:lpstr>
      <vt:lpstr>系列（Series）</vt:lpstr>
      <vt:lpstr>基础数据处理方法</vt:lpstr>
      <vt:lpstr>Pandas常用方法</vt:lpstr>
      <vt:lpstr>目录</vt:lpstr>
      <vt:lpstr>SciPy</vt:lpstr>
      <vt:lpstr>符号计算</vt:lpstr>
      <vt:lpstr>函数向量化</vt:lpstr>
      <vt:lpstr>目录</vt:lpstr>
      <vt:lpstr>scikit-learn</vt:lpstr>
      <vt:lpstr>机器学习</vt:lpstr>
      <vt:lpstr>scikit-learn的数据集</vt:lpstr>
      <vt:lpstr>scikit-learn的训练和预测</vt:lpstr>
      <vt:lpstr>目录</vt:lpstr>
      <vt:lpstr>其他Python常用模块.</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武永亮</cp:lastModifiedBy>
  <cp:revision>6808</cp:revision>
  <cp:lastPrinted>1601-01-01T00:00:00Z</cp:lastPrinted>
  <dcterms:created xsi:type="dcterms:W3CDTF">2009-09-22T14:48:25Z</dcterms:created>
  <dcterms:modified xsi:type="dcterms:W3CDTF">2018-03-28T07:42:58Z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