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7" r:id="rId1"/>
  </p:sldMasterIdLst>
  <p:notesMasterIdLst>
    <p:notesMasterId r:id="rId51"/>
  </p:notesMasterIdLst>
  <p:sldIdLst>
    <p:sldId id="499" r:id="rId2"/>
    <p:sldId id="500" r:id="rId3"/>
    <p:sldId id="505" r:id="rId4"/>
    <p:sldId id="506" r:id="rId5"/>
    <p:sldId id="507" r:id="rId6"/>
    <p:sldId id="508" r:id="rId7"/>
    <p:sldId id="510" r:id="rId8"/>
    <p:sldId id="511" r:id="rId9"/>
    <p:sldId id="512" r:id="rId10"/>
    <p:sldId id="513" r:id="rId11"/>
    <p:sldId id="514" r:id="rId12"/>
    <p:sldId id="555" r:id="rId13"/>
    <p:sldId id="556" r:id="rId14"/>
    <p:sldId id="501" r:id="rId15"/>
    <p:sldId id="557" r:id="rId16"/>
    <p:sldId id="515" r:id="rId17"/>
    <p:sldId id="516" r:id="rId18"/>
    <p:sldId id="517" r:id="rId19"/>
    <p:sldId id="518" r:id="rId20"/>
    <p:sldId id="519" r:id="rId21"/>
    <p:sldId id="520" r:id="rId22"/>
    <p:sldId id="521" r:id="rId23"/>
    <p:sldId id="522" r:id="rId24"/>
    <p:sldId id="523" r:id="rId25"/>
    <p:sldId id="524" r:id="rId26"/>
    <p:sldId id="558" r:id="rId27"/>
    <p:sldId id="559" r:id="rId28"/>
    <p:sldId id="560" r:id="rId29"/>
    <p:sldId id="561" r:id="rId30"/>
    <p:sldId id="502" r:id="rId31"/>
    <p:sldId id="525" r:id="rId32"/>
    <p:sldId id="526" r:id="rId33"/>
    <p:sldId id="527" r:id="rId34"/>
    <p:sldId id="528" r:id="rId35"/>
    <p:sldId id="530" r:id="rId36"/>
    <p:sldId id="531" r:id="rId37"/>
    <p:sldId id="532" r:id="rId38"/>
    <p:sldId id="533" r:id="rId39"/>
    <p:sldId id="534" r:id="rId40"/>
    <p:sldId id="503" r:id="rId41"/>
    <p:sldId id="535" r:id="rId42"/>
    <p:sldId id="536" r:id="rId43"/>
    <p:sldId id="537" r:id="rId44"/>
    <p:sldId id="504" r:id="rId45"/>
    <p:sldId id="538" r:id="rId46"/>
    <p:sldId id="539" r:id="rId47"/>
    <p:sldId id="540" r:id="rId48"/>
    <p:sldId id="541" r:id="rId49"/>
    <p:sldId id="563" r:id="rId50"/>
  </p:sldIdLst>
  <p:sldSz cx="9144000" cy="6858000" type="screen4x3"/>
  <p:notesSz cx="7099300" cy="10234613"/>
  <p:custDataLst>
    <p:tags r:id="rId52"/>
  </p:custDataLst>
  <p:defaultTextStyle>
    <a:defPPr>
      <a:defRPr lang="zh-CN"/>
    </a:defPPr>
    <a:lvl1pPr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799">
          <p15:clr>
            <a:srgbClr val="A4A3A4"/>
          </p15:clr>
        </p15:guide>
        <p15:guide id="2" orient="horz" pos="1321">
          <p15:clr>
            <a:srgbClr val="A4A3A4"/>
          </p15:clr>
        </p15:guide>
        <p15:guide id="3" orient="horz" pos="4133">
          <p15:clr>
            <a:srgbClr val="A4A3A4"/>
          </p15:clr>
        </p15:guide>
        <p15:guide id="4" orient="horz" pos="4224">
          <p15:clr>
            <a:srgbClr val="A4A3A4"/>
          </p15:clr>
        </p15:guide>
        <p15:guide id="5" pos="295">
          <p15:clr>
            <a:srgbClr val="A4A3A4"/>
          </p15:clr>
        </p15:guide>
        <p15:guide id="6" pos="4037">
          <p15:clr>
            <a:srgbClr val="A4A3A4"/>
          </p15:clr>
        </p15:guide>
        <p15:guide id="7" pos="5534">
          <p15:clr>
            <a:srgbClr val="A4A3A4"/>
          </p15:clr>
        </p15:guide>
        <p15:guide id="8" pos="1134">
          <p15:clr>
            <a:srgbClr val="A4A3A4"/>
          </p15:clr>
        </p15:guide>
        <p15:guide id="9" pos="1202">
          <p15:clr>
            <a:srgbClr val="A4A3A4"/>
          </p15:clr>
        </p15:guide>
        <p15:guide id="10" pos="1678">
          <p15:clr>
            <a:srgbClr val="A4A3A4"/>
          </p15:clr>
        </p15:guide>
        <p15:guide id="11" pos="17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C40EA"/>
    <a:srgbClr val="E4D994"/>
    <a:srgbClr val="E8DFA6"/>
    <a:srgbClr val="99CCFF"/>
    <a:srgbClr val="C4C4C4"/>
    <a:srgbClr val="9B9B9B"/>
    <a:srgbClr val="F1F2EA"/>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71" autoAdjust="0"/>
    <p:restoredTop sz="98701" autoAdjust="0"/>
  </p:normalViewPr>
  <p:slideViewPr>
    <p:cSldViewPr>
      <p:cViewPr varScale="1">
        <p:scale>
          <a:sx n="84" d="100"/>
          <a:sy n="84" d="100"/>
        </p:scale>
        <p:origin x="798" y="78"/>
      </p:cViewPr>
      <p:guideLst>
        <p:guide orient="horz" pos="799"/>
        <p:guide orient="horz" pos="1321"/>
        <p:guide orient="horz" pos="4133"/>
        <p:guide orient="horz" pos="4224"/>
        <p:guide pos="295"/>
        <p:guide pos="4037"/>
        <p:guide pos="5534"/>
        <p:guide pos="1134"/>
        <p:guide pos="1202"/>
        <p:guide pos="1678"/>
        <p:guide pos="172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5661BE-23FD-40BC-8162-1C5FED1FD833}"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FD69D8E3-E885-4599-90E3-2654077CD3F1}">
      <dgm:prSet phldrT="[文本]"/>
      <dgm:spPr/>
      <dgm:t>
        <a:bodyPr/>
        <a:lstStyle/>
        <a:p>
          <a:r>
            <a:rPr lang="en-US" altLang="zh-CN" dirty="0"/>
            <a:t>a</a:t>
          </a:r>
          <a:endParaRPr lang="zh-CN" altLang="en-US" dirty="0"/>
        </a:p>
      </dgm:t>
    </dgm:pt>
    <dgm:pt modelId="{235BA8DF-F1DE-423E-A012-2E4BD3238360}" type="parTrans" cxnId="{0688E0E7-33B2-4C48-BCA8-0A577D201192}">
      <dgm:prSet/>
      <dgm:spPr/>
      <dgm:t>
        <a:bodyPr/>
        <a:lstStyle/>
        <a:p>
          <a:endParaRPr lang="zh-CN" altLang="en-US"/>
        </a:p>
      </dgm:t>
    </dgm:pt>
    <dgm:pt modelId="{7A5F22E6-B689-4B91-9E14-2C5338BE64DA}" type="sibTrans" cxnId="{0688E0E7-33B2-4C48-BCA8-0A577D201192}">
      <dgm:prSet/>
      <dgm:spPr/>
      <dgm:t>
        <a:bodyPr/>
        <a:lstStyle/>
        <a:p>
          <a:endParaRPr lang="zh-CN" altLang="en-US"/>
        </a:p>
      </dgm:t>
    </dgm:pt>
    <dgm:pt modelId="{79EECC8C-E820-4D06-A99D-D3F0973D499C}">
      <dgm:prSet phldrT="[文本]" custT="1"/>
      <dgm:spPr/>
      <dgm:t>
        <a:bodyPr/>
        <a:lstStyle/>
        <a:p>
          <a:r>
            <a:rPr lang="zh-CN" altLang="en-US" sz="1800" dirty="0">
              <a:latin typeface="微软雅黑" pitchFamily="34" charset="-122"/>
              <a:ea typeface="微软雅黑" pitchFamily="34" charset="-122"/>
            </a:rPr>
            <a:t>对当前样本集合，计算所有属性的信息增益；</a:t>
          </a:r>
        </a:p>
      </dgm:t>
    </dgm:pt>
    <dgm:pt modelId="{0DEC40E2-F5D2-4C53-924D-28A74C66F941}" type="parTrans" cxnId="{9EF2F7A2-33D5-4C7F-A1F3-DF17E2E11330}">
      <dgm:prSet/>
      <dgm:spPr/>
      <dgm:t>
        <a:bodyPr/>
        <a:lstStyle/>
        <a:p>
          <a:endParaRPr lang="zh-CN" altLang="en-US"/>
        </a:p>
      </dgm:t>
    </dgm:pt>
    <dgm:pt modelId="{FB6A9D5C-0543-4B8F-A8D1-F1A96552637C}" type="sibTrans" cxnId="{9EF2F7A2-33D5-4C7F-A1F3-DF17E2E11330}">
      <dgm:prSet/>
      <dgm:spPr/>
      <dgm:t>
        <a:bodyPr/>
        <a:lstStyle/>
        <a:p>
          <a:endParaRPr lang="zh-CN" altLang="en-US"/>
        </a:p>
      </dgm:t>
    </dgm:pt>
    <dgm:pt modelId="{FF05A160-9D41-4B6C-A98B-968BE4625FF7}">
      <dgm:prSet phldrT="[文本]"/>
      <dgm:spPr/>
      <dgm:t>
        <a:bodyPr/>
        <a:lstStyle/>
        <a:p>
          <a:r>
            <a:rPr lang="en-US" altLang="zh-CN" dirty="0"/>
            <a:t>b</a:t>
          </a:r>
          <a:endParaRPr lang="zh-CN" altLang="en-US" dirty="0"/>
        </a:p>
      </dgm:t>
    </dgm:pt>
    <dgm:pt modelId="{19B50A99-5B1E-4D3D-9A23-64E5A59AAA76}" type="parTrans" cxnId="{24282065-2E07-47E6-A221-C2F5623B56C2}">
      <dgm:prSet/>
      <dgm:spPr/>
      <dgm:t>
        <a:bodyPr/>
        <a:lstStyle/>
        <a:p>
          <a:endParaRPr lang="zh-CN" altLang="en-US"/>
        </a:p>
      </dgm:t>
    </dgm:pt>
    <dgm:pt modelId="{1663EF2E-7A87-4A9C-BF84-ECF4FBED7F4C}" type="sibTrans" cxnId="{24282065-2E07-47E6-A221-C2F5623B56C2}">
      <dgm:prSet/>
      <dgm:spPr/>
      <dgm:t>
        <a:bodyPr/>
        <a:lstStyle/>
        <a:p>
          <a:endParaRPr lang="zh-CN" altLang="en-US"/>
        </a:p>
      </dgm:t>
    </dgm:pt>
    <dgm:pt modelId="{FA42B614-30DA-47D5-9EFC-3B163E677FFC}">
      <dgm:prSet phldrT="[文本]" custT="1"/>
      <dgm:spPr/>
      <dgm:t>
        <a:bodyPr/>
        <a:lstStyle/>
        <a:p>
          <a:r>
            <a:rPr lang="zh-CN" altLang="en-US" sz="1600" dirty="0">
              <a:latin typeface="微软雅黑" pitchFamily="34" charset="-122"/>
              <a:ea typeface="微软雅黑" pitchFamily="34" charset="-122"/>
            </a:rPr>
            <a:t>选择信息增益最大的属性作为测试属性，把测试属性取值相同的样本划为同一个子样本集；</a:t>
          </a:r>
        </a:p>
      </dgm:t>
    </dgm:pt>
    <dgm:pt modelId="{9AFDF80A-0D76-4D01-868A-F0C6AFF6DA29}" type="parTrans" cxnId="{19C80E2E-BF67-4DE1-A738-955233BBA73A}">
      <dgm:prSet/>
      <dgm:spPr/>
      <dgm:t>
        <a:bodyPr/>
        <a:lstStyle/>
        <a:p>
          <a:endParaRPr lang="zh-CN" altLang="en-US"/>
        </a:p>
      </dgm:t>
    </dgm:pt>
    <dgm:pt modelId="{8A894C1C-D113-48DF-A668-2CF8F350F16E}" type="sibTrans" cxnId="{19C80E2E-BF67-4DE1-A738-955233BBA73A}">
      <dgm:prSet/>
      <dgm:spPr/>
      <dgm:t>
        <a:bodyPr/>
        <a:lstStyle/>
        <a:p>
          <a:endParaRPr lang="zh-CN" altLang="en-US"/>
        </a:p>
      </dgm:t>
    </dgm:pt>
    <dgm:pt modelId="{A4A4DBB3-1DA6-4499-831B-87744FB06EFF}">
      <dgm:prSet phldrT="[文本]"/>
      <dgm:spPr/>
      <dgm:t>
        <a:bodyPr/>
        <a:lstStyle/>
        <a:p>
          <a:r>
            <a:rPr lang="en-US" altLang="zh-CN" dirty="0"/>
            <a:t>c</a:t>
          </a:r>
          <a:endParaRPr lang="zh-CN" altLang="en-US" dirty="0"/>
        </a:p>
      </dgm:t>
    </dgm:pt>
    <dgm:pt modelId="{970E6FBD-73C1-4C8A-8886-801D63BB20B4}" type="parTrans" cxnId="{056CDF66-8C5F-4D02-B596-64A8ADBFDE91}">
      <dgm:prSet/>
      <dgm:spPr/>
      <dgm:t>
        <a:bodyPr/>
        <a:lstStyle/>
        <a:p>
          <a:endParaRPr lang="zh-CN" altLang="en-US"/>
        </a:p>
      </dgm:t>
    </dgm:pt>
    <dgm:pt modelId="{7EAEFFC7-E419-44E5-8A43-EEDCAE5F1ED7}" type="sibTrans" cxnId="{056CDF66-8C5F-4D02-B596-64A8ADBFDE91}">
      <dgm:prSet/>
      <dgm:spPr/>
      <dgm:t>
        <a:bodyPr/>
        <a:lstStyle/>
        <a:p>
          <a:endParaRPr lang="zh-CN" altLang="en-US"/>
        </a:p>
      </dgm:t>
    </dgm:pt>
    <dgm:pt modelId="{3F0EDE94-7862-4027-A1B9-A57855655926}">
      <dgm:prSet phldrT="[文本]" custT="1"/>
      <dgm:spPr/>
      <dgm:t>
        <a:bodyPr/>
        <a:lstStyle/>
        <a:p>
          <a:r>
            <a:rPr lang="zh-CN" altLang="en-US" sz="1600" dirty="0">
              <a:latin typeface="微软雅黑" pitchFamily="34" charset="-122"/>
              <a:ea typeface="微软雅黑" pitchFamily="34" charset="-122"/>
            </a:rPr>
            <a:t>若子样本集的类别属性只含有单个属性，则分支为叶子节点，判断其属性值并标上相应的符号之后返回调用处；否则对子样本集递归调用本算法</a:t>
          </a:r>
          <a:r>
            <a:rPr lang="zh-CN" altLang="en-US" sz="1400" dirty="0"/>
            <a:t>。</a:t>
          </a:r>
        </a:p>
      </dgm:t>
    </dgm:pt>
    <dgm:pt modelId="{E5B3D29D-2497-4584-9904-E3945ACDC8D6}" type="parTrans" cxnId="{84E4E63F-0626-4BF6-AA2E-3E259896788B}">
      <dgm:prSet/>
      <dgm:spPr/>
      <dgm:t>
        <a:bodyPr/>
        <a:lstStyle/>
        <a:p>
          <a:endParaRPr lang="zh-CN" altLang="en-US"/>
        </a:p>
      </dgm:t>
    </dgm:pt>
    <dgm:pt modelId="{C3F572C5-F0CA-4C68-AD45-52EE03251269}" type="sibTrans" cxnId="{84E4E63F-0626-4BF6-AA2E-3E259896788B}">
      <dgm:prSet/>
      <dgm:spPr/>
      <dgm:t>
        <a:bodyPr/>
        <a:lstStyle/>
        <a:p>
          <a:endParaRPr lang="zh-CN" altLang="en-US"/>
        </a:p>
      </dgm:t>
    </dgm:pt>
    <dgm:pt modelId="{5483ABB6-778B-4437-A071-BECA1B5A6407}" type="pres">
      <dgm:prSet presAssocID="{D85661BE-23FD-40BC-8162-1C5FED1FD833}" presName="linearFlow" presStyleCnt="0">
        <dgm:presLayoutVars>
          <dgm:dir/>
          <dgm:animLvl val="lvl"/>
          <dgm:resizeHandles val="exact"/>
        </dgm:presLayoutVars>
      </dgm:prSet>
      <dgm:spPr/>
    </dgm:pt>
    <dgm:pt modelId="{74B19E9C-9098-4CCF-971B-95EFCCAC63C9}" type="pres">
      <dgm:prSet presAssocID="{FD69D8E3-E885-4599-90E3-2654077CD3F1}" presName="composite" presStyleCnt="0"/>
      <dgm:spPr/>
    </dgm:pt>
    <dgm:pt modelId="{0C636408-6BFE-4CD6-9A89-1A224F4F3426}" type="pres">
      <dgm:prSet presAssocID="{FD69D8E3-E885-4599-90E3-2654077CD3F1}" presName="parentText" presStyleLbl="alignNode1" presStyleIdx="0" presStyleCnt="3">
        <dgm:presLayoutVars>
          <dgm:chMax val="1"/>
          <dgm:bulletEnabled val="1"/>
        </dgm:presLayoutVars>
      </dgm:prSet>
      <dgm:spPr/>
    </dgm:pt>
    <dgm:pt modelId="{698297B4-EA29-4E1D-9FFF-C5E30D664497}" type="pres">
      <dgm:prSet presAssocID="{FD69D8E3-E885-4599-90E3-2654077CD3F1}" presName="descendantText" presStyleLbl="alignAcc1" presStyleIdx="0" presStyleCnt="3" custLinFactNeighborX="488">
        <dgm:presLayoutVars>
          <dgm:bulletEnabled val="1"/>
        </dgm:presLayoutVars>
      </dgm:prSet>
      <dgm:spPr/>
    </dgm:pt>
    <dgm:pt modelId="{0990A6DE-E59A-4F77-A31E-A45B687FD542}" type="pres">
      <dgm:prSet presAssocID="{7A5F22E6-B689-4B91-9E14-2C5338BE64DA}" presName="sp" presStyleCnt="0"/>
      <dgm:spPr/>
    </dgm:pt>
    <dgm:pt modelId="{6BB58834-2ECE-4168-8723-457A520C1CAB}" type="pres">
      <dgm:prSet presAssocID="{FF05A160-9D41-4B6C-A98B-968BE4625FF7}" presName="composite" presStyleCnt="0"/>
      <dgm:spPr/>
    </dgm:pt>
    <dgm:pt modelId="{1F22512A-5A28-40A3-A17C-A7F713EAA518}" type="pres">
      <dgm:prSet presAssocID="{FF05A160-9D41-4B6C-A98B-968BE4625FF7}" presName="parentText" presStyleLbl="alignNode1" presStyleIdx="1" presStyleCnt="3">
        <dgm:presLayoutVars>
          <dgm:chMax val="1"/>
          <dgm:bulletEnabled val="1"/>
        </dgm:presLayoutVars>
      </dgm:prSet>
      <dgm:spPr/>
    </dgm:pt>
    <dgm:pt modelId="{360593AA-B70B-4002-9A7E-1F20CBB4C48E}" type="pres">
      <dgm:prSet presAssocID="{FF05A160-9D41-4B6C-A98B-968BE4625FF7}" presName="descendantText" presStyleLbl="alignAcc1" presStyleIdx="1" presStyleCnt="3">
        <dgm:presLayoutVars>
          <dgm:bulletEnabled val="1"/>
        </dgm:presLayoutVars>
      </dgm:prSet>
      <dgm:spPr/>
    </dgm:pt>
    <dgm:pt modelId="{FCC035CC-F76C-4A1E-AD25-010C3B9726E8}" type="pres">
      <dgm:prSet presAssocID="{1663EF2E-7A87-4A9C-BF84-ECF4FBED7F4C}" presName="sp" presStyleCnt="0"/>
      <dgm:spPr/>
    </dgm:pt>
    <dgm:pt modelId="{87B44CC9-BB7A-40E0-8AC4-EBE1BB3DFD2B}" type="pres">
      <dgm:prSet presAssocID="{A4A4DBB3-1DA6-4499-831B-87744FB06EFF}" presName="composite" presStyleCnt="0"/>
      <dgm:spPr/>
    </dgm:pt>
    <dgm:pt modelId="{A74F47AF-491A-47D1-AD80-A689D6DB151D}" type="pres">
      <dgm:prSet presAssocID="{A4A4DBB3-1DA6-4499-831B-87744FB06EFF}" presName="parentText" presStyleLbl="alignNode1" presStyleIdx="2" presStyleCnt="3">
        <dgm:presLayoutVars>
          <dgm:chMax val="1"/>
          <dgm:bulletEnabled val="1"/>
        </dgm:presLayoutVars>
      </dgm:prSet>
      <dgm:spPr/>
    </dgm:pt>
    <dgm:pt modelId="{212F843F-FECC-49FB-B810-EEAA73DE6110}" type="pres">
      <dgm:prSet presAssocID="{A4A4DBB3-1DA6-4499-831B-87744FB06EFF}" presName="descendantText" presStyleLbl="alignAcc1" presStyleIdx="2" presStyleCnt="3">
        <dgm:presLayoutVars>
          <dgm:bulletEnabled val="1"/>
        </dgm:presLayoutVars>
      </dgm:prSet>
      <dgm:spPr/>
    </dgm:pt>
  </dgm:ptLst>
  <dgm:cxnLst>
    <dgm:cxn modelId="{58D1D320-E636-4567-B813-84EB5463C78A}" type="presOf" srcId="{FA42B614-30DA-47D5-9EFC-3B163E677FFC}" destId="{360593AA-B70B-4002-9A7E-1F20CBB4C48E}" srcOrd="0" destOrd="0" presId="urn:microsoft.com/office/officeart/2005/8/layout/chevron2"/>
    <dgm:cxn modelId="{19C80E2E-BF67-4DE1-A738-955233BBA73A}" srcId="{FF05A160-9D41-4B6C-A98B-968BE4625FF7}" destId="{FA42B614-30DA-47D5-9EFC-3B163E677FFC}" srcOrd="0" destOrd="0" parTransId="{9AFDF80A-0D76-4D01-868A-F0C6AFF6DA29}" sibTransId="{8A894C1C-D113-48DF-A668-2CF8F350F16E}"/>
    <dgm:cxn modelId="{84E4E63F-0626-4BF6-AA2E-3E259896788B}" srcId="{A4A4DBB3-1DA6-4499-831B-87744FB06EFF}" destId="{3F0EDE94-7862-4027-A1B9-A57855655926}" srcOrd="0" destOrd="0" parTransId="{E5B3D29D-2497-4584-9904-E3945ACDC8D6}" sibTransId="{C3F572C5-F0CA-4C68-AD45-52EE03251269}"/>
    <dgm:cxn modelId="{89D5C061-0A67-408E-AEA1-9EA446392931}" type="presOf" srcId="{3F0EDE94-7862-4027-A1B9-A57855655926}" destId="{212F843F-FECC-49FB-B810-EEAA73DE6110}" srcOrd="0" destOrd="0" presId="urn:microsoft.com/office/officeart/2005/8/layout/chevron2"/>
    <dgm:cxn modelId="{24282065-2E07-47E6-A221-C2F5623B56C2}" srcId="{D85661BE-23FD-40BC-8162-1C5FED1FD833}" destId="{FF05A160-9D41-4B6C-A98B-968BE4625FF7}" srcOrd="1" destOrd="0" parTransId="{19B50A99-5B1E-4D3D-9A23-64E5A59AAA76}" sibTransId="{1663EF2E-7A87-4A9C-BF84-ECF4FBED7F4C}"/>
    <dgm:cxn modelId="{056CDF66-8C5F-4D02-B596-64A8ADBFDE91}" srcId="{D85661BE-23FD-40BC-8162-1C5FED1FD833}" destId="{A4A4DBB3-1DA6-4499-831B-87744FB06EFF}" srcOrd="2" destOrd="0" parTransId="{970E6FBD-73C1-4C8A-8886-801D63BB20B4}" sibTransId="{7EAEFFC7-E419-44E5-8A43-EEDCAE5F1ED7}"/>
    <dgm:cxn modelId="{A2F52C82-1060-44A2-A107-D9B8D1FEC4A4}" type="presOf" srcId="{A4A4DBB3-1DA6-4499-831B-87744FB06EFF}" destId="{A74F47AF-491A-47D1-AD80-A689D6DB151D}" srcOrd="0" destOrd="0" presId="urn:microsoft.com/office/officeart/2005/8/layout/chevron2"/>
    <dgm:cxn modelId="{CABACC93-D312-45AA-B390-336B789EBF1B}" type="presOf" srcId="{FD69D8E3-E885-4599-90E3-2654077CD3F1}" destId="{0C636408-6BFE-4CD6-9A89-1A224F4F3426}" srcOrd="0" destOrd="0" presId="urn:microsoft.com/office/officeart/2005/8/layout/chevron2"/>
    <dgm:cxn modelId="{4DC5FB9F-EED1-456E-99B3-4FF483696741}" type="presOf" srcId="{D85661BE-23FD-40BC-8162-1C5FED1FD833}" destId="{5483ABB6-778B-4437-A071-BECA1B5A6407}" srcOrd="0" destOrd="0" presId="urn:microsoft.com/office/officeart/2005/8/layout/chevron2"/>
    <dgm:cxn modelId="{9EF2F7A2-33D5-4C7F-A1F3-DF17E2E11330}" srcId="{FD69D8E3-E885-4599-90E3-2654077CD3F1}" destId="{79EECC8C-E820-4D06-A99D-D3F0973D499C}" srcOrd="0" destOrd="0" parTransId="{0DEC40E2-F5D2-4C53-924D-28A74C66F941}" sibTransId="{FB6A9D5C-0543-4B8F-A8D1-F1A96552637C}"/>
    <dgm:cxn modelId="{0688E0E7-33B2-4C48-BCA8-0A577D201192}" srcId="{D85661BE-23FD-40BC-8162-1C5FED1FD833}" destId="{FD69D8E3-E885-4599-90E3-2654077CD3F1}" srcOrd="0" destOrd="0" parTransId="{235BA8DF-F1DE-423E-A012-2E4BD3238360}" sibTransId="{7A5F22E6-B689-4B91-9E14-2C5338BE64DA}"/>
    <dgm:cxn modelId="{C79EE1EB-B25C-4542-8CCA-2F2B95BAAC58}" type="presOf" srcId="{FF05A160-9D41-4B6C-A98B-968BE4625FF7}" destId="{1F22512A-5A28-40A3-A17C-A7F713EAA518}" srcOrd="0" destOrd="0" presId="urn:microsoft.com/office/officeart/2005/8/layout/chevron2"/>
    <dgm:cxn modelId="{C6CF22FA-94DC-4C28-88D9-0DA20AE5E38C}" type="presOf" srcId="{79EECC8C-E820-4D06-A99D-D3F0973D499C}" destId="{698297B4-EA29-4E1D-9FFF-C5E30D664497}" srcOrd="0" destOrd="0" presId="urn:microsoft.com/office/officeart/2005/8/layout/chevron2"/>
    <dgm:cxn modelId="{C40EE95B-EABD-471E-92AF-009EDE5A13DD}" type="presParOf" srcId="{5483ABB6-778B-4437-A071-BECA1B5A6407}" destId="{74B19E9C-9098-4CCF-971B-95EFCCAC63C9}" srcOrd="0" destOrd="0" presId="urn:microsoft.com/office/officeart/2005/8/layout/chevron2"/>
    <dgm:cxn modelId="{254CBFF7-7C31-492C-B6F2-BECA50556256}" type="presParOf" srcId="{74B19E9C-9098-4CCF-971B-95EFCCAC63C9}" destId="{0C636408-6BFE-4CD6-9A89-1A224F4F3426}" srcOrd="0" destOrd="0" presId="urn:microsoft.com/office/officeart/2005/8/layout/chevron2"/>
    <dgm:cxn modelId="{451CA6C7-2491-411A-89F0-30CB1B9698AE}" type="presParOf" srcId="{74B19E9C-9098-4CCF-971B-95EFCCAC63C9}" destId="{698297B4-EA29-4E1D-9FFF-C5E30D664497}" srcOrd="1" destOrd="0" presId="urn:microsoft.com/office/officeart/2005/8/layout/chevron2"/>
    <dgm:cxn modelId="{7692338C-1C19-48BA-8E3D-41A28E452BBF}" type="presParOf" srcId="{5483ABB6-778B-4437-A071-BECA1B5A6407}" destId="{0990A6DE-E59A-4F77-A31E-A45B687FD542}" srcOrd="1" destOrd="0" presId="urn:microsoft.com/office/officeart/2005/8/layout/chevron2"/>
    <dgm:cxn modelId="{2E29E6A6-4639-4937-9C32-5537F4271053}" type="presParOf" srcId="{5483ABB6-778B-4437-A071-BECA1B5A6407}" destId="{6BB58834-2ECE-4168-8723-457A520C1CAB}" srcOrd="2" destOrd="0" presId="urn:microsoft.com/office/officeart/2005/8/layout/chevron2"/>
    <dgm:cxn modelId="{F0F90714-9938-49E9-A522-4A9E1326D22B}" type="presParOf" srcId="{6BB58834-2ECE-4168-8723-457A520C1CAB}" destId="{1F22512A-5A28-40A3-A17C-A7F713EAA518}" srcOrd="0" destOrd="0" presId="urn:microsoft.com/office/officeart/2005/8/layout/chevron2"/>
    <dgm:cxn modelId="{5293A798-A4D8-4F6A-ADDA-4296AD7229C3}" type="presParOf" srcId="{6BB58834-2ECE-4168-8723-457A520C1CAB}" destId="{360593AA-B70B-4002-9A7E-1F20CBB4C48E}" srcOrd="1" destOrd="0" presId="urn:microsoft.com/office/officeart/2005/8/layout/chevron2"/>
    <dgm:cxn modelId="{EA9639E3-1F9A-4E13-9857-44A8C0FB189D}" type="presParOf" srcId="{5483ABB6-778B-4437-A071-BECA1B5A6407}" destId="{FCC035CC-F76C-4A1E-AD25-010C3B9726E8}" srcOrd="3" destOrd="0" presId="urn:microsoft.com/office/officeart/2005/8/layout/chevron2"/>
    <dgm:cxn modelId="{B154DF90-AFF8-4AD3-8A02-757FD19DEF92}" type="presParOf" srcId="{5483ABB6-778B-4437-A071-BECA1B5A6407}" destId="{87B44CC9-BB7A-40E0-8AC4-EBE1BB3DFD2B}" srcOrd="4" destOrd="0" presId="urn:microsoft.com/office/officeart/2005/8/layout/chevron2"/>
    <dgm:cxn modelId="{EBBF4829-E792-4997-B1E0-DB3302B7376C}" type="presParOf" srcId="{87B44CC9-BB7A-40E0-8AC4-EBE1BB3DFD2B}" destId="{A74F47AF-491A-47D1-AD80-A689D6DB151D}" srcOrd="0" destOrd="0" presId="urn:microsoft.com/office/officeart/2005/8/layout/chevron2"/>
    <dgm:cxn modelId="{23529255-3A98-4058-A721-E98298DF35A9}" type="presParOf" srcId="{87B44CC9-BB7A-40E0-8AC4-EBE1BB3DFD2B}" destId="{212F843F-FECC-49FB-B810-EEAA73DE611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91D21E-FD01-496D-8B7F-4C36A8C773D4}" type="doc">
      <dgm:prSet loTypeId="urn:microsoft.com/office/officeart/2005/8/layout/hierarchy3" loCatId="hierarchy" qsTypeId="urn:microsoft.com/office/officeart/2005/8/quickstyle/3d1" qsCatId="3D" csTypeId="urn:microsoft.com/office/officeart/2005/8/colors/accent1_2" csCatId="accent1" phldr="1"/>
      <dgm:spPr/>
      <dgm:t>
        <a:bodyPr/>
        <a:lstStyle/>
        <a:p>
          <a:endParaRPr lang="zh-CN" altLang="en-US"/>
        </a:p>
      </dgm:t>
    </dgm:pt>
    <dgm:pt modelId="{42A9D2F9-B6B0-4362-AB6E-D314C3BD46B9}">
      <dgm:prSet phldrT="[文本]"/>
      <dgm:spPr/>
      <dgm:t>
        <a:bodyPr/>
        <a:lstStyle/>
        <a:p>
          <a:r>
            <a:rPr lang="en-US" dirty="0"/>
            <a:t>C4.5</a:t>
          </a:r>
          <a:r>
            <a:rPr lang="zh-CN" dirty="0"/>
            <a:t>算法的优点</a:t>
          </a:r>
          <a:endParaRPr lang="zh-CN" altLang="en-US" dirty="0"/>
        </a:p>
      </dgm:t>
    </dgm:pt>
    <dgm:pt modelId="{1B134C33-7F1A-4915-9F32-D7F218F3BF40}" type="parTrans" cxnId="{05BDAB6E-D374-4266-8639-C4E7D69B2A42}">
      <dgm:prSet/>
      <dgm:spPr/>
      <dgm:t>
        <a:bodyPr/>
        <a:lstStyle/>
        <a:p>
          <a:endParaRPr lang="zh-CN" altLang="en-US"/>
        </a:p>
      </dgm:t>
    </dgm:pt>
    <dgm:pt modelId="{164DC70B-179F-4461-8839-51F486544603}" type="sibTrans" cxnId="{05BDAB6E-D374-4266-8639-C4E7D69B2A42}">
      <dgm:prSet/>
      <dgm:spPr/>
      <dgm:t>
        <a:bodyPr/>
        <a:lstStyle/>
        <a:p>
          <a:endParaRPr lang="zh-CN" altLang="en-US"/>
        </a:p>
      </dgm:t>
    </dgm:pt>
    <dgm:pt modelId="{BFC73CDA-6E88-464A-AFC4-3BD10BCB06C9}">
      <dgm:prSet phldrT="[文本]" custT="1"/>
      <dgm:spPr/>
      <dgm:t>
        <a:bodyPr/>
        <a:lstStyle/>
        <a:p>
          <a:r>
            <a:rPr lang="zh-CN" sz="1500" dirty="0">
              <a:latin typeface="微软雅黑" pitchFamily="34" charset="-122"/>
              <a:ea typeface="微软雅黑" pitchFamily="34" charset="-122"/>
            </a:rPr>
            <a:t>产生的分类规则易于理解，准确率较高；相比于</a:t>
          </a:r>
          <a:r>
            <a:rPr lang="en-US" sz="1500" dirty="0">
              <a:latin typeface="微软雅黑" pitchFamily="34" charset="-122"/>
              <a:ea typeface="微软雅黑" pitchFamily="34" charset="-122"/>
            </a:rPr>
            <a:t>ID3</a:t>
          </a:r>
          <a:r>
            <a:rPr lang="zh-CN" sz="1500" dirty="0">
              <a:latin typeface="微软雅黑" pitchFamily="34" charset="-122"/>
              <a:ea typeface="微软雅黑" pitchFamily="34" charset="-122"/>
            </a:rPr>
            <a:t>算法，能处理非离散数据或不完整数据</a:t>
          </a:r>
          <a:endParaRPr lang="zh-CN" altLang="en-US" sz="1500" dirty="0">
            <a:latin typeface="微软雅黑" pitchFamily="34" charset="-122"/>
            <a:ea typeface="微软雅黑" pitchFamily="34" charset="-122"/>
          </a:endParaRPr>
        </a:p>
      </dgm:t>
    </dgm:pt>
    <dgm:pt modelId="{94649FFF-EE48-4EEB-8054-0F6D71058BB6}" type="parTrans" cxnId="{845083E6-0FF7-4684-A70F-5A68757CEE3A}">
      <dgm:prSet/>
      <dgm:spPr/>
      <dgm:t>
        <a:bodyPr/>
        <a:lstStyle/>
        <a:p>
          <a:endParaRPr lang="zh-CN" altLang="en-US"/>
        </a:p>
      </dgm:t>
    </dgm:pt>
    <dgm:pt modelId="{A275C75D-D88B-4C05-820E-C290A96018E8}" type="sibTrans" cxnId="{845083E6-0FF7-4684-A70F-5A68757CEE3A}">
      <dgm:prSet/>
      <dgm:spPr/>
      <dgm:t>
        <a:bodyPr/>
        <a:lstStyle/>
        <a:p>
          <a:endParaRPr lang="zh-CN" altLang="en-US"/>
        </a:p>
      </dgm:t>
    </dgm:pt>
    <dgm:pt modelId="{1FBF16FA-776D-47B2-BD4D-D781DCED75BD}">
      <dgm:prSet phldrT="[文本]" custT="1"/>
      <dgm:spPr/>
      <dgm:t>
        <a:bodyPr/>
        <a:lstStyle/>
        <a:p>
          <a:r>
            <a:rPr lang="zh-CN" sz="1500" dirty="0">
              <a:latin typeface="微软雅黑" pitchFamily="34" charset="-122"/>
              <a:ea typeface="微软雅黑" pitchFamily="34" charset="-122"/>
            </a:rPr>
            <a:t>改进了</a:t>
          </a:r>
          <a:r>
            <a:rPr lang="en-US" sz="1500" dirty="0">
              <a:latin typeface="微软雅黑" pitchFamily="34" charset="-122"/>
              <a:ea typeface="微软雅黑" pitchFamily="34" charset="-122"/>
            </a:rPr>
            <a:t>ID3</a:t>
          </a:r>
          <a:r>
            <a:rPr lang="zh-CN" sz="1500" dirty="0">
              <a:latin typeface="微软雅黑" pitchFamily="34" charset="-122"/>
              <a:ea typeface="微软雅黑" pitchFamily="34" charset="-122"/>
            </a:rPr>
            <a:t>算法的缺点：使用信息增益选择属性时偏向于选择高度分支属性</a:t>
          </a:r>
          <a:endParaRPr lang="zh-CN" altLang="en-US" sz="1500" dirty="0">
            <a:latin typeface="微软雅黑" pitchFamily="34" charset="-122"/>
            <a:ea typeface="微软雅黑" pitchFamily="34" charset="-122"/>
          </a:endParaRPr>
        </a:p>
      </dgm:t>
    </dgm:pt>
    <dgm:pt modelId="{D20BC526-9341-42B9-99C7-2821783E7C96}" type="parTrans" cxnId="{EADAEBEC-7EF6-4885-B49C-38344D903DBE}">
      <dgm:prSet/>
      <dgm:spPr/>
      <dgm:t>
        <a:bodyPr/>
        <a:lstStyle/>
        <a:p>
          <a:endParaRPr lang="zh-CN" altLang="en-US"/>
        </a:p>
      </dgm:t>
    </dgm:pt>
    <dgm:pt modelId="{E0E7E541-1EBC-4540-830E-AA22963ADFA7}" type="sibTrans" cxnId="{EADAEBEC-7EF6-4885-B49C-38344D903DBE}">
      <dgm:prSet/>
      <dgm:spPr/>
      <dgm:t>
        <a:bodyPr/>
        <a:lstStyle/>
        <a:p>
          <a:endParaRPr lang="zh-CN" altLang="en-US"/>
        </a:p>
      </dgm:t>
    </dgm:pt>
    <dgm:pt modelId="{F9F43314-F305-412A-9D71-9D14B93DB140}">
      <dgm:prSet phldrT="[文本]"/>
      <dgm:spPr/>
      <dgm:t>
        <a:bodyPr/>
        <a:lstStyle/>
        <a:p>
          <a:r>
            <a:rPr lang="zh-CN" dirty="0">
              <a:latin typeface="微软雅黑" pitchFamily="34" charset="-122"/>
              <a:ea typeface="微软雅黑" pitchFamily="34" charset="-122"/>
            </a:rPr>
            <a:t>在构造树的过程中，需要对数据集进行多次的顺序扫描和排序，因而导致算法的低效</a:t>
          </a:r>
          <a:endParaRPr lang="zh-CN" altLang="en-US" dirty="0">
            <a:latin typeface="微软雅黑" pitchFamily="34" charset="-122"/>
            <a:ea typeface="微软雅黑" pitchFamily="34" charset="-122"/>
          </a:endParaRPr>
        </a:p>
      </dgm:t>
    </dgm:pt>
    <dgm:pt modelId="{FEB0AC4B-F81A-48B8-85DE-4EEDE1389200}" type="parTrans" cxnId="{D65B738B-CFD0-428E-AB5A-25EF6DB514E4}">
      <dgm:prSet/>
      <dgm:spPr/>
      <dgm:t>
        <a:bodyPr/>
        <a:lstStyle/>
        <a:p>
          <a:endParaRPr lang="zh-CN" altLang="en-US"/>
        </a:p>
      </dgm:t>
    </dgm:pt>
    <dgm:pt modelId="{FFF5EF9A-F4B3-4DCD-9E35-890299C105B9}" type="sibTrans" cxnId="{D65B738B-CFD0-428E-AB5A-25EF6DB514E4}">
      <dgm:prSet/>
      <dgm:spPr/>
      <dgm:t>
        <a:bodyPr/>
        <a:lstStyle/>
        <a:p>
          <a:endParaRPr lang="zh-CN" altLang="en-US"/>
        </a:p>
      </dgm:t>
    </dgm:pt>
    <dgm:pt modelId="{C3208A14-1AFF-43C8-8F25-215315EB7F1C}">
      <dgm:prSet phldrT="[文本]"/>
      <dgm:spPr/>
      <dgm:t>
        <a:bodyPr/>
        <a:lstStyle/>
        <a:p>
          <a:r>
            <a:rPr lang="zh-CN" dirty="0">
              <a:latin typeface="微软雅黑" pitchFamily="34" charset="-122"/>
              <a:ea typeface="微软雅黑" pitchFamily="34" charset="-122"/>
            </a:rPr>
            <a:t>当训练集大小超过内存上限时程序无法运行</a:t>
          </a:r>
          <a:r>
            <a:rPr lang="en-US" dirty="0">
              <a:latin typeface="微软雅黑" pitchFamily="34" charset="-122"/>
              <a:ea typeface="微软雅黑" pitchFamily="34" charset="-122"/>
            </a:rPr>
            <a:t>, </a:t>
          </a:r>
          <a:r>
            <a:rPr lang="zh-CN" dirty="0">
              <a:latin typeface="微软雅黑" pitchFamily="34" charset="-122"/>
              <a:ea typeface="微软雅黑" pitchFamily="34" charset="-122"/>
            </a:rPr>
            <a:t>故适合能够驻留于内存的数据集</a:t>
          </a:r>
          <a:endParaRPr lang="zh-CN" altLang="en-US" dirty="0">
            <a:latin typeface="微软雅黑" pitchFamily="34" charset="-122"/>
            <a:ea typeface="微软雅黑" pitchFamily="34" charset="-122"/>
          </a:endParaRPr>
        </a:p>
      </dgm:t>
    </dgm:pt>
    <dgm:pt modelId="{E38CD4E0-C32A-474C-9F1A-D1F5C63E3F4B}" type="parTrans" cxnId="{9A46F3A9-DB09-4BC4-9BCC-6379E3C7E2B4}">
      <dgm:prSet/>
      <dgm:spPr/>
      <dgm:t>
        <a:bodyPr/>
        <a:lstStyle/>
        <a:p>
          <a:endParaRPr lang="zh-CN" altLang="en-US"/>
        </a:p>
      </dgm:t>
    </dgm:pt>
    <dgm:pt modelId="{340C3363-3B15-4590-995D-4BB2C9AF4E8C}" type="sibTrans" cxnId="{9A46F3A9-DB09-4BC4-9BCC-6379E3C7E2B4}">
      <dgm:prSet/>
      <dgm:spPr/>
      <dgm:t>
        <a:bodyPr/>
        <a:lstStyle/>
        <a:p>
          <a:endParaRPr lang="zh-CN" altLang="en-US"/>
        </a:p>
      </dgm:t>
    </dgm:pt>
    <dgm:pt modelId="{0B74232E-7D85-4A78-9DBD-BFCBB486E278}">
      <dgm:prSet phldrT="[文本]"/>
      <dgm:spPr/>
      <dgm:t>
        <a:bodyPr/>
        <a:lstStyle/>
        <a:p>
          <a:r>
            <a:rPr lang="en-US" dirty="0"/>
            <a:t>C4.5</a:t>
          </a:r>
          <a:r>
            <a:rPr lang="zh-CN" dirty="0"/>
            <a:t>算法的缺点</a:t>
          </a:r>
          <a:endParaRPr lang="zh-CN" altLang="en-US" dirty="0"/>
        </a:p>
      </dgm:t>
    </dgm:pt>
    <dgm:pt modelId="{1285BA42-E647-49E2-9841-56D8FE949207}" type="sibTrans" cxnId="{1C276C6C-CB54-456A-A1A6-D55E521C45DC}">
      <dgm:prSet/>
      <dgm:spPr/>
      <dgm:t>
        <a:bodyPr/>
        <a:lstStyle/>
        <a:p>
          <a:endParaRPr lang="zh-CN" altLang="en-US"/>
        </a:p>
      </dgm:t>
    </dgm:pt>
    <dgm:pt modelId="{066328C3-958D-4890-8DE7-BB2E8903B487}" type="parTrans" cxnId="{1C276C6C-CB54-456A-A1A6-D55E521C45DC}">
      <dgm:prSet/>
      <dgm:spPr/>
      <dgm:t>
        <a:bodyPr/>
        <a:lstStyle/>
        <a:p>
          <a:endParaRPr lang="zh-CN" altLang="en-US"/>
        </a:p>
      </dgm:t>
    </dgm:pt>
    <dgm:pt modelId="{D45537DF-F885-4725-BAF6-BD34DAB85633}" type="pres">
      <dgm:prSet presAssocID="{6C91D21E-FD01-496D-8B7F-4C36A8C773D4}" presName="diagram" presStyleCnt="0">
        <dgm:presLayoutVars>
          <dgm:chPref val="1"/>
          <dgm:dir/>
          <dgm:animOne val="branch"/>
          <dgm:animLvl val="lvl"/>
          <dgm:resizeHandles/>
        </dgm:presLayoutVars>
      </dgm:prSet>
      <dgm:spPr/>
    </dgm:pt>
    <dgm:pt modelId="{46CF0CD0-7F91-41E2-BD3F-F76911477779}" type="pres">
      <dgm:prSet presAssocID="{42A9D2F9-B6B0-4362-AB6E-D314C3BD46B9}" presName="root" presStyleCnt="0"/>
      <dgm:spPr/>
    </dgm:pt>
    <dgm:pt modelId="{E1AAA0F1-DE5E-4241-AF92-957CA83E5E1A}" type="pres">
      <dgm:prSet presAssocID="{42A9D2F9-B6B0-4362-AB6E-D314C3BD46B9}" presName="rootComposite" presStyleCnt="0"/>
      <dgm:spPr/>
    </dgm:pt>
    <dgm:pt modelId="{75B4395C-75C2-415C-BE2B-A9C2731788EC}" type="pres">
      <dgm:prSet presAssocID="{42A9D2F9-B6B0-4362-AB6E-D314C3BD46B9}" presName="rootText" presStyleLbl="node1" presStyleIdx="0" presStyleCnt="2" custScaleY="48786"/>
      <dgm:spPr/>
    </dgm:pt>
    <dgm:pt modelId="{5955931E-64CF-403C-91E2-6F39A63C0E2F}" type="pres">
      <dgm:prSet presAssocID="{42A9D2F9-B6B0-4362-AB6E-D314C3BD46B9}" presName="rootConnector" presStyleLbl="node1" presStyleIdx="0" presStyleCnt="2"/>
      <dgm:spPr/>
    </dgm:pt>
    <dgm:pt modelId="{57240BB9-8E5F-4CB9-A126-011B0074777B}" type="pres">
      <dgm:prSet presAssocID="{42A9D2F9-B6B0-4362-AB6E-D314C3BD46B9}" presName="childShape" presStyleCnt="0"/>
      <dgm:spPr/>
    </dgm:pt>
    <dgm:pt modelId="{4EF9BD9B-70DD-4D81-8AFB-0CFA6E198F0C}" type="pres">
      <dgm:prSet presAssocID="{94649FFF-EE48-4EEB-8054-0F6D71058BB6}" presName="Name13" presStyleLbl="parChTrans1D2" presStyleIdx="0" presStyleCnt="4"/>
      <dgm:spPr/>
    </dgm:pt>
    <dgm:pt modelId="{01B0D15A-A809-45D9-BFE7-9FA7F668A318}" type="pres">
      <dgm:prSet presAssocID="{BFC73CDA-6E88-464A-AFC4-3BD10BCB06C9}" presName="childText" presStyleLbl="bgAcc1" presStyleIdx="0" presStyleCnt="4" custLinFactNeighborX="1550">
        <dgm:presLayoutVars>
          <dgm:bulletEnabled val="1"/>
        </dgm:presLayoutVars>
      </dgm:prSet>
      <dgm:spPr/>
    </dgm:pt>
    <dgm:pt modelId="{853D7937-A7B9-4667-B62B-D0A4F6BF0058}" type="pres">
      <dgm:prSet presAssocID="{D20BC526-9341-42B9-99C7-2821783E7C96}" presName="Name13" presStyleLbl="parChTrans1D2" presStyleIdx="1" presStyleCnt="4"/>
      <dgm:spPr/>
    </dgm:pt>
    <dgm:pt modelId="{8307829D-F470-4EC4-BA22-669939B96409}" type="pres">
      <dgm:prSet presAssocID="{1FBF16FA-776D-47B2-BD4D-D781DCED75BD}" presName="childText" presStyleLbl="bgAcc1" presStyleIdx="1" presStyleCnt="4">
        <dgm:presLayoutVars>
          <dgm:bulletEnabled val="1"/>
        </dgm:presLayoutVars>
      </dgm:prSet>
      <dgm:spPr/>
    </dgm:pt>
    <dgm:pt modelId="{3C020FC1-28D2-4B6F-9FA0-32581817D304}" type="pres">
      <dgm:prSet presAssocID="{0B74232E-7D85-4A78-9DBD-BFCBB486E278}" presName="root" presStyleCnt="0"/>
      <dgm:spPr/>
    </dgm:pt>
    <dgm:pt modelId="{D57F5F89-79F8-49FF-903E-27FC72D3CE24}" type="pres">
      <dgm:prSet presAssocID="{0B74232E-7D85-4A78-9DBD-BFCBB486E278}" presName="rootComposite" presStyleCnt="0"/>
      <dgm:spPr/>
    </dgm:pt>
    <dgm:pt modelId="{85D18EC5-5475-4E66-9CB6-D770D1BC9B13}" type="pres">
      <dgm:prSet presAssocID="{0B74232E-7D85-4A78-9DBD-BFCBB486E278}" presName="rootText" presStyleLbl="node1" presStyleIdx="1" presStyleCnt="2" custScaleY="46815"/>
      <dgm:spPr/>
    </dgm:pt>
    <dgm:pt modelId="{17FE7469-DBC5-43A8-929E-AE69E3C41F76}" type="pres">
      <dgm:prSet presAssocID="{0B74232E-7D85-4A78-9DBD-BFCBB486E278}" presName="rootConnector" presStyleLbl="node1" presStyleIdx="1" presStyleCnt="2"/>
      <dgm:spPr/>
    </dgm:pt>
    <dgm:pt modelId="{BAF7CDF1-6CB7-40D2-83DC-DE69CB58A56F}" type="pres">
      <dgm:prSet presAssocID="{0B74232E-7D85-4A78-9DBD-BFCBB486E278}" presName="childShape" presStyleCnt="0"/>
      <dgm:spPr/>
    </dgm:pt>
    <dgm:pt modelId="{D4C9B927-16D8-4034-8C07-C12B128C63D3}" type="pres">
      <dgm:prSet presAssocID="{FEB0AC4B-F81A-48B8-85DE-4EEDE1389200}" presName="Name13" presStyleLbl="parChTrans1D2" presStyleIdx="2" presStyleCnt="4"/>
      <dgm:spPr/>
    </dgm:pt>
    <dgm:pt modelId="{7FB31C19-5D23-4913-8309-56E7AA550C99}" type="pres">
      <dgm:prSet presAssocID="{F9F43314-F305-412A-9D71-9D14B93DB140}" presName="childText" presStyleLbl="bgAcc1" presStyleIdx="2" presStyleCnt="4">
        <dgm:presLayoutVars>
          <dgm:bulletEnabled val="1"/>
        </dgm:presLayoutVars>
      </dgm:prSet>
      <dgm:spPr/>
    </dgm:pt>
    <dgm:pt modelId="{3DFD3D09-E7D8-4257-B79C-84CFAECBB7D1}" type="pres">
      <dgm:prSet presAssocID="{E38CD4E0-C32A-474C-9F1A-D1F5C63E3F4B}" presName="Name13" presStyleLbl="parChTrans1D2" presStyleIdx="3" presStyleCnt="4"/>
      <dgm:spPr/>
    </dgm:pt>
    <dgm:pt modelId="{CD456B4A-19A4-4894-9F96-34D602185407}" type="pres">
      <dgm:prSet presAssocID="{C3208A14-1AFF-43C8-8F25-215315EB7F1C}" presName="childText" presStyleLbl="bgAcc1" presStyleIdx="3" presStyleCnt="4">
        <dgm:presLayoutVars>
          <dgm:bulletEnabled val="1"/>
        </dgm:presLayoutVars>
      </dgm:prSet>
      <dgm:spPr/>
    </dgm:pt>
  </dgm:ptLst>
  <dgm:cxnLst>
    <dgm:cxn modelId="{5926E304-8CCF-4058-83A4-8D003B84AC2C}" type="presOf" srcId="{BFC73CDA-6E88-464A-AFC4-3BD10BCB06C9}" destId="{01B0D15A-A809-45D9-BFE7-9FA7F668A318}" srcOrd="0" destOrd="0" presId="urn:microsoft.com/office/officeart/2005/8/layout/hierarchy3"/>
    <dgm:cxn modelId="{2ADBFB0B-FBF3-4FEB-B7F7-BD953F35A817}" type="presOf" srcId="{6C91D21E-FD01-496D-8B7F-4C36A8C773D4}" destId="{D45537DF-F885-4725-BAF6-BD34DAB85633}" srcOrd="0" destOrd="0" presId="urn:microsoft.com/office/officeart/2005/8/layout/hierarchy3"/>
    <dgm:cxn modelId="{64FF5715-12C0-479E-9D4D-607E2E9FDF82}" type="presOf" srcId="{0B74232E-7D85-4A78-9DBD-BFCBB486E278}" destId="{85D18EC5-5475-4E66-9CB6-D770D1BC9B13}" srcOrd="0" destOrd="0" presId="urn:microsoft.com/office/officeart/2005/8/layout/hierarchy3"/>
    <dgm:cxn modelId="{45E75C5C-ED6A-4FF8-9E73-DD460E29B1E4}" type="presOf" srcId="{94649FFF-EE48-4EEB-8054-0F6D71058BB6}" destId="{4EF9BD9B-70DD-4D81-8AFB-0CFA6E198F0C}" srcOrd="0" destOrd="0" presId="urn:microsoft.com/office/officeart/2005/8/layout/hierarchy3"/>
    <dgm:cxn modelId="{91912562-CB95-4656-882B-024CAFE2BF21}" type="presOf" srcId="{0B74232E-7D85-4A78-9DBD-BFCBB486E278}" destId="{17FE7469-DBC5-43A8-929E-AE69E3C41F76}" srcOrd="1" destOrd="0" presId="urn:microsoft.com/office/officeart/2005/8/layout/hierarchy3"/>
    <dgm:cxn modelId="{1C276C6C-CB54-456A-A1A6-D55E521C45DC}" srcId="{6C91D21E-FD01-496D-8B7F-4C36A8C773D4}" destId="{0B74232E-7D85-4A78-9DBD-BFCBB486E278}" srcOrd="1" destOrd="0" parTransId="{066328C3-958D-4890-8DE7-BB2E8903B487}" sibTransId="{1285BA42-E647-49E2-9841-56D8FE949207}"/>
    <dgm:cxn modelId="{05BDAB6E-D374-4266-8639-C4E7D69B2A42}" srcId="{6C91D21E-FD01-496D-8B7F-4C36A8C773D4}" destId="{42A9D2F9-B6B0-4362-AB6E-D314C3BD46B9}" srcOrd="0" destOrd="0" parTransId="{1B134C33-7F1A-4915-9F32-D7F218F3BF40}" sibTransId="{164DC70B-179F-4461-8839-51F486544603}"/>
    <dgm:cxn modelId="{D65B738B-CFD0-428E-AB5A-25EF6DB514E4}" srcId="{0B74232E-7D85-4A78-9DBD-BFCBB486E278}" destId="{F9F43314-F305-412A-9D71-9D14B93DB140}" srcOrd="0" destOrd="0" parTransId="{FEB0AC4B-F81A-48B8-85DE-4EEDE1389200}" sibTransId="{FFF5EF9A-F4B3-4DCD-9E35-890299C105B9}"/>
    <dgm:cxn modelId="{62C7C091-FA47-4253-A61F-01F0BFAB76B8}" type="presOf" srcId="{42A9D2F9-B6B0-4362-AB6E-D314C3BD46B9}" destId="{75B4395C-75C2-415C-BE2B-A9C2731788EC}" srcOrd="0" destOrd="0" presId="urn:microsoft.com/office/officeart/2005/8/layout/hierarchy3"/>
    <dgm:cxn modelId="{82542A92-5681-4F3C-8E0E-8F431931A889}" type="presOf" srcId="{E38CD4E0-C32A-474C-9F1A-D1F5C63E3F4B}" destId="{3DFD3D09-E7D8-4257-B79C-84CFAECBB7D1}" srcOrd="0" destOrd="0" presId="urn:microsoft.com/office/officeart/2005/8/layout/hierarchy3"/>
    <dgm:cxn modelId="{9A46F3A9-DB09-4BC4-9BCC-6379E3C7E2B4}" srcId="{0B74232E-7D85-4A78-9DBD-BFCBB486E278}" destId="{C3208A14-1AFF-43C8-8F25-215315EB7F1C}" srcOrd="1" destOrd="0" parTransId="{E38CD4E0-C32A-474C-9F1A-D1F5C63E3F4B}" sibTransId="{340C3363-3B15-4590-995D-4BB2C9AF4E8C}"/>
    <dgm:cxn modelId="{C922F0BC-AFF7-4257-A879-A9808F3CFB9B}" type="presOf" srcId="{FEB0AC4B-F81A-48B8-85DE-4EEDE1389200}" destId="{D4C9B927-16D8-4034-8C07-C12B128C63D3}" srcOrd="0" destOrd="0" presId="urn:microsoft.com/office/officeart/2005/8/layout/hierarchy3"/>
    <dgm:cxn modelId="{9F89C3CC-9DEB-4971-8596-D417868F815F}" type="presOf" srcId="{1FBF16FA-776D-47B2-BD4D-D781DCED75BD}" destId="{8307829D-F470-4EC4-BA22-669939B96409}" srcOrd="0" destOrd="0" presId="urn:microsoft.com/office/officeart/2005/8/layout/hierarchy3"/>
    <dgm:cxn modelId="{AAE790DE-7EDF-42A2-91C3-98D1895D3CAC}" type="presOf" srcId="{C3208A14-1AFF-43C8-8F25-215315EB7F1C}" destId="{CD456B4A-19A4-4894-9F96-34D602185407}" srcOrd="0" destOrd="0" presId="urn:microsoft.com/office/officeart/2005/8/layout/hierarchy3"/>
    <dgm:cxn modelId="{845083E6-0FF7-4684-A70F-5A68757CEE3A}" srcId="{42A9D2F9-B6B0-4362-AB6E-D314C3BD46B9}" destId="{BFC73CDA-6E88-464A-AFC4-3BD10BCB06C9}" srcOrd="0" destOrd="0" parTransId="{94649FFF-EE48-4EEB-8054-0F6D71058BB6}" sibTransId="{A275C75D-D88B-4C05-820E-C290A96018E8}"/>
    <dgm:cxn modelId="{7FF17BE9-3A12-4B1B-A53D-3CFFF45BB613}" type="presOf" srcId="{F9F43314-F305-412A-9D71-9D14B93DB140}" destId="{7FB31C19-5D23-4913-8309-56E7AA550C99}" srcOrd="0" destOrd="0" presId="urn:microsoft.com/office/officeart/2005/8/layout/hierarchy3"/>
    <dgm:cxn modelId="{49DFD8EA-B2F1-421A-AD0B-12E7CC9C75B9}" type="presOf" srcId="{D20BC526-9341-42B9-99C7-2821783E7C96}" destId="{853D7937-A7B9-4667-B62B-D0A4F6BF0058}" srcOrd="0" destOrd="0" presId="urn:microsoft.com/office/officeart/2005/8/layout/hierarchy3"/>
    <dgm:cxn modelId="{EADAEBEC-7EF6-4885-B49C-38344D903DBE}" srcId="{42A9D2F9-B6B0-4362-AB6E-D314C3BD46B9}" destId="{1FBF16FA-776D-47B2-BD4D-D781DCED75BD}" srcOrd="1" destOrd="0" parTransId="{D20BC526-9341-42B9-99C7-2821783E7C96}" sibTransId="{E0E7E541-1EBC-4540-830E-AA22963ADFA7}"/>
    <dgm:cxn modelId="{3D2909EF-1CA4-464A-A1BA-227A08B91664}" type="presOf" srcId="{42A9D2F9-B6B0-4362-AB6E-D314C3BD46B9}" destId="{5955931E-64CF-403C-91E2-6F39A63C0E2F}" srcOrd="1" destOrd="0" presId="urn:microsoft.com/office/officeart/2005/8/layout/hierarchy3"/>
    <dgm:cxn modelId="{8A333396-7451-4726-A8DE-1B1D925FD1C4}" type="presParOf" srcId="{D45537DF-F885-4725-BAF6-BD34DAB85633}" destId="{46CF0CD0-7F91-41E2-BD3F-F76911477779}" srcOrd="0" destOrd="0" presId="urn:microsoft.com/office/officeart/2005/8/layout/hierarchy3"/>
    <dgm:cxn modelId="{0201FCE3-EB48-44F0-B7BA-68182F5A24C9}" type="presParOf" srcId="{46CF0CD0-7F91-41E2-BD3F-F76911477779}" destId="{E1AAA0F1-DE5E-4241-AF92-957CA83E5E1A}" srcOrd="0" destOrd="0" presId="urn:microsoft.com/office/officeart/2005/8/layout/hierarchy3"/>
    <dgm:cxn modelId="{91F085CC-61E9-435D-BC2E-8153408D8A1A}" type="presParOf" srcId="{E1AAA0F1-DE5E-4241-AF92-957CA83E5E1A}" destId="{75B4395C-75C2-415C-BE2B-A9C2731788EC}" srcOrd="0" destOrd="0" presId="urn:microsoft.com/office/officeart/2005/8/layout/hierarchy3"/>
    <dgm:cxn modelId="{7F4B96FA-ECC0-4FC9-9878-C6A9C9A78973}" type="presParOf" srcId="{E1AAA0F1-DE5E-4241-AF92-957CA83E5E1A}" destId="{5955931E-64CF-403C-91E2-6F39A63C0E2F}" srcOrd="1" destOrd="0" presId="urn:microsoft.com/office/officeart/2005/8/layout/hierarchy3"/>
    <dgm:cxn modelId="{13BF6068-2071-4BD4-91B5-4EF0F0C2057A}" type="presParOf" srcId="{46CF0CD0-7F91-41E2-BD3F-F76911477779}" destId="{57240BB9-8E5F-4CB9-A126-011B0074777B}" srcOrd="1" destOrd="0" presId="urn:microsoft.com/office/officeart/2005/8/layout/hierarchy3"/>
    <dgm:cxn modelId="{DF6925A1-DED7-43E9-95EB-59D0352DD55F}" type="presParOf" srcId="{57240BB9-8E5F-4CB9-A126-011B0074777B}" destId="{4EF9BD9B-70DD-4D81-8AFB-0CFA6E198F0C}" srcOrd="0" destOrd="0" presId="urn:microsoft.com/office/officeart/2005/8/layout/hierarchy3"/>
    <dgm:cxn modelId="{5CBA2CBE-B867-4ABC-8DDF-11D226B67F00}" type="presParOf" srcId="{57240BB9-8E5F-4CB9-A126-011B0074777B}" destId="{01B0D15A-A809-45D9-BFE7-9FA7F668A318}" srcOrd="1" destOrd="0" presId="urn:microsoft.com/office/officeart/2005/8/layout/hierarchy3"/>
    <dgm:cxn modelId="{7DBE739F-52D9-4791-8AA7-5ADD71966387}" type="presParOf" srcId="{57240BB9-8E5F-4CB9-A126-011B0074777B}" destId="{853D7937-A7B9-4667-B62B-D0A4F6BF0058}" srcOrd="2" destOrd="0" presId="urn:microsoft.com/office/officeart/2005/8/layout/hierarchy3"/>
    <dgm:cxn modelId="{AB1F63CC-F7FA-4F31-A402-2B5E3A7AB866}" type="presParOf" srcId="{57240BB9-8E5F-4CB9-A126-011B0074777B}" destId="{8307829D-F470-4EC4-BA22-669939B96409}" srcOrd="3" destOrd="0" presId="urn:microsoft.com/office/officeart/2005/8/layout/hierarchy3"/>
    <dgm:cxn modelId="{CF592D3D-EA58-41E8-9D85-823496BA3A0F}" type="presParOf" srcId="{D45537DF-F885-4725-BAF6-BD34DAB85633}" destId="{3C020FC1-28D2-4B6F-9FA0-32581817D304}" srcOrd="1" destOrd="0" presId="urn:microsoft.com/office/officeart/2005/8/layout/hierarchy3"/>
    <dgm:cxn modelId="{C8296763-16B1-4FE3-8857-2EB93CB879BB}" type="presParOf" srcId="{3C020FC1-28D2-4B6F-9FA0-32581817D304}" destId="{D57F5F89-79F8-49FF-903E-27FC72D3CE24}" srcOrd="0" destOrd="0" presId="urn:microsoft.com/office/officeart/2005/8/layout/hierarchy3"/>
    <dgm:cxn modelId="{051121EC-BBDE-4BD5-AAA9-0ED931831517}" type="presParOf" srcId="{D57F5F89-79F8-49FF-903E-27FC72D3CE24}" destId="{85D18EC5-5475-4E66-9CB6-D770D1BC9B13}" srcOrd="0" destOrd="0" presId="urn:microsoft.com/office/officeart/2005/8/layout/hierarchy3"/>
    <dgm:cxn modelId="{A331777A-2608-485B-A8DC-C3D3D060D812}" type="presParOf" srcId="{D57F5F89-79F8-49FF-903E-27FC72D3CE24}" destId="{17FE7469-DBC5-43A8-929E-AE69E3C41F76}" srcOrd="1" destOrd="0" presId="urn:microsoft.com/office/officeart/2005/8/layout/hierarchy3"/>
    <dgm:cxn modelId="{90868F1E-F27C-4F10-A86C-75CA703C37DF}" type="presParOf" srcId="{3C020FC1-28D2-4B6F-9FA0-32581817D304}" destId="{BAF7CDF1-6CB7-40D2-83DC-DE69CB58A56F}" srcOrd="1" destOrd="0" presId="urn:microsoft.com/office/officeart/2005/8/layout/hierarchy3"/>
    <dgm:cxn modelId="{9C2859DB-6D0F-4575-8838-B338017AE194}" type="presParOf" srcId="{BAF7CDF1-6CB7-40D2-83DC-DE69CB58A56F}" destId="{D4C9B927-16D8-4034-8C07-C12B128C63D3}" srcOrd="0" destOrd="0" presId="urn:microsoft.com/office/officeart/2005/8/layout/hierarchy3"/>
    <dgm:cxn modelId="{0B1DAEDC-8553-44A7-AAFB-ABB5945F8B54}" type="presParOf" srcId="{BAF7CDF1-6CB7-40D2-83DC-DE69CB58A56F}" destId="{7FB31C19-5D23-4913-8309-56E7AA550C99}" srcOrd="1" destOrd="0" presId="urn:microsoft.com/office/officeart/2005/8/layout/hierarchy3"/>
    <dgm:cxn modelId="{7B42E55B-75E4-482A-A6F0-2A9463261E17}" type="presParOf" srcId="{BAF7CDF1-6CB7-40D2-83DC-DE69CB58A56F}" destId="{3DFD3D09-E7D8-4257-B79C-84CFAECBB7D1}" srcOrd="2" destOrd="0" presId="urn:microsoft.com/office/officeart/2005/8/layout/hierarchy3"/>
    <dgm:cxn modelId="{0A99E1EC-847A-471C-9EED-BC9DAE73391A}" type="presParOf" srcId="{BAF7CDF1-6CB7-40D2-83DC-DE69CB58A56F}" destId="{CD456B4A-19A4-4894-9F96-34D602185407}"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1DE8CC-274A-409B-8884-07B1D72A9B81}" type="doc">
      <dgm:prSet loTypeId="urn:microsoft.com/office/officeart/2005/8/layout/hList3" loCatId="list" qsTypeId="urn:microsoft.com/office/officeart/2005/8/quickstyle/simple1" qsCatId="simple" csTypeId="urn:microsoft.com/office/officeart/2005/8/colors/accent1_3" csCatId="accent1" phldr="1"/>
      <dgm:spPr/>
      <dgm:t>
        <a:bodyPr/>
        <a:lstStyle/>
        <a:p>
          <a:endParaRPr lang="zh-CN" altLang="en-US"/>
        </a:p>
      </dgm:t>
    </dgm:pt>
    <dgm:pt modelId="{CB3779F1-4F22-47DE-AEAD-C19FA646A88B}">
      <dgm:prSet phldrT="[文本]"/>
      <dgm:spPr/>
      <dgm:t>
        <a:bodyPr/>
        <a:lstStyle/>
        <a:p>
          <a:r>
            <a:rPr lang="en-US" dirty="0">
              <a:latin typeface="微软雅黑" pitchFamily="34" charset="-122"/>
              <a:ea typeface="微软雅黑" pitchFamily="34" charset="-122"/>
            </a:rPr>
            <a:t>C5.0</a:t>
          </a:r>
          <a:r>
            <a:rPr lang="zh-CN" dirty="0">
              <a:latin typeface="微软雅黑" pitchFamily="34" charset="-122"/>
              <a:ea typeface="微软雅黑" pitchFamily="34" charset="-122"/>
            </a:rPr>
            <a:t>较其他决策树算法的优势</a:t>
          </a:r>
          <a:endParaRPr lang="zh-CN" altLang="en-US" dirty="0">
            <a:latin typeface="微软雅黑" pitchFamily="34" charset="-122"/>
            <a:ea typeface="微软雅黑" pitchFamily="34" charset="-122"/>
          </a:endParaRPr>
        </a:p>
      </dgm:t>
    </dgm:pt>
    <dgm:pt modelId="{FB55CDAC-E455-41A9-B758-317921871DC6}" type="parTrans" cxnId="{65291B56-B884-4F5E-AA72-1F8E7B0AD2B3}">
      <dgm:prSet/>
      <dgm:spPr/>
      <dgm:t>
        <a:bodyPr/>
        <a:lstStyle/>
        <a:p>
          <a:endParaRPr lang="zh-CN" altLang="en-US"/>
        </a:p>
      </dgm:t>
    </dgm:pt>
    <dgm:pt modelId="{A440973D-618D-43E7-B482-F285FA2FF9D3}" type="sibTrans" cxnId="{65291B56-B884-4F5E-AA72-1F8E7B0AD2B3}">
      <dgm:prSet/>
      <dgm:spPr/>
      <dgm:t>
        <a:bodyPr/>
        <a:lstStyle/>
        <a:p>
          <a:endParaRPr lang="zh-CN" altLang="en-US"/>
        </a:p>
      </dgm:t>
    </dgm:pt>
    <dgm:pt modelId="{DA97363F-AF90-4486-8299-577A31B06DDD}">
      <dgm:prSet phldrT="[文本]" custT="1"/>
      <dgm:spPr/>
      <dgm:t>
        <a:bodyPr/>
        <a:lstStyle/>
        <a:p>
          <a:r>
            <a:rPr lang="en-US" sz="2000" dirty="0">
              <a:latin typeface="微软雅黑" pitchFamily="34" charset="-122"/>
              <a:ea typeface="微软雅黑" pitchFamily="34" charset="-122"/>
            </a:rPr>
            <a:t>C5.0</a:t>
          </a:r>
          <a:r>
            <a:rPr lang="zh-CN" sz="2000" dirty="0">
              <a:latin typeface="微软雅黑" pitchFamily="34" charset="-122"/>
              <a:ea typeface="微软雅黑" pitchFamily="34" charset="-122"/>
            </a:rPr>
            <a:t>模型在面对数据遗漏和输入字段很多的问题时非常稳健；</a:t>
          </a:r>
          <a:endParaRPr lang="zh-CN" altLang="en-US" sz="2000" dirty="0">
            <a:latin typeface="微软雅黑" pitchFamily="34" charset="-122"/>
            <a:ea typeface="微软雅黑" pitchFamily="34" charset="-122"/>
          </a:endParaRPr>
        </a:p>
      </dgm:t>
    </dgm:pt>
    <dgm:pt modelId="{5FC9388B-7D93-4326-A168-83C51778281B}" type="parTrans" cxnId="{A9176E98-3BAF-422F-920B-A7DFF0D8E9CD}">
      <dgm:prSet/>
      <dgm:spPr/>
      <dgm:t>
        <a:bodyPr/>
        <a:lstStyle/>
        <a:p>
          <a:endParaRPr lang="zh-CN" altLang="en-US"/>
        </a:p>
      </dgm:t>
    </dgm:pt>
    <dgm:pt modelId="{6D6211EE-78A6-4F05-8F7D-AC0AA386DDA8}" type="sibTrans" cxnId="{A9176E98-3BAF-422F-920B-A7DFF0D8E9CD}">
      <dgm:prSet/>
      <dgm:spPr/>
      <dgm:t>
        <a:bodyPr/>
        <a:lstStyle/>
        <a:p>
          <a:endParaRPr lang="zh-CN" altLang="en-US"/>
        </a:p>
      </dgm:t>
    </dgm:pt>
    <dgm:pt modelId="{1DAFBC63-2D1D-4A48-887A-BD2E9AE86831}">
      <dgm:prSet phldrT="[文本]" custT="1"/>
      <dgm:spPr/>
      <dgm:t>
        <a:bodyPr/>
        <a:lstStyle/>
        <a:p>
          <a:r>
            <a:rPr lang="en-US" sz="2000" dirty="0">
              <a:latin typeface="微软雅黑" pitchFamily="34" charset="-122"/>
              <a:ea typeface="微软雅黑" pitchFamily="34" charset="-122"/>
            </a:rPr>
            <a:t>C5.0</a:t>
          </a:r>
          <a:r>
            <a:rPr lang="zh-CN" sz="2000" dirty="0">
              <a:latin typeface="微软雅黑" pitchFamily="34" charset="-122"/>
              <a:ea typeface="微软雅黑" pitchFamily="34" charset="-122"/>
            </a:rPr>
            <a:t>模型易于理解，模型输出的规则有非常直观的解释；</a:t>
          </a:r>
          <a:endParaRPr lang="zh-CN" altLang="en-US" sz="2000" dirty="0">
            <a:latin typeface="微软雅黑" pitchFamily="34" charset="-122"/>
            <a:ea typeface="微软雅黑" pitchFamily="34" charset="-122"/>
          </a:endParaRPr>
        </a:p>
      </dgm:t>
    </dgm:pt>
    <dgm:pt modelId="{73066149-0AF2-421A-8834-295DC781089F}" type="parTrans" cxnId="{F56E62EA-A4D7-473E-94A9-6BE5A0676DDB}">
      <dgm:prSet/>
      <dgm:spPr/>
      <dgm:t>
        <a:bodyPr/>
        <a:lstStyle/>
        <a:p>
          <a:endParaRPr lang="zh-CN" altLang="en-US"/>
        </a:p>
      </dgm:t>
    </dgm:pt>
    <dgm:pt modelId="{86879CDA-FF41-4123-8656-AF8F321AF1E8}" type="sibTrans" cxnId="{F56E62EA-A4D7-473E-94A9-6BE5A0676DDB}">
      <dgm:prSet/>
      <dgm:spPr/>
      <dgm:t>
        <a:bodyPr/>
        <a:lstStyle/>
        <a:p>
          <a:endParaRPr lang="zh-CN" altLang="en-US"/>
        </a:p>
      </dgm:t>
    </dgm:pt>
    <dgm:pt modelId="{BAA1D6DF-8C44-4AB4-BB7E-1AAB04241E0E}">
      <dgm:prSet phldrT="[文本]" custT="1"/>
      <dgm:spPr/>
      <dgm:t>
        <a:bodyPr/>
        <a:lstStyle/>
        <a:p>
          <a:r>
            <a:rPr lang="en-US" sz="2000" dirty="0">
              <a:solidFill>
                <a:schemeClr val="tx1">
                  <a:lumMod val="75000"/>
                  <a:lumOff val="25000"/>
                </a:schemeClr>
              </a:solidFill>
              <a:latin typeface="微软雅黑" pitchFamily="34" charset="-122"/>
              <a:ea typeface="微软雅黑" pitchFamily="34" charset="-122"/>
            </a:rPr>
            <a:t>C5.0</a:t>
          </a:r>
          <a:r>
            <a:rPr lang="zh-CN" altLang="en-US" sz="2000" dirty="0">
              <a:solidFill>
                <a:schemeClr val="tx1">
                  <a:lumMod val="75000"/>
                  <a:lumOff val="25000"/>
                </a:schemeClr>
              </a:solidFill>
              <a:latin typeface="微软雅黑" pitchFamily="34" charset="-122"/>
              <a:ea typeface="微软雅黑" pitchFamily="34" charset="-122"/>
            </a:rPr>
            <a:t>模型</a:t>
          </a:r>
          <a:r>
            <a:rPr lang="zh-CN" sz="2000" dirty="0">
              <a:solidFill>
                <a:schemeClr val="tx1">
                  <a:lumMod val="75000"/>
                  <a:lumOff val="25000"/>
                </a:schemeClr>
              </a:solidFill>
              <a:latin typeface="微软雅黑" pitchFamily="34" charset="-122"/>
              <a:ea typeface="微软雅黑" pitchFamily="34" charset="-122"/>
            </a:rPr>
            <a:t>也提供</a:t>
          </a:r>
          <a:r>
            <a:rPr lang="zh-CN" altLang="en-US" sz="2000" dirty="0">
              <a:solidFill>
                <a:schemeClr val="tx1">
                  <a:lumMod val="75000"/>
                  <a:lumOff val="25000"/>
                </a:schemeClr>
              </a:solidFill>
              <a:latin typeface="微软雅黑" pitchFamily="34" charset="-122"/>
              <a:ea typeface="微软雅黑" pitchFamily="34" charset="-122"/>
            </a:rPr>
            <a:t>了</a:t>
          </a:r>
          <a:r>
            <a:rPr lang="zh-CN" sz="2000" dirty="0">
              <a:solidFill>
                <a:schemeClr val="tx1">
                  <a:lumMod val="75000"/>
                  <a:lumOff val="25000"/>
                </a:schemeClr>
              </a:solidFill>
              <a:latin typeface="微软雅黑" pitchFamily="34" charset="-122"/>
              <a:ea typeface="微软雅黑" pitchFamily="34" charset="-122"/>
            </a:rPr>
            <a:t>强大技术支持以提高分类的精度。</a:t>
          </a:r>
          <a:endParaRPr lang="zh-CN" altLang="en-US" sz="2000" dirty="0">
            <a:solidFill>
              <a:schemeClr val="tx1">
                <a:lumMod val="75000"/>
                <a:lumOff val="25000"/>
              </a:schemeClr>
            </a:solidFill>
            <a:latin typeface="微软雅黑" pitchFamily="34" charset="-122"/>
            <a:ea typeface="微软雅黑" pitchFamily="34" charset="-122"/>
          </a:endParaRPr>
        </a:p>
      </dgm:t>
    </dgm:pt>
    <dgm:pt modelId="{38E76DD2-B674-40D2-8816-04EF277EA581}" type="parTrans" cxnId="{359EB29F-6F00-4DC0-B583-B2E0B4E2840E}">
      <dgm:prSet/>
      <dgm:spPr/>
      <dgm:t>
        <a:bodyPr/>
        <a:lstStyle/>
        <a:p>
          <a:endParaRPr lang="zh-CN" altLang="en-US"/>
        </a:p>
      </dgm:t>
    </dgm:pt>
    <dgm:pt modelId="{3F178AA6-0DBF-42CD-8810-108C5EBEE94A}" type="sibTrans" cxnId="{359EB29F-6F00-4DC0-B583-B2E0B4E2840E}">
      <dgm:prSet/>
      <dgm:spPr/>
      <dgm:t>
        <a:bodyPr/>
        <a:lstStyle/>
        <a:p>
          <a:endParaRPr lang="zh-CN" altLang="en-US"/>
        </a:p>
      </dgm:t>
    </dgm:pt>
    <dgm:pt modelId="{40A0B298-A564-46F4-9E5F-19DD02CC5EC1}" type="pres">
      <dgm:prSet presAssocID="{D01DE8CC-274A-409B-8884-07B1D72A9B81}" presName="composite" presStyleCnt="0">
        <dgm:presLayoutVars>
          <dgm:chMax val="1"/>
          <dgm:dir/>
          <dgm:resizeHandles val="exact"/>
        </dgm:presLayoutVars>
      </dgm:prSet>
      <dgm:spPr/>
    </dgm:pt>
    <dgm:pt modelId="{047BB3F5-15B3-4451-90E2-202E5F066A37}" type="pres">
      <dgm:prSet presAssocID="{CB3779F1-4F22-47DE-AEAD-C19FA646A88B}" presName="roof" presStyleLbl="dkBgShp" presStyleIdx="0" presStyleCnt="2" custScaleY="58736" custLinFactNeighborX="1154"/>
      <dgm:spPr/>
    </dgm:pt>
    <dgm:pt modelId="{92A45153-A529-41BE-8A7E-676097B9F1C0}" type="pres">
      <dgm:prSet presAssocID="{CB3779F1-4F22-47DE-AEAD-C19FA646A88B}" presName="pillars" presStyleCnt="0"/>
      <dgm:spPr/>
    </dgm:pt>
    <dgm:pt modelId="{4BD35953-4C77-4B3B-91FE-42220CF453D2}" type="pres">
      <dgm:prSet presAssocID="{CB3779F1-4F22-47DE-AEAD-C19FA646A88B}" presName="pillar1" presStyleLbl="node1" presStyleIdx="0" presStyleCnt="3" custScaleY="109547" custLinFactNeighborY="-2951">
        <dgm:presLayoutVars>
          <dgm:bulletEnabled val="1"/>
        </dgm:presLayoutVars>
      </dgm:prSet>
      <dgm:spPr/>
    </dgm:pt>
    <dgm:pt modelId="{2523D807-F038-47C4-8CBB-6EBE33C7BF11}" type="pres">
      <dgm:prSet presAssocID="{1DAFBC63-2D1D-4A48-887A-BD2E9AE86831}" presName="pillarX" presStyleLbl="node1" presStyleIdx="1" presStyleCnt="3" custScaleY="109547" custLinFactNeighborY="-2951">
        <dgm:presLayoutVars>
          <dgm:bulletEnabled val="1"/>
        </dgm:presLayoutVars>
      </dgm:prSet>
      <dgm:spPr/>
    </dgm:pt>
    <dgm:pt modelId="{1CAB5725-76BC-47DD-B7AB-EBA06F2340B1}" type="pres">
      <dgm:prSet presAssocID="{BAA1D6DF-8C44-4AB4-BB7E-1AAB04241E0E}" presName="pillarX" presStyleLbl="node1" presStyleIdx="2" presStyleCnt="3" custScaleY="109547" custLinFactNeighborY="-2951">
        <dgm:presLayoutVars>
          <dgm:bulletEnabled val="1"/>
        </dgm:presLayoutVars>
      </dgm:prSet>
      <dgm:spPr/>
    </dgm:pt>
    <dgm:pt modelId="{5BF1052C-C0DC-44C7-A5AB-07825DCB9920}" type="pres">
      <dgm:prSet presAssocID="{CB3779F1-4F22-47DE-AEAD-C19FA646A88B}" presName="base" presStyleLbl="dkBgShp" presStyleIdx="1" presStyleCnt="2" custLinFactY="70391" custLinFactNeighborX="-4337" custLinFactNeighborY="100000"/>
      <dgm:spPr/>
    </dgm:pt>
  </dgm:ptLst>
  <dgm:cxnLst>
    <dgm:cxn modelId="{E0F4245B-887C-414C-A3BD-7FBB27025F0E}" type="presOf" srcId="{1DAFBC63-2D1D-4A48-887A-BD2E9AE86831}" destId="{2523D807-F038-47C4-8CBB-6EBE33C7BF11}" srcOrd="0" destOrd="0" presId="urn:microsoft.com/office/officeart/2005/8/layout/hList3"/>
    <dgm:cxn modelId="{65291B56-B884-4F5E-AA72-1F8E7B0AD2B3}" srcId="{D01DE8CC-274A-409B-8884-07B1D72A9B81}" destId="{CB3779F1-4F22-47DE-AEAD-C19FA646A88B}" srcOrd="0" destOrd="0" parTransId="{FB55CDAC-E455-41A9-B758-317921871DC6}" sibTransId="{A440973D-618D-43E7-B482-F285FA2FF9D3}"/>
    <dgm:cxn modelId="{4E416787-CAC9-4527-9F88-4E8B57D893CF}" type="presOf" srcId="{DA97363F-AF90-4486-8299-577A31B06DDD}" destId="{4BD35953-4C77-4B3B-91FE-42220CF453D2}" srcOrd="0" destOrd="0" presId="urn:microsoft.com/office/officeart/2005/8/layout/hList3"/>
    <dgm:cxn modelId="{2427C28B-3D69-442A-AB9D-DA472ED12C9B}" type="presOf" srcId="{CB3779F1-4F22-47DE-AEAD-C19FA646A88B}" destId="{047BB3F5-15B3-4451-90E2-202E5F066A37}" srcOrd="0" destOrd="0" presId="urn:microsoft.com/office/officeart/2005/8/layout/hList3"/>
    <dgm:cxn modelId="{A9176E98-3BAF-422F-920B-A7DFF0D8E9CD}" srcId="{CB3779F1-4F22-47DE-AEAD-C19FA646A88B}" destId="{DA97363F-AF90-4486-8299-577A31B06DDD}" srcOrd="0" destOrd="0" parTransId="{5FC9388B-7D93-4326-A168-83C51778281B}" sibTransId="{6D6211EE-78A6-4F05-8F7D-AC0AA386DDA8}"/>
    <dgm:cxn modelId="{359EB29F-6F00-4DC0-B583-B2E0B4E2840E}" srcId="{CB3779F1-4F22-47DE-AEAD-C19FA646A88B}" destId="{BAA1D6DF-8C44-4AB4-BB7E-1AAB04241E0E}" srcOrd="2" destOrd="0" parTransId="{38E76DD2-B674-40D2-8816-04EF277EA581}" sibTransId="{3F178AA6-0DBF-42CD-8810-108C5EBEE94A}"/>
    <dgm:cxn modelId="{C73571CC-2023-49B3-A357-807B3FD05C28}" type="presOf" srcId="{BAA1D6DF-8C44-4AB4-BB7E-1AAB04241E0E}" destId="{1CAB5725-76BC-47DD-B7AB-EBA06F2340B1}" srcOrd="0" destOrd="0" presId="urn:microsoft.com/office/officeart/2005/8/layout/hList3"/>
    <dgm:cxn modelId="{F56E62EA-A4D7-473E-94A9-6BE5A0676DDB}" srcId="{CB3779F1-4F22-47DE-AEAD-C19FA646A88B}" destId="{1DAFBC63-2D1D-4A48-887A-BD2E9AE86831}" srcOrd="1" destOrd="0" parTransId="{73066149-0AF2-421A-8834-295DC781089F}" sibTransId="{86879CDA-FF41-4123-8656-AF8F321AF1E8}"/>
    <dgm:cxn modelId="{CE2403FC-16BA-402D-8A0F-AA604F85CF84}" type="presOf" srcId="{D01DE8CC-274A-409B-8884-07B1D72A9B81}" destId="{40A0B298-A564-46F4-9E5F-19DD02CC5EC1}" srcOrd="0" destOrd="0" presId="urn:microsoft.com/office/officeart/2005/8/layout/hList3"/>
    <dgm:cxn modelId="{3E55F007-2648-4047-9128-0DE62A23E5E3}" type="presParOf" srcId="{40A0B298-A564-46F4-9E5F-19DD02CC5EC1}" destId="{047BB3F5-15B3-4451-90E2-202E5F066A37}" srcOrd="0" destOrd="0" presId="urn:microsoft.com/office/officeart/2005/8/layout/hList3"/>
    <dgm:cxn modelId="{F0C400EE-7ED8-4735-99B0-9A8224EEB710}" type="presParOf" srcId="{40A0B298-A564-46F4-9E5F-19DD02CC5EC1}" destId="{92A45153-A529-41BE-8A7E-676097B9F1C0}" srcOrd="1" destOrd="0" presId="urn:microsoft.com/office/officeart/2005/8/layout/hList3"/>
    <dgm:cxn modelId="{7A75A734-5452-42F8-A631-60CB99892524}" type="presParOf" srcId="{92A45153-A529-41BE-8A7E-676097B9F1C0}" destId="{4BD35953-4C77-4B3B-91FE-42220CF453D2}" srcOrd="0" destOrd="0" presId="urn:microsoft.com/office/officeart/2005/8/layout/hList3"/>
    <dgm:cxn modelId="{44CB518A-2788-4B08-970C-3763C3F42B1B}" type="presParOf" srcId="{92A45153-A529-41BE-8A7E-676097B9F1C0}" destId="{2523D807-F038-47C4-8CBB-6EBE33C7BF11}" srcOrd="1" destOrd="0" presId="urn:microsoft.com/office/officeart/2005/8/layout/hList3"/>
    <dgm:cxn modelId="{65ABBD62-161F-4327-A9D5-14E4C2C6B482}" type="presParOf" srcId="{92A45153-A529-41BE-8A7E-676097B9F1C0}" destId="{1CAB5725-76BC-47DD-B7AB-EBA06F2340B1}" srcOrd="2" destOrd="0" presId="urn:microsoft.com/office/officeart/2005/8/layout/hList3"/>
    <dgm:cxn modelId="{2768C398-3873-4FC4-B046-22CFD360148E}" type="presParOf" srcId="{40A0B298-A564-46F4-9E5F-19DD02CC5EC1}" destId="{5BF1052C-C0DC-44C7-A5AB-07825DCB9920}"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83FFB6-7A34-44DE-9077-658C19758D7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835C733-CC5A-44B0-882F-8CC25E983E17}">
      <dgm:prSet phldrT="[文本]" custT="1"/>
      <dgm:spPr/>
      <dgm:t>
        <a:bodyPr/>
        <a:lstStyle/>
        <a:p>
          <a:r>
            <a:rPr lang="en-US" altLang="zh-CN" sz="3200" dirty="0"/>
            <a:t>a</a:t>
          </a:r>
          <a:endParaRPr lang="zh-CN" altLang="en-US" sz="3200" dirty="0"/>
        </a:p>
      </dgm:t>
    </dgm:pt>
    <dgm:pt modelId="{B661C257-2954-43B5-9C8C-C736B2584120}" type="parTrans" cxnId="{C12DF259-99BA-4C40-8370-43A10FD76145}">
      <dgm:prSet/>
      <dgm:spPr/>
      <dgm:t>
        <a:bodyPr/>
        <a:lstStyle/>
        <a:p>
          <a:endParaRPr lang="zh-CN" altLang="en-US"/>
        </a:p>
      </dgm:t>
    </dgm:pt>
    <dgm:pt modelId="{B7271EFD-524C-4D7F-A5E9-FC2D01D1003B}" type="sibTrans" cxnId="{C12DF259-99BA-4C40-8370-43A10FD76145}">
      <dgm:prSet/>
      <dgm:spPr/>
      <dgm:t>
        <a:bodyPr/>
        <a:lstStyle/>
        <a:p>
          <a:endParaRPr lang="zh-CN" altLang="en-US"/>
        </a:p>
      </dgm:t>
    </dgm:pt>
    <dgm:pt modelId="{C12C2C7B-1B8B-459B-878D-41025F498E06}">
      <dgm:prSet phldrT="[文本]" custT="1"/>
      <dgm:spPr/>
      <dgm:t>
        <a:bodyPr/>
        <a:lstStyle/>
        <a:p>
          <a:r>
            <a:rPr lang="zh-CN" altLang="en-US" sz="1600" dirty="0">
              <a:latin typeface="微软雅黑" pitchFamily="34" charset="-122"/>
              <a:ea typeface="微软雅黑" pitchFamily="34" charset="-122"/>
            </a:rPr>
            <a:t>计算已知类别数据集中的点与当前点之间的距离；</a:t>
          </a:r>
        </a:p>
      </dgm:t>
    </dgm:pt>
    <dgm:pt modelId="{D6080EF9-035B-4B1C-AC80-058612102CD6}" type="parTrans" cxnId="{F80A6092-EEE5-43BF-9DF3-3B25DD982872}">
      <dgm:prSet/>
      <dgm:spPr/>
      <dgm:t>
        <a:bodyPr/>
        <a:lstStyle/>
        <a:p>
          <a:endParaRPr lang="zh-CN" altLang="en-US"/>
        </a:p>
      </dgm:t>
    </dgm:pt>
    <dgm:pt modelId="{1C83E32C-6730-4278-8CAE-1FF37768CC89}" type="sibTrans" cxnId="{F80A6092-EEE5-43BF-9DF3-3B25DD982872}">
      <dgm:prSet/>
      <dgm:spPr/>
      <dgm:t>
        <a:bodyPr/>
        <a:lstStyle/>
        <a:p>
          <a:endParaRPr lang="zh-CN" altLang="en-US"/>
        </a:p>
      </dgm:t>
    </dgm:pt>
    <dgm:pt modelId="{39557520-4CD0-466F-A7A7-4BB2350E5FCE}">
      <dgm:prSet phldrT="[文本]" custT="1"/>
      <dgm:spPr/>
      <dgm:t>
        <a:bodyPr/>
        <a:lstStyle/>
        <a:p>
          <a:r>
            <a:rPr lang="en-US" altLang="zh-CN" sz="3200" dirty="0"/>
            <a:t>b</a:t>
          </a:r>
          <a:endParaRPr lang="zh-CN" altLang="en-US" sz="3200" dirty="0"/>
        </a:p>
      </dgm:t>
    </dgm:pt>
    <dgm:pt modelId="{C41F3C31-34BA-4CF6-8DAD-9F4A7E483C88}" type="parTrans" cxnId="{092D94E6-027B-4C06-AF48-4E7EBB3A342E}">
      <dgm:prSet/>
      <dgm:spPr/>
      <dgm:t>
        <a:bodyPr/>
        <a:lstStyle/>
        <a:p>
          <a:endParaRPr lang="zh-CN" altLang="en-US"/>
        </a:p>
      </dgm:t>
    </dgm:pt>
    <dgm:pt modelId="{FBC2385F-09AE-41DB-AC6F-49D8A2DFF235}" type="sibTrans" cxnId="{092D94E6-027B-4C06-AF48-4E7EBB3A342E}">
      <dgm:prSet/>
      <dgm:spPr/>
      <dgm:t>
        <a:bodyPr/>
        <a:lstStyle/>
        <a:p>
          <a:endParaRPr lang="zh-CN" altLang="en-US"/>
        </a:p>
      </dgm:t>
    </dgm:pt>
    <dgm:pt modelId="{F941C573-02D6-495B-814B-079C90DD9BD5}">
      <dgm:prSet phldrT="[文本]" custT="1"/>
      <dgm:spPr/>
      <dgm:t>
        <a:bodyPr/>
        <a:lstStyle/>
        <a:p>
          <a:r>
            <a:rPr lang="zh-CN" altLang="en-US" sz="1600" dirty="0">
              <a:latin typeface="微软雅黑" pitchFamily="34" charset="-122"/>
              <a:ea typeface="微软雅黑" pitchFamily="34" charset="-122"/>
            </a:rPr>
            <a:t>按照距离递增次序排序；</a:t>
          </a:r>
        </a:p>
      </dgm:t>
    </dgm:pt>
    <dgm:pt modelId="{B26011C1-BE9A-4C7C-A93F-1746E97BBDB8}" type="parTrans" cxnId="{6ED70239-ED11-4840-8C5A-2EB80FD7B2D1}">
      <dgm:prSet/>
      <dgm:spPr/>
      <dgm:t>
        <a:bodyPr/>
        <a:lstStyle/>
        <a:p>
          <a:endParaRPr lang="zh-CN" altLang="en-US"/>
        </a:p>
      </dgm:t>
    </dgm:pt>
    <dgm:pt modelId="{8BCBFE69-E0DB-4EC7-A4CF-B59363A50656}" type="sibTrans" cxnId="{6ED70239-ED11-4840-8C5A-2EB80FD7B2D1}">
      <dgm:prSet/>
      <dgm:spPr/>
      <dgm:t>
        <a:bodyPr/>
        <a:lstStyle/>
        <a:p>
          <a:endParaRPr lang="zh-CN" altLang="en-US"/>
        </a:p>
      </dgm:t>
    </dgm:pt>
    <dgm:pt modelId="{3F99E683-3AA4-4909-B7EA-13D13DBA66B8}">
      <dgm:prSet phldrT="[文本]" custT="1"/>
      <dgm:spPr/>
      <dgm:t>
        <a:bodyPr/>
        <a:lstStyle/>
        <a:p>
          <a:endParaRPr lang="zh-CN" altLang="en-US" sz="3200" dirty="0"/>
        </a:p>
        <a:p>
          <a:r>
            <a:rPr lang="en-US" altLang="zh-CN" sz="3200" dirty="0"/>
            <a:t>c</a:t>
          </a:r>
          <a:endParaRPr lang="zh-CN" altLang="en-US" sz="3200" dirty="0"/>
        </a:p>
        <a:p>
          <a:r>
            <a:rPr lang="en-US" altLang="zh-CN" sz="3200" dirty="0"/>
            <a:t>c</a:t>
          </a:r>
          <a:endParaRPr lang="zh-CN" altLang="en-US" sz="3200" dirty="0"/>
        </a:p>
      </dgm:t>
    </dgm:pt>
    <dgm:pt modelId="{D800FF1C-6AEB-48D6-8E06-0BBA6C5C7EC2}" type="parTrans" cxnId="{90D195EE-3807-4728-A349-2019E7127A8D}">
      <dgm:prSet/>
      <dgm:spPr/>
      <dgm:t>
        <a:bodyPr/>
        <a:lstStyle/>
        <a:p>
          <a:endParaRPr lang="zh-CN" altLang="en-US"/>
        </a:p>
      </dgm:t>
    </dgm:pt>
    <dgm:pt modelId="{DC7636A3-CE15-4003-A789-20BA0614AF13}" type="sibTrans" cxnId="{90D195EE-3807-4728-A349-2019E7127A8D}">
      <dgm:prSet/>
      <dgm:spPr/>
      <dgm:t>
        <a:bodyPr/>
        <a:lstStyle/>
        <a:p>
          <a:endParaRPr lang="zh-CN" altLang="en-US"/>
        </a:p>
      </dgm:t>
    </dgm:pt>
    <dgm:pt modelId="{2533FAC4-5308-45CE-9E8C-E06B47ADB5A5}">
      <dgm:prSet phldrT="[文本]" custT="1"/>
      <dgm:spPr/>
      <dgm:t>
        <a:bodyPr/>
        <a:lstStyle/>
        <a:p>
          <a:r>
            <a:rPr lang="zh-CN" altLang="zh-CN" sz="1600" dirty="0">
              <a:latin typeface="微软雅黑" pitchFamily="34" charset="-122"/>
              <a:ea typeface="微软雅黑" pitchFamily="34" charset="-122"/>
            </a:rPr>
            <a:t>选取与当前点距离最小的</a:t>
          </a:r>
          <a:r>
            <a:rPr lang="en-US" altLang="zh-CN" sz="1600" dirty="0">
              <a:latin typeface="微软雅黑" pitchFamily="34" charset="-122"/>
              <a:ea typeface="微软雅黑" pitchFamily="34" charset="-122"/>
            </a:rPr>
            <a:t>k</a:t>
          </a:r>
          <a:r>
            <a:rPr lang="zh-CN" altLang="zh-CN" sz="1600" dirty="0">
              <a:latin typeface="微软雅黑" pitchFamily="34" charset="-122"/>
              <a:ea typeface="微软雅黑" pitchFamily="34" charset="-122"/>
            </a:rPr>
            <a:t>个点；</a:t>
          </a:r>
          <a:endParaRPr lang="zh-CN" altLang="en-US" sz="1600" dirty="0">
            <a:latin typeface="微软雅黑" pitchFamily="34" charset="-122"/>
            <a:ea typeface="微软雅黑" pitchFamily="34" charset="-122"/>
          </a:endParaRPr>
        </a:p>
      </dgm:t>
    </dgm:pt>
    <dgm:pt modelId="{54C6B6F8-595E-4EF9-B47F-DA48762D38C4}" type="parTrans" cxnId="{FE0DFF8F-056D-49F5-B13E-3D259675F55B}">
      <dgm:prSet/>
      <dgm:spPr/>
      <dgm:t>
        <a:bodyPr/>
        <a:lstStyle/>
        <a:p>
          <a:endParaRPr lang="zh-CN" altLang="en-US"/>
        </a:p>
      </dgm:t>
    </dgm:pt>
    <dgm:pt modelId="{C1644AF5-1535-4376-B79D-0B81485CAC28}" type="sibTrans" cxnId="{FE0DFF8F-056D-49F5-B13E-3D259675F55B}">
      <dgm:prSet/>
      <dgm:spPr/>
      <dgm:t>
        <a:bodyPr/>
        <a:lstStyle/>
        <a:p>
          <a:endParaRPr lang="zh-CN" altLang="en-US"/>
        </a:p>
      </dgm:t>
    </dgm:pt>
    <dgm:pt modelId="{9E82A7CA-9A75-418E-906D-3A9308B547F2}">
      <dgm:prSet phldrT="[文本]" custT="1"/>
      <dgm:spPr/>
      <dgm:t>
        <a:bodyPr/>
        <a:lstStyle/>
        <a:p>
          <a:endParaRPr lang="zh-CN" altLang="en-US" sz="3200" dirty="0"/>
        </a:p>
        <a:p>
          <a:r>
            <a:rPr lang="en-US" altLang="zh-CN" sz="3200" dirty="0"/>
            <a:t>d</a:t>
          </a:r>
          <a:endParaRPr lang="zh-CN" altLang="en-US" sz="3200" dirty="0"/>
        </a:p>
        <a:p>
          <a:r>
            <a:rPr lang="en-US" altLang="zh-CN" sz="3200" dirty="0"/>
            <a:t>d</a:t>
          </a:r>
          <a:endParaRPr lang="zh-CN" altLang="en-US" sz="3200" dirty="0"/>
        </a:p>
      </dgm:t>
    </dgm:pt>
    <dgm:pt modelId="{6253E7EE-20FB-40B1-9C83-2543ACEF1DFD}" type="parTrans" cxnId="{CC473B9A-5029-40DA-B351-EB4D932F95DA}">
      <dgm:prSet/>
      <dgm:spPr/>
      <dgm:t>
        <a:bodyPr/>
        <a:lstStyle/>
        <a:p>
          <a:endParaRPr lang="zh-CN" altLang="en-US"/>
        </a:p>
      </dgm:t>
    </dgm:pt>
    <dgm:pt modelId="{49508631-344B-45A6-9884-A77FE2357A56}" type="sibTrans" cxnId="{CC473B9A-5029-40DA-B351-EB4D932F95DA}">
      <dgm:prSet/>
      <dgm:spPr/>
      <dgm:t>
        <a:bodyPr/>
        <a:lstStyle/>
        <a:p>
          <a:endParaRPr lang="zh-CN" altLang="en-US"/>
        </a:p>
      </dgm:t>
    </dgm:pt>
    <dgm:pt modelId="{981AB6CB-2A4E-458C-B6F7-D29709325D14}">
      <dgm:prSet phldrT="[文本]" custT="1"/>
      <dgm:spPr/>
      <dgm:t>
        <a:bodyPr/>
        <a:lstStyle/>
        <a:p>
          <a:r>
            <a:rPr lang="zh-CN" altLang="zh-CN" sz="1600" dirty="0">
              <a:latin typeface="微软雅黑" pitchFamily="34" charset="-122"/>
              <a:ea typeface="微软雅黑" pitchFamily="34" charset="-122"/>
            </a:rPr>
            <a:t>确定前</a:t>
          </a:r>
          <a:r>
            <a:rPr lang="en-US" altLang="zh-CN" sz="1600" dirty="0">
              <a:latin typeface="微软雅黑" pitchFamily="34" charset="-122"/>
              <a:ea typeface="微软雅黑" pitchFamily="34" charset="-122"/>
            </a:rPr>
            <a:t>k</a:t>
          </a:r>
          <a:r>
            <a:rPr lang="zh-CN" altLang="zh-CN" sz="1600" dirty="0">
              <a:latin typeface="微软雅黑" pitchFamily="34" charset="-122"/>
              <a:ea typeface="微软雅黑" pitchFamily="34" charset="-122"/>
            </a:rPr>
            <a:t>个点所在类别对应的出现频率；</a:t>
          </a:r>
          <a:endParaRPr lang="zh-CN" altLang="en-US" sz="1600" dirty="0">
            <a:latin typeface="微软雅黑" pitchFamily="34" charset="-122"/>
            <a:ea typeface="微软雅黑" pitchFamily="34" charset="-122"/>
          </a:endParaRPr>
        </a:p>
      </dgm:t>
    </dgm:pt>
    <dgm:pt modelId="{D86C4028-9ABC-47A8-BEEC-0AECD2A73BD4}" type="parTrans" cxnId="{88C3C8EF-4E2E-4A96-9B3C-E0228CAAFBB5}">
      <dgm:prSet/>
      <dgm:spPr/>
      <dgm:t>
        <a:bodyPr/>
        <a:lstStyle/>
        <a:p>
          <a:endParaRPr lang="zh-CN" altLang="en-US"/>
        </a:p>
      </dgm:t>
    </dgm:pt>
    <dgm:pt modelId="{A5D96D21-D1FE-4BEB-8837-F1490A7614CB}" type="sibTrans" cxnId="{88C3C8EF-4E2E-4A96-9B3C-E0228CAAFBB5}">
      <dgm:prSet/>
      <dgm:spPr/>
      <dgm:t>
        <a:bodyPr/>
        <a:lstStyle/>
        <a:p>
          <a:endParaRPr lang="zh-CN" altLang="en-US"/>
        </a:p>
      </dgm:t>
    </dgm:pt>
    <dgm:pt modelId="{814BB6DE-9414-4AE6-87DF-67DED6D0CB70}">
      <dgm:prSet phldrT="[文本]" custT="1"/>
      <dgm:spPr/>
      <dgm:t>
        <a:bodyPr/>
        <a:lstStyle/>
        <a:p>
          <a:endParaRPr lang="zh-CN" altLang="en-US" sz="3200" dirty="0"/>
        </a:p>
        <a:p>
          <a:r>
            <a:rPr lang="en-US" altLang="zh-CN" sz="3200" dirty="0"/>
            <a:t>e</a:t>
          </a:r>
          <a:endParaRPr lang="zh-CN" altLang="en-US" sz="3200" dirty="0"/>
        </a:p>
        <a:p>
          <a:r>
            <a:rPr lang="en-US" altLang="zh-CN" sz="3200" dirty="0"/>
            <a:t>e</a:t>
          </a:r>
          <a:endParaRPr lang="zh-CN" altLang="en-US" sz="3200" dirty="0"/>
        </a:p>
      </dgm:t>
    </dgm:pt>
    <dgm:pt modelId="{30723E19-B237-4CAE-BE7A-BC5F1A4BBF53}" type="parTrans" cxnId="{C5229C28-3930-43A6-B827-87AD398A7C26}">
      <dgm:prSet/>
      <dgm:spPr/>
      <dgm:t>
        <a:bodyPr/>
        <a:lstStyle/>
        <a:p>
          <a:endParaRPr lang="zh-CN" altLang="en-US"/>
        </a:p>
      </dgm:t>
    </dgm:pt>
    <dgm:pt modelId="{5A829303-E65F-428D-B814-FAA8C53C5FD4}" type="sibTrans" cxnId="{C5229C28-3930-43A6-B827-87AD398A7C26}">
      <dgm:prSet/>
      <dgm:spPr/>
      <dgm:t>
        <a:bodyPr/>
        <a:lstStyle/>
        <a:p>
          <a:endParaRPr lang="zh-CN" altLang="en-US"/>
        </a:p>
      </dgm:t>
    </dgm:pt>
    <dgm:pt modelId="{E2C6E473-81E8-47AF-A1FF-6591FB0EAA3B}">
      <dgm:prSet phldrT="[文本]" custT="1"/>
      <dgm:spPr/>
      <dgm:t>
        <a:bodyPr/>
        <a:lstStyle/>
        <a:p>
          <a:r>
            <a:rPr lang="zh-CN" altLang="zh-CN" sz="1600" dirty="0">
              <a:latin typeface="微软雅黑" pitchFamily="34" charset="-122"/>
              <a:ea typeface="微软雅黑" pitchFamily="34" charset="-122"/>
            </a:rPr>
            <a:t>返回前</a:t>
          </a:r>
          <a:r>
            <a:rPr lang="en-US" altLang="zh-CN" sz="1600" dirty="0">
              <a:latin typeface="微软雅黑" pitchFamily="34" charset="-122"/>
              <a:ea typeface="微软雅黑" pitchFamily="34" charset="-122"/>
            </a:rPr>
            <a:t>k</a:t>
          </a:r>
          <a:r>
            <a:rPr lang="zh-CN" altLang="zh-CN" sz="1600" dirty="0">
              <a:latin typeface="微软雅黑" pitchFamily="34" charset="-122"/>
              <a:ea typeface="微软雅黑" pitchFamily="34" charset="-122"/>
            </a:rPr>
            <a:t>个点出现频率最高的类别作为当前点的预测分类。</a:t>
          </a:r>
          <a:endParaRPr lang="zh-CN" altLang="en-US" sz="1600" dirty="0">
            <a:latin typeface="微软雅黑" pitchFamily="34" charset="-122"/>
            <a:ea typeface="微软雅黑" pitchFamily="34" charset="-122"/>
          </a:endParaRPr>
        </a:p>
      </dgm:t>
    </dgm:pt>
    <dgm:pt modelId="{5E938868-E59B-415E-B3F6-6B2068958E34}" type="parTrans" cxnId="{049D5568-15B4-46C7-AFDD-66BD6FC4AE8B}">
      <dgm:prSet/>
      <dgm:spPr/>
      <dgm:t>
        <a:bodyPr/>
        <a:lstStyle/>
        <a:p>
          <a:endParaRPr lang="zh-CN" altLang="en-US"/>
        </a:p>
      </dgm:t>
    </dgm:pt>
    <dgm:pt modelId="{97F29F4A-6781-4D41-9ACB-9EE7C93F124A}" type="sibTrans" cxnId="{049D5568-15B4-46C7-AFDD-66BD6FC4AE8B}">
      <dgm:prSet/>
      <dgm:spPr/>
      <dgm:t>
        <a:bodyPr/>
        <a:lstStyle/>
        <a:p>
          <a:endParaRPr lang="zh-CN" altLang="en-US"/>
        </a:p>
      </dgm:t>
    </dgm:pt>
    <dgm:pt modelId="{62D3D2A0-8781-4572-8C5C-72AFE6F236F2}" type="pres">
      <dgm:prSet presAssocID="{2E83FFB6-7A34-44DE-9077-658C19758D70}" presName="linearFlow" presStyleCnt="0">
        <dgm:presLayoutVars>
          <dgm:dir/>
          <dgm:animLvl val="lvl"/>
          <dgm:resizeHandles val="exact"/>
        </dgm:presLayoutVars>
      </dgm:prSet>
      <dgm:spPr/>
    </dgm:pt>
    <dgm:pt modelId="{67E5B876-C05D-4143-8224-DC9BA3C44D4C}" type="pres">
      <dgm:prSet presAssocID="{4835C733-CC5A-44B0-882F-8CC25E983E17}" presName="composite" presStyleCnt="0"/>
      <dgm:spPr/>
    </dgm:pt>
    <dgm:pt modelId="{4A5DA02B-1FD1-4F55-BCE5-C7115D4FDA10}" type="pres">
      <dgm:prSet presAssocID="{4835C733-CC5A-44B0-882F-8CC25E983E17}" presName="parentText" presStyleLbl="alignNode1" presStyleIdx="0" presStyleCnt="5">
        <dgm:presLayoutVars>
          <dgm:chMax val="1"/>
          <dgm:bulletEnabled val="1"/>
        </dgm:presLayoutVars>
      </dgm:prSet>
      <dgm:spPr/>
    </dgm:pt>
    <dgm:pt modelId="{BAA3B855-E4A5-409F-A6F8-B8C4205EE0B1}" type="pres">
      <dgm:prSet presAssocID="{4835C733-CC5A-44B0-882F-8CC25E983E17}" presName="descendantText" presStyleLbl="alignAcc1" presStyleIdx="0" presStyleCnt="5" custLinFactNeighborX="1218">
        <dgm:presLayoutVars>
          <dgm:bulletEnabled val="1"/>
        </dgm:presLayoutVars>
      </dgm:prSet>
      <dgm:spPr/>
    </dgm:pt>
    <dgm:pt modelId="{96E0C045-5B4D-4FA9-9A5E-8AB63AF241A4}" type="pres">
      <dgm:prSet presAssocID="{B7271EFD-524C-4D7F-A5E9-FC2D01D1003B}" presName="sp" presStyleCnt="0"/>
      <dgm:spPr/>
    </dgm:pt>
    <dgm:pt modelId="{B552058D-CF94-4ED1-A130-71601B9CDA1C}" type="pres">
      <dgm:prSet presAssocID="{39557520-4CD0-466F-A7A7-4BB2350E5FCE}" presName="composite" presStyleCnt="0"/>
      <dgm:spPr/>
    </dgm:pt>
    <dgm:pt modelId="{F1FD0CFF-8D3A-4692-81FD-DCC6051C3AC0}" type="pres">
      <dgm:prSet presAssocID="{39557520-4CD0-466F-A7A7-4BB2350E5FCE}" presName="parentText" presStyleLbl="alignNode1" presStyleIdx="1" presStyleCnt="5">
        <dgm:presLayoutVars>
          <dgm:chMax val="1"/>
          <dgm:bulletEnabled val="1"/>
        </dgm:presLayoutVars>
      </dgm:prSet>
      <dgm:spPr/>
    </dgm:pt>
    <dgm:pt modelId="{0D7B1F4F-31D0-4D69-AC20-4E19408FD1F7}" type="pres">
      <dgm:prSet presAssocID="{39557520-4CD0-466F-A7A7-4BB2350E5FCE}" presName="descendantText" presStyleLbl="alignAcc1" presStyleIdx="1" presStyleCnt="5">
        <dgm:presLayoutVars>
          <dgm:bulletEnabled val="1"/>
        </dgm:presLayoutVars>
      </dgm:prSet>
      <dgm:spPr/>
    </dgm:pt>
    <dgm:pt modelId="{C0FB25C0-4B43-4710-9390-8758D7741D06}" type="pres">
      <dgm:prSet presAssocID="{FBC2385F-09AE-41DB-AC6F-49D8A2DFF235}" presName="sp" presStyleCnt="0"/>
      <dgm:spPr/>
    </dgm:pt>
    <dgm:pt modelId="{4AFFF273-1CB2-45AC-B480-1E38AEE5E548}" type="pres">
      <dgm:prSet presAssocID="{3F99E683-3AA4-4909-B7EA-13D13DBA66B8}" presName="composite" presStyleCnt="0"/>
      <dgm:spPr/>
    </dgm:pt>
    <dgm:pt modelId="{F94D1414-EC89-473D-96BF-C7B757352B7E}" type="pres">
      <dgm:prSet presAssocID="{3F99E683-3AA4-4909-B7EA-13D13DBA66B8}" presName="parentText" presStyleLbl="alignNode1" presStyleIdx="2" presStyleCnt="5">
        <dgm:presLayoutVars>
          <dgm:chMax val="1"/>
          <dgm:bulletEnabled val="1"/>
        </dgm:presLayoutVars>
      </dgm:prSet>
      <dgm:spPr/>
    </dgm:pt>
    <dgm:pt modelId="{67CE446F-8CA7-4271-9596-61A12D1F4DD3}" type="pres">
      <dgm:prSet presAssocID="{3F99E683-3AA4-4909-B7EA-13D13DBA66B8}" presName="descendantText" presStyleLbl="alignAcc1" presStyleIdx="2" presStyleCnt="5">
        <dgm:presLayoutVars>
          <dgm:bulletEnabled val="1"/>
        </dgm:presLayoutVars>
      </dgm:prSet>
      <dgm:spPr/>
    </dgm:pt>
    <dgm:pt modelId="{D69296EA-7771-4C94-9298-0CF4C4E7CE52}" type="pres">
      <dgm:prSet presAssocID="{DC7636A3-CE15-4003-A789-20BA0614AF13}" presName="sp" presStyleCnt="0"/>
      <dgm:spPr/>
    </dgm:pt>
    <dgm:pt modelId="{4F2D89B3-7EDC-4EB5-A6D6-6DF1D311DDCE}" type="pres">
      <dgm:prSet presAssocID="{9E82A7CA-9A75-418E-906D-3A9308B547F2}" presName="composite" presStyleCnt="0"/>
      <dgm:spPr/>
    </dgm:pt>
    <dgm:pt modelId="{4926685D-2694-4949-9F2A-BABB4AF6D2B4}" type="pres">
      <dgm:prSet presAssocID="{9E82A7CA-9A75-418E-906D-3A9308B547F2}" presName="parentText" presStyleLbl="alignNode1" presStyleIdx="3" presStyleCnt="5">
        <dgm:presLayoutVars>
          <dgm:chMax val="1"/>
          <dgm:bulletEnabled val="1"/>
        </dgm:presLayoutVars>
      </dgm:prSet>
      <dgm:spPr/>
    </dgm:pt>
    <dgm:pt modelId="{BC091396-FA41-4156-AA62-5821438A318B}" type="pres">
      <dgm:prSet presAssocID="{9E82A7CA-9A75-418E-906D-3A9308B547F2}" presName="descendantText" presStyleLbl="alignAcc1" presStyleIdx="3" presStyleCnt="5">
        <dgm:presLayoutVars>
          <dgm:bulletEnabled val="1"/>
        </dgm:presLayoutVars>
      </dgm:prSet>
      <dgm:spPr/>
    </dgm:pt>
    <dgm:pt modelId="{3E13612C-3C51-4B6F-A436-A4F8CAEB38E2}" type="pres">
      <dgm:prSet presAssocID="{49508631-344B-45A6-9884-A77FE2357A56}" presName="sp" presStyleCnt="0"/>
      <dgm:spPr/>
    </dgm:pt>
    <dgm:pt modelId="{85AE2C75-C232-418F-897C-72EB3BC66F7B}" type="pres">
      <dgm:prSet presAssocID="{814BB6DE-9414-4AE6-87DF-67DED6D0CB70}" presName="composite" presStyleCnt="0"/>
      <dgm:spPr/>
    </dgm:pt>
    <dgm:pt modelId="{97359991-C63D-4F6E-8617-711436F6E8D9}" type="pres">
      <dgm:prSet presAssocID="{814BB6DE-9414-4AE6-87DF-67DED6D0CB70}" presName="parentText" presStyleLbl="alignNode1" presStyleIdx="4" presStyleCnt="5">
        <dgm:presLayoutVars>
          <dgm:chMax val="1"/>
          <dgm:bulletEnabled val="1"/>
        </dgm:presLayoutVars>
      </dgm:prSet>
      <dgm:spPr/>
    </dgm:pt>
    <dgm:pt modelId="{03F4F658-EFC8-4858-ABFF-BDE2BFE89BDC}" type="pres">
      <dgm:prSet presAssocID="{814BB6DE-9414-4AE6-87DF-67DED6D0CB70}" presName="descendantText" presStyleLbl="alignAcc1" presStyleIdx="4" presStyleCnt="5">
        <dgm:presLayoutVars>
          <dgm:bulletEnabled val="1"/>
        </dgm:presLayoutVars>
      </dgm:prSet>
      <dgm:spPr/>
    </dgm:pt>
  </dgm:ptLst>
  <dgm:cxnLst>
    <dgm:cxn modelId="{47E8C622-4C80-4BEB-840B-A37587F5C2C5}" type="presOf" srcId="{4835C733-CC5A-44B0-882F-8CC25E983E17}" destId="{4A5DA02B-1FD1-4F55-BCE5-C7115D4FDA10}" srcOrd="0" destOrd="0" presId="urn:microsoft.com/office/officeart/2005/8/layout/chevron2"/>
    <dgm:cxn modelId="{C5229C28-3930-43A6-B827-87AD398A7C26}" srcId="{2E83FFB6-7A34-44DE-9077-658C19758D70}" destId="{814BB6DE-9414-4AE6-87DF-67DED6D0CB70}" srcOrd="4" destOrd="0" parTransId="{30723E19-B237-4CAE-BE7A-BC5F1A4BBF53}" sibTransId="{5A829303-E65F-428D-B814-FAA8C53C5FD4}"/>
    <dgm:cxn modelId="{6ED70239-ED11-4840-8C5A-2EB80FD7B2D1}" srcId="{39557520-4CD0-466F-A7A7-4BB2350E5FCE}" destId="{F941C573-02D6-495B-814B-079C90DD9BD5}" srcOrd="0" destOrd="0" parTransId="{B26011C1-BE9A-4C7C-A93F-1746E97BBDB8}" sibTransId="{8BCBFE69-E0DB-4EC7-A4CF-B59363A50656}"/>
    <dgm:cxn modelId="{907E8362-AF44-4408-9756-8A0C58A69745}" type="presOf" srcId="{E2C6E473-81E8-47AF-A1FF-6591FB0EAA3B}" destId="{03F4F658-EFC8-4858-ABFF-BDE2BFE89BDC}" srcOrd="0" destOrd="0" presId="urn:microsoft.com/office/officeart/2005/8/layout/chevron2"/>
    <dgm:cxn modelId="{0A2CB343-D447-4D5A-AE0A-3B31D7BBEE23}" type="presOf" srcId="{2E83FFB6-7A34-44DE-9077-658C19758D70}" destId="{62D3D2A0-8781-4572-8C5C-72AFE6F236F2}" srcOrd="0" destOrd="0" presId="urn:microsoft.com/office/officeart/2005/8/layout/chevron2"/>
    <dgm:cxn modelId="{E3B31746-EC1E-415C-8D8C-77CEAFFFB745}" type="presOf" srcId="{C12C2C7B-1B8B-459B-878D-41025F498E06}" destId="{BAA3B855-E4A5-409F-A6F8-B8C4205EE0B1}" srcOrd="0" destOrd="0" presId="urn:microsoft.com/office/officeart/2005/8/layout/chevron2"/>
    <dgm:cxn modelId="{049D5568-15B4-46C7-AFDD-66BD6FC4AE8B}" srcId="{814BB6DE-9414-4AE6-87DF-67DED6D0CB70}" destId="{E2C6E473-81E8-47AF-A1FF-6591FB0EAA3B}" srcOrd="0" destOrd="0" parTransId="{5E938868-E59B-415E-B3F6-6B2068958E34}" sibTransId="{97F29F4A-6781-4D41-9ACB-9EE7C93F124A}"/>
    <dgm:cxn modelId="{4AEA9D76-19F7-4971-9C8F-4165EB457F7B}" type="presOf" srcId="{3F99E683-3AA4-4909-B7EA-13D13DBA66B8}" destId="{F94D1414-EC89-473D-96BF-C7B757352B7E}" srcOrd="0" destOrd="0" presId="urn:microsoft.com/office/officeart/2005/8/layout/chevron2"/>
    <dgm:cxn modelId="{3DE0EC58-1B5E-4A4D-B3D1-2A3E31ACBA0B}" type="presOf" srcId="{F941C573-02D6-495B-814B-079C90DD9BD5}" destId="{0D7B1F4F-31D0-4D69-AC20-4E19408FD1F7}" srcOrd="0" destOrd="0" presId="urn:microsoft.com/office/officeart/2005/8/layout/chevron2"/>
    <dgm:cxn modelId="{C12DF259-99BA-4C40-8370-43A10FD76145}" srcId="{2E83FFB6-7A34-44DE-9077-658C19758D70}" destId="{4835C733-CC5A-44B0-882F-8CC25E983E17}" srcOrd="0" destOrd="0" parTransId="{B661C257-2954-43B5-9C8C-C736B2584120}" sibTransId="{B7271EFD-524C-4D7F-A5E9-FC2D01D1003B}"/>
    <dgm:cxn modelId="{F460D57C-BDC5-449E-BBDD-DE5DB3E0E8BC}" type="presOf" srcId="{9E82A7CA-9A75-418E-906D-3A9308B547F2}" destId="{4926685D-2694-4949-9F2A-BABB4AF6D2B4}" srcOrd="0" destOrd="0" presId="urn:microsoft.com/office/officeart/2005/8/layout/chevron2"/>
    <dgm:cxn modelId="{FE0DFF8F-056D-49F5-B13E-3D259675F55B}" srcId="{3F99E683-3AA4-4909-B7EA-13D13DBA66B8}" destId="{2533FAC4-5308-45CE-9E8C-E06B47ADB5A5}" srcOrd="0" destOrd="0" parTransId="{54C6B6F8-595E-4EF9-B47F-DA48762D38C4}" sibTransId="{C1644AF5-1535-4376-B79D-0B81485CAC28}"/>
    <dgm:cxn modelId="{F80A6092-EEE5-43BF-9DF3-3B25DD982872}" srcId="{4835C733-CC5A-44B0-882F-8CC25E983E17}" destId="{C12C2C7B-1B8B-459B-878D-41025F498E06}" srcOrd="0" destOrd="0" parTransId="{D6080EF9-035B-4B1C-AC80-058612102CD6}" sibTransId="{1C83E32C-6730-4278-8CAE-1FF37768CC89}"/>
    <dgm:cxn modelId="{CC473B9A-5029-40DA-B351-EB4D932F95DA}" srcId="{2E83FFB6-7A34-44DE-9077-658C19758D70}" destId="{9E82A7CA-9A75-418E-906D-3A9308B547F2}" srcOrd="3" destOrd="0" parTransId="{6253E7EE-20FB-40B1-9C83-2543ACEF1DFD}" sibTransId="{49508631-344B-45A6-9884-A77FE2357A56}"/>
    <dgm:cxn modelId="{BEDD409F-535F-4CB8-9FBA-C2284EF18623}" type="presOf" srcId="{981AB6CB-2A4E-458C-B6F7-D29709325D14}" destId="{BC091396-FA41-4156-AA62-5821438A318B}" srcOrd="0" destOrd="0" presId="urn:microsoft.com/office/officeart/2005/8/layout/chevron2"/>
    <dgm:cxn modelId="{B1E2F7AA-8832-449C-9B99-FBC2489E7E56}" type="presOf" srcId="{39557520-4CD0-466F-A7A7-4BB2350E5FCE}" destId="{F1FD0CFF-8D3A-4692-81FD-DCC6051C3AC0}" srcOrd="0" destOrd="0" presId="urn:microsoft.com/office/officeart/2005/8/layout/chevron2"/>
    <dgm:cxn modelId="{CC454AAB-D404-47E2-8034-1E65BA4C3F11}" type="presOf" srcId="{2533FAC4-5308-45CE-9E8C-E06B47ADB5A5}" destId="{67CE446F-8CA7-4271-9596-61A12D1F4DD3}" srcOrd="0" destOrd="0" presId="urn:microsoft.com/office/officeart/2005/8/layout/chevron2"/>
    <dgm:cxn modelId="{F45946AD-6F98-41F2-9615-C9C9E374419B}" type="presOf" srcId="{814BB6DE-9414-4AE6-87DF-67DED6D0CB70}" destId="{97359991-C63D-4F6E-8617-711436F6E8D9}" srcOrd="0" destOrd="0" presId="urn:microsoft.com/office/officeart/2005/8/layout/chevron2"/>
    <dgm:cxn modelId="{092D94E6-027B-4C06-AF48-4E7EBB3A342E}" srcId="{2E83FFB6-7A34-44DE-9077-658C19758D70}" destId="{39557520-4CD0-466F-A7A7-4BB2350E5FCE}" srcOrd="1" destOrd="0" parTransId="{C41F3C31-34BA-4CF6-8DAD-9F4A7E483C88}" sibTransId="{FBC2385F-09AE-41DB-AC6F-49D8A2DFF235}"/>
    <dgm:cxn modelId="{90D195EE-3807-4728-A349-2019E7127A8D}" srcId="{2E83FFB6-7A34-44DE-9077-658C19758D70}" destId="{3F99E683-3AA4-4909-B7EA-13D13DBA66B8}" srcOrd="2" destOrd="0" parTransId="{D800FF1C-6AEB-48D6-8E06-0BBA6C5C7EC2}" sibTransId="{DC7636A3-CE15-4003-A789-20BA0614AF13}"/>
    <dgm:cxn modelId="{88C3C8EF-4E2E-4A96-9B3C-E0228CAAFBB5}" srcId="{9E82A7CA-9A75-418E-906D-3A9308B547F2}" destId="{981AB6CB-2A4E-458C-B6F7-D29709325D14}" srcOrd="0" destOrd="0" parTransId="{D86C4028-9ABC-47A8-BEEC-0AECD2A73BD4}" sibTransId="{A5D96D21-D1FE-4BEB-8837-F1490A7614CB}"/>
    <dgm:cxn modelId="{B889D002-EA19-4784-8B53-453D23D416F4}" type="presParOf" srcId="{62D3D2A0-8781-4572-8C5C-72AFE6F236F2}" destId="{67E5B876-C05D-4143-8224-DC9BA3C44D4C}" srcOrd="0" destOrd="0" presId="urn:microsoft.com/office/officeart/2005/8/layout/chevron2"/>
    <dgm:cxn modelId="{F126D3FF-BC2D-4A5A-B9CD-2008068BBFE1}" type="presParOf" srcId="{67E5B876-C05D-4143-8224-DC9BA3C44D4C}" destId="{4A5DA02B-1FD1-4F55-BCE5-C7115D4FDA10}" srcOrd="0" destOrd="0" presId="urn:microsoft.com/office/officeart/2005/8/layout/chevron2"/>
    <dgm:cxn modelId="{B662FB09-00F2-409D-8E70-AEA9216447A8}" type="presParOf" srcId="{67E5B876-C05D-4143-8224-DC9BA3C44D4C}" destId="{BAA3B855-E4A5-409F-A6F8-B8C4205EE0B1}" srcOrd="1" destOrd="0" presId="urn:microsoft.com/office/officeart/2005/8/layout/chevron2"/>
    <dgm:cxn modelId="{7BB1724F-931B-448A-B118-5667849C822A}" type="presParOf" srcId="{62D3D2A0-8781-4572-8C5C-72AFE6F236F2}" destId="{96E0C045-5B4D-4FA9-9A5E-8AB63AF241A4}" srcOrd="1" destOrd="0" presId="urn:microsoft.com/office/officeart/2005/8/layout/chevron2"/>
    <dgm:cxn modelId="{4CBC6D3B-3A72-4EF7-A2F2-4646CF699FA3}" type="presParOf" srcId="{62D3D2A0-8781-4572-8C5C-72AFE6F236F2}" destId="{B552058D-CF94-4ED1-A130-71601B9CDA1C}" srcOrd="2" destOrd="0" presId="urn:microsoft.com/office/officeart/2005/8/layout/chevron2"/>
    <dgm:cxn modelId="{358839CB-06C1-4434-800E-DD1C042A137D}" type="presParOf" srcId="{B552058D-CF94-4ED1-A130-71601B9CDA1C}" destId="{F1FD0CFF-8D3A-4692-81FD-DCC6051C3AC0}" srcOrd="0" destOrd="0" presId="urn:microsoft.com/office/officeart/2005/8/layout/chevron2"/>
    <dgm:cxn modelId="{097868E6-60A7-4025-9C00-B697F87DDD2F}" type="presParOf" srcId="{B552058D-CF94-4ED1-A130-71601B9CDA1C}" destId="{0D7B1F4F-31D0-4D69-AC20-4E19408FD1F7}" srcOrd="1" destOrd="0" presId="urn:microsoft.com/office/officeart/2005/8/layout/chevron2"/>
    <dgm:cxn modelId="{AE7919B2-FF8C-49C7-833B-ACBC9F3FFE96}" type="presParOf" srcId="{62D3D2A0-8781-4572-8C5C-72AFE6F236F2}" destId="{C0FB25C0-4B43-4710-9390-8758D7741D06}" srcOrd="3" destOrd="0" presId="urn:microsoft.com/office/officeart/2005/8/layout/chevron2"/>
    <dgm:cxn modelId="{23ADDC23-0D4D-4E84-85D8-C3B2854DECDC}" type="presParOf" srcId="{62D3D2A0-8781-4572-8C5C-72AFE6F236F2}" destId="{4AFFF273-1CB2-45AC-B480-1E38AEE5E548}" srcOrd="4" destOrd="0" presId="urn:microsoft.com/office/officeart/2005/8/layout/chevron2"/>
    <dgm:cxn modelId="{9EEC4F8A-1048-4C3D-A07C-4ABE15132AAF}" type="presParOf" srcId="{4AFFF273-1CB2-45AC-B480-1E38AEE5E548}" destId="{F94D1414-EC89-473D-96BF-C7B757352B7E}" srcOrd="0" destOrd="0" presId="urn:microsoft.com/office/officeart/2005/8/layout/chevron2"/>
    <dgm:cxn modelId="{FFD2A258-68CE-4998-81E7-148406314C56}" type="presParOf" srcId="{4AFFF273-1CB2-45AC-B480-1E38AEE5E548}" destId="{67CE446F-8CA7-4271-9596-61A12D1F4DD3}" srcOrd="1" destOrd="0" presId="urn:microsoft.com/office/officeart/2005/8/layout/chevron2"/>
    <dgm:cxn modelId="{EA9AB12A-F22F-4203-A778-FCBF853C55EC}" type="presParOf" srcId="{62D3D2A0-8781-4572-8C5C-72AFE6F236F2}" destId="{D69296EA-7771-4C94-9298-0CF4C4E7CE52}" srcOrd="5" destOrd="0" presId="urn:microsoft.com/office/officeart/2005/8/layout/chevron2"/>
    <dgm:cxn modelId="{D8406A35-87A6-41E2-A85C-AD0134012FFC}" type="presParOf" srcId="{62D3D2A0-8781-4572-8C5C-72AFE6F236F2}" destId="{4F2D89B3-7EDC-4EB5-A6D6-6DF1D311DDCE}" srcOrd="6" destOrd="0" presId="urn:microsoft.com/office/officeart/2005/8/layout/chevron2"/>
    <dgm:cxn modelId="{9E44DEE6-0277-428E-B664-BD1E0A2F979C}" type="presParOf" srcId="{4F2D89B3-7EDC-4EB5-A6D6-6DF1D311DDCE}" destId="{4926685D-2694-4949-9F2A-BABB4AF6D2B4}" srcOrd="0" destOrd="0" presId="urn:microsoft.com/office/officeart/2005/8/layout/chevron2"/>
    <dgm:cxn modelId="{EC59FC34-3CFC-4FF9-885B-F76FA89F48BA}" type="presParOf" srcId="{4F2D89B3-7EDC-4EB5-A6D6-6DF1D311DDCE}" destId="{BC091396-FA41-4156-AA62-5821438A318B}" srcOrd="1" destOrd="0" presId="urn:microsoft.com/office/officeart/2005/8/layout/chevron2"/>
    <dgm:cxn modelId="{F89C6750-E20A-49AB-81D3-CE50E37052A3}" type="presParOf" srcId="{62D3D2A0-8781-4572-8C5C-72AFE6F236F2}" destId="{3E13612C-3C51-4B6F-A436-A4F8CAEB38E2}" srcOrd="7" destOrd="0" presId="urn:microsoft.com/office/officeart/2005/8/layout/chevron2"/>
    <dgm:cxn modelId="{B444EC23-8EFE-4E02-8210-E40D4CD6CEA1}" type="presParOf" srcId="{62D3D2A0-8781-4572-8C5C-72AFE6F236F2}" destId="{85AE2C75-C232-418F-897C-72EB3BC66F7B}" srcOrd="8" destOrd="0" presId="urn:microsoft.com/office/officeart/2005/8/layout/chevron2"/>
    <dgm:cxn modelId="{B2F8FFE3-F8C9-4921-A733-F720063E4827}" type="presParOf" srcId="{85AE2C75-C232-418F-897C-72EB3BC66F7B}" destId="{97359991-C63D-4F6E-8617-711436F6E8D9}" srcOrd="0" destOrd="0" presId="urn:microsoft.com/office/officeart/2005/8/layout/chevron2"/>
    <dgm:cxn modelId="{0BF7EA73-D1B9-431A-AB3A-DC64F9F82B02}" type="presParOf" srcId="{85AE2C75-C232-418F-897C-72EB3BC66F7B}" destId="{03F4F658-EFC8-4858-ABFF-BDE2BFE89BD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636408-6BFE-4CD6-9A89-1A224F4F3426}">
      <dsp:nvSpPr>
        <dsp:cNvPr id="0" name=""/>
        <dsp:cNvSpPr/>
      </dsp:nvSpPr>
      <dsp:spPr>
        <a:xfrm rot="5400000">
          <a:off x="-222429" y="225592"/>
          <a:ext cx="1482862" cy="103800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a</a:t>
          </a:r>
          <a:endParaRPr lang="zh-CN" altLang="en-US" sz="2900" kern="1200" dirty="0"/>
        </a:p>
      </dsp:txBody>
      <dsp:txXfrm rot="-5400000">
        <a:off x="0" y="522165"/>
        <a:ext cx="1038004" cy="444858"/>
      </dsp:txXfrm>
    </dsp:sp>
    <dsp:sp modelId="{698297B4-EA29-4E1D-9FFF-C5E30D664497}">
      <dsp:nvSpPr>
        <dsp:cNvPr id="0" name=""/>
        <dsp:cNvSpPr/>
      </dsp:nvSpPr>
      <dsp:spPr>
        <a:xfrm rot="5400000">
          <a:off x="3085071" y="-2043904"/>
          <a:ext cx="963860" cy="50579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latin typeface="微软雅黑" pitchFamily="34" charset="-122"/>
              <a:ea typeface="微软雅黑" pitchFamily="34" charset="-122"/>
            </a:rPr>
            <a:t>对当前样本集合，计算所有属性的信息增益；</a:t>
          </a:r>
        </a:p>
      </dsp:txBody>
      <dsp:txXfrm rot="-5400000">
        <a:off x="1038004" y="50215"/>
        <a:ext cx="5010943" cy="869756"/>
      </dsp:txXfrm>
    </dsp:sp>
    <dsp:sp modelId="{1F22512A-5A28-40A3-A17C-A7F713EAA518}">
      <dsp:nvSpPr>
        <dsp:cNvPr id="0" name=""/>
        <dsp:cNvSpPr/>
      </dsp:nvSpPr>
      <dsp:spPr>
        <a:xfrm rot="5400000">
          <a:off x="-222429" y="1512997"/>
          <a:ext cx="1482862" cy="103800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b</a:t>
          </a:r>
          <a:endParaRPr lang="zh-CN" altLang="en-US" sz="2900" kern="1200" dirty="0"/>
        </a:p>
      </dsp:txBody>
      <dsp:txXfrm rot="-5400000">
        <a:off x="0" y="1809570"/>
        <a:ext cx="1038004" cy="444858"/>
      </dsp:txXfrm>
    </dsp:sp>
    <dsp:sp modelId="{360593AA-B70B-4002-9A7E-1F20CBB4C48E}">
      <dsp:nvSpPr>
        <dsp:cNvPr id="0" name=""/>
        <dsp:cNvSpPr/>
      </dsp:nvSpPr>
      <dsp:spPr>
        <a:xfrm rot="5400000">
          <a:off x="3085071" y="-756498"/>
          <a:ext cx="963860" cy="50579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latin typeface="微软雅黑" pitchFamily="34" charset="-122"/>
              <a:ea typeface="微软雅黑" pitchFamily="34" charset="-122"/>
            </a:rPr>
            <a:t>选择信息增益最大的属性作为测试属性，把测试属性取值相同的样本划为同一个子样本集；</a:t>
          </a:r>
        </a:p>
      </dsp:txBody>
      <dsp:txXfrm rot="-5400000">
        <a:off x="1038004" y="1337621"/>
        <a:ext cx="5010943" cy="869756"/>
      </dsp:txXfrm>
    </dsp:sp>
    <dsp:sp modelId="{A74F47AF-491A-47D1-AD80-A689D6DB151D}">
      <dsp:nvSpPr>
        <dsp:cNvPr id="0" name=""/>
        <dsp:cNvSpPr/>
      </dsp:nvSpPr>
      <dsp:spPr>
        <a:xfrm rot="5400000">
          <a:off x="-222429" y="2800403"/>
          <a:ext cx="1482862" cy="103800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c</a:t>
          </a:r>
          <a:endParaRPr lang="zh-CN" altLang="en-US" sz="2900" kern="1200" dirty="0"/>
        </a:p>
      </dsp:txBody>
      <dsp:txXfrm rot="-5400000">
        <a:off x="0" y="3096976"/>
        <a:ext cx="1038004" cy="444858"/>
      </dsp:txXfrm>
    </dsp:sp>
    <dsp:sp modelId="{212F843F-FECC-49FB-B810-EEAA73DE6110}">
      <dsp:nvSpPr>
        <dsp:cNvPr id="0" name=""/>
        <dsp:cNvSpPr/>
      </dsp:nvSpPr>
      <dsp:spPr>
        <a:xfrm rot="5400000">
          <a:off x="3085071" y="530906"/>
          <a:ext cx="963860" cy="50579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latin typeface="微软雅黑" pitchFamily="34" charset="-122"/>
              <a:ea typeface="微软雅黑" pitchFamily="34" charset="-122"/>
            </a:rPr>
            <a:t>若子样本集的类别属性只含有单个属性，则分支为叶子节点，判断其属性值并标上相应的符号之后返回调用处；否则对子样本集递归调用本算法</a:t>
          </a:r>
          <a:r>
            <a:rPr lang="zh-CN" altLang="en-US" sz="1400" kern="1200" dirty="0"/>
            <a:t>。</a:t>
          </a:r>
        </a:p>
      </dsp:txBody>
      <dsp:txXfrm rot="-5400000">
        <a:off x="1038004" y="2625025"/>
        <a:ext cx="5010943" cy="8697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B4395C-75C2-415C-BE2B-A9C2731788EC}">
      <dsp:nvSpPr>
        <dsp:cNvPr id="0" name=""/>
        <dsp:cNvSpPr/>
      </dsp:nvSpPr>
      <dsp:spPr>
        <a:xfrm>
          <a:off x="493165" y="927"/>
          <a:ext cx="2697979" cy="65811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C4.5</a:t>
          </a:r>
          <a:r>
            <a:rPr lang="zh-CN" sz="2900" kern="1200" dirty="0"/>
            <a:t>算法的优点</a:t>
          </a:r>
          <a:endParaRPr lang="zh-CN" altLang="en-US" sz="2900" kern="1200" dirty="0"/>
        </a:p>
      </dsp:txBody>
      <dsp:txXfrm>
        <a:off x="512441" y="20203"/>
        <a:ext cx="2659427" cy="619566"/>
      </dsp:txXfrm>
    </dsp:sp>
    <dsp:sp modelId="{4EF9BD9B-70DD-4D81-8AFB-0CFA6E198F0C}">
      <dsp:nvSpPr>
        <dsp:cNvPr id="0" name=""/>
        <dsp:cNvSpPr/>
      </dsp:nvSpPr>
      <dsp:spPr>
        <a:xfrm>
          <a:off x="762963" y="659045"/>
          <a:ext cx="303252" cy="1011742"/>
        </a:xfrm>
        <a:custGeom>
          <a:avLst/>
          <a:gdLst/>
          <a:ahLst/>
          <a:cxnLst/>
          <a:rect l="0" t="0" r="0" b="0"/>
          <a:pathLst>
            <a:path>
              <a:moveTo>
                <a:pt x="0" y="0"/>
              </a:moveTo>
              <a:lnTo>
                <a:pt x="0" y="1011742"/>
              </a:lnTo>
              <a:lnTo>
                <a:pt x="303252" y="1011742"/>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1B0D15A-A809-45D9-BFE7-9FA7F668A318}">
      <dsp:nvSpPr>
        <dsp:cNvPr id="0" name=""/>
        <dsp:cNvSpPr/>
      </dsp:nvSpPr>
      <dsp:spPr>
        <a:xfrm>
          <a:off x="1066215" y="996293"/>
          <a:ext cx="2158383" cy="134898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zh-CN" sz="1500" kern="1200" dirty="0">
              <a:latin typeface="微软雅黑" pitchFamily="34" charset="-122"/>
              <a:ea typeface="微软雅黑" pitchFamily="34" charset="-122"/>
            </a:rPr>
            <a:t>产生的分类规则易于理解，准确率较高；相比于</a:t>
          </a:r>
          <a:r>
            <a:rPr lang="en-US" sz="1500" kern="1200" dirty="0">
              <a:latin typeface="微软雅黑" pitchFamily="34" charset="-122"/>
              <a:ea typeface="微软雅黑" pitchFamily="34" charset="-122"/>
            </a:rPr>
            <a:t>ID3</a:t>
          </a:r>
          <a:r>
            <a:rPr lang="zh-CN" sz="1500" kern="1200" dirty="0">
              <a:latin typeface="微软雅黑" pitchFamily="34" charset="-122"/>
              <a:ea typeface="微软雅黑" pitchFamily="34" charset="-122"/>
            </a:rPr>
            <a:t>算法，能处理非离散数据或不完整数据</a:t>
          </a:r>
          <a:endParaRPr lang="zh-CN" altLang="en-US" sz="1500" kern="1200" dirty="0">
            <a:latin typeface="微软雅黑" pitchFamily="34" charset="-122"/>
            <a:ea typeface="微软雅黑" pitchFamily="34" charset="-122"/>
          </a:endParaRPr>
        </a:p>
      </dsp:txBody>
      <dsp:txXfrm>
        <a:off x="1105726" y="1035804"/>
        <a:ext cx="2079361" cy="1269967"/>
      </dsp:txXfrm>
    </dsp:sp>
    <dsp:sp modelId="{853D7937-A7B9-4667-B62B-D0A4F6BF0058}">
      <dsp:nvSpPr>
        <dsp:cNvPr id="0" name=""/>
        <dsp:cNvSpPr/>
      </dsp:nvSpPr>
      <dsp:spPr>
        <a:xfrm>
          <a:off x="762963" y="659045"/>
          <a:ext cx="269797" cy="2697979"/>
        </a:xfrm>
        <a:custGeom>
          <a:avLst/>
          <a:gdLst/>
          <a:ahLst/>
          <a:cxnLst/>
          <a:rect l="0" t="0" r="0" b="0"/>
          <a:pathLst>
            <a:path>
              <a:moveTo>
                <a:pt x="0" y="0"/>
              </a:moveTo>
              <a:lnTo>
                <a:pt x="0" y="2697979"/>
              </a:lnTo>
              <a:lnTo>
                <a:pt x="269797" y="2697979"/>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307829D-F470-4EC4-BA22-669939B96409}">
      <dsp:nvSpPr>
        <dsp:cNvPr id="0" name=""/>
        <dsp:cNvSpPr/>
      </dsp:nvSpPr>
      <dsp:spPr>
        <a:xfrm>
          <a:off x="1032761" y="2682530"/>
          <a:ext cx="2158383" cy="134898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zh-CN" sz="1500" kern="1200" dirty="0">
              <a:latin typeface="微软雅黑" pitchFamily="34" charset="-122"/>
              <a:ea typeface="微软雅黑" pitchFamily="34" charset="-122"/>
            </a:rPr>
            <a:t>改进了</a:t>
          </a:r>
          <a:r>
            <a:rPr lang="en-US" sz="1500" kern="1200" dirty="0">
              <a:latin typeface="微软雅黑" pitchFamily="34" charset="-122"/>
              <a:ea typeface="微软雅黑" pitchFamily="34" charset="-122"/>
            </a:rPr>
            <a:t>ID3</a:t>
          </a:r>
          <a:r>
            <a:rPr lang="zh-CN" sz="1500" kern="1200" dirty="0">
              <a:latin typeface="微软雅黑" pitchFamily="34" charset="-122"/>
              <a:ea typeface="微软雅黑" pitchFamily="34" charset="-122"/>
            </a:rPr>
            <a:t>算法的缺点：使用信息增益选择属性时偏向于选择高度分支属性</a:t>
          </a:r>
          <a:endParaRPr lang="zh-CN" altLang="en-US" sz="1500" kern="1200" dirty="0">
            <a:latin typeface="微软雅黑" pitchFamily="34" charset="-122"/>
            <a:ea typeface="微软雅黑" pitchFamily="34" charset="-122"/>
          </a:endParaRPr>
        </a:p>
      </dsp:txBody>
      <dsp:txXfrm>
        <a:off x="1072272" y="2722041"/>
        <a:ext cx="2079361" cy="1269967"/>
      </dsp:txXfrm>
    </dsp:sp>
    <dsp:sp modelId="{85D18EC5-5475-4E66-9CB6-D770D1BC9B13}">
      <dsp:nvSpPr>
        <dsp:cNvPr id="0" name=""/>
        <dsp:cNvSpPr/>
      </dsp:nvSpPr>
      <dsp:spPr>
        <a:xfrm>
          <a:off x="3865639" y="927"/>
          <a:ext cx="2697979" cy="63152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C4.5</a:t>
          </a:r>
          <a:r>
            <a:rPr lang="zh-CN" sz="2900" kern="1200" dirty="0"/>
            <a:t>算法的缺点</a:t>
          </a:r>
          <a:endParaRPr lang="zh-CN" altLang="en-US" sz="2900" kern="1200" dirty="0"/>
        </a:p>
      </dsp:txBody>
      <dsp:txXfrm>
        <a:off x="3884136" y="19424"/>
        <a:ext cx="2660985" cy="594535"/>
      </dsp:txXfrm>
    </dsp:sp>
    <dsp:sp modelId="{D4C9B927-16D8-4034-8C07-C12B128C63D3}">
      <dsp:nvSpPr>
        <dsp:cNvPr id="0" name=""/>
        <dsp:cNvSpPr/>
      </dsp:nvSpPr>
      <dsp:spPr>
        <a:xfrm>
          <a:off x="4135437" y="632457"/>
          <a:ext cx="269797" cy="1011742"/>
        </a:xfrm>
        <a:custGeom>
          <a:avLst/>
          <a:gdLst/>
          <a:ahLst/>
          <a:cxnLst/>
          <a:rect l="0" t="0" r="0" b="0"/>
          <a:pathLst>
            <a:path>
              <a:moveTo>
                <a:pt x="0" y="0"/>
              </a:moveTo>
              <a:lnTo>
                <a:pt x="0" y="1011742"/>
              </a:lnTo>
              <a:lnTo>
                <a:pt x="269797" y="1011742"/>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FB31C19-5D23-4913-8309-56E7AA550C99}">
      <dsp:nvSpPr>
        <dsp:cNvPr id="0" name=""/>
        <dsp:cNvSpPr/>
      </dsp:nvSpPr>
      <dsp:spPr>
        <a:xfrm>
          <a:off x="4405235" y="969704"/>
          <a:ext cx="2158383" cy="134898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zh-CN" sz="1500" kern="1200" dirty="0">
              <a:latin typeface="微软雅黑" pitchFamily="34" charset="-122"/>
              <a:ea typeface="微软雅黑" pitchFamily="34" charset="-122"/>
            </a:rPr>
            <a:t>在构造树的过程中，需要对数据集进行多次的顺序扫描和排序，因而导致算法的低效</a:t>
          </a:r>
          <a:endParaRPr lang="zh-CN" altLang="en-US" sz="1500" kern="1200" dirty="0">
            <a:latin typeface="微软雅黑" pitchFamily="34" charset="-122"/>
            <a:ea typeface="微软雅黑" pitchFamily="34" charset="-122"/>
          </a:endParaRPr>
        </a:p>
      </dsp:txBody>
      <dsp:txXfrm>
        <a:off x="4444746" y="1009215"/>
        <a:ext cx="2079361" cy="1269967"/>
      </dsp:txXfrm>
    </dsp:sp>
    <dsp:sp modelId="{3DFD3D09-E7D8-4257-B79C-84CFAECBB7D1}">
      <dsp:nvSpPr>
        <dsp:cNvPr id="0" name=""/>
        <dsp:cNvSpPr/>
      </dsp:nvSpPr>
      <dsp:spPr>
        <a:xfrm>
          <a:off x="4135437" y="632457"/>
          <a:ext cx="269797" cy="2697979"/>
        </a:xfrm>
        <a:custGeom>
          <a:avLst/>
          <a:gdLst/>
          <a:ahLst/>
          <a:cxnLst/>
          <a:rect l="0" t="0" r="0" b="0"/>
          <a:pathLst>
            <a:path>
              <a:moveTo>
                <a:pt x="0" y="0"/>
              </a:moveTo>
              <a:lnTo>
                <a:pt x="0" y="2697979"/>
              </a:lnTo>
              <a:lnTo>
                <a:pt x="269797" y="2697979"/>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D456B4A-19A4-4894-9F96-34D602185407}">
      <dsp:nvSpPr>
        <dsp:cNvPr id="0" name=""/>
        <dsp:cNvSpPr/>
      </dsp:nvSpPr>
      <dsp:spPr>
        <a:xfrm>
          <a:off x="4405235" y="2655941"/>
          <a:ext cx="2158383" cy="134898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zh-CN" sz="1500" kern="1200" dirty="0">
              <a:latin typeface="微软雅黑" pitchFamily="34" charset="-122"/>
              <a:ea typeface="微软雅黑" pitchFamily="34" charset="-122"/>
            </a:rPr>
            <a:t>当训练集大小超过内存上限时程序无法运行</a:t>
          </a:r>
          <a:r>
            <a:rPr lang="en-US" sz="1500" kern="1200" dirty="0">
              <a:latin typeface="微软雅黑" pitchFamily="34" charset="-122"/>
              <a:ea typeface="微软雅黑" pitchFamily="34" charset="-122"/>
            </a:rPr>
            <a:t>, </a:t>
          </a:r>
          <a:r>
            <a:rPr lang="zh-CN" sz="1500" kern="1200" dirty="0">
              <a:latin typeface="微软雅黑" pitchFamily="34" charset="-122"/>
              <a:ea typeface="微软雅黑" pitchFamily="34" charset="-122"/>
            </a:rPr>
            <a:t>故适合能够驻留于内存的数据集</a:t>
          </a:r>
          <a:endParaRPr lang="zh-CN" altLang="en-US" sz="1500" kern="1200" dirty="0">
            <a:latin typeface="微软雅黑" pitchFamily="34" charset="-122"/>
            <a:ea typeface="微软雅黑" pitchFamily="34" charset="-122"/>
          </a:endParaRPr>
        </a:p>
      </dsp:txBody>
      <dsp:txXfrm>
        <a:off x="4444746" y="2695452"/>
        <a:ext cx="2079361" cy="12699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7BB3F5-15B3-4451-90E2-202E5F066A37}">
      <dsp:nvSpPr>
        <dsp:cNvPr id="0" name=""/>
        <dsp:cNvSpPr/>
      </dsp:nvSpPr>
      <dsp:spPr>
        <a:xfrm>
          <a:off x="0" y="131481"/>
          <a:ext cx="6240534" cy="748614"/>
        </a:xfrm>
        <a:prstGeom prst="rect">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微软雅黑" pitchFamily="34" charset="-122"/>
              <a:ea typeface="微软雅黑" pitchFamily="34" charset="-122"/>
            </a:rPr>
            <a:t>C5.0</a:t>
          </a:r>
          <a:r>
            <a:rPr lang="zh-CN" sz="2600" kern="1200" dirty="0">
              <a:latin typeface="微软雅黑" pitchFamily="34" charset="-122"/>
              <a:ea typeface="微软雅黑" pitchFamily="34" charset="-122"/>
            </a:rPr>
            <a:t>较其他决策树算法的优势</a:t>
          </a:r>
          <a:endParaRPr lang="zh-CN" altLang="en-US" sz="2600" kern="1200" dirty="0">
            <a:latin typeface="微软雅黑" pitchFamily="34" charset="-122"/>
            <a:ea typeface="微软雅黑" pitchFamily="34" charset="-122"/>
          </a:endParaRPr>
        </a:p>
      </dsp:txBody>
      <dsp:txXfrm>
        <a:off x="0" y="131481"/>
        <a:ext cx="6240534" cy="748614"/>
      </dsp:txXfrm>
    </dsp:sp>
    <dsp:sp modelId="{4BD35953-4C77-4B3B-91FE-42220CF453D2}">
      <dsp:nvSpPr>
        <dsp:cNvPr id="0" name=""/>
        <dsp:cNvSpPr/>
      </dsp:nvSpPr>
      <dsp:spPr>
        <a:xfrm>
          <a:off x="3047" y="936310"/>
          <a:ext cx="2078146" cy="2932066"/>
        </a:xfrm>
        <a:prstGeom prst="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微软雅黑" pitchFamily="34" charset="-122"/>
              <a:ea typeface="微软雅黑" pitchFamily="34" charset="-122"/>
            </a:rPr>
            <a:t>C5.0</a:t>
          </a:r>
          <a:r>
            <a:rPr lang="zh-CN" sz="2000" kern="1200" dirty="0">
              <a:latin typeface="微软雅黑" pitchFamily="34" charset="-122"/>
              <a:ea typeface="微软雅黑" pitchFamily="34" charset="-122"/>
            </a:rPr>
            <a:t>模型在面对数据遗漏和输入字段很多的问题时非常稳健；</a:t>
          </a:r>
          <a:endParaRPr lang="zh-CN" altLang="en-US" sz="2000" kern="1200" dirty="0">
            <a:latin typeface="微软雅黑" pitchFamily="34" charset="-122"/>
            <a:ea typeface="微软雅黑" pitchFamily="34" charset="-122"/>
          </a:endParaRPr>
        </a:p>
      </dsp:txBody>
      <dsp:txXfrm>
        <a:off x="3047" y="936310"/>
        <a:ext cx="2078146" cy="2932066"/>
      </dsp:txXfrm>
    </dsp:sp>
    <dsp:sp modelId="{2523D807-F038-47C4-8CBB-6EBE33C7BF11}">
      <dsp:nvSpPr>
        <dsp:cNvPr id="0" name=""/>
        <dsp:cNvSpPr/>
      </dsp:nvSpPr>
      <dsp:spPr>
        <a:xfrm>
          <a:off x="2081193" y="936310"/>
          <a:ext cx="2078146" cy="2932066"/>
        </a:xfrm>
        <a:prstGeom prst="rect">
          <a:avLst/>
        </a:prstGeom>
        <a:solidFill>
          <a:schemeClr val="accent1">
            <a:shade val="80000"/>
            <a:hueOff val="153123"/>
            <a:satOff val="-2196"/>
            <a:lumOff val="128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微软雅黑" pitchFamily="34" charset="-122"/>
              <a:ea typeface="微软雅黑" pitchFamily="34" charset="-122"/>
            </a:rPr>
            <a:t>C5.0</a:t>
          </a:r>
          <a:r>
            <a:rPr lang="zh-CN" sz="2000" kern="1200" dirty="0">
              <a:latin typeface="微软雅黑" pitchFamily="34" charset="-122"/>
              <a:ea typeface="微软雅黑" pitchFamily="34" charset="-122"/>
            </a:rPr>
            <a:t>模型易于理解，模型输出的规则有非常直观的解释；</a:t>
          </a:r>
          <a:endParaRPr lang="zh-CN" altLang="en-US" sz="2000" kern="1200" dirty="0">
            <a:latin typeface="微软雅黑" pitchFamily="34" charset="-122"/>
            <a:ea typeface="微软雅黑" pitchFamily="34" charset="-122"/>
          </a:endParaRPr>
        </a:p>
      </dsp:txBody>
      <dsp:txXfrm>
        <a:off x="2081193" y="936310"/>
        <a:ext cx="2078146" cy="2932066"/>
      </dsp:txXfrm>
    </dsp:sp>
    <dsp:sp modelId="{1CAB5725-76BC-47DD-B7AB-EBA06F2340B1}">
      <dsp:nvSpPr>
        <dsp:cNvPr id="0" name=""/>
        <dsp:cNvSpPr/>
      </dsp:nvSpPr>
      <dsp:spPr>
        <a:xfrm>
          <a:off x="4159340" y="936310"/>
          <a:ext cx="2078146" cy="2932066"/>
        </a:xfrm>
        <a:prstGeom prst="rect">
          <a:avLst/>
        </a:prstGeom>
        <a:solidFill>
          <a:schemeClr val="accent1">
            <a:shade val="80000"/>
            <a:hueOff val="306246"/>
            <a:satOff val="-4392"/>
            <a:lumOff val="256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lumOff val="25000"/>
                </a:schemeClr>
              </a:solidFill>
              <a:latin typeface="微软雅黑" pitchFamily="34" charset="-122"/>
              <a:ea typeface="微软雅黑" pitchFamily="34" charset="-122"/>
            </a:rPr>
            <a:t>C5.0</a:t>
          </a:r>
          <a:r>
            <a:rPr lang="zh-CN" altLang="en-US" sz="2000" kern="1200" dirty="0">
              <a:solidFill>
                <a:schemeClr val="tx1">
                  <a:lumMod val="75000"/>
                  <a:lumOff val="25000"/>
                </a:schemeClr>
              </a:solidFill>
              <a:latin typeface="微软雅黑" pitchFamily="34" charset="-122"/>
              <a:ea typeface="微软雅黑" pitchFamily="34" charset="-122"/>
            </a:rPr>
            <a:t>模型</a:t>
          </a:r>
          <a:r>
            <a:rPr lang="zh-CN" sz="2000" kern="1200" dirty="0">
              <a:solidFill>
                <a:schemeClr val="tx1">
                  <a:lumMod val="75000"/>
                  <a:lumOff val="25000"/>
                </a:schemeClr>
              </a:solidFill>
              <a:latin typeface="微软雅黑" pitchFamily="34" charset="-122"/>
              <a:ea typeface="微软雅黑" pitchFamily="34" charset="-122"/>
            </a:rPr>
            <a:t>也提供</a:t>
          </a:r>
          <a:r>
            <a:rPr lang="zh-CN" altLang="en-US" sz="2000" kern="1200" dirty="0">
              <a:solidFill>
                <a:schemeClr val="tx1">
                  <a:lumMod val="75000"/>
                  <a:lumOff val="25000"/>
                </a:schemeClr>
              </a:solidFill>
              <a:latin typeface="微软雅黑" pitchFamily="34" charset="-122"/>
              <a:ea typeface="微软雅黑" pitchFamily="34" charset="-122"/>
            </a:rPr>
            <a:t>了</a:t>
          </a:r>
          <a:r>
            <a:rPr lang="zh-CN" sz="2000" kern="1200" dirty="0">
              <a:solidFill>
                <a:schemeClr val="tx1">
                  <a:lumMod val="75000"/>
                  <a:lumOff val="25000"/>
                </a:schemeClr>
              </a:solidFill>
              <a:latin typeface="微软雅黑" pitchFamily="34" charset="-122"/>
              <a:ea typeface="微软雅黑" pitchFamily="34" charset="-122"/>
            </a:rPr>
            <a:t>强大技术支持以提高分类的精度。</a:t>
          </a:r>
          <a:endParaRPr lang="zh-CN" altLang="en-US" sz="2000" kern="1200" dirty="0">
            <a:solidFill>
              <a:schemeClr val="tx1">
                <a:lumMod val="75000"/>
                <a:lumOff val="25000"/>
              </a:schemeClr>
            </a:solidFill>
            <a:latin typeface="微软雅黑" pitchFamily="34" charset="-122"/>
            <a:ea typeface="微软雅黑" pitchFamily="34" charset="-122"/>
          </a:endParaRPr>
        </a:p>
      </dsp:txBody>
      <dsp:txXfrm>
        <a:off x="4159340" y="936310"/>
        <a:ext cx="2078146" cy="2932066"/>
      </dsp:txXfrm>
    </dsp:sp>
    <dsp:sp modelId="{5BF1052C-C0DC-44C7-A5AB-07825DCB9920}">
      <dsp:nvSpPr>
        <dsp:cNvPr id="0" name=""/>
        <dsp:cNvSpPr/>
      </dsp:nvSpPr>
      <dsp:spPr>
        <a:xfrm>
          <a:off x="0" y="3951078"/>
          <a:ext cx="6240534" cy="297393"/>
        </a:xfrm>
        <a:prstGeom prst="rect">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5DA02B-1FD1-4F55-BCE5-C7115D4FDA10}">
      <dsp:nvSpPr>
        <dsp:cNvPr id="0" name=""/>
        <dsp:cNvSpPr/>
      </dsp:nvSpPr>
      <dsp:spPr>
        <a:xfrm rot="5400000">
          <a:off x="-152249" y="154976"/>
          <a:ext cx="1014995" cy="71049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a</a:t>
          </a:r>
          <a:endParaRPr lang="zh-CN" altLang="en-US" sz="3200" kern="1200" dirty="0"/>
        </a:p>
      </dsp:txBody>
      <dsp:txXfrm rot="-5400000">
        <a:off x="1" y="357974"/>
        <a:ext cx="710496" cy="304499"/>
      </dsp:txXfrm>
    </dsp:sp>
    <dsp:sp modelId="{BAA3B855-E4A5-409F-A6F8-B8C4205EE0B1}">
      <dsp:nvSpPr>
        <dsp:cNvPr id="0" name=""/>
        <dsp:cNvSpPr/>
      </dsp:nvSpPr>
      <dsp:spPr>
        <a:xfrm rot="5400000">
          <a:off x="3337569" y="-2624345"/>
          <a:ext cx="660094" cy="591423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latin typeface="微软雅黑" pitchFamily="34" charset="-122"/>
              <a:ea typeface="微软雅黑" pitchFamily="34" charset="-122"/>
            </a:rPr>
            <a:t>计算已知类别数据集中的点与当前点之间的距离；</a:t>
          </a:r>
        </a:p>
      </dsp:txBody>
      <dsp:txXfrm rot="-5400000">
        <a:off x="710497" y="34950"/>
        <a:ext cx="5882016" cy="595648"/>
      </dsp:txXfrm>
    </dsp:sp>
    <dsp:sp modelId="{F1FD0CFF-8D3A-4692-81FD-DCC6051C3AC0}">
      <dsp:nvSpPr>
        <dsp:cNvPr id="0" name=""/>
        <dsp:cNvSpPr/>
      </dsp:nvSpPr>
      <dsp:spPr>
        <a:xfrm rot="5400000">
          <a:off x="-152249" y="1051991"/>
          <a:ext cx="1014995" cy="71049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b</a:t>
          </a:r>
          <a:endParaRPr lang="zh-CN" altLang="en-US" sz="3200" kern="1200" dirty="0"/>
        </a:p>
      </dsp:txBody>
      <dsp:txXfrm rot="-5400000">
        <a:off x="1" y="1254989"/>
        <a:ext cx="710496" cy="304499"/>
      </dsp:txXfrm>
    </dsp:sp>
    <dsp:sp modelId="{0D7B1F4F-31D0-4D69-AC20-4E19408FD1F7}">
      <dsp:nvSpPr>
        <dsp:cNvPr id="0" name=""/>
        <dsp:cNvSpPr/>
      </dsp:nvSpPr>
      <dsp:spPr>
        <a:xfrm rot="5400000">
          <a:off x="3337742" y="-1727503"/>
          <a:ext cx="659747" cy="591423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latin typeface="微软雅黑" pitchFamily="34" charset="-122"/>
              <a:ea typeface="微软雅黑" pitchFamily="34" charset="-122"/>
            </a:rPr>
            <a:t>按照距离递增次序排序；</a:t>
          </a:r>
        </a:p>
      </dsp:txBody>
      <dsp:txXfrm rot="-5400000">
        <a:off x="710496" y="931949"/>
        <a:ext cx="5882033" cy="595335"/>
      </dsp:txXfrm>
    </dsp:sp>
    <dsp:sp modelId="{F94D1414-EC89-473D-96BF-C7B757352B7E}">
      <dsp:nvSpPr>
        <dsp:cNvPr id="0" name=""/>
        <dsp:cNvSpPr/>
      </dsp:nvSpPr>
      <dsp:spPr>
        <a:xfrm rot="5400000">
          <a:off x="-152249" y="1949007"/>
          <a:ext cx="1014995" cy="71049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endParaRPr lang="zh-CN" altLang="en-US" sz="3200" kern="1200" dirty="0"/>
        </a:p>
        <a:p>
          <a:pPr marL="0" lvl="0" indent="0" algn="ctr" defTabSz="1422400">
            <a:lnSpc>
              <a:spcPct val="90000"/>
            </a:lnSpc>
            <a:spcBef>
              <a:spcPct val="0"/>
            </a:spcBef>
            <a:spcAft>
              <a:spcPct val="35000"/>
            </a:spcAft>
            <a:buNone/>
          </a:pPr>
          <a:r>
            <a:rPr lang="en-US" altLang="zh-CN" sz="3200" kern="1200" dirty="0"/>
            <a:t>c</a:t>
          </a:r>
          <a:endParaRPr lang="zh-CN" altLang="en-US" sz="3200" kern="1200" dirty="0"/>
        </a:p>
        <a:p>
          <a:pPr marL="0" lvl="0" indent="0" algn="ctr" defTabSz="1422400">
            <a:lnSpc>
              <a:spcPct val="90000"/>
            </a:lnSpc>
            <a:spcBef>
              <a:spcPct val="0"/>
            </a:spcBef>
            <a:spcAft>
              <a:spcPct val="35000"/>
            </a:spcAft>
            <a:buNone/>
          </a:pPr>
          <a:r>
            <a:rPr lang="en-US" altLang="zh-CN" sz="3200" kern="1200" dirty="0"/>
            <a:t>c</a:t>
          </a:r>
          <a:endParaRPr lang="zh-CN" altLang="en-US" sz="3200" kern="1200" dirty="0"/>
        </a:p>
      </dsp:txBody>
      <dsp:txXfrm rot="-5400000">
        <a:off x="1" y="2152005"/>
        <a:ext cx="710496" cy="304499"/>
      </dsp:txXfrm>
    </dsp:sp>
    <dsp:sp modelId="{67CE446F-8CA7-4271-9596-61A12D1F4DD3}">
      <dsp:nvSpPr>
        <dsp:cNvPr id="0" name=""/>
        <dsp:cNvSpPr/>
      </dsp:nvSpPr>
      <dsp:spPr>
        <a:xfrm rot="5400000">
          <a:off x="3337742" y="-830487"/>
          <a:ext cx="659747" cy="591423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zh-CN" sz="1600" kern="1200" dirty="0">
              <a:latin typeface="微软雅黑" pitchFamily="34" charset="-122"/>
              <a:ea typeface="微软雅黑" pitchFamily="34" charset="-122"/>
            </a:rPr>
            <a:t>选取与当前点距离最小的</a:t>
          </a:r>
          <a:r>
            <a:rPr lang="en-US" altLang="zh-CN" sz="1600" kern="1200" dirty="0">
              <a:latin typeface="微软雅黑" pitchFamily="34" charset="-122"/>
              <a:ea typeface="微软雅黑" pitchFamily="34" charset="-122"/>
            </a:rPr>
            <a:t>k</a:t>
          </a:r>
          <a:r>
            <a:rPr lang="zh-CN" altLang="zh-CN" sz="1600" kern="1200" dirty="0">
              <a:latin typeface="微软雅黑" pitchFamily="34" charset="-122"/>
              <a:ea typeface="微软雅黑" pitchFamily="34" charset="-122"/>
            </a:rPr>
            <a:t>个点；</a:t>
          </a:r>
          <a:endParaRPr lang="zh-CN" altLang="en-US" sz="1600" kern="1200" dirty="0">
            <a:latin typeface="微软雅黑" pitchFamily="34" charset="-122"/>
            <a:ea typeface="微软雅黑" pitchFamily="34" charset="-122"/>
          </a:endParaRPr>
        </a:p>
      </dsp:txBody>
      <dsp:txXfrm rot="-5400000">
        <a:off x="710496" y="1828965"/>
        <a:ext cx="5882033" cy="595335"/>
      </dsp:txXfrm>
    </dsp:sp>
    <dsp:sp modelId="{4926685D-2694-4949-9F2A-BABB4AF6D2B4}">
      <dsp:nvSpPr>
        <dsp:cNvPr id="0" name=""/>
        <dsp:cNvSpPr/>
      </dsp:nvSpPr>
      <dsp:spPr>
        <a:xfrm rot="5400000">
          <a:off x="-152249" y="2846023"/>
          <a:ext cx="1014995" cy="71049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endParaRPr lang="zh-CN" altLang="en-US" sz="3200" kern="1200" dirty="0"/>
        </a:p>
        <a:p>
          <a:pPr marL="0" lvl="0" indent="0" algn="ctr" defTabSz="1422400">
            <a:lnSpc>
              <a:spcPct val="90000"/>
            </a:lnSpc>
            <a:spcBef>
              <a:spcPct val="0"/>
            </a:spcBef>
            <a:spcAft>
              <a:spcPct val="35000"/>
            </a:spcAft>
            <a:buNone/>
          </a:pPr>
          <a:r>
            <a:rPr lang="en-US" altLang="zh-CN" sz="3200" kern="1200" dirty="0"/>
            <a:t>d</a:t>
          </a:r>
          <a:endParaRPr lang="zh-CN" altLang="en-US" sz="3200" kern="1200" dirty="0"/>
        </a:p>
        <a:p>
          <a:pPr marL="0" lvl="0" indent="0" algn="ctr" defTabSz="1422400">
            <a:lnSpc>
              <a:spcPct val="90000"/>
            </a:lnSpc>
            <a:spcBef>
              <a:spcPct val="0"/>
            </a:spcBef>
            <a:spcAft>
              <a:spcPct val="35000"/>
            </a:spcAft>
            <a:buNone/>
          </a:pPr>
          <a:r>
            <a:rPr lang="en-US" altLang="zh-CN" sz="3200" kern="1200" dirty="0"/>
            <a:t>d</a:t>
          </a:r>
          <a:endParaRPr lang="zh-CN" altLang="en-US" sz="3200" kern="1200" dirty="0"/>
        </a:p>
      </dsp:txBody>
      <dsp:txXfrm rot="-5400000">
        <a:off x="1" y="3049021"/>
        <a:ext cx="710496" cy="304499"/>
      </dsp:txXfrm>
    </dsp:sp>
    <dsp:sp modelId="{BC091396-FA41-4156-AA62-5821438A318B}">
      <dsp:nvSpPr>
        <dsp:cNvPr id="0" name=""/>
        <dsp:cNvSpPr/>
      </dsp:nvSpPr>
      <dsp:spPr>
        <a:xfrm rot="5400000">
          <a:off x="3337742" y="66527"/>
          <a:ext cx="659747" cy="591423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zh-CN" sz="1600" kern="1200" dirty="0">
              <a:latin typeface="微软雅黑" pitchFamily="34" charset="-122"/>
              <a:ea typeface="微软雅黑" pitchFamily="34" charset="-122"/>
            </a:rPr>
            <a:t>确定前</a:t>
          </a:r>
          <a:r>
            <a:rPr lang="en-US" altLang="zh-CN" sz="1600" kern="1200" dirty="0">
              <a:latin typeface="微软雅黑" pitchFamily="34" charset="-122"/>
              <a:ea typeface="微软雅黑" pitchFamily="34" charset="-122"/>
            </a:rPr>
            <a:t>k</a:t>
          </a:r>
          <a:r>
            <a:rPr lang="zh-CN" altLang="zh-CN" sz="1600" kern="1200" dirty="0">
              <a:latin typeface="微软雅黑" pitchFamily="34" charset="-122"/>
              <a:ea typeface="微软雅黑" pitchFamily="34" charset="-122"/>
            </a:rPr>
            <a:t>个点所在类别对应的出现频率；</a:t>
          </a:r>
          <a:endParaRPr lang="zh-CN" altLang="en-US" sz="1600" kern="1200" dirty="0">
            <a:latin typeface="微软雅黑" pitchFamily="34" charset="-122"/>
            <a:ea typeface="微软雅黑" pitchFamily="34" charset="-122"/>
          </a:endParaRPr>
        </a:p>
      </dsp:txBody>
      <dsp:txXfrm rot="-5400000">
        <a:off x="710496" y="2725979"/>
        <a:ext cx="5882033" cy="595335"/>
      </dsp:txXfrm>
    </dsp:sp>
    <dsp:sp modelId="{97359991-C63D-4F6E-8617-711436F6E8D9}">
      <dsp:nvSpPr>
        <dsp:cNvPr id="0" name=""/>
        <dsp:cNvSpPr/>
      </dsp:nvSpPr>
      <dsp:spPr>
        <a:xfrm rot="5400000">
          <a:off x="-152249" y="3743038"/>
          <a:ext cx="1014995" cy="71049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endParaRPr lang="zh-CN" altLang="en-US" sz="3200" kern="1200" dirty="0"/>
        </a:p>
        <a:p>
          <a:pPr marL="0" lvl="0" indent="0" algn="ctr" defTabSz="1422400">
            <a:lnSpc>
              <a:spcPct val="90000"/>
            </a:lnSpc>
            <a:spcBef>
              <a:spcPct val="0"/>
            </a:spcBef>
            <a:spcAft>
              <a:spcPct val="35000"/>
            </a:spcAft>
            <a:buNone/>
          </a:pPr>
          <a:r>
            <a:rPr lang="en-US" altLang="zh-CN" sz="3200" kern="1200" dirty="0"/>
            <a:t>e</a:t>
          </a:r>
          <a:endParaRPr lang="zh-CN" altLang="en-US" sz="3200" kern="1200" dirty="0"/>
        </a:p>
        <a:p>
          <a:pPr marL="0" lvl="0" indent="0" algn="ctr" defTabSz="1422400">
            <a:lnSpc>
              <a:spcPct val="90000"/>
            </a:lnSpc>
            <a:spcBef>
              <a:spcPct val="0"/>
            </a:spcBef>
            <a:spcAft>
              <a:spcPct val="35000"/>
            </a:spcAft>
            <a:buNone/>
          </a:pPr>
          <a:r>
            <a:rPr lang="en-US" altLang="zh-CN" sz="3200" kern="1200" dirty="0"/>
            <a:t>e</a:t>
          </a:r>
          <a:endParaRPr lang="zh-CN" altLang="en-US" sz="3200" kern="1200" dirty="0"/>
        </a:p>
      </dsp:txBody>
      <dsp:txXfrm rot="-5400000">
        <a:off x="1" y="3946036"/>
        <a:ext cx="710496" cy="304499"/>
      </dsp:txXfrm>
    </dsp:sp>
    <dsp:sp modelId="{03F4F658-EFC8-4858-ABFF-BDE2BFE89BDC}">
      <dsp:nvSpPr>
        <dsp:cNvPr id="0" name=""/>
        <dsp:cNvSpPr/>
      </dsp:nvSpPr>
      <dsp:spPr>
        <a:xfrm rot="5400000">
          <a:off x="3337742" y="963543"/>
          <a:ext cx="659747" cy="591423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zh-CN" sz="1600" kern="1200" dirty="0">
              <a:latin typeface="微软雅黑" pitchFamily="34" charset="-122"/>
              <a:ea typeface="微软雅黑" pitchFamily="34" charset="-122"/>
            </a:rPr>
            <a:t>返回前</a:t>
          </a:r>
          <a:r>
            <a:rPr lang="en-US" altLang="zh-CN" sz="1600" kern="1200" dirty="0">
              <a:latin typeface="微软雅黑" pitchFamily="34" charset="-122"/>
              <a:ea typeface="微软雅黑" pitchFamily="34" charset="-122"/>
            </a:rPr>
            <a:t>k</a:t>
          </a:r>
          <a:r>
            <a:rPr lang="zh-CN" altLang="zh-CN" sz="1600" kern="1200" dirty="0">
              <a:latin typeface="微软雅黑" pitchFamily="34" charset="-122"/>
              <a:ea typeface="微软雅黑" pitchFamily="34" charset="-122"/>
            </a:rPr>
            <a:t>个点出现频率最高的类别作为当前点的预测分类。</a:t>
          </a:r>
          <a:endParaRPr lang="zh-CN" altLang="en-US" sz="1600" kern="1200" dirty="0">
            <a:latin typeface="微软雅黑" pitchFamily="34" charset="-122"/>
            <a:ea typeface="微软雅黑" pitchFamily="34" charset="-122"/>
          </a:endParaRPr>
        </a:p>
      </dsp:txBody>
      <dsp:txXfrm rot="-5400000">
        <a:off x="710496" y="3622995"/>
        <a:ext cx="5882033" cy="59533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image" Target="../media/image74.wmf"/><Relationship Id="rId7" Type="http://schemas.openxmlformats.org/officeDocument/2006/relationships/image" Target="../media/image78.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image" Target="../media/image32.wmf"/><Relationship Id="rId3" Type="http://schemas.openxmlformats.org/officeDocument/2006/relationships/image" Target="../media/image22.wmf"/><Relationship Id="rId7" Type="http://schemas.openxmlformats.org/officeDocument/2006/relationships/image" Target="../media/image26.wmf"/><Relationship Id="rId12" Type="http://schemas.openxmlformats.org/officeDocument/2006/relationships/image" Target="../media/image31.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11" Type="http://schemas.openxmlformats.org/officeDocument/2006/relationships/image" Target="../media/image30.wmf"/><Relationship Id="rId5" Type="http://schemas.openxmlformats.org/officeDocument/2006/relationships/image" Target="../media/image24.wmf"/><Relationship Id="rId10" Type="http://schemas.openxmlformats.org/officeDocument/2006/relationships/image" Target="../media/image29.wmf"/><Relationship Id="rId4" Type="http://schemas.openxmlformats.org/officeDocument/2006/relationships/image" Target="../media/image23.wmf"/><Relationship Id="rId9" Type="http://schemas.openxmlformats.org/officeDocument/2006/relationships/image" Target="../media/image28.wmf"/><Relationship Id="rId14"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image" Target="../media/image45.wmf"/><Relationship Id="rId7" Type="http://schemas.openxmlformats.org/officeDocument/2006/relationships/image" Target="../media/image49.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image" Target="../media/image56.wmf"/><Relationship Id="rId7" Type="http://schemas.openxmlformats.org/officeDocument/2006/relationships/image" Target="../media/image60.wmf"/><Relationship Id="rId12" Type="http://schemas.openxmlformats.org/officeDocument/2006/relationships/image" Target="../media/image65.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11" Type="http://schemas.openxmlformats.org/officeDocument/2006/relationships/image" Target="../media/image64.wmf"/><Relationship Id="rId5" Type="http://schemas.openxmlformats.org/officeDocument/2006/relationships/image" Target="../media/image58.wmf"/><Relationship Id="rId10" Type="http://schemas.openxmlformats.org/officeDocument/2006/relationships/image" Target="../media/image63.wmf"/><Relationship Id="rId4" Type="http://schemas.openxmlformats.org/officeDocument/2006/relationships/image" Target="../media/image57.wmf"/><Relationship Id="rId9" Type="http://schemas.openxmlformats.org/officeDocument/2006/relationships/image" Target="../media/image6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270FA755-2D13-4DB4-B0EB-8C0941021DC5}"/>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1" name="Rectangle 3">
            <a:extLst>
              <a:ext uri="{FF2B5EF4-FFF2-40B4-BE49-F238E27FC236}">
                <a16:creationId xmlns:a16="http://schemas.microsoft.com/office/drawing/2014/main" id="{C182B2FE-A258-4923-9EDF-7BEE221AE575}"/>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66564" name="Rectangle 4">
            <a:extLst>
              <a:ext uri="{FF2B5EF4-FFF2-40B4-BE49-F238E27FC236}">
                <a16:creationId xmlns:a16="http://schemas.microsoft.com/office/drawing/2014/main" id="{D2A9E8C9-738C-4F58-A2CC-A4D95EC8B9ED}"/>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3" name="Rectangle 5">
            <a:extLst>
              <a:ext uri="{FF2B5EF4-FFF2-40B4-BE49-F238E27FC236}">
                <a16:creationId xmlns:a16="http://schemas.microsoft.com/office/drawing/2014/main" id="{2D02E8B7-336B-4AE1-8A58-51136EA613EF}"/>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4694" name="Rectangle 6">
            <a:extLst>
              <a:ext uri="{FF2B5EF4-FFF2-40B4-BE49-F238E27FC236}">
                <a16:creationId xmlns:a16="http://schemas.microsoft.com/office/drawing/2014/main" id="{AA4331F4-1BEC-49D4-B290-C436ECA02DCB}"/>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5" name="Rectangle 7">
            <a:extLst>
              <a:ext uri="{FF2B5EF4-FFF2-40B4-BE49-F238E27FC236}">
                <a16:creationId xmlns:a16="http://schemas.microsoft.com/office/drawing/2014/main" id="{AD9FD8AB-CAEA-40C9-A9E6-8D2B61C7FC15}"/>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solidFill>
                  <a:schemeClr val="tx1"/>
                </a:solidFill>
              </a:defRPr>
            </a:lvl1pPr>
          </a:lstStyle>
          <a:p>
            <a:fld id="{ED763730-5717-448D-8326-0DD181DD4C71}"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0E6987F2-DCA5-40FD-9DB2-86D1617C62FA}"/>
              </a:ext>
            </a:extLst>
          </p:cNvPr>
          <p:cNvSpPr>
            <a:spLocks noGrp="1" noRot="1" noChangeAspect="1" noTextEdit="1"/>
          </p:cNvSpPr>
          <p:nvPr>
            <p:ph type="sldImg"/>
          </p:nvPr>
        </p:nvSpPr>
        <p:spPr>
          <a:ln/>
        </p:spPr>
      </p:sp>
      <p:sp>
        <p:nvSpPr>
          <p:cNvPr id="67587" name="备注占位符 2">
            <a:extLst>
              <a:ext uri="{FF2B5EF4-FFF2-40B4-BE49-F238E27FC236}">
                <a16:creationId xmlns:a16="http://schemas.microsoft.com/office/drawing/2014/main" id="{77B6F781-4F3D-44ED-8804-70729BF870C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7588" name="灯片编号占位符 3">
            <a:extLst>
              <a:ext uri="{FF2B5EF4-FFF2-40B4-BE49-F238E27FC236}">
                <a16:creationId xmlns:a16="http://schemas.microsoft.com/office/drawing/2014/main" id="{7CC5F19F-8F5C-41EC-BE8D-EBECB8DBE28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A07B023D-62A2-4F7C-9987-6BCF6B7BBC79}" type="slidenum">
              <a:rPr lang="en-US" altLang="zh-CN" sz="1300">
                <a:solidFill>
                  <a:schemeClr val="tx1"/>
                </a:solidFill>
              </a:rPr>
              <a:pPr eaLnBrk="1" hangingPunct="1"/>
              <a:t>1</a:t>
            </a:fld>
            <a:endParaRPr lang="en-US" altLang="zh-CN" sz="13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a16="http://schemas.microsoft.com/office/drawing/2014/main" id="{4A79A3E2-C67A-4B0F-8622-D939D5A52529}"/>
              </a:ext>
            </a:extLst>
          </p:cNvPr>
          <p:cNvSpPr>
            <a:spLocks noGrp="1" noRot="1" noChangeAspect="1" noTextEdit="1"/>
          </p:cNvSpPr>
          <p:nvPr>
            <p:ph type="sldImg"/>
          </p:nvPr>
        </p:nvSpPr>
        <p:spPr>
          <a:ln/>
        </p:spPr>
      </p:sp>
      <p:sp>
        <p:nvSpPr>
          <p:cNvPr id="68611" name="备注占位符 2">
            <a:extLst>
              <a:ext uri="{FF2B5EF4-FFF2-40B4-BE49-F238E27FC236}">
                <a16:creationId xmlns:a16="http://schemas.microsoft.com/office/drawing/2014/main" id="{9211A3AA-19CF-4BA9-878A-E704BCC5785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68612" name="灯片编号占位符 3">
            <a:extLst>
              <a:ext uri="{FF2B5EF4-FFF2-40B4-BE49-F238E27FC236}">
                <a16:creationId xmlns:a16="http://schemas.microsoft.com/office/drawing/2014/main" id="{6A67F65C-B711-47AB-BF81-1734ACC06EB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58683E81-587E-4262-9D82-5E99D97A1E0A}" type="slidenum">
              <a:rPr lang="zh-CN" altLang="en-US" sz="1300">
                <a:solidFill>
                  <a:schemeClr val="tx1"/>
                </a:solidFill>
              </a:rPr>
              <a:pPr eaLnBrk="1" hangingPunct="1"/>
              <a:t>2</a:t>
            </a:fld>
            <a:endParaRPr lang="zh-CN" altLang="en-US" sz="130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2303B165-1549-428D-82AF-806E01779E23}"/>
              </a:ext>
            </a:extLst>
          </p:cNvPr>
          <p:cNvSpPr>
            <a:spLocks noGrp="1" noRot="1" noChangeAspect="1" noTextEdit="1"/>
          </p:cNvSpPr>
          <p:nvPr>
            <p:ph type="sldImg"/>
          </p:nvPr>
        </p:nvSpPr>
        <p:spPr>
          <a:ln/>
        </p:spPr>
      </p:sp>
      <p:sp>
        <p:nvSpPr>
          <p:cNvPr id="69635" name="备注占位符 2">
            <a:extLst>
              <a:ext uri="{FF2B5EF4-FFF2-40B4-BE49-F238E27FC236}">
                <a16:creationId xmlns:a16="http://schemas.microsoft.com/office/drawing/2014/main" id="{CF184FC3-F372-471A-A417-C92EEFDAB03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69636" name="灯片编号占位符 3">
            <a:extLst>
              <a:ext uri="{FF2B5EF4-FFF2-40B4-BE49-F238E27FC236}">
                <a16:creationId xmlns:a16="http://schemas.microsoft.com/office/drawing/2014/main" id="{4297B3DB-B655-45A0-868C-2909764D381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3561D2F6-229F-4D05-B876-719013FAFD5E}" type="slidenum">
              <a:rPr lang="zh-CN" altLang="en-US" sz="1300">
                <a:solidFill>
                  <a:schemeClr val="tx1"/>
                </a:solidFill>
              </a:rPr>
              <a:pPr eaLnBrk="1" hangingPunct="1"/>
              <a:t>14</a:t>
            </a:fld>
            <a:endParaRPr lang="zh-CN" altLang="en-US" sz="130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a16="http://schemas.microsoft.com/office/drawing/2014/main" id="{027405D4-D3A3-4350-97A4-CCD614A9E35E}"/>
              </a:ext>
            </a:extLst>
          </p:cNvPr>
          <p:cNvSpPr>
            <a:spLocks noGrp="1" noRot="1" noChangeAspect="1" noTextEdit="1"/>
          </p:cNvSpPr>
          <p:nvPr>
            <p:ph type="sldImg"/>
          </p:nvPr>
        </p:nvSpPr>
        <p:spPr>
          <a:ln/>
        </p:spPr>
      </p:sp>
      <p:sp>
        <p:nvSpPr>
          <p:cNvPr id="70659" name="备注占位符 2">
            <a:extLst>
              <a:ext uri="{FF2B5EF4-FFF2-40B4-BE49-F238E27FC236}">
                <a16:creationId xmlns:a16="http://schemas.microsoft.com/office/drawing/2014/main" id="{A40E3000-85D3-4326-9258-0C73E56CDC7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70660" name="灯片编号占位符 3">
            <a:extLst>
              <a:ext uri="{FF2B5EF4-FFF2-40B4-BE49-F238E27FC236}">
                <a16:creationId xmlns:a16="http://schemas.microsoft.com/office/drawing/2014/main" id="{885092AD-641E-4E86-A893-11A7358A0ED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C9E7605D-8B9C-4F4E-842C-E124CEA3CF20}" type="slidenum">
              <a:rPr lang="zh-CN" altLang="en-US" sz="1300">
                <a:solidFill>
                  <a:schemeClr val="tx1"/>
                </a:solidFill>
              </a:rPr>
              <a:pPr eaLnBrk="1" hangingPunct="1"/>
              <a:t>30</a:t>
            </a:fld>
            <a:endParaRPr lang="zh-CN" altLang="en-US" sz="130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68BF716A-0C04-457C-BEA8-837B8592ECC5}"/>
              </a:ext>
            </a:extLst>
          </p:cNvPr>
          <p:cNvSpPr>
            <a:spLocks noGrp="1" noRot="1" noChangeAspect="1" noTextEdit="1"/>
          </p:cNvSpPr>
          <p:nvPr>
            <p:ph type="sldImg"/>
          </p:nvPr>
        </p:nvSpPr>
        <p:spPr>
          <a:ln/>
        </p:spPr>
      </p:sp>
      <p:sp>
        <p:nvSpPr>
          <p:cNvPr id="71683" name="备注占位符 2">
            <a:extLst>
              <a:ext uri="{FF2B5EF4-FFF2-40B4-BE49-F238E27FC236}">
                <a16:creationId xmlns:a16="http://schemas.microsoft.com/office/drawing/2014/main" id="{C3F0059E-5335-488E-8BD6-88F112C7A58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71684" name="灯片编号占位符 3">
            <a:extLst>
              <a:ext uri="{FF2B5EF4-FFF2-40B4-BE49-F238E27FC236}">
                <a16:creationId xmlns:a16="http://schemas.microsoft.com/office/drawing/2014/main" id="{3203FBD8-2476-4B10-B6FB-4C330BBF072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A8973A19-32B8-4563-A890-01F1AD8A0400}" type="slidenum">
              <a:rPr lang="zh-CN" altLang="en-US" sz="1300">
                <a:solidFill>
                  <a:schemeClr val="tx1"/>
                </a:solidFill>
              </a:rPr>
              <a:pPr eaLnBrk="1" hangingPunct="1"/>
              <a:t>40</a:t>
            </a:fld>
            <a:endParaRPr lang="zh-CN" altLang="en-US" sz="130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a:extLst>
              <a:ext uri="{FF2B5EF4-FFF2-40B4-BE49-F238E27FC236}">
                <a16:creationId xmlns:a16="http://schemas.microsoft.com/office/drawing/2014/main" id="{5A9E0F60-0F86-45BA-9E33-F671922B1F6F}"/>
              </a:ext>
            </a:extLst>
          </p:cNvPr>
          <p:cNvSpPr>
            <a:spLocks noGrp="1" noRot="1" noChangeAspect="1" noTextEdit="1"/>
          </p:cNvSpPr>
          <p:nvPr>
            <p:ph type="sldImg"/>
          </p:nvPr>
        </p:nvSpPr>
        <p:spPr>
          <a:ln/>
        </p:spPr>
      </p:sp>
      <p:sp>
        <p:nvSpPr>
          <p:cNvPr id="72707" name="备注占位符 2">
            <a:extLst>
              <a:ext uri="{FF2B5EF4-FFF2-40B4-BE49-F238E27FC236}">
                <a16:creationId xmlns:a16="http://schemas.microsoft.com/office/drawing/2014/main" id="{E19365D5-71C4-4158-A26B-176189E6AB4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72708" name="灯片编号占位符 3">
            <a:extLst>
              <a:ext uri="{FF2B5EF4-FFF2-40B4-BE49-F238E27FC236}">
                <a16:creationId xmlns:a16="http://schemas.microsoft.com/office/drawing/2014/main" id="{88E99911-32E7-463B-8CF3-7E670E4D2F0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8A510138-B466-4115-9502-3E94E2556FD5}" type="slidenum">
              <a:rPr lang="zh-CN" altLang="en-US" sz="1300">
                <a:solidFill>
                  <a:schemeClr val="tx1"/>
                </a:solidFill>
              </a:rPr>
              <a:pPr eaLnBrk="1" hangingPunct="1"/>
              <a:t>44</a:t>
            </a:fld>
            <a:endParaRPr lang="zh-CN" altLang="en-US" sz="130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74E120C-6EC1-4E78-970A-6E1AD4130201}"/>
              </a:ext>
            </a:extLst>
          </p:cNvPr>
          <p:cNvSpPr>
            <a:spLocks noGrp="1" noRot="1" noChangeAspect="1" noTextEdit="1"/>
          </p:cNvSpPr>
          <p:nvPr>
            <p:ph type="sldImg"/>
          </p:nvPr>
        </p:nvSpPr>
        <p:spPr>
          <a:ln/>
        </p:spPr>
      </p:sp>
      <p:sp>
        <p:nvSpPr>
          <p:cNvPr id="56323" name="Rectangle 3">
            <a:extLst>
              <a:ext uri="{FF2B5EF4-FFF2-40B4-BE49-F238E27FC236}">
                <a16:creationId xmlns:a16="http://schemas.microsoft.com/office/drawing/2014/main" id="{AAE3D214-17CF-40A8-905E-C15207067B0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1178862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EE6D087-E7A0-47AD-95B1-083AC96CF3C2}"/>
              </a:ext>
            </a:extLst>
          </p:cNvPr>
          <p:cNvSpPr/>
          <p:nvPr userDrawn="1"/>
        </p:nvSpPr>
        <p:spPr>
          <a:xfrm>
            <a:off x="0" y="1857375"/>
            <a:ext cx="9142413" cy="2500313"/>
          </a:xfrm>
          <a:prstGeom prst="rect">
            <a:avLst/>
          </a:prstGeom>
          <a:solidFill>
            <a:srgbClr val="9B9B9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 name="图片 2" descr="AW视觉符号.jpg">
            <a:extLst>
              <a:ext uri="{FF2B5EF4-FFF2-40B4-BE49-F238E27FC236}">
                <a16:creationId xmlns:a16="http://schemas.microsoft.com/office/drawing/2014/main" id="{2AD9CC54-944D-431A-8E66-42380660C96E}"/>
              </a:ext>
            </a:extLst>
          </p:cNvPr>
          <p:cNvPicPr>
            <a:picLocks noChangeAspect="1"/>
          </p:cNvPicPr>
          <p:nvPr userDrawn="1"/>
        </p:nvPicPr>
        <p:blipFill>
          <a:blip r:embed="rId2" cstate="print"/>
          <a:stretch>
            <a:fillRect/>
          </a:stretch>
        </p:blipFill>
        <p:spPr>
          <a:xfrm>
            <a:off x="124019" y="2628032"/>
            <a:ext cx="3896807" cy="20559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8">
            <a:extLst>
              <a:ext uri="{FF2B5EF4-FFF2-40B4-BE49-F238E27FC236}">
                <a16:creationId xmlns:a16="http://schemas.microsoft.com/office/drawing/2014/main" id="{1E105EC4-F4F4-44CA-A625-492BFA5AD5E0}"/>
              </a:ext>
            </a:extLst>
          </p:cNvPr>
          <p:cNvSpPr txBox="1">
            <a:spLocks noChangeArrowheads="1"/>
          </p:cNvSpPr>
          <p:nvPr userDrawn="1"/>
        </p:nvSpPr>
        <p:spPr bwMode="auto">
          <a:xfrm>
            <a:off x="1500188" y="500063"/>
            <a:ext cx="7643812" cy="523220"/>
          </a:xfrm>
          <a:prstGeom prst="rect">
            <a:avLst/>
          </a:prstGeom>
          <a:noFill/>
          <a:ln>
            <a:noFill/>
          </a:ln>
          <a:extLst/>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r" eaLnBrk="1" hangingPunct="1">
              <a:defRPr/>
            </a:pPr>
            <a:r>
              <a:rPr lang="en-US" altLang="zh-CN" sz="2800" dirty="0">
                <a:solidFill>
                  <a:schemeClr val="tx1"/>
                </a:solidFill>
                <a:latin typeface="微软雅黑" pitchFamily="34" charset="-122"/>
                <a:ea typeface="微软雅黑" pitchFamily="34" charset="-122"/>
              </a:rPr>
              <a:t>《Python</a:t>
            </a:r>
            <a:r>
              <a:rPr lang="zh-CN" altLang="en-US" sz="2800" dirty="0">
                <a:solidFill>
                  <a:schemeClr val="tx1"/>
                </a:solidFill>
                <a:latin typeface="微软雅黑" pitchFamily="34" charset="-122"/>
                <a:ea typeface="微软雅黑" pitchFamily="34" charset="-122"/>
              </a:rPr>
              <a:t>与数据挖掘</a:t>
            </a:r>
            <a:r>
              <a:rPr lang="en-US" altLang="zh-CN" sz="2800" dirty="0">
                <a:solidFill>
                  <a:schemeClr val="tx1"/>
                </a:solidFill>
                <a:latin typeface="微软雅黑" pitchFamily="34" charset="-122"/>
                <a:ea typeface="微软雅黑" pitchFamily="34" charset="-122"/>
              </a:rPr>
              <a:t>》</a:t>
            </a:r>
            <a:r>
              <a:rPr lang="zh-CN" altLang="en-US" sz="2000" dirty="0">
                <a:solidFill>
                  <a:schemeClr val="tx1"/>
                </a:solidFill>
                <a:latin typeface="华文楷体" pitchFamily="2" charset="-122"/>
                <a:ea typeface="华文楷体" pitchFamily="2" charset="-122"/>
              </a:rPr>
              <a:t>    </a:t>
            </a:r>
          </a:p>
        </p:txBody>
      </p:sp>
    </p:spTree>
    <p:extLst>
      <p:ext uri="{BB962C8B-B14F-4D97-AF65-F5344CB8AC3E}">
        <p14:creationId xmlns:p14="http://schemas.microsoft.com/office/powerpoint/2010/main" val="316437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2" name="AutoShape 22">
            <a:extLst>
              <a:ext uri="{FF2B5EF4-FFF2-40B4-BE49-F238E27FC236}">
                <a16:creationId xmlns:a16="http://schemas.microsoft.com/office/drawing/2014/main" id="{1198E770-3314-4705-A2FC-EA0D0C0BD919}"/>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a:extLst/>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13" name="AutoShape 23">
            <a:extLst>
              <a:ext uri="{FF2B5EF4-FFF2-40B4-BE49-F238E27FC236}">
                <a16:creationId xmlns:a16="http://schemas.microsoft.com/office/drawing/2014/main" id="{6C0AE9EC-A17B-463A-801B-11CA3FD712E7}"/>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a:extLst/>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14" name="Rectangle 12">
            <a:extLst>
              <a:ext uri="{FF2B5EF4-FFF2-40B4-BE49-F238E27FC236}">
                <a16:creationId xmlns:a16="http://schemas.microsoft.com/office/drawing/2014/main" id="{241C0DD2-1708-4EA9-8BCF-B4E1B80A8165}"/>
              </a:ext>
            </a:extLst>
          </p:cNvPr>
          <p:cNvSpPr>
            <a:spLocks noChangeArrowheads="1"/>
          </p:cNvSpPr>
          <p:nvPr userDrawn="1"/>
        </p:nvSpPr>
        <p:spPr bwMode="auto">
          <a:xfrm>
            <a:off x="7929563" y="6484938"/>
            <a:ext cx="428625" cy="231775"/>
          </a:xfrm>
          <a:prstGeom prst="rect">
            <a:avLst/>
          </a:prstGeom>
          <a:noFill/>
          <a:ln>
            <a:noFill/>
          </a:ln>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000">
                <a:solidFill>
                  <a:srgbClr val="7F7F7F"/>
                </a:solidFill>
                <a:ea typeface="黑体" panose="02010609060101010101" pitchFamily="49" charset="-122"/>
                <a:cs typeface="Arial" panose="020B0604020202020204" pitchFamily="34" charset="0"/>
              </a:rPr>
              <a:t> </a:t>
            </a:r>
            <a:fld id="{EC9AFC04-FEF9-41D0-BA8E-E01D990C3EEA}" type="slidenum">
              <a:rPr lang="en-US" altLang="zh-CN" sz="1000">
                <a:solidFill>
                  <a:srgbClr val="7F7F7F"/>
                </a:solidFill>
                <a:ea typeface="黑体" panose="02010609060101010101" pitchFamily="49" charset="-122"/>
                <a:cs typeface="Arial" panose="020B0604020202020204" pitchFamily="34" charset="0"/>
              </a:rPr>
              <a:pPr algn="ctr" eaLnBrk="1" hangingPunct="1"/>
              <a:t>‹#›</a:t>
            </a:fld>
            <a:endParaRPr lang="en-US" altLang="zh-CN" sz="1000">
              <a:solidFill>
                <a:srgbClr val="7F7F7F"/>
              </a:solidFill>
              <a:ea typeface="黑体" panose="02010609060101010101" pitchFamily="49" charset="-122"/>
              <a:cs typeface="Arial" panose="020B0604020202020204" pitchFamily="34" charset="0"/>
            </a:endParaRPr>
          </a:p>
        </p:txBody>
      </p:sp>
      <p:cxnSp>
        <p:nvCxnSpPr>
          <p:cNvPr id="15" name="直接连接符 14">
            <a:extLst>
              <a:ext uri="{FF2B5EF4-FFF2-40B4-BE49-F238E27FC236}">
                <a16:creationId xmlns:a16="http://schemas.microsoft.com/office/drawing/2014/main" id="{83445975-494E-48AD-AC0D-961CA8ABEB8D}"/>
              </a:ext>
            </a:extLst>
          </p:cNvPr>
          <p:cNvCxnSpPr/>
          <p:nvPr userDrawn="1"/>
        </p:nvCxnSpPr>
        <p:spPr>
          <a:xfrm>
            <a:off x="2500313" y="6642100"/>
            <a:ext cx="5500687" cy="158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9DBED698-B5AC-491A-B24A-EFA9483AC42A}"/>
              </a:ext>
            </a:extLst>
          </p:cNvPr>
          <p:cNvCxnSpPr/>
          <p:nvPr userDrawn="1"/>
        </p:nvCxnSpPr>
        <p:spPr>
          <a:xfrm>
            <a:off x="8335963" y="6629400"/>
            <a:ext cx="395287"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0E1C0688-A8D9-4AF0-98B7-3510DCB24263}"/>
              </a:ext>
            </a:extLst>
          </p:cNvPr>
          <p:cNvCxnSpPr/>
          <p:nvPr userDrawn="1"/>
        </p:nvCxnSpPr>
        <p:spPr>
          <a:xfrm rot="5400000">
            <a:off x="1336675" y="6623050"/>
            <a:ext cx="179388"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9C8F5791-156E-4B1E-BAF0-C884B4D1D172}"/>
              </a:ext>
            </a:extLst>
          </p:cNvPr>
          <p:cNvSpPr>
            <a:spLocks noChangeArrowheads="1"/>
          </p:cNvSpPr>
          <p:nvPr userDrawn="1"/>
        </p:nvSpPr>
        <p:spPr bwMode="auto">
          <a:xfrm>
            <a:off x="1425575" y="6440488"/>
            <a:ext cx="1107996" cy="326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200" dirty="0">
                <a:solidFill>
                  <a:srgbClr val="404040"/>
                </a:solidFill>
                <a:latin typeface="黑体" pitchFamily="49" charset="-122"/>
                <a:ea typeface="黑体" pitchFamily="49" charset="-122"/>
                <a:cs typeface="Arial" charset="0"/>
              </a:rPr>
              <a:t>讲师：武永亮</a:t>
            </a:r>
            <a:endParaRPr lang="en-US" altLang="zh-CN" sz="1200" dirty="0">
              <a:solidFill>
                <a:srgbClr val="404040"/>
              </a:solidFill>
              <a:latin typeface="黑体" pitchFamily="49" charset="-122"/>
              <a:ea typeface="黑体" pitchFamily="49" charset="-122"/>
              <a:cs typeface="Arial" charset="0"/>
            </a:endParaRPr>
          </a:p>
        </p:txBody>
      </p:sp>
      <p:sp>
        <p:nvSpPr>
          <p:cNvPr id="19" name="标题 1">
            <a:extLst>
              <a:ext uri="{FF2B5EF4-FFF2-40B4-BE49-F238E27FC236}">
                <a16:creationId xmlns:a16="http://schemas.microsoft.com/office/drawing/2014/main" id="{B58FBD0A-9E99-4CE4-9F95-9786717FEB3D}"/>
              </a:ext>
            </a:extLst>
          </p:cNvPr>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20" name="内容占位符 2">
            <a:extLst>
              <a:ext uri="{FF2B5EF4-FFF2-40B4-BE49-F238E27FC236}">
                <a16:creationId xmlns:a16="http://schemas.microsoft.com/office/drawing/2014/main" id="{CCCE44A0-9E9B-4C75-ADB9-EBA55FF321A2}"/>
              </a:ext>
            </a:extLst>
          </p:cNvPr>
          <p:cNvSpPr>
            <a:spLocks noGrp="1"/>
          </p:cNvSpPr>
          <p:nvPr>
            <p:ph idx="1" hasCustomPrompt="1"/>
          </p:nvPr>
        </p:nvSpPr>
        <p:spPr>
          <a:xfrm>
            <a:off x="142844" y="775245"/>
            <a:ext cx="8583145" cy="1285603"/>
          </a:xfrm>
        </p:spPr>
        <p:txBody>
          <a:bodyPr>
            <a:noAutofit/>
          </a:bodyPr>
          <a:lstStyle>
            <a:lvl1pPr marL="342900" indent="-342900" algn="l" rtl="0" eaLnBrk="0" fontAlgn="base" hangingPunct="0">
              <a:lnSpc>
                <a:spcPct val="150000"/>
              </a:lnSpc>
              <a:spcBef>
                <a:spcPct val="20000"/>
              </a:spcBef>
              <a:spcAft>
                <a:spcPct val="0"/>
              </a:spcAft>
              <a:buClr>
                <a:srgbClr val="032089"/>
              </a:buClr>
              <a:buFont typeface="Wingdings" pitchFamily="2" charset="2"/>
              <a:buChar char="l"/>
              <a:defRPr lang="zh-CN" altLang="en-US" sz="2000" b="0" kern="1200" dirty="0">
                <a:solidFill>
                  <a:schemeClr val="tx1"/>
                </a:solidFill>
                <a:latin typeface="微软雅黑" pitchFamily="34" charset="-122"/>
                <a:ea typeface="微软雅黑" pitchFamily="34" charset="-122"/>
                <a:cs typeface="+mn-cs"/>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28350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anim calcmode="lin" valueType="num">
                                      <p:cBhvr additive="base">
                                        <p:cTn id="11"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anim calcmode="lin" valueType="num">
                                      <p:cBhvr additive="base">
                                        <p:cTn id="15" dur="500" fill="hold"/>
                                        <p:tgtEl>
                                          <p:spTgt spid="2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anim calcmode="lin" valueType="num">
                                      <p:cBhvr additive="base">
                                        <p:cTn id="19" dur="500" fill="hold"/>
                                        <p:tgtEl>
                                          <p:spTgt spid="2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0">
                                            <p:txEl>
                                              <p:pRg st="4" end="4"/>
                                            </p:txEl>
                                          </p:spTgt>
                                        </p:tgtEl>
                                        <p:attrNameLst>
                                          <p:attrName>style.visibility</p:attrName>
                                        </p:attrNameLst>
                                      </p:cBhvr>
                                      <p:to>
                                        <p:strVal val="visible"/>
                                      </p:to>
                                    </p:set>
                                    <p:anim calcmode="lin" valueType="num">
                                      <p:cBhvr additive="base">
                                        <p:cTn id="23" dur="500" fill="hold"/>
                                        <p:tgtEl>
                                          <p:spTgt spid="2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2" presetClass="entr" presetSubtype="4" fill="hold" nodeType="click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C9645C75-E5A0-4BD3-9348-7DD2A5A49181}"/>
              </a:ext>
            </a:extLst>
          </p:cNvPr>
          <p:cNvSpPr>
            <a:spLocks noGrp="1"/>
          </p:cNvSpPr>
          <p:nvPr>
            <p:ph type="dt" sz="half" idx="10"/>
          </p:nvPr>
        </p:nvSpPr>
        <p:spPr/>
        <p:txBody>
          <a:bodyPr/>
          <a:lstStyle>
            <a:lvl1pPr eaLnBrk="0" hangingPunct="0">
              <a:defRPr>
                <a:latin typeface="Arial" charset="0"/>
                <a:ea typeface="宋体" charset="-122"/>
              </a:defRPr>
            </a:lvl1pPr>
          </a:lstStyle>
          <a:p>
            <a:pPr>
              <a:defRPr/>
            </a:pPr>
            <a:fld id="{5BE217D8-32B3-40BB-A8D5-5DDFC5AE99C0}" type="datetimeFigureOut">
              <a:rPr lang="zh-CN" altLang="en-US"/>
              <a:pPr>
                <a:defRPr/>
              </a:pPr>
              <a:t>2018/3/28</a:t>
            </a:fld>
            <a:endParaRPr lang="zh-CN" altLang="en-US"/>
          </a:p>
        </p:txBody>
      </p:sp>
      <p:sp>
        <p:nvSpPr>
          <p:cNvPr id="3" name="页脚占位符 4">
            <a:extLst>
              <a:ext uri="{FF2B5EF4-FFF2-40B4-BE49-F238E27FC236}">
                <a16:creationId xmlns:a16="http://schemas.microsoft.com/office/drawing/2014/main" id="{6A4CE17E-09C2-4A04-9BA4-14394C344D48}"/>
              </a:ext>
            </a:extLst>
          </p:cNvPr>
          <p:cNvSpPr>
            <a:spLocks noGrp="1"/>
          </p:cNvSpPr>
          <p:nvPr>
            <p:ph type="ftr" sz="quarter" idx="11"/>
          </p:nvPr>
        </p:nvSpPr>
        <p:spPr/>
        <p:txBody>
          <a:bodyPr/>
          <a:lstStyle>
            <a:lvl1pPr eaLnBrk="0" hangingPunct="0">
              <a:defRPr>
                <a:latin typeface="Arial" charset="0"/>
                <a:ea typeface="宋体" charset="-122"/>
              </a:defRPr>
            </a:lvl1pPr>
          </a:lstStyle>
          <a:p>
            <a:pPr>
              <a:defRPr/>
            </a:pPr>
            <a:endParaRPr lang="zh-CN" altLang="en-US"/>
          </a:p>
        </p:txBody>
      </p:sp>
      <p:sp>
        <p:nvSpPr>
          <p:cNvPr id="4" name="灯片编号占位符 5">
            <a:extLst>
              <a:ext uri="{FF2B5EF4-FFF2-40B4-BE49-F238E27FC236}">
                <a16:creationId xmlns:a16="http://schemas.microsoft.com/office/drawing/2014/main" id="{DE23A032-7BF7-4BCE-9192-87E06830A891}"/>
              </a:ext>
            </a:extLst>
          </p:cNvPr>
          <p:cNvSpPr>
            <a:spLocks noGrp="1"/>
          </p:cNvSpPr>
          <p:nvPr>
            <p:ph type="sldNum" sz="quarter" idx="12"/>
          </p:nvPr>
        </p:nvSpPr>
        <p:spPr/>
        <p:txBody>
          <a:bodyPr/>
          <a:lstStyle>
            <a:lvl1pPr eaLnBrk="0" hangingPunct="0">
              <a:defRPr/>
            </a:lvl1pPr>
          </a:lstStyle>
          <a:p>
            <a:fld id="{4024FE47-CA14-43F3-B90D-FDC5AFCAA8C2}" type="slidenum">
              <a:rPr lang="zh-CN" altLang="en-US"/>
              <a:pPr/>
              <a:t>‹#›</a:t>
            </a:fld>
            <a:endParaRPr lang="zh-CN" altLang="en-US"/>
          </a:p>
        </p:txBody>
      </p:sp>
    </p:spTree>
    <p:extLst>
      <p:ext uri="{BB962C8B-B14F-4D97-AF65-F5344CB8AC3E}">
        <p14:creationId xmlns:p14="http://schemas.microsoft.com/office/powerpoint/2010/main" val="3256623554"/>
      </p:ext>
    </p:extLst>
  </p:cSld>
  <p:clrMapOvr>
    <a:masterClrMapping/>
  </p:clrMapOvr>
  <p:transition spd="slow" advClick="0" advTm="1000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52F0F1B3-D96A-4993-BB04-97755F9797A0}"/>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080042DC-2796-43AF-BE0F-8D206A1BE4E8}"/>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3A6E95C-1388-4F4A-9CBF-94F0FD074C8E}"/>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宋体" charset="-122"/>
              </a:defRPr>
            </a:lvl1pPr>
          </a:lstStyle>
          <a:p>
            <a:pPr>
              <a:defRPr/>
            </a:pPr>
            <a:fld id="{3825CEB0-DC69-48F9-9BEB-D4DF8FA2A84A}" type="datetimeFigureOut">
              <a:rPr lang="zh-CN" altLang="en-US"/>
              <a:pPr>
                <a:defRPr/>
              </a:pPr>
              <a:t>2018/3/28</a:t>
            </a:fld>
            <a:endParaRPr lang="zh-CN" altLang="en-US"/>
          </a:p>
        </p:txBody>
      </p:sp>
      <p:sp>
        <p:nvSpPr>
          <p:cNvPr id="5" name="页脚占位符 4">
            <a:extLst>
              <a:ext uri="{FF2B5EF4-FFF2-40B4-BE49-F238E27FC236}">
                <a16:creationId xmlns:a16="http://schemas.microsoft.com/office/drawing/2014/main" id="{56264E46-B507-4B52-826B-16667E04C46A}"/>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宋体" charset="-122"/>
              </a:defRPr>
            </a:lvl1pPr>
          </a:lstStyle>
          <a:p>
            <a:pPr>
              <a:defRPr/>
            </a:pPr>
            <a:endParaRPr lang="zh-CN" altLang="en-US"/>
          </a:p>
        </p:txBody>
      </p:sp>
      <p:sp>
        <p:nvSpPr>
          <p:cNvPr id="6" name="灯片编号占位符 5">
            <a:extLst>
              <a:ext uri="{FF2B5EF4-FFF2-40B4-BE49-F238E27FC236}">
                <a16:creationId xmlns:a16="http://schemas.microsoft.com/office/drawing/2014/main" id="{82D42456-CFBA-46A2-AABD-DDAF031BDB16}"/>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276FDDA4-7BC5-4A96-8586-4D9D85CACF9B}"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5849" r:id="rId1"/>
    <p:sldLayoutId id="2147485850" r:id="rId2"/>
    <p:sldLayoutId id="2147485857"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oleObject" Target="../embeddings/oleObject2.bin"/><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10" Type="http://schemas.openxmlformats.org/officeDocument/2006/relationships/image" Target="../media/image9.wmf"/><Relationship Id="rId4" Type="http://schemas.openxmlformats.org/officeDocument/2006/relationships/image" Target="../media/image7.wmf"/><Relationship Id="rId9"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6.bin"/><Relationship Id="rId4" Type="http://schemas.openxmlformats.org/officeDocument/2006/relationships/image" Target="../media/image12.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5.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13.bin"/><Relationship Id="rId18" Type="http://schemas.openxmlformats.org/officeDocument/2006/relationships/image" Target="../media/image27.wmf"/><Relationship Id="rId26" Type="http://schemas.openxmlformats.org/officeDocument/2006/relationships/image" Target="../media/image31.wmf"/><Relationship Id="rId3" Type="http://schemas.openxmlformats.org/officeDocument/2006/relationships/oleObject" Target="../embeddings/oleObject8.bin"/><Relationship Id="rId21" Type="http://schemas.openxmlformats.org/officeDocument/2006/relationships/oleObject" Target="../embeddings/oleObject17.bin"/><Relationship Id="rId7" Type="http://schemas.openxmlformats.org/officeDocument/2006/relationships/oleObject" Target="../embeddings/oleObject10.bin"/><Relationship Id="rId12" Type="http://schemas.openxmlformats.org/officeDocument/2006/relationships/image" Target="../media/image24.wmf"/><Relationship Id="rId17" Type="http://schemas.openxmlformats.org/officeDocument/2006/relationships/oleObject" Target="../embeddings/oleObject15.bin"/><Relationship Id="rId25" Type="http://schemas.openxmlformats.org/officeDocument/2006/relationships/oleObject" Target="../embeddings/oleObject19.bin"/><Relationship Id="rId2" Type="http://schemas.openxmlformats.org/officeDocument/2006/relationships/slideLayout" Target="../slideLayouts/slideLayout2.xml"/><Relationship Id="rId16" Type="http://schemas.openxmlformats.org/officeDocument/2006/relationships/image" Target="../media/image26.wmf"/><Relationship Id="rId20" Type="http://schemas.openxmlformats.org/officeDocument/2006/relationships/image" Target="../media/image28.wmf"/><Relationship Id="rId29" Type="http://schemas.openxmlformats.org/officeDocument/2006/relationships/oleObject" Target="../embeddings/oleObject21.bin"/><Relationship Id="rId1" Type="http://schemas.openxmlformats.org/officeDocument/2006/relationships/vmlDrawing" Target="../drawings/vmlDrawing5.vml"/><Relationship Id="rId6" Type="http://schemas.openxmlformats.org/officeDocument/2006/relationships/image" Target="../media/image21.wmf"/><Relationship Id="rId11" Type="http://schemas.openxmlformats.org/officeDocument/2006/relationships/oleObject" Target="../embeddings/oleObject12.bin"/><Relationship Id="rId24" Type="http://schemas.openxmlformats.org/officeDocument/2006/relationships/image" Target="../media/image30.wmf"/><Relationship Id="rId5" Type="http://schemas.openxmlformats.org/officeDocument/2006/relationships/oleObject" Target="../embeddings/oleObject9.bin"/><Relationship Id="rId15" Type="http://schemas.openxmlformats.org/officeDocument/2006/relationships/oleObject" Target="../embeddings/oleObject14.bin"/><Relationship Id="rId23" Type="http://schemas.openxmlformats.org/officeDocument/2006/relationships/oleObject" Target="../embeddings/oleObject18.bin"/><Relationship Id="rId28" Type="http://schemas.openxmlformats.org/officeDocument/2006/relationships/image" Target="../media/image32.wmf"/><Relationship Id="rId10" Type="http://schemas.openxmlformats.org/officeDocument/2006/relationships/image" Target="../media/image23.wmf"/><Relationship Id="rId19" Type="http://schemas.openxmlformats.org/officeDocument/2006/relationships/oleObject" Target="../embeddings/oleObject16.bin"/><Relationship Id="rId4" Type="http://schemas.openxmlformats.org/officeDocument/2006/relationships/image" Target="../media/image20.wmf"/><Relationship Id="rId9" Type="http://schemas.openxmlformats.org/officeDocument/2006/relationships/oleObject" Target="../embeddings/oleObject11.bin"/><Relationship Id="rId14" Type="http://schemas.openxmlformats.org/officeDocument/2006/relationships/image" Target="../media/image25.wmf"/><Relationship Id="rId22" Type="http://schemas.openxmlformats.org/officeDocument/2006/relationships/image" Target="../media/image29.wmf"/><Relationship Id="rId27" Type="http://schemas.openxmlformats.org/officeDocument/2006/relationships/oleObject" Target="../embeddings/oleObject20.bin"/><Relationship Id="rId30" Type="http://schemas.openxmlformats.org/officeDocument/2006/relationships/image" Target="../media/image33.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5.emf"/><Relationship Id="rId4" Type="http://schemas.openxmlformats.org/officeDocument/2006/relationships/image" Target="../media/image34.wmf"/></Relationships>
</file>

<file path=ppt/slides/_rels/slide35.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28.bin"/><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7.wmf"/><Relationship Id="rId11" Type="http://schemas.openxmlformats.org/officeDocument/2006/relationships/oleObject" Target="../embeddings/oleObject27.bin"/><Relationship Id="rId5" Type="http://schemas.openxmlformats.org/officeDocument/2006/relationships/oleObject" Target="../embeddings/oleObject24.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26.bin"/><Relationship Id="rId14" Type="http://schemas.openxmlformats.org/officeDocument/2006/relationships/image" Target="../media/image41.wmf"/></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34.bin"/><Relationship Id="rId18" Type="http://schemas.openxmlformats.org/officeDocument/2006/relationships/image" Target="../media/image50.wmf"/><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47.wmf"/><Relationship Id="rId17" Type="http://schemas.openxmlformats.org/officeDocument/2006/relationships/oleObject" Target="../embeddings/oleObject36.bin"/><Relationship Id="rId2" Type="http://schemas.openxmlformats.org/officeDocument/2006/relationships/slideLayout" Target="../slideLayouts/slideLayout2.xml"/><Relationship Id="rId16" Type="http://schemas.openxmlformats.org/officeDocument/2006/relationships/image" Target="../media/image49.wmf"/><Relationship Id="rId1" Type="http://schemas.openxmlformats.org/officeDocument/2006/relationships/vmlDrawing" Target="../drawings/vmlDrawing8.vml"/><Relationship Id="rId6" Type="http://schemas.openxmlformats.org/officeDocument/2006/relationships/image" Target="../media/image44.wmf"/><Relationship Id="rId11" Type="http://schemas.openxmlformats.org/officeDocument/2006/relationships/oleObject" Target="../embeddings/oleObject33.bin"/><Relationship Id="rId5" Type="http://schemas.openxmlformats.org/officeDocument/2006/relationships/oleObject" Target="../embeddings/oleObject30.bin"/><Relationship Id="rId15" Type="http://schemas.openxmlformats.org/officeDocument/2006/relationships/oleObject" Target="../embeddings/oleObject35.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32.bin"/><Relationship Id="rId14" Type="http://schemas.openxmlformats.org/officeDocument/2006/relationships/image" Target="../media/image48.wmf"/></Relationships>
</file>

<file path=ppt/slides/_rels/slide3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42.bin"/><Relationship Id="rId18" Type="http://schemas.openxmlformats.org/officeDocument/2006/relationships/image" Target="../media/image61.wmf"/><Relationship Id="rId26" Type="http://schemas.openxmlformats.org/officeDocument/2006/relationships/image" Target="../media/image65.wmf"/><Relationship Id="rId3" Type="http://schemas.openxmlformats.org/officeDocument/2006/relationships/oleObject" Target="../embeddings/oleObject37.bin"/><Relationship Id="rId21" Type="http://schemas.openxmlformats.org/officeDocument/2006/relationships/oleObject" Target="../embeddings/oleObject46.bin"/><Relationship Id="rId7" Type="http://schemas.openxmlformats.org/officeDocument/2006/relationships/oleObject" Target="../embeddings/oleObject39.bin"/><Relationship Id="rId12" Type="http://schemas.openxmlformats.org/officeDocument/2006/relationships/image" Target="../media/image58.wmf"/><Relationship Id="rId17" Type="http://schemas.openxmlformats.org/officeDocument/2006/relationships/oleObject" Target="../embeddings/oleObject44.bin"/><Relationship Id="rId25" Type="http://schemas.openxmlformats.org/officeDocument/2006/relationships/oleObject" Target="../embeddings/oleObject48.bin"/><Relationship Id="rId2" Type="http://schemas.openxmlformats.org/officeDocument/2006/relationships/slideLayout" Target="../slideLayouts/slideLayout2.xml"/><Relationship Id="rId16" Type="http://schemas.openxmlformats.org/officeDocument/2006/relationships/image" Target="../media/image60.wmf"/><Relationship Id="rId20" Type="http://schemas.openxmlformats.org/officeDocument/2006/relationships/image" Target="../media/image62.wmf"/><Relationship Id="rId1" Type="http://schemas.openxmlformats.org/officeDocument/2006/relationships/vmlDrawing" Target="../drawings/vmlDrawing9.vml"/><Relationship Id="rId6" Type="http://schemas.openxmlformats.org/officeDocument/2006/relationships/image" Target="../media/image55.wmf"/><Relationship Id="rId11" Type="http://schemas.openxmlformats.org/officeDocument/2006/relationships/oleObject" Target="../embeddings/oleObject41.bin"/><Relationship Id="rId24" Type="http://schemas.openxmlformats.org/officeDocument/2006/relationships/image" Target="../media/image64.wmf"/><Relationship Id="rId5" Type="http://schemas.openxmlformats.org/officeDocument/2006/relationships/oleObject" Target="../embeddings/oleObject38.bin"/><Relationship Id="rId15" Type="http://schemas.openxmlformats.org/officeDocument/2006/relationships/oleObject" Target="../embeddings/oleObject43.bin"/><Relationship Id="rId23" Type="http://schemas.openxmlformats.org/officeDocument/2006/relationships/oleObject" Target="../embeddings/oleObject47.bin"/><Relationship Id="rId10" Type="http://schemas.openxmlformats.org/officeDocument/2006/relationships/image" Target="../media/image57.wmf"/><Relationship Id="rId19" Type="http://schemas.openxmlformats.org/officeDocument/2006/relationships/oleObject" Target="../embeddings/oleObject45.bin"/><Relationship Id="rId4" Type="http://schemas.openxmlformats.org/officeDocument/2006/relationships/image" Target="../media/image54.wmf"/><Relationship Id="rId9" Type="http://schemas.openxmlformats.org/officeDocument/2006/relationships/oleObject" Target="../embeddings/oleObject40.bin"/><Relationship Id="rId14" Type="http://schemas.openxmlformats.org/officeDocument/2006/relationships/image" Target="../media/image59.wmf"/><Relationship Id="rId22" Type="http://schemas.openxmlformats.org/officeDocument/2006/relationships/image" Target="../media/image63.wmf"/></Relationships>
</file>

<file path=ppt/slides/_rels/slide46.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oleObject" Target="../embeddings/oleObject54.bin"/><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70.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67.wmf"/><Relationship Id="rId11" Type="http://schemas.openxmlformats.org/officeDocument/2006/relationships/oleObject" Target="../embeddings/oleObject53.bin"/><Relationship Id="rId5" Type="http://schemas.openxmlformats.org/officeDocument/2006/relationships/oleObject" Target="../embeddings/oleObject50.bin"/><Relationship Id="rId10" Type="http://schemas.openxmlformats.org/officeDocument/2006/relationships/image" Target="../media/image69.wmf"/><Relationship Id="rId4" Type="http://schemas.openxmlformats.org/officeDocument/2006/relationships/image" Target="../media/image66.wmf"/><Relationship Id="rId9" Type="http://schemas.openxmlformats.org/officeDocument/2006/relationships/oleObject" Target="../embeddings/oleObject52.bin"/><Relationship Id="rId14" Type="http://schemas.openxmlformats.org/officeDocument/2006/relationships/image" Target="../media/image71.wmf"/></Relationships>
</file>

<file path=ppt/slides/_rels/slide47.xml.rels><?xml version="1.0" encoding="UTF-8" standalone="yes"?>
<Relationships xmlns="http://schemas.openxmlformats.org/package/2006/relationships"><Relationship Id="rId8" Type="http://schemas.openxmlformats.org/officeDocument/2006/relationships/image" Target="../media/image74.wmf"/><Relationship Id="rId13" Type="http://schemas.openxmlformats.org/officeDocument/2006/relationships/oleObject" Target="../embeddings/oleObject60.bin"/><Relationship Id="rId18" Type="http://schemas.openxmlformats.org/officeDocument/2006/relationships/image" Target="../media/image79.wmf"/><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76.wmf"/><Relationship Id="rId17" Type="http://schemas.openxmlformats.org/officeDocument/2006/relationships/oleObject" Target="../embeddings/oleObject62.bin"/><Relationship Id="rId2" Type="http://schemas.openxmlformats.org/officeDocument/2006/relationships/slideLayout" Target="../slideLayouts/slideLayout2.xml"/><Relationship Id="rId16" Type="http://schemas.openxmlformats.org/officeDocument/2006/relationships/image" Target="../media/image78.wmf"/><Relationship Id="rId1" Type="http://schemas.openxmlformats.org/officeDocument/2006/relationships/vmlDrawing" Target="../drawings/vmlDrawing11.vml"/><Relationship Id="rId6" Type="http://schemas.openxmlformats.org/officeDocument/2006/relationships/image" Target="../media/image73.wmf"/><Relationship Id="rId11" Type="http://schemas.openxmlformats.org/officeDocument/2006/relationships/oleObject" Target="../embeddings/oleObject59.bin"/><Relationship Id="rId5" Type="http://schemas.openxmlformats.org/officeDocument/2006/relationships/oleObject" Target="../embeddings/oleObject56.bin"/><Relationship Id="rId15" Type="http://schemas.openxmlformats.org/officeDocument/2006/relationships/oleObject" Target="../embeddings/oleObject61.bin"/><Relationship Id="rId10" Type="http://schemas.openxmlformats.org/officeDocument/2006/relationships/image" Target="../media/image75.wmf"/><Relationship Id="rId4" Type="http://schemas.openxmlformats.org/officeDocument/2006/relationships/image" Target="../media/image72.wmf"/><Relationship Id="rId9" Type="http://schemas.openxmlformats.org/officeDocument/2006/relationships/oleObject" Target="../embeddings/oleObject58.bin"/><Relationship Id="rId14" Type="http://schemas.openxmlformats.org/officeDocument/2006/relationships/image" Target="../media/image77.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34">
            <a:extLst>
              <a:ext uri="{FF2B5EF4-FFF2-40B4-BE49-F238E27FC236}">
                <a16:creationId xmlns:a16="http://schemas.microsoft.com/office/drawing/2014/main" id="{EECA2F82-2943-4C0A-9E3C-4EF9F3F517DB}"/>
              </a:ext>
            </a:extLst>
          </p:cNvPr>
          <p:cNvGrpSpPr>
            <a:grpSpLocks/>
          </p:cNvGrpSpPr>
          <p:nvPr/>
        </p:nvGrpSpPr>
        <p:grpSpPr bwMode="auto">
          <a:xfrm>
            <a:off x="6300788" y="333375"/>
            <a:ext cx="1878012" cy="90488"/>
            <a:chOff x="2483768" y="6213195"/>
            <a:chExt cx="1877958" cy="90000"/>
          </a:xfrm>
        </p:grpSpPr>
        <p:sp>
          <p:nvSpPr>
            <p:cNvPr id="13" name="椭圆 12">
              <a:extLst>
                <a:ext uri="{FF2B5EF4-FFF2-40B4-BE49-F238E27FC236}">
                  <a16:creationId xmlns:a16="http://schemas.microsoft.com/office/drawing/2014/main" id="{31CDBF6D-09C2-43F1-A59A-A63FEDFAFFAF}"/>
                </a:ext>
              </a:extLst>
            </p:cNvPr>
            <p:cNvSpPr>
              <a:spLocks noChangeAspect="1"/>
            </p:cNvSpPr>
            <p:nvPr/>
          </p:nvSpPr>
          <p:spPr>
            <a:xfrm>
              <a:off x="2483768"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4" name="椭圆 13">
              <a:extLst>
                <a:ext uri="{FF2B5EF4-FFF2-40B4-BE49-F238E27FC236}">
                  <a16:creationId xmlns:a16="http://schemas.microsoft.com/office/drawing/2014/main" id="{1F21DE31-755E-44BD-95F4-EB2281D315E3}"/>
                </a:ext>
              </a:extLst>
            </p:cNvPr>
            <p:cNvSpPr>
              <a:spLocks noChangeAspect="1"/>
            </p:cNvSpPr>
            <p:nvPr/>
          </p:nvSpPr>
          <p:spPr>
            <a:xfrm>
              <a:off x="3383854" y="6213195"/>
              <a:ext cx="90485"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5" name="椭圆 14">
              <a:extLst>
                <a:ext uri="{FF2B5EF4-FFF2-40B4-BE49-F238E27FC236}">
                  <a16:creationId xmlns:a16="http://schemas.microsoft.com/office/drawing/2014/main" id="{4833827B-EE1A-4EAC-96CC-075003BB039D}"/>
                </a:ext>
              </a:extLst>
            </p:cNvPr>
            <p:cNvSpPr>
              <a:spLocks noChangeAspect="1"/>
            </p:cNvSpPr>
            <p:nvPr/>
          </p:nvSpPr>
          <p:spPr>
            <a:xfrm>
              <a:off x="4271242"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grpSp>
        <p:nvGrpSpPr>
          <p:cNvPr id="16387" name="组合 33">
            <a:extLst>
              <a:ext uri="{FF2B5EF4-FFF2-40B4-BE49-F238E27FC236}">
                <a16:creationId xmlns:a16="http://schemas.microsoft.com/office/drawing/2014/main" id="{9A29607F-9DBD-4EE0-B256-2C57F64E2DFE}"/>
              </a:ext>
            </a:extLst>
          </p:cNvPr>
          <p:cNvGrpSpPr>
            <a:grpSpLocks/>
          </p:cNvGrpSpPr>
          <p:nvPr/>
        </p:nvGrpSpPr>
        <p:grpSpPr bwMode="auto">
          <a:xfrm>
            <a:off x="6372225" y="609600"/>
            <a:ext cx="1836738" cy="34925"/>
            <a:chOff x="2555776" y="6488961"/>
            <a:chExt cx="1836200" cy="36000"/>
          </a:xfrm>
        </p:grpSpPr>
        <p:sp>
          <p:nvSpPr>
            <p:cNvPr id="17" name="椭圆 16">
              <a:extLst>
                <a:ext uri="{FF2B5EF4-FFF2-40B4-BE49-F238E27FC236}">
                  <a16:creationId xmlns:a16="http://schemas.microsoft.com/office/drawing/2014/main" id="{9448DC69-AF0D-4185-90EA-13F24755EB1B}"/>
                </a:ext>
              </a:extLst>
            </p:cNvPr>
            <p:cNvSpPr>
              <a:spLocks noChangeAspect="1"/>
            </p:cNvSpPr>
            <p:nvPr/>
          </p:nvSpPr>
          <p:spPr>
            <a:xfrm>
              <a:off x="4355474"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8" name="椭圆 17">
              <a:extLst>
                <a:ext uri="{FF2B5EF4-FFF2-40B4-BE49-F238E27FC236}">
                  <a16:creationId xmlns:a16="http://schemas.microsoft.com/office/drawing/2014/main" id="{37424F27-1BE2-44FD-A9B9-5968B0F75A72}"/>
                </a:ext>
              </a:extLst>
            </p:cNvPr>
            <p:cNvSpPr>
              <a:spLocks noChangeAspect="1"/>
            </p:cNvSpPr>
            <p:nvPr/>
          </p:nvSpPr>
          <p:spPr>
            <a:xfrm>
              <a:off x="3455625" y="6488961"/>
              <a:ext cx="36501"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9" name="椭圆 18">
              <a:extLst>
                <a:ext uri="{FF2B5EF4-FFF2-40B4-BE49-F238E27FC236}">
                  <a16:creationId xmlns:a16="http://schemas.microsoft.com/office/drawing/2014/main" id="{4BC7C1DE-A694-4BE6-B091-68034237B3C3}"/>
                </a:ext>
              </a:extLst>
            </p:cNvPr>
            <p:cNvSpPr>
              <a:spLocks noChangeAspect="1"/>
            </p:cNvSpPr>
            <p:nvPr/>
          </p:nvSpPr>
          <p:spPr>
            <a:xfrm>
              <a:off x="2555776"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sp>
        <p:nvSpPr>
          <p:cNvPr id="16388" name="TextBox 10">
            <a:extLst>
              <a:ext uri="{FF2B5EF4-FFF2-40B4-BE49-F238E27FC236}">
                <a16:creationId xmlns:a16="http://schemas.microsoft.com/office/drawing/2014/main" id="{8E338AC8-CCB9-4C80-9AA4-1B2049776851}"/>
              </a:ext>
            </a:extLst>
          </p:cNvPr>
          <p:cNvSpPr txBox="1">
            <a:spLocks noChangeArrowheads="1"/>
          </p:cNvSpPr>
          <p:nvPr/>
        </p:nvSpPr>
        <p:spPr bwMode="auto">
          <a:xfrm>
            <a:off x="4071938" y="2873375"/>
            <a:ext cx="50720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lnSpc>
                <a:spcPts val="3200"/>
              </a:lnSpc>
              <a:spcBef>
                <a:spcPts val="600"/>
              </a:spcBef>
            </a:pPr>
            <a:r>
              <a:rPr lang="zh-CN" altLang="en-US"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第</a:t>
            </a:r>
            <a:r>
              <a:rPr lang="en-US" altLang="zh-CN"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7</a:t>
            </a:r>
            <a:r>
              <a:rPr lang="zh-CN" altLang="en-US"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章 分类与预测</a:t>
            </a:r>
            <a:endParaRPr lang="en-US" altLang="zh-CN"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algn="ctr" eaLnBrk="1" hangingPunct="1">
              <a:lnSpc>
                <a:spcPts val="3200"/>
              </a:lnSpc>
              <a:spcBef>
                <a:spcPts val="600"/>
              </a:spcBef>
            </a:pPr>
            <a:r>
              <a:rPr lang="zh-CN" altLang="en-US"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讲师：武永亮</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361117AC-15A0-473E-9DD2-AA7A55CE29F5}"/>
              </a:ext>
            </a:extLst>
          </p:cNvPr>
          <p:cNvSpPr>
            <a:spLocks noGrp="1"/>
          </p:cNvSpPr>
          <p:nvPr>
            <p:ph type="title"/>
          </p:nvPr>
        </p:nvSpPr>
        <p:spPr/>
        <p:txBody>
          <a:bodyPr/>
          <a:lstStyle/>
          <a:p>
            <a:r>
              <a:rPr lang="zh-CN" altLang="en-US"/>
              <a:t>逻辑回归</a:t>
            </a:r>
          </a:p>
        </p:txBody>
      </p:sp>
      <p:pic>
        <p:nvPicPr>
          <p:cNvPr id="5" name="内容占位符 4">
            <a:extLst>
              <a:ext uri="{FF2B5EF4-FFF2-40B4-BE49-F238E27FC236}">
                <a16:creationId xmlns:a16="http://schemas.microsoft.com/office/drawing/2014/main" id="{1694A1A1-82BC-43E5-80CF-DC4287AD6B90}"/>
              </a:ext>
            </a:extLst>
          </p:cNvPr>
          <p:cNvPicPr>
            <a:picLocks noGrp="1" noChangeAspect="1"/>
          </p:cNvPicPr>
          <p:nvPr>
            <p:ph idx="1"/>
          </p:nvPr>
        </p:nvPicPr>
        <p:blipFill rotWithShape="1">
          <a:blip r:embed="rId2"/>
          <a:srcRect t="-1" b="-475"/>
          <a:stretch/>
        </p:blipFill>
        <p:spPr>
          <a:xfrm>
            <a:off x="399815" y="764704"/>
            <a:ext cx="8136904" cy="561662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56D7A9FF-C8B6-4DCD-90C6-B12999D5A06C}"/>
              </a:ext>
            </a:extLst>
          </p:cNvPr>
          <p:cNvSpPr>
            <a:spLocks noGrp="1"/>
          </p:cNvSpPr>
          <p:nvPr>
            <p:ph type="title"/>
          </p:nvPr>
        </p:nvSpPr>
        <p:spPr/>
        <p:txBody>
          <a:bodyPr/>
          <a:lstStyle/>
          <a:p>
            <a:r>
              <a:rPr lang="zh-CN" altLang="en-US"/>
              <a:t>逻辑回归</a:t>
            </a:r>
          </a:p>
        </p:txBody>
      </p:sp>
      <p:sp>
        <p:nvSpPr>
          <p:cNvPr id="26627" name="内容占位符 2">
            <a:extLst>
              <a:ext uri="{FF2B5EF4-FFF2-40B4-BE49-F238E27FC236}">
                <a16:creationId xmlns:a16="http://schemas.microsoft.com/office/drawing/2014/main" id="{B79C44F0-9664-452F-88BA-2F081615066C}"/>
              </a:ext>
            </a:extLst>
          </p:cNvPr>
          <p:cNvSpPr>
            <a:spLocks noGrp="1"/>
          </p:cNvSpPr>
          <p:nvPr>
            <p:ph idx="1"/>
          </p:nvPr>
        </p:nvSpPr>
        <p:spPr/>
        <p:txBody>
          <a:bodyPr/>
          <a:lstStyle/>
          <a:p>
            <a:r>
              <a:rPr lang="zh-CN" altLang="zh-CN" dirty="0"/>
              <a:t>对照</a:t>
            </a:r>
            <a:r>
              <a:rPr lang="zh-CN" altLang="en-US" dirty="0"/>
              <a:t>上述</a:t>
            </a:r>
            <a:r>
              <a:rPr lang="zh-CN" altLang="zh-CN" dirty="0"/>
              <a:t>式子，令</a:t>
            </a:r>
            <a:r>
              <a:rPr lang="en-US" altLang="zh-CN" dirty="0"/>
              <a:t>               </a:t>
            </a:r>
            <a:r>
              <a:rPr lang="zh-CN" altLang="zh-CN" dirty="0"/>
              <a:t>，可得：</a:t>
            </a:r>
          </a:p>
          <a:p>
            <a:r>
              <a:rPr lang="zh-CN" altLang="zh-CN" dirty="0"/>
              <a:t>这便是大名鼎鼎的</a:t>
            </a:r>
            <a:r>
              <a:rPr lang="en-US" altLang="zh-CN" dirty="0"/>
              <a:t>Logistic</a:t>
            </a:r>
            <a:r>
              <a:rPr lang="zh-CN" altLang="zh-CN" dirty="0"/>
              <a:t>函数，亦称</a:t>
            </a:r>
            <a:r>
              <a:rPr lang="en-US" altLang="zh-CN" dirty="0"/>
              <a:t>Sigmoid</a:t>
            </a:r>
            <a:r>
              <a:rPr lang="zh-CN" altLang="zh-CN" dirty="0"/>
              <a:t>函数。因为它的函数形如字母“</a:t>
            </a:r>
            <a:r>
              <a:rPr lang="en-US" altLang="zh-CN" dirty="0"/>
              <a:t>S</a:t>
            </a:r>
            <a:r>
              <a:rPr lang="zh-CN" altLang="zh-CN" dirty="0"/>
              <a:t>”</a:t>
            </a:r>
            <a:r>
              <a:rPr lang="zh-CN" altLang="en-US" dirty="0"/>
              <a:t>，如下图：</a:t>
            </a:r>
            <a:endParaRPr lang="zh-CN" altLang="zh-CN" dirty="0"/>
          </a:p>
          <a:p>
            <a:endParaRPr lang="zh-CN" altLang="en-US" dirty="0"/>
          </a:p>
        </p:txBody>
      </p:sp>
      <p:graphicFrame>
        <p:nvGraphicFramePr>
          <p:cNvPr id="26628" name="对象 3">
            <a:extLst>
              <a:ext uri="{FF2B5EF4-FFF2-40B4-BE49-F238E27FC236}">
                <a16:creationId xmlns:a16="http://schemas.microsoft.com/office/drawing/2014/main" id="{D99A2457-2106-483B-A125-0B22A0B52857}"/>
              </a:ext>
            </a:extLst>
          </p:cNvPr>
          <p:cNvGraphicFramePr>
            <a:graphicFrameLocks noChangeAspect="1"/>
          </p:cNvGraphicFramePr>
          <p:nvPr>
            <p:extLst>
              <p:ext uri="{D42A27DB-BD31-4B8C-83A1-F6EECF244321}">
                <p14:modId xmlns:p14="http://schemas.microsoft.com/office/powerpoint/2010/main" val="2909038052"/>
              </p:ext>
            </p:extLst>
          </p:nvPr>
        </p:nvGraphicFramePr>
        <p:xfrm>
          <a:off x="2698874" y="884175"/>
          <a:ext cx="1008063" cy="519112"/>
        </p:xfrm>
        <a:graphic>
          <a:graphicData uri="http://schemas.openxmlformats.org/presentationml/2006/ole">
            <mc:AlternateContent xmlns:mc="http://schemas.openxmlformats.org/markup-compatibility/2006">
              <mc:Choice xmlns:v="urn:schemas-microsoft-com:vml" Requires="v">
                <p:oleObj spid="_x0000_s26690" name="Equation" r:id="rId3" imgW="838080" imgH="431640" progId="Equation.DSMT4">
                  <p:embed/>
                </p:oleObj>
              </mc:Choice>
              <mc:Fallback>
                <p:oleObj name="Equation" r:id="rId3" imgW="838080" imgH="43164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874" y="884175"/>
                        <a:ext cx="10080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29" name="对象 4">
            <a:extLst>
              <a:ext uri="{FF2B5EF4-FFF2-40B4-BE49-F238E27FC236}">
                <a16:creationId xmlns:a16="http://schemas.microsoft.com/office/drawing/2014/main" id="{ACFF2CB9-5C53-4B02-B961-7A99391FA7FC}"/>
              </a:ext>
            </a:extLst>
          </p:cNvPr>
          <p:cNvGraphicFramePr>
            <a:graphicFrameLocks noChangeAspect="1"/>
          </p:cNvGraphicFramePr>
          <p:nvPr>
            <p:extLst>
              <p:ext uri="{D42A27DB-BD31-4B8C-83A1-F6EECF244321}">
                <p14:modId xmlns:p14="http://schemas.microsoft.com/office/powerpoint/2010/main" val="4215181007"/>
              </p:ext>
            </p:extLst>
          </p:nvPr>
        </p:nvGraphicFramePr>
        <p:xfrm>
          <a:off x="4788024" y="884175"/>
          <a:ext cx="839788" cy="492125"/>
        </p:xfrm>
        <a:graphic>
          <a:graphicData uri="http://schemas.openxmlformats.org/presentationml/2006/ole">
            <mc:AlternateContent xmlns:mc="http://schemas.openxmlformats.org/markup-compatibility/2006">
              <mc:Choice xmlns:v="urn:schemas-microsoft-com:vml" Requires="v">
                <p:oleObj spid="_x0000_s26691" name="Equation" r:id="rId5" imgW="672840" imgH="393480" progId="Equation.DSMT4">
                  <p:embed/>
                </p:oleObj>
              </mc:Choice>
              <mc:Fallback>
                <p:oleObj name="Equation" r:id="rId5" imgW="672840" imgH="393480"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8024" y="884175"/>
                        <a:ext cx="83978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6630" name="图片 5" descr="http://a.hiphotos.baidu.com/baike/c0%3Dbaike80%2C5%2C5%2C80%2C26/sign=95100fc203087bf469e15fbb93ba3c49/77c6a7efce1b9d16757faae8f2deb48f8d5464fa.jpg">
            <a:extLst>
              <a:ext uri="{FF2B5EF4-FFF2-40B4-BE49-F238E27FC236}">
                <a16:creationId xmlns:a16="http://schemas.microsoft.com/office/drawing/2014/main" id="{F7195293-D6A8-4B3E-A12B-D2B963DAECC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5490" y="2207244"/>
            <a:ext cx="7172325" cy="281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ED2054DF-B087-447C-AA76-2CEE66306498}"/>
              </a:ext>
            </a:extLst>
          </p:cNvPr>
          <p:cNvSpPr txBox="1">
            <a:spLocks noRot="1" noChangeAspect="1" noMove="1" noResize="1" noEditPoints="1" noAdjustHandles="1" noChangeArrowheads="1" noChangeShapeType="1" noTextEdit="1"/>
          </p:cNvSpPr>
          <p:nvPr/>
        </p:nvSpPr>
        <p:spPr>
          <a:xfrm>
            <a:off x="251520" y="4869160"/>
            <a:ext cx="8496944" cy="1759456"/>
          </a:xfrm>
          <a:prstGeom prst="rect">
            <a:avLst/>
          </a:prstGeom>
          <a:blipFill rotWithShape="1">
            <a:blip r:embed="rId8"/>
            <a:stretch>
              <a:fillRect l="-574" t="-1389"/>
            </a:stretch>
          </a:blipFill>
        </p:spPr>
        <p:txBody>
          <a:bodyPr/>
          <a:lstStyle/>
          <a:p>
            <a:r>
              <a:rPr lang="zh-CN" altLang="en-US">
                <a:noFill/>
              </a:rPr>
              <a:t> </a:t>
            </a:r>
          </a:p>
        </p:txBody>
      </p:sp>
      <p:graphicFrame>
        <p:nvGraphicFramePr>
          <p:cNvPr id="26632" name="对象 7">
            <a:extLst>
              <a:ext uri="{FF2B5EF4-FFF2-40B4-BE49-F238E27FC236}">
                <a16:creationId xmlns:a16="http://schemas.microsoft.com/office/drawing/2014/main" id="{5484D4EE-8E64-4142-AF5E-09D943009976}"/>
              </a:ext>
            </a:extLst>
          </p:cNvPr>
          <p:cNvGraphicFramePr>
            <a:graphicFrameLocks noChangeAspect="1"/>
          </p:cNvGraphicFramePr>
          <p:nvPr>
            <p:extLst>
              <p:ext uri="{D42A27DB-BD31-4B8C-83A1-F6EECF244321}">
                <p14:modId xmlns:p14="http://schemas.microsoft.com/office/powerpoint/2010/main" val="2879432287"/>
              </p:ext>
            </p:extLst>
          </p:nvPr>
        </p:nvGraphicFramePr>
        <p:xfrm>
          <a:off x="5493544" y="4911399"/>
          <a:ext cx="846138" cy="287338"/>
        </p:xfrm>
        <a:graphic>
          <a:graphicData uri="http://schemas.openxmlformats.org/presentationml/2006/ole">
            <mc:AlternateContent xmlns:mc="http://schemas.openxmlformats.org/markup-compatibility/2006">
              <mc:Choice xmlns:v="urn:schemas-microsoft-com:vml" Requires="v">
                <p:oleObj spid="_x0000_s26692" name="Equation" r:id="rId9" imgW="596880" imgH="203040" progId="Equation.DSMT4">
                  <p:embed/>
                </p:oleObj>
              </mc:Choice>
              <mc:Fallback>
                <p:oleObj name="Equation" r:id="rId9" imgW="596880" imgH="203040" progId="Equation.DSMT4">
                  <p:embed/>
                  <p:pic>
                    <p:nvPicPr>
                      <p:cNvPr id="0" name="对象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93544" y="4911399"/>
                        <a:ext cx="846138"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8D9C8930-E60E-4B30-9DE9-4580B0C0AA1A}"/>
              </a:ext>
            </a:extLst>
          </p:cNvPr>
          <p:cNvSpPr>
            <a:spLocks noGrp="1"/>
          </p:cNvSpPr>
          <p:nvPr>
            <p:ph type="title"/>
          </p:nvPr>
        </p:nvSpPr>
        <p:spPr/>
        <p:txBody>
          <a:bodyPr/>
          <a:lstStyle/>
          <a:p>
            <a:r>
              <a:rPr lang="zh-CN" altLang="en-US"/>
              <a:t>逻辑回归</a:t>
            </a:r>
          </a:p>
        </p:txBody>
      </p:sp>
      <p:graphicFrame>
        <p:nvGraphicFramePr>
          <p:cNvPr id="27652" name="对象 3">
            <a:extLst>
              <a:ext uri="{FF2B5EF4-FFF2-40B4-BE49-F238E27FC236}">
                <a16:creationId xmlns:a16="http://schemas.microsoft.com/office/drawing/2014/main" id="{48BA9134-4B7A-4084-A615-3620FBF7D857}"/>
              </a:ext>
            </a:extLst>
          </p:cNvPr>
          <p:cNvGraphicFramePr>
            <a:graphicFrameLocks noChangeAspect="1"/>
          </p:cNvGraphicFramePr>
          <p:nvPr>
            <p:extLst>
              <p:ext uri="{D42A27DB-BD31-4B8C-83A1-F6EECF244321}">
                <p14:modId xmlns:p14="http://schemas.microsoft.com/office/powerpoint/2010/main" val="413432659"/>
              </p:ext>
            </p:extLst>
          </p:nvPr>
        </p:nvGraphicFramePr>
        <p:xfrm>
          <a:off x="1907704" y="908720"/>
          <a:ext cx="939800" cy="403225"/>
        </p:xfrm>
        <a:graphic>
          <a:graphicData uri="http://schemas.openxmlformats.org/presentationml/2006/ole">
            <mc:AlternateContent xmlns:mc="http://schemas.openxmlformats.org/markup-compatibility/2006">
              <mc:Choice xmlns:v="urn:schemas-microsoft-com:vml" Requires="v">
                <p:oleObj spid="_x0000_s27692" name="Equation" r:id="rId3" imgW="533160" imgH="228600" progId="Equation.DSMT4">
                  <p:embed/>
                </p:oleObj>
              </mc:Choice>
              <mc:Fallback>
                <p:oleObj name="Equation" r:id="rId3" imgW="533160" imgH="2286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908720"/>
                        <a:ext cx="9398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3" name="对象 4">
            <a:extLst>
              <a:ext uri="{FF2B5EF4-FFF2-40B4-BE49-F238E27FC236}">
                <a16:creationId xmlns:a16="http://schemas.microsoft.com/office/drawing/2014/main" id="{EA423AA4-86E4-4BF5-9366-A2755DC89417}"/>
              </a:ext>
            </a:extLst>
          </p:cNvPr>
          <p:cNvGraphicFramePr>
            <a:graphicFrameLocks noChangeAspect="1"/>
          </p:cNvGraphicFramePr>
          <p:nvPr>
            <p:extLst>
              <p:ext uri="{D42A27DB-BD31-4B8C-83A1-F6EECF244321}">
                <p14:modId xmlns:p14="http://schemas.microsoft.com/office/powerpoint/2010/main" val="2391070942"/>
              </p:ext>
            </p:extLst>
          </p:nvPr>
        </p:nvGraphicFramePr>
        <p:xfrm>
          <a:off x="1977553" y="1308373"/>
          <a:ext cx="4648200" cy="519112"/>
        </p:xfrm>
        <a:graphic>
          <a:graphicData uri="http://schemas.openxmlformats.org/presentationml/2006/ole">
            <mc:AlternateContent xmlns:mc="http://schemas.openxmlformats.org/markup-compatibility/2006">
              <mc:Choice xmlns:v="urn:schemas-microsoft-com:vml" Requires="v">
                <p:oleObj spid="_x0000_s27693" name="Equation" r:id="rId5" imgW="3632040" imgH="406080" progId="Equation.DSMT4">
                  <p:embed/>
                </p:oleObj>
              </mc:Choice>
              <mc:Fallback>
                <p:oleObj name="Equation" r:id="rId5" imgW="3632040" imgH="406080"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7553" y="1308373"/>
                        <a:ext cx="464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内容占位符 3">
            <a:extLst>
              <a:ext uri="{FF2B5EF4-FFF2-40B4-BE49-F238E27FC236}">
                <a16:creationId xmlns:a16="http://schemas.microsoft.com/office/drawing/2014/main" id="{F7B0D244-3945-4060-84F1-C3F40F331E0E}"/>
              </a:ext>
            </a:extLst>
          </p:cNvPr>
          <p:cNvSpPr>
            <a:spLocks noGrp="1"/>
          </p:cNvSpPr>
          <p:nvPr>
            <p:ph idx="1"/>
          </p:nvPr>
        </p:nvSpPr>
        <p:spPr/>
        <p:txBody>
          <a:bodyPr/>
          <a:lstStyle/>
          <a:p>
            <a:r>
              <a:rPr lang="zh-CN" altLang="en-US" dirty="0"/>
              <a:t>由基本假设              。给定</a:t>
            </a:r>
            <a:r>
              <a:rPr lang="en-US" altLang="zh-CN" dirty="0"/>
              <a:t>x</a:t>
            </a:r>
            <a:r>
              <a:rPr lang="zh-CN" altLang="en-US" dirty="0"/>
              <a:t>，目标函数为</a:t>
            </a:r>
            <a:endParaRPr lang="en-US" altLang="zh-CN" dirty="0"/>
          </a:p>
          <a:p>
            <a:endParaRPr lang="en-US" altLang="zh-CN" dirty="0"/>
          </a:p>
          <a:p>
            <a:r>
              <a:rPr lang="zh-CN" altLang="en-US" dirty="0"/>
              <a:t>确定合适的权重</a:t>
            </a:r>
            <a:r>
              <a:rPr lang="en-US" altLang="zh-CN" dirty="0"/>
              <a:t>w</a:t>
            </a:r>
            <a:r>
              <a:rPr lang="zh-CN" altLang="en-US" dirty="0"/>
              <a:t>，在对原始输入进行加权组合之后，通过关联函数作非线性变换，得到的结果表示样本</a:t>
            </a:r>
            <a:r>
              <a:rPr lang="en-US" altLang="zh-CN" dirty="0"/>
              <a:t>x</a:t>
            </a:r>
            <a:r>
              <a:rPr lang="zh-CN" altLang="en-US" dirty="0"/>
              <a:t>术语正类的概率。因此，关联函数亦被称为“激活函数”，如同神经元接受的足够的刺激，才会变得兴奋。</a:t>
            </a:r>
            <a:endParaRPr lang="en-US" altLang="zh-CN" dirty="0"/>
          </a:p>
          <a:p>
            <a:r>
              <a:rPr lang="zh-CN" altLang="en-US" dirty="0"/>
              <a:t>通常，确定权重</a:t>
            </a:r>
            <a:r>
              <a:rPr lang="en-US" altLang="zh-CN" dirty="0"/>
              <a:t>w</a:t>
            </a:r>
            <a:r>
              <a:rPr lang="zh-CN" altLang="en-US" dirty="0"/>
              <a:t>的方法是：最大似然估计（</a:t>
            </a:r>
            <a:r>
              <a:rPr lang="en-US" altLang="zh-CN" dirty="0"/>
              <a:t>maximum likelihood estimation</a:t>
            </a:r>
            <a:r>
              <a:rPr lang="zh-CN" altLang="en-US"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155606B4-DFB0-4D95-8B9C-121CBC03E65E}"/>
              </a:ext>
            </a:extLst>
          </p:cNvPr>
          <p:cNvSpPr>
            <a:spLocks noGrp="1"/>
          </p:cNvSpPr>
          <p:nvPr>
            <p:ph type="title"/>
          </p:nvPr>
        </p:nvSpPr>
        <p:spPr/>
        <p:txBody>
          <a:bodyPr/>
          <a:lstStyle/>
          <a:p>
            <a:r>
              <a:rPr lang="zh-CN" altLang="en-US"/>
              <a:t>算法实现</a:t>
            </a:r>
          </a:p>
        </p:txBody>
      </p:sp>
      <p:sp>
        <p:nvSpPr>
          <p:cNvPr id="28675" name="内容占位符 2">
            <a:extLst>
              <a:ext uri="{FF2B5EF4-FFF2-40B4-BE49-F238E27FC236}">
                <a16:creationId xmlns:a16="http://schemas.microsoft.com/office/drawing/2014/main" id="{8F530559-7925-4A04-A9D3-ABD5A272D5BF}"/>
              </a:ext>
            </a:extLst>
          </p:cNvPr>
          <p:cNvSpPr>
            <a:spLocks noGrp="1"/>
          </p:cNvSpPr>
          <p:nvPr>
            <p:ph idx="1"/>
          </p:nvPr>
        </p:nvSpPr>
        <p:spPr/>
        <p:txBody>
          <a:bodyPr/>
          <a:lstStyle/>
          <a:p>
            <a:r>
              <a:rPr lang="zh-CN" altLang="zh-CN"/>
              <a:t>工程中求解逻辑回归更倾向于选择一些迭代改进的算法</a:t>
            </a:r>
            <a:r>
              <a:rPr lang="zh-CN" altLang="en-US"/>
              <a:t>，</a:t>
            </a:r>
            <a:r>
              <a:rPr lang="zh-CN" altLang="zh-CN"/>
              <a:t>它们会直接对解空间进行部分搜索，找到合适的结果便停止寻优。在入门时</a:t>
            </a:r>
            <a:r>
              <a:rPr lang="zh-CN" altLang="en-US"/>
              <a:t>建议</a:t>
            </a:r>
            <a:r>
              <a:rPr lang="zh-CN" altLang="zh-CN"/>
              <a:t>首先掌握</a:t>
            </a:r>
            <a:r>
              <a:rPr lang="en-US" altLang="zh-CN"/>
              <a:t>scikit-learn</a:t>
            </a:r>
            <a:r>
              <a:rPr lang="zh-CN" altLang="zh-CN"/>
              <a:t>中的逻辑回归实现算法。</a:t>
            </a:r>
            <a:endParaRPr lang="en-US" altLang="zh-CN" dirty="0"/>
          </a:p>
        </p:txBody>
      </p:sp>
      <p:sp>
        <p:nvSpPr>
          <p:cNvPr id="28676" name="TextBox 3">
            <a:extLst>
              <a:ext uri="{FF2B5EF4-FFF2-40B4-BE49-F238E27FC236}">
                <a16:creationId xmlns:a16="http://schemas.microsoft.com/office/drawing/2014/main" id="{10ED2BF9-BF88-4C80-ABDB-008B634FB576}"/>
              </a:ext>
            </a:extLst>
          </p:cNvPr>
          <p:cNvSpPr txBox="1">
            <a:spLocks noChangeArrowheads="1"/>
          </p:cNvSpPr>
          <p:nvPr/>
        </p:nvSpPr>
        <p:spPr bwMode="auto">
          <a:xfrm>
            <a:off x="611187" y="2439836"/>
            <a:ext cx="7921625" cy="444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lnSpc>
                <a:spcPts val="2000"/>
              </a:lnSpc>
            </a:pPr>
            <a:r>
              <a:rPr lang="en-US" altLang="zh-CN" sz="1600" dirty="0">
                <a:latin typeface="微软雅黑" panose="020B0503020204020204" pitchFamily="34" charset="-122"/>
                <a:ea typeface="微软雅黑" panose="020B0503020204020204" pitchFamily="34" charset="-122"/>
              </a:rPr>
              <a:t>import pandas as </a:t>
            </a:r>
            <a:r>
              <a:rPr lang="en-US" altLang="zh-CN" sz="1600" dirty="0" err="1">
                <a:latin typeface="微软雅黑" panose="020B0503020204020204" pitchFamily="34" charset="-122"/>
                <a:ea typeface="微软雅黑" panose="020B0503020204020204" pitchFamily="34" charset="-122"/>
              </a:rPr>
              <a:t>pd</a:t>
            </a:r>
            <a:endParaRPr lang="zh-CN" altLang="zh-CN" sz="1600" dirty="0">
              <a:latin typeface="微软雅黑" panose="020B0503020204020204" pitchFamily="34" charset="-122"/>
              <a:ea typeface="微软雅黑" panose="020B0503020204020204" pitchFamily="34" charset="-122"/>
            </a:endParaRPr>
          </a:p>
          <a:p>
            <a:pPr eaLnBrk="1" hangingPunct="1">
              <a:lnSpc>
                <a:spcPts val="2000"/>
              </a:lnSpc>
            </a:pPr>
            <a:r>
              <a:rPr lang="en-US" altLang="zh-CN" sz="1600" dirty="0">
                <a:latin typeface="微软雅黑" panose="020B0503020204020204" pitchFamily="34" charset="-122"/>
                <a:ea typeface="微软雅黑" panose="020B0503020204020204" pitchFamily="34" charset="-122"/>
              </a:rPr>
              <a:t>from </a:t>
            </a:r>
            <a:r>
              <a:rPr lang="en-US" altLang="zh-CN" sz="1600" dirty="0" err="1">
                <a:latin typeface="微软雅黑" panose="020B0503020204020204" pitchFamily="34" charset="-122"/>
                <a:ea typeface="微软雅黑" panose="020B0503020204020204" pitchFamily="34" charset="-122"/>
              </a:rPr>
              <a:t>sklearn.linear_model</a:t>
            </a:r>
            <a:r>
              <a:rPr lang="en-US" altLang="zh-CN" sz="1600" dirty="0">
                <a:latin typeface="微软雅黑" panose="020B0503020204020204" pitchFamily="34" charset="-122"/>
                <a:ea typeface="微软雅黑" panose="020B0503020204020204" pitchFamily="34" charset="-122"/>
              </a:rPr>
              <a:t> import </a:t>
            </a:r>
            <a:r>
              <a:rPr lang="en-US" altLang="zh-CN" sz="1600" dirty="0" err="1">
                <a:latin typeface="微软雅黑" panose="020B0503020204020204" pitchFamily="34" charset="-122"/>
                <a:ea typeface="微软雅黑" panose="020B0503020204020204" pitchFamily="34" charset="-122"/>
              </a:rPr>
              <a:t>LogisticRegression</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RandomizedLogisticRegression</a:t>
            </a:r>
            <a:endParaRPr lang="zh-CN" altLang="zh-CN" sz="1600" dirty="0">
              <a:latin typeface="微软雅黑" panose="020B0503020204020204" pitchFamily="34" charset="-122"/>
              <a:ea typeface="微软雅黑" panose="020B0503020204020204" pitchFamily="34" charset="-122"/>
            </a:endParaRPr>
          </a:p>
          <a:p>
            <a:pPr eaLnBrk="1" hangingPunct="1">
              <a:lnSpc>
                <a:spcPts val="2000"/>
              </a:lnSpc>
            </a:pPr>
            <a:r>
              <a:rPr lang="en-US" altLang="zh-CN" sz="1600" dirty="0">
                <a:latin typeface="微软雅黑" panose="020B0503020204020204" pitchFamily="34" charset="-122"/>
                <a:ea typeface="微软雅黑" panose="020B0503020204020204" pitchFamily="34" charset="-122"/>
              </a:rPr>
              <a:t>from </a:t>
            </a:r>
            <a:r>
              <a:rPr lang="en-US" altLang="zh-CN" sz="1600" dirty="0" err="1">
                <a:latin typeface="微软雅黑" panose="020B0503020204020204" pitchFamily="34" charset="-122"/>
                <a:ea typeface="微软雅黑" panose="020B0503020204020204" pitchFamily="34" charset="-122"/>
              </a:rPr>
              <a:t>sklearn.cross_validation</a:t>
            </a:r>
            <a:r>
              <a:rPr lang="en-US" altLang="zh-CN" sz="1600" dirty="0">
                <a:latin typeface="微软雅黑" panose="020B0503020204020204" pitchFamily="34" charset="-122"/>
                <a:ea typeface="微软雅黑" panose="020B0503020204020204" pitchFamily="34" charset="-122"/>
              </a:rPr>
              <a:t> import </a:t>
            </a:r>
            <a:r>
              <a:rPr lang="en-US" altLang="zh-CN" sz="1600" dirty="0" err="1">
                <a:latin typeface="微软雅黑" panose="020B0503020204020204" pitchFamily="34" charset="-122"/>
                <a:ea typeface="微软雅黑" panose="020B0503020204020204" pitchFamily="34" charset="-122"/>
              </a:rPr>
              <a:t>train_test_split</a:t>
            </a:r>
            <a:endParaRPr lang="zh-CN" altLang="zh-CN" sz="1600" dirty="0">
              <a:latin typeface="微软雅黑" panose="020B0503020204020204" pitchFamily="34" charset="-122"/>
              <a:ea typeface="微软雅黑" panose="020B0503020204020204" pitchFamily="34" charset="-122"/>
            </a:endParaRPr>
          </a:p>
          <a:p>
            <a:pPr eaLnBrk="1" hangingPunct="1">
              <a:lnSpc>
                <a:spcPts val="2000"/>
              </a:lnSpc>
            </a:pP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导入数据并观察</a:t>
            </a:r>
          </a:p>
          <a:p>
            <a:pPr eaLnBrk="1" hangingPunct="1">
              <a:lnSpc>
                <a:spcPts val="2000"/>
              </a:lnSpc>
            </a:pPr>
            <a:r>
              <a:rPr lang="en-US" altLang="zh-CN" sz="1600" dirty="0">
                <a:latin typeface="微软雅黑" panose="020B0503020204020204" pitchFamily="34" charset="-122"/>
                <a:ea typeface="微软雅黑" panose="020B0503020204020204" pitchFamily="34" charset="-122"/>
              </a:rPr>
              <a:t>data = </a:t>
            </a:r>
            <a:r>
              <a:rPr lang="en-US" altLang="zh-CN" sz="1600" dirty="0" err="1">
                <a:latin typeface="微软雅黑" panose="020B0503020204020204" pitchFamily="34" charset="-122"/>
                <a:ea typeface="微软雅黑" panose="020B0503020204020204" pitchFamily="34" charset="-122"/>
              </a:rPr>
              <a:t>pd.read_csv</a:t>
            </a:r>
            <a:r>
              <a:rPr lang="en-US" altLang="zh-CN" sz="1600" dirty="0">
                <a:latin typeface="微软雅黑" panose="020B0503020204020204" pitchFamily="34" charset="-122"/>
                <a:ea typeface="微软雅黑" panose="020B0503020204020204" pitchFamily="34" charset="-122"/>
              </a:rPr>
              <a:t>('../data/LogisticRegression.csv', encoding='utf-8')</a:t>
            </a:r>
            <a:endParaRPr lang="zh-CN" altLang="zh-CN" sz="1600" dirty="0">
              <a:latin typeface="微软雅黑" panose="020B0503020204020204" pitchFamily="34" charset="-122"/>
              <a:ea typeface="微软雅黑" panose="020B0503020204020204" pitchFamily="34" charset="-122"/>
            </a:endParaRPr>
          </a:p>
          <a:p>
            <a:pPr eaLnBrk="1" hangingPunct="1">
              <a:lnSpc>
                <a:spcPts val="2000"/>
              </a:lnSpc>
            </a:pP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将类别型变量进行独热编码</a:t>
            </a:r>
            <a:r>
              <a:rPr lang="en-US" altLang="zh-CN" sz="1600" dirty="0">
                <a:latin typeface="微软雅黑" panose="020B0503020204020204" pitchFamily="34" charset="-122"/>
                <a:ea typeface="微软雅黑" panose="020B0503020204020204" pitchFamily="34" charset="-122"/>
              </a:rPr>
              <a:t>one-hot encoding</a:t>
            </a:r>
            <a:endParaRPr lang="zh-CN" altLang="zh-CN" sz="1600" dirty="0">
              <a:latin typeface="微软雅黑" panose="020B0503020204020204" pitchFamily="34" charset="-122"/>
              <a:ea typeface="微软雅黑" panose="020B0503020204020204" pitchFamily="34" charset="-122"/>
            </a:endParaRPr>
          </a:p>
          <a:p>
            <a:pPr eaLnBrk="1" hangingPunct="1">
              <a:lnSpc>
                <a:spcPts val="2000"/>
              </a:lnSpc>
            </a:pPr>
            <a:r>
              <a:rPr lang="en-US" altLang="zh-CN" sz="1600" dirty="0" err="1">
                <a:latin typeface="微软雅黑" panose="020B0503020204020204" pitchFamily="34" charset="-122"/>
                <a:ea typeface="微软雅黑" panose="020B0503020204020204" pitchFamily="34" charset="-122"/>
              </a:rPr>
              <a:t>data_dum</a:t>
            </a:r>
            <a:r>
              <a:rPr lang="en-US" altLang="zh-CN" sz="1600" dirty="0">
                <a:latin typeface="微软雅黑" panose="020B0503020204020204" pitchFamily="34" charset="-122"/>
                <a:ea typeface="微软雅黑" panose="020B0503020204020204" pitchFamily="34" charset="-122"/>
              </a:rPr>
              <a:t> = </a:t>
            </a:r>
            <a:r>
              <a:rPr lang="en-US" altLang="zh-CN" sz="1600" dirty="0" err="1">
                <a:latin typeface="微软雅黑" panose="020B0503020204020204" pitchFamily="34" charset="-122"/>
                <a:ea typeface="微软雅黑" panose="020B0503020204020204" pitchFamily="34" charset="-122"/>
              </a:rPr>
              <a:t>pd.get_dummies</a:t>
            </a:r>
            <a:r>
              <a:rPr lang="en-US" altLang="zh-CN" sz="1600" dirty="0">
                <a:latin typeface="微软雅黑" panose="020B0503020204020204" pitchFamily="34" charset="-122"/>
                <a:ea typeface="微软雅黑" panose="020B0503020204020204" pitchFamily="34" charset="-122"/>
              </a:rPr>
              <a:t>(data, prefix='rank', columns=['rank'], </a:t>
            </a:r>
            <a:r>
              <a:rPr lang="en-US" altLang="zh-CN" sz="1600" dirty="0" err="1">
                <a:latin typeface="微软雅黑" panose="020B0503020204020204" pitchFamily="34" charset="-122"/>
                <a:ea typeface="微软雅黑" panose="020B0503020204020204" pitchFamily="34" charset="-122"/>
              </a:rPr>
              <a:t>drop_first</a:t>
            </a:r>
            <a:r>
              <a:rPr lang="en-US" altLang="zh-CN" sz="1600" dirty="0">
                <a:latin typeface="微软雅黑" panose="020B0503020204020204" pitchFamily="34" charset="-122"/>
                <a:ea typeface="微软雅黑" panose="020B0503020204020204" pitchFamily="34" charset="-122"/>
              </a:rPr>
              <a:t>=True)</a:t>
            </a:r>
            <a:endParaRPr lang="zh-CN" altLang="zh-CN" sz="1600" dirty="0">
              <a:latin typeface="微软雅黑" panose="020B0503020204020204" pitchFamily="34" charset="-122"/>
              <a:ea typeface="微软雅黑" panose="020B0503020204020204" pitchFamily="34" charset="-122"/>
            </a:endParaRPr>
          </a:p>
          <a:p>
            <a:pPr eaLnBrk="1" hangingPunct="1">
              <a:lnSpc>
                <a:spcPts val="2000"/>
              </a:lnSpc>
            </a:pPr>
            <a:r>
              <a:rPr lang="en-US" altLang="zh-CN" sz="1600" dirty="0">
                <a:latin typeface="微软雅黑" panose="020B0503020204020204" pitchFamily="34" charset="-122"/>
                <a:ea typeface="微软雅黑" panose="020B0503020204020204" pitchFamily="34" charset="-122"/>
              </a:rPr>
              <a:t>print </a:t>
            </a:r>
            <a:r>
              <a:rPr lang="en-US" altLang="zh-CN" sz="1600" dirty="0" err="1">
                <a:latin typeface="微软雅黑" panose="020B0503020204020204" pitchFamily="34" charset="-122"/>
                <a:ea typeface="微软雅黑" panose="020B0503020204020204" pitchFamily="34" charset="-122"/>
              </a:rPr>
              <a:t>data_dum.tail</a:t>
            </a:r>
            <a:r>
              <a:rPr lang="en-US" altLang="zh-CN" sz="1600" dirty="0">
                <a:latin typeface="微软雅黑" panose="020B0503020204020204" pitchFamily="34" charset="-122"/>
                <a:ea typeface="微软雅黑" panose="020B0503020204020204" pitchFamily="34" charset="-122"/>
              </a:rPr>
              <a:t>(5)    # </a:t>
            </a:r>
            <a:r>
              <a:rPr lang="zh-CN" altLang="zh-CN" sz="1600" dirty="0">
                <a:latin typeface="微软雅黑" panose="020B0503020204020204" pitchFamily="34" charset="-122"/>
                <a:ea typeface="微软雅黑" panose="020B0503020204020204" pitchFamily="34" charset="-122"/>
              </a:rPr>
              <a:t>查看数据框的最后五行</a:t>
            </a:r>
          </a:p>
          <a:p>
            <a:pPr eaLnBrk="1" hangingPunct="1">
              <a:lnSpc>
                <a:spcPts val="2000"/>
              </a:lnSpc>
            </a:pP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切分训练集和测试集</a:t>
            </a:r>
          </a:p>
          <a:p>
            <a:pPr eaLnBrk="1" hangingPunct="1">
              <a:lnSpc>
                <a:spcPts val="2000"/>
              </a:lnSpc>
            </a:pPr>
            <a:r>
              <a:rPr lang="en-US" altLang="zh-CN" sz="1600" dirty="0" err="1">
                <a:latin typeface="微软雅黑" panose="020B0503020204020204" pitchFamily="34" charset="-122"/>
                <a:ea typeface="微软雅黑" panose="020B0503020204020204" pitchFamily="34" charset="-122"/>
              </a:rPr>
              <a:t>X_train</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X_test</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y_train</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y_test</a:t>
            </a:r>
            <a:r>
              <a:rPr lang="en-US" altLang="zh-CN" sz="1600" dirty="0">
                <a:latin typeface="微软雅黑" panose="020B0503020204020204" pitchFamily="34" charset="-122"/>
                <a:ea typeface="微软雅黑" panose="020B0503020204020204" pitchFamily="34" charset="-122"/>
              </a:rPr>
              <a:t> = </a:t>
            </a:r>
            <a:r>
              <a:rPr lang="en-US" altLang="zh-CN" sz="1600" dirty="0" err="1">
                <a:latin typeface="微软雅黑" panose="020B0503020204020204" pitchFamily="34" charset="-122"/>
                <a:ea typeface="微软雅黑" panose="020B0503020204020204" pitchFamily="34" charset="-122"/>
              </a:rPr>
              <a:t>train_test_split</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data_dum.ix</a:t>
            </a:r>
            <a:r>
              <a:rPr lang="en-US" altLang="zh-CN" sz="1600" dirty="0">
                <a:latin typeface="微软雅黑" panose="020B0503020204020204" pitchFamily="34" charset="-122"/>
                <a:ea typeface="微软雅黑" panose="020B0503020204020204" pitchFamily="34" charset="-122"/>
              </a:rPr>
              <a:t>[:, 1:], </a:t>
            </a:r>
            <a:r>
              <a:rPr lang="en-US" altLang="zh-CN" sz="1600" dirty="0" err="1">
                <a:latin typeface="微软雅黑" panose="020B0503020204020204" pitchFamily="34" charset="-122"/>
                <a:ea typeface="微软雅黑" panose="020B0503020204020204" pitchFamily="34" charset="-122"/>
              </a:rPr>
              <a:t>data_dum.ix</a:t>
            </a:r>
            <a:r>
              <a:rPr lang="en-US" altLang="zh-CN" sz="1600" dirty="0">
                <a:latin typeface="微软雅黑" panose="020B0503020204020204" pitchFamily="34" charset="-122"/>
                <a:ea typeface="微软雅黑" panose="020B0503020204020204" pitchFamily="34" charset="-122"/>
              </a:rPr>
              <a:t>[:, 0], </a:t>
            </a:r>
            <a:r>
              <a:rPr lang="en-US" altLang="zh-CN" sz="1600" dirty="0" err="1">
                <a:latin typeface="微软雅黑" panose="020B0503020204020204" pitchFamily="34" charset="-122"/>
                <a:ea typeface="微软雅黑" panose="020B0503020204020204" pitchFamily="34" charset="-122"/>
              </a:rPr>
              <a:t>test_size</a:t>
            </a:r>
            <a:r>
              <a:rPr lang="en-US" altLang="zh-CN" sz="1600" dirty="0">
                <a:latin typeface="微软雅黑" panose="020B0503020204020204" pitchFamily="34" charset="-122"/>
                <a:ea typeface="微软雅黑" panose="020B0503020204020204" pitchFamily="34" charset="-122"/>
              </a:rPr>
              <a:t>=.1, </a:t>
            </a:r>
            <a:r>
              <a:rPr lang="en-US" altLang="zh-CN" sz="1600" dirty="0" err="1">
                <a:latin typeface="微软雅黑" panose="020B0503020204020204" pitchFamily="34" charset="-122"/>
                <a:ea typeface="微软雅黑" panose="020B0503020204020204" pitchFamily="34" charset="-122"/>
              </a:rPr>
              <a:t>random_state</a:t>
            </a:r>
            <a:r>
              <a:rPr lang="en-US" altLang="zh-CN" sz="1600" dirty="0">
                <a:latin typeface="微软雅黑" panose="020B0503020204020204" pitchFamily="34" charset="-122"/>
                <a:ea typeface="微软雅黑" panose="020B0503020204020204" pitchFamily="34" charset="-122"/>
              </a:rPr>
              <a:t>=520)</a:t>
            </a:r>
            <a:endParaRPr lang="zh-CN" altLang="zh-CN" sz="1600" dirty="0">
              <a:latin typeface="微软雅黑" panose="020B0503020204020204" pitchFamily="34" charset="-122"/>
              <a:ea typeface="微软雅黑" panose="020B0503020204020204" pitchFamily="34" charset="-122"/>
            </a:endParaRPr>
          </a:p>
          <a:p>
            <a:pPr eaLnBrk="1" hangingPunct="1">
              <a:lnSpc>
                <a:spcPts val="2000"/>
              </a:lnSpc>
            </a:pPr>
            <a:r>
              <a:rPr lang="en-US" altLang="zh-CN" sz="1600" dirty="0" err="1">
                <a:latin typeface="微软雅黑" panose="020B0503020204020204" pitchFamily="34" charset="-122"/>
                <a:ea typeface="微软雅黑" panose="020B0503020204020204" pitchFamily="34" charset="-122"/>
              </a:rPr>
              <a:t>lr</a:t>
            </a:r>
            <a:r>
              <a:rPr lang="en-US" altLang="zh-CN" sz="1600" dirty="0">
                <a:latin typeface="微软雅黑" panose="020B0503020204020204" pitchFamily="34" charset="-122"/>
                <a:ea typeface="微软雅黑" panose="020B0503020204020204" pitchFamily="34" charset="-122"/>
              </a:rPr>
              <a:t> = </a:t>
            </a:r>
            <a:r>
              <a:rPr lang="en-US" altLang="zh-CN" sz="1600" dirty="0" err="1">
                <a:latin typeface="微软雅黑" panose="020B0503020204020204" pitchFamily="34" charset="-122"/>
                <a:ea typeface="微软雅黑" panose="020B0503020204020204" pitchFamily="34" charset="-122"/>
              </a:rPr>
              <a:t>LogisticRegression</a:t>
            </a:r>
            <a:r>
              <a:rPr lang="en-US" altLang="zh-CN" sz="1600" dirty="0">
                <a:latin typeface="微软雅黑" panose="020B0503020204020204" pitchFamily="34" charset="-122"/>
                <a:ea typeface="微软雅黑" panose="020B0503020204020204" pitchFamily="34" charset="-122"/>
              </a:rPr>
              <a:t>()    # </a:t>
            </a:r>
            <a:r>
              <a:rPr lang="zh-CN" altLang="zh-CN" sz="1600" dirty="0">
                <a:latin typeface="微软雅黑" panose="020B0503020204020204" pitchFamily="34" charset="-122"/>
                <a:ea typeface="微软雅黑" panose="020B0503020204020204" pitchFamily="34" charset="-122"/>
              </a:rPr>
              <a:t>建立</a:t>
            </a:r>
            <a:r>
              <a:rPr lang="en-US" altLang="zh-CN" sz="1600" dirty="0">
                <a:latin typeface="微软雅黑" panose="020B0503020204020204" pitchFamily="34" charset="-122"/>
                <a:ea typeface="微软雅黑" panose="020B0503020204020204" pitchFamily="34" charset="-122"/>
              </a:rPr>
              <a:t>LR</a:t>
            </a:r>
            <a:r>
              <a:rPr lang="zh-CN" altLang="zh-CN" sz="1600" dirty="0">
                <a:latin typeface="微软雅黑" panose="020B0503020204020204" pitchFamily="34" charset="-122"/>
                <a:ea typeface="微软雅黑" panose="020B0503020204020204" pitchFamily="34" charset="-122"/>
              </a:rPr>
              <a:t>模型</a:t>
            </a:r>
          </a:p>
          <a:p>
            <a:pPr eaLnBrk="1" hangingPunct="1">
              <a:lnSpc>
                <a:spcPts val="2000"/>
              </a:lnSpc>
            </a:pPr>
            <a:r>
              <a:rPr lang="en-US" altLang="zh-CN" sz="1600" dirty="0" err="1">
                <a:latin typeface="微软雅黑" panose="020B0503020204020204" pitchFamily="34" charset="-122"/>
                <a:ea typeface="微软雅黑" panose="020B0503020204020204" pitchFamily="34" charset="-122"/>
              </a:rPr>
              <a:t>lr.fit</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X_train</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y_train</a:t>
            </a:r>
            <a:r>
              <a:rPr lang="en-US" altLang="zh-CN" sz="1600" dirty="0">
                <a:latin typeface="微软雅黑" panose="020B0503020204020204" pitchFamily="34" charset="-122"/>
                <a:ea typeface="微软雅黑" panose="020B0503020204020204" pitchFamily="34" charset="-122"/>
              </a:rPr>
              <a:t>)    # </a:t>
            </a:r>
            <a:r>
              <a:rPr lang="zh-CN" altLang="zh-CN" sz="1600" dirty="0">
                <a:latin typeface="微软雅黑" panose="020B0503020204020204" pitchFamily="34" charset="-122"/>
                <a:ea typeface="微软雅黑" panose="020B0503020204020204" pitchFamily="34" charset="-122"/>
              </a:rPr>
              <a:t>用处理好的数据训练模型</a:t>
            </a:r>
          </a:p>
          <a:p>
            <a:pPr eaLnBrk="1" hangingPunct="1">
              <a:lnSpc>
                <a:spcPts val="2000"/>
              </a:lnSpc>
            </a:pPr>
            <a:r>
              <a:rPr lang="en-US" altLang="zh-CN" sz="1600" dirty="0">
                <a:latin typeface="微软雅黑" panose="020B0503020204020204" pitchFamily="34" charset="-122"/>
                <a:ea typeface="微软雅黑" panose="020B0503020204020204" pitchFamily="34" charset="-122"/>
              </a:rPr>
              <a:t>print '</a:t>
            </a:r>
            <a:r>
              <a:rPr lang="zh-CN" altLang="zh-CN" sz="1600" dirty="0">
                <a:latin typeface="微软雅黑" panose="020B0503020204020204" pitchFamily="34" charset="-122"/>
                <a:ea typeface="微软雅黑" panose="020B0503020204020204" pitchFamily="34" charset="-122"/>
              </a:rPr>
              <a:t>逻辑回归的准确率为：</a:t>
            </a:r>
            <a:r>
              <a:rPr lang="en-US" altLang="zh-CN" sz="1600" dirty="0">
                <a:latin typeface="微软雅黑" panose="020B0503020204020204" pitchFamily="34" charset="-122"/>
                <a:ea typeface="微软雅黑" panose="020B0503020204020204" pitchFamily="34" charset="-122"/>
              </a:rPr>
              <a:t>{0:.2f}%'.format(</a:t>
            </a:r>
            <a:r>
              <a:rPr lang="en-US" altLang="zh-CN" sz="1600" dirty="0" err="1">
                <a:latin typeface="微软雅黑" panose="020B0503020204020204" pitchFamily="34" charset="-122"/>
                <a:ea typeface="微软雅黑" panose="020B0503020204020204" pitchFamily="34" charset="-122"/>
              </a:rPr>
              <a:t>lr.score</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X_test</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y_test</a:t>
            </a:r>
            <a:r>
              <a:rPr lang="en-US" altLang="zh-CN" sz="1600" dirty="0">
                <a:latin typeface="微软雅黑" panose="020B0503020204020204" pitchFamily="34" charset="-122"/>
                <a:ea typeface="微软雅黑" panose="020B0503020204020204" pitchFamily="34" charset="-122"/>
              </a:rPr>
              <a:t>) *100)</a:t>
            </a:r>
            <a:endParaRPr lang="zh-CN" altLang="zh-CN" sz="1600" dirty="0">
              <a:latin typeface="微软雅黑" panose="020B0503020204020204" pitchFamily="34" charset="-122"/>
              <a:ea typeface="微软雅黑" panose="020B0503020204020204" pitchFamily="34" charset="-122"/>
            </a:endParaRPr>
          </a:p>
          <a:p>
            <a:pPr eaLnBrk="1" hangingPunct="1"/>
            <a:endParaRPr lang="zh-CN" altLang="en-US" sz="1600" dirty="0">
              <a:latin typeface="微软雅黑" panose="020B0503020204020204" pitchFamily="34" charset="-122"/>
              <a:ea typeface="微软雅黑" panose="020B0503020204020204" pitchFamily="34" charset="-122"/>
            </a:endParaRPr>
          </a:p>
        </p:txBody>
      </p:sp>
      <p:sp>
        <p:nvSpPr>
          <p:cNvPr id="28677" name="TextBox 4">
            <a:extLst>
              <a:ext uri="{FF2B5EF4-FFF2-40B4-BE49-F238E27FC236}">
                <a16:creationId xmlns:a16="http://schemas.microsoft.com/office/drawing/2014/main" id="{0D5D9F8D-E598-4561-9D46-FCB8D7D8FB68}"/>
              </a:ext>
            </a:extLst>
          </p:cNvPr>
          <p:cNvSpPr txBox="1">
            <a:spLocks noChangeArrowheads="1"/>
          </p:cNvSpPr>
          <p:nvPr/>
        </p:nvSpPr>
        <p:spPr bwMode="auto">
          <a:xfrm>
            <a:off x="395288" y="2149641"/>
            <a:ext cx="53546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buClr>
                <a:srgbClr val="002060"/>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算法实现代码如下：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10B8BA46-9204-4331-9232-1CDEF988E584}"/>
              </a:ext>
            </a:extLst>
          </p:cNvPr>
          <p:cNvCxnSpPr/>
          <p:nvPr/>
        </p:nvCxnSpPr>
        <p:spPr>
          <a:xfrm>
            <a:off x="2143125" y="908050"/>
            <a:ext cx="0" cy="4465638"/>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00DA841D-0458-42A6-ACF3-EB496B40FDF6}"/>
              </a:ext>
            </a:extLst>
          </p:cNvPr>
          <p:cNvSpPr>
            <a:spLocks noChangeShapeType="1"/>
          </p:cNvSpPr>
          <p:nvPr/>
        </p:nvSpPr>
        <p:spPr bwMode="auto">
          <a:xfrm>
            <a:off x="1476375" y="16224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BD8B8CCC-89F8-48F9-9E2A-E0E72D3ED7B6}"/>
              </a:ext>
            </a:extLst>
          </p:cNvPr>
          <p:cNvSpPr>
            <a:spLocks noChangeArrowheads="1"/>
          </p:cNvSpPr>
          <p:nvPr/>
        </p:nvSpPr>
        <p:spPr bwMode="auto">
          <a:xfrm>
            <a:off x="1855788" y="134143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2E7B6301-CD0C-465F-82E0-B5BDFF60D545}"/>
              </a:ext>
            </a:extLst>
          </p:cNvPr>
          <p:cNvSpPr>
            <a:spLocks noChangeArrowheads="1"/>
          </p:cNvSpPr>
          <p:nvPr/>
        </p:nvSpPr>
        <p:spPr bwMode="auto">
          <a:xfrm>
            <a:off x="2844800" y="134143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回归分析</a:t>
            </a:r>
          </a:p>
        </p:txBody>
      </p:sp>
      <p:sp>
        <p:nvSpPr>
          <p:cNvPr id="11" name="AutoShape 12">
            <a:hlinkClick r:id="" action="ppaction://noaction" highlightClick="1"/>
            <a:extLst>
              <a:ext uri="{FF2B5EF4-FFF2-40B4-BE49-F238E27FC236}">
                <a16:creationId xmlns:a16="http://schemas.microsoft.com/office/drawing/2014/main" id="{FFCFEE97-C860-4AEA-B9AC-C4761652813E}"/>
              </a:ext>
            </a:extLst>
          </p:cNvPr>
          <p:cNvSpPr>
            <a:spLocks noChangeArrowheads="1"/>
          </p:cNvSpPr>
          <p:nvPr/>
        </p:nvSpPr>
        <p:spPr bwMode="auto">
          <a:xfrm>
            <a:off x="2844800" y="2060848"/>
            <a:ext cx="4602163" cy="576262"/>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决策树</a:t>
            </a:r>
          </a:p>
        </p:txBody>
      </p:sp>
      <p:sp>
        <p:nvSpPr>
          <p:cNvPr id="12" name="Oval 13">
            <a:hlinkClick r:id="" action="ppaction://noaction" highlightClick="1"/>
            <a:extLst>
              <a:ext uri="{FF2B5EF4-FFF2-40B4-BE49-F238E27FC236}">
                <a16:creationId xmlns:a16="http://schemas.microsoft.com/office/drawing/2014/main" id="{D6B56518-8D78-4F83-81D4-6D146CA691B9}"/>
              </a:ext>
            </a:extLst>
          </p:cNvPr>
          <p:cNvSpPr>
            <a:spLocks noChangeArrowheads="1"/>
          </p:cNvSpPr>
          <p:nvPr/>
        </p:nvSpPr>
        <p:spPr bwMode="auto">
          <a:xfrm>
            <a:off x="1857375" y="2060848"/>
            <a:ext cx="623888" cy="576262"/>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2</a:t>
            </a:r>
          </a:p>
        </p:txBody>
      </p:sp>
      <p:sp>
        <p:nvSpPr>
          <p:cNvPr id="29708" name="标题 13">
            <a:extLst>
              <a:ext uri="{FF2B5EF4-FFF2-40B4-BE49-F238E27FC236}">
                <a16:creationId xmlns:a16="http://schemas.microsoft.com/office/drawing/2014/main" id="{36872CBA-6A12-4505-8ED6-F277E817A404}"/>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740DFE9A-F442-42F8-B9CA-B53F74952272}"/>
              </a:ext>
            </a:extLst>
          </p:cNvPr>
          <p:cNvSpPr>
            <a:spLocks noChangeArrowheads="1"/>
          </p:cNvSpPr>
          <p:nvPr/>
        </p:nvSpPr>
        <p:spPr bwMode="auto">
          <a:xfrm>
            <a:off x="2843213" y="27813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神经网络</a:t>
            </a:r>
          </a:p>
        </p:txBody>
      </p:sp>
      <p:sp>
        <p:nvSpPr>
          <p:cNvPr id="14" name="AutoShape 12">
            <a:hlinkClick r:id="" action="ppaction://noaction" highlightClick="1"/>
            <a:extLst>
              <a:ext uri="{FF2B5EF4-FFF2-40B4-BE49-F238E27FC236}">
                <a16:creationId xmlns:a16="http://schemas.microsoft.com/office/drawing/2014/main" id="{9695ED5C-DE41-4219-9DAB-457A45078F1F}"/>
              </a:ext>
            </a:extLst>
          </p:cNvPr>
          <p:cNvSpPr>
            <a:spLocks noChangeArrowheads="1"/>
          </p:cNvSpPr>
          <p:nvPr/>
        </p:nvSpPr>
        <p:spPr bwMode="auto">
          <a:xfrm>
            <a:off x="2843213" y="350043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KNN</a:t>
            </a:r>
            <a:r>
              <a:rPr lang="zh-CN" altLang="en-US" sz="1800" dirty="0">
                <a:latin typeface="微软雅黑" pitchFamily="34" charset="-122"/>
                <a:ea typeface="微软雅黑" pitchFamily="34" charset="-122"/>
              </a:rPr>
              <a:t>算法</a:t>
            </a:r>
          </a:p>
        </p:txBody>
      </p:sp>
      <p:sp>
        <p:nvSpPr>
          <p:cNvPr id="16" name="Oval 13">
            <a:hlinkClick r:id="" action="ppaction://noaction" highlightClick="1"/>
            <a:extLst>
              <a:ext uri="{FF2B5EF4-FFF2-40B4-BE49-F238E27FC236}">
                <a16:creationId xmlns:a16="http://schemas.microsoft.com/office/drawing/2014/main" id="{85F5D0E6-F6AC-46B4-BF17-849121D41CA8}"/>
              </a:ext>
            </a:extLst>
          </p:cNvPr>
          <p:cNvSpPr>
            <a:spLocks noChangeArrowheads="1"/>
          </p:cNvSpPr>
          <p:nvPr/>
        </p:nvSpPr>
        <p:spPr bwMode="auto">
          <a:xfrm>
            <a:off x="1860550"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961F4116-11D8-41C7-8184-3F4B10C46EFD}"/>
              </a:ext>
            </a:extLst>
          </p:cNvPr>
          <p:cNvSpPr>
            <a:spLocks noChangeArrowheads="1"/>
          </p:cNvSpPr>
          <p:nvPr/>
        </p:nvSpPr>
        <p:spPr bwMode="auto">
          <a:xfrm>
            <a:off x="1860550" y="350043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17EB78CA-9A38-499A-8626-8E93C7A1942C}"/>
              </a:ext>
            </a:extLst>
          </p:cNvPr>
          <p:cNvSpPr>
            <a:spLocks noChangeArrowheads="1"/>
          </p:cNvSpPr>
          <p:nvPr/>
        </p:nvSpPr>
        <p:spPr bwMode="auto">
          <a:xfrm>
            <a:off x="2843213" y="4221163"/>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朴素贝叶斯分类算法</a:t>
            </a:r>
          </a:p>
        </p:txBody>
      </p:sp>
      <p:sp>
        <p:nvSpPr>
          <p:cNvPr id="19" name="Oval 13">
            <a:hlinkClick r:id="" action="ppaction://noaction" highlightClick="1"/>
            <a:extLst>
              <a:ext uri="{FF2B5EF4-FFF2-40B4-BE49-F238E27FC236}">
                <a16:creationId xmlns:a16="http://schemas.microsoft.com/office/drawing/2014/main" id="{37594F59-1679-4B31-87D0-A86C4976FDD5}"/>
              </a:ext>
            </a:extLst>
          </p:cNvPr>
          <p:cNvSpPr>
            <a:spLocks noChangeArrowheads="1"/>
          </p:cNvSpPr>
          <p:nvPr/>
        </p:nvSpPr>
        <p:spPr bwMode="auto">
          <a:xfrm>
            <a:off x="1835150" y="422116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5</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445DDC3B-4F8F-44AE-A424-CE64B853BDE1}"/>
              </a:ext>
            </a:extLst>
          </p:cNvPr>
          <p:cNvSpPr>
            <a:spLocks noGrp="1"/>
          </p:cNvSpPr>
          <p:nvPr>
            <p:ph type="title"/>
          </p:nvPr>
        </p:nvSpPr>
        <p:spPr/>
        <p:txBody>
          <a:bodyPr/>
          <a:lstStyle/>
          <a:p>
            <a:r>
              <a:rPr lang="zh-CN" altLang="en-US"/>
              <a:t>决策树概述</a:t>
            </a:r>
          </a:p>
        </p:txBody>
      </p:sp>
      <p:sp>
        <p:nvSpPr>
          <p:cNvPr id="30723" name="内容占位符 2">
            <a:extLst>
              <a:ext uri="{FF2B5EF4-FFF2-40B4-BE49-F238E27FC236}">
                <a16:creationId xmlns:a16="http://schemas.microsoft.com/office/drawing/2014/main" id="{76B9B3F3-08FA-4AB9-A343-B10AFFBFB5F1}"/>
              </a:ext>
            </a:extLst>
          </p:cNvPr>
          <p:cNvSpPr>
            <a:spLocks noGrp="1"/>
          </p:cNvSpPr>
          <p:nvPr>
            <p:ph idx="1"/>
          </p:nvPr>
        </p:nvSpPr>
        <p:spPr/>
        <p:txBody>
          <a:bodyPr/>
          <a:lstStyle/>
          <a:p>
            <a:r>
              <a:rPr lang="zh-CN" altLang="zh-CN"/>
              <a:t>决策树方法在分类、预测、规则提取等领域有着广泛应用。</a:t>
            </a:r>
          </a:p>
          <a:p>
            <a:r>
              <a:rPr lang="zh-CN" altLang="zh-CN"/>
              <a:t>决策树是一树状结构，它的每一个叶节点对应着一个分类，非叶节点对应着在某个属性上的划分，根据样本在该属性上的不同取值将其划分成若干个子集。</a:t>
            </a:r>
            <a:endParaRPr lang="en-US" altLang="zh-CN"/>
          </a:p>
          <a:p>
            <a:r>
              <a:rPr lang="zh-CN" altLang="zh-CN"/>
              <a:t>对于非纯的叶节点，多数类的标号给出到达这个节点的样本所属的类。构造决策树的核心问题是在每一步如何选择适当的属性对样本做拆分。</a:t>
            </a:r>
            <a:endParaRPr lang="en-US" altLang="zh-CN"/>
          </a:p>
          <a:p>
            <a:r>
              <a:rPr lang="zh-CN" altLang="zh-CN"/>
              <a:t>对一个分类问题，从已知类标记的训练样本中学习并构造出决策树是一个自上而下，分而治之的过程。</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FE76E446-5758-4DB3-9B7F-13AB198C0B7D}"/>
              </a:ext>
            </a:extLst>
          </p:cNvPr>
          <p:cNvSpPr>
            <a:spLocks noGrp="1"/>
          </p:cNvSpPr>
          <p:nvPr>
            <p:ph type="title"/>
          </p:nvPr>
        </p:nvSpPr>
        <p:spPr/>
        <p:txBody>
          <a:bodyPr/>
          <a:lstStyle/>
          <a:p>
            <a:r>
              <a:rPr lang="zh-CN" altLang="en-US"/>
              <a:t>决策树算法分类</a:t>
            </a:r>
          </a:p>
        </p:txBody>
      </p:sp>
      <p:sp>
        <p:nvSpPr>
          <p:cNvPr id="31747" name="内容占位符 2">
            <a:extLst>
              <a:ext uri="{FF2B5EF4-FFF2-40B4-BE49-F238E27FC236}">
                <a16:creationId xmlns:a16="http://schemas.microsoft.com/office/drawing/2014/main" id="{533D5DB7-B53D-4C9B-8020-7D2DE8937A01}"/>
              </a:ext>
            </a:extLst>
          </p:cNvPr>
          <p:cNvSpPr>
            <a:spLocks noGrp="1"/>
          </p:cNvSpPr>
          <p:nvPr>
            <p:ph idx="1"/>
          </p:nvPr>
        </p:nvSpPr>
        <p:spPr/>
        <p:txBody>
          <a:bodyPr/>
          <a:lstStyle/>
          <a:p>
            <a:r>
              <a:rPr lang="zh-CN" altLang="zh-CN"/>
              <a:t>常用的决策树算法见</a:t>
            </a:r>
            <a:r>
              <a:rPr lang="zh-CN" altLang="en-US"/>
              <a:t>下表：</a:t>
            </a:r>
          </a:p>
        </p:txBody>
      </p:sp>
      <p:graphicFrame>
        <p:nvGraphicFramePr>
          <p:cNvPr id="4" name="表格 3">
            <a:extLst>
              <a:ext uri="{FF2B5EF4-FFF2-40B4-BE49-F238E27FC236}">
                <a16:creationId xmlns:a16="http://schemas.microsoft.com/office/drawing/2014/main" id="{F49E3DAF-3F5C-4890-B006-9D6F16687622}"/>
              </a:ext>
            </a:extLst>
          </p:cNvPr>
          <p:cNvGraphicFramePr>
            <a:graphicFrameLocks noGrp="1"/>
          </p:cNvGraphicFramePr>
          <p:nvPr>
            <p:extLst>
              <p:ext uri="{D42A27DB-BD31-4B8C-83A1-F6EECF244321}">
                <p14:modId xmlns:p14="http://schemas.microsoft.com/office/powerpoint/2010/main" val="1034387217"/>
              </p:ext>
            </p:extLst>
          </p:nvPr>
        </p:nvGraphicFramePr>
        <p:xfrm>
          <a:off x="684213" y="1484313"/>
          <a:ext cx="8208267" cy="3597359"/>
        </p:xfrm>
        <a:graphic>
          <a:graphicData uri="http://schemas.openxmlformats.org/drawingml/2006/table">
            <a:tbl>
              <a:tblPr firstRow="1" firstCol="1" bandRow="1">
                <a:tableStyleId>{B301B821-A1FF-4177-AEE7-76D212191A09}</a:tableStyleId>
              </a:tblPr>
              <a:tblGrid>
                <a:gridCol w="1216090">
                  <a:extLst>
                    <a:ext uri="{9D8B030D-6E8A-4147-A177-3AD203B41FA5}">
                      <a16:colId xmlns:a16="http://schemas.microsoft.com/office/drawing/2014/main" val="20000"/>
                    </a:ext>
                  </a:extLst>
                </a:gridCol>
                <a:gridCol w="6992177">
                  <a:extLst>
                    <a:ext uri="{9D8B030D-6E8A-4147-A177-3AD203B41FA5}">
                      <a16:colId xmlns:a16="http://schemas.microsoft.com/office/drawing/2014/main" val="20001"/>
                    </a:ext>
                  </a:extLst>
                </a:gridCol>
              </a:tblGrid>
              <a:tr h="305636">
                <a:tc>
                  <a:txBody>
                    <a:bodyPr/>
                    <a:lstStyle/>
                    <a:p>
                      <a:pPr algn="ctr">
                        <a:spcAft>
                          <a:spcPts val="0"/>
                        </a:spcAft>
                      </a:pPr>
                      <a:r>
                        <a:rPr lang="zh-CN" sz="1600" kern="100" dirty="0">
                          <a:effectLst/>
                        </a:rPr>
                        <a:t>决策树算法</a:t>
                      </a:r>
                      <a:endParaRPr lang="zh-CN" sz="1600" kern="100" dirty="0">
                        <a:effectLst/>
                        <a:latin typeface="微软雅黑" pitchFamily="34" charset="-122"/>
                        <a:ea typeface="微软雅黑" pitchFamily="34" charset="-122"/>
                        <a:cs typeface="Times New Roman"/>
                      </a:endParaRPr>
                    </a:p>
                  </a:txBody>
                  <a:tcPr marL="68575" marR="68575" marT="0" marB="0"/>
                </a:tc>
                <a:tc>
                  <a:txBody>
                    <a:bodyPr/>
                    <a:lstStyle/>
                    <a:p>
                      <a:pPr algn="ctr">
                        <a:spcAft>
                          <a:spcPts val="0"/>
                        </a:spcAft>
                      </a:pPr>
                      <a:r>
                        <a:rPr lang="zh-CN" sz="1600" kern="100">
                          <a:effectLst/>
                        </a:rPr>
                        <a:t>算法描述</a:t>
                      </a:r>
                      <a:endParaRPr lang="zh-CN" sz="1600" kern="100">
                        <a:effectLst/>
                        <a:latin typeface="微软雅黑" pitchFamily="34" charset="-122"/>
                        <a:ea typeface="微软雅黑" pitchFamily="34" charset="-122"/>
                        <a:cs typeface="Times New Roman"/>
                      </a:endParaRPr>
                    </a:p>
                  </a:txBody>
                  <a:tcPr marL="68575" marR="68575" marT="0" marB="0"/>
                </a:tc>
                <a:extLst>
                  <a:ext uri="{0D108BD9-81ED-4DB2-BD59-A6C34878D82A}">
                    <a16:rowId xmlns:a16="http://schemas.microsoft.com/office/drawing/2014/main" val="10000"/>
                  </a:ext>
                </a:extLst>
              </a:tr>
              <a:tr h="548606">
                <a:tc>
                  <a:txBody>
                    <a:bodyPr/>
                    <a:lstStyle/>
                    <a:p>
                      <a:pPr algn="l">
                        <a:spcAft>
                          <a:spcPts val="0"/>
                        </a:spcAft>
                      </a:pPr>
                      <a:r>
                        <a:rPr lang="en-US" sz="1800" b="0" kern="100" dirty="0">
                          <a:effectLst/>
                          <a:latin typeface="微软雅黑" pitchFamily="34" charset="-122"/>
                          <a:ea typeface="微软雅黑" pitchFamily="34" charset="-122"/>
                        </a:rPr>
                        <a:t>ID3</a:t>
                      </a:r>
                      <a:r>
                        <a:rPr lang="zh-CN" sz="1800" b="0" kern="100" dirty="0">
                          <a:effectLst/>
                          <a:latin typeface="微软雅黑" pitchFamily="34" charset="-122"/>
                          <a:ea typeface="微软雅黑" pitchFamily="34" charset="-122"/>
                        </a:rPr>
                        <a:t>算法</a:t>
                      </a:r>
                      <a:endParaRPr lang="zh-CN" sz="1800" b="0" kern="100" dirty="0">
                        <a:effectLst/>
                        <a:latin typeface="微软雅黑" pitchFamily="34" charset="-122"/>
                        <a:ea typeface="微软雅黑" pitchFamily="34" charset="-122"/>
                        <a:cs typeface="Times New Roman"/>
                      </a:endParaRPr>
                    </a:p>
                  </a:txBody>
                  <a:tcPr marL="68575" marR="68575" marT="0" marB="0" anchor="ctr"/>
                </a:tc>
                <a:tc>
                  <a:txBody>
                    <a:bodyPr/>
                    <a:lstStyle/>
                    <a:p>
                      <a:pPr algn="l">
                        <a:spcAft>
                          <a:spcPts val="0"/>
                        </a:spcAft>
                      </a:pPr>
                      <a:r>
                        <a:rPr lang="zh-CN" sz="1800" b="0" kern="100">
                          <a:effectLst/>
                          <a:latin typeface="微软雅黑" pitchFamily="34" charset="-122"/>
                          <a:ea typeface="微软雅黑" pitchFamily="34" charset="-122"/>
                        </a:rPr>
                        <a:t>其核心是在决策树的各级节点上，使用信息增益作为属性的选择标准，来帮助确定每个节点所应采用的合适属性。</a:t>
                      </a:r>
                      <a:endParaRPr lang="zh-CN" sz="1800" b="0" kern="100">
                        <a:effectLst/>
                        <a:latin typeface="微软雅黑" pitchFamily="34" charset="-122"/>
                        <a:ea typeface="微软雅黑" pitchFamily="34" charset="-122"/>
                        <a:cs typeface="Times New Roman"/>
                      </a:endParaRPr>
                    </a:p>
                  </a:txBody>
                  <a:tcPr marL="68575" marR="68575" marT="0" marB="0"/>
                </a:tc>
                <a:extLst>
                  <a:ext uri="{0D108BD9-81ED-4DB2-BD59-A6C34878D82A}">
                    <a16:rowId xmlns:a16="http://schemas.microsoft.com/office/drawing/2014/main" val="10001"/>
                  </a:ext>
                </a:extLst>
              </a:tr>
              <a:tr h="822910">
                <a:tc>
                  <a:txBody>
                    <a:bodyPr/>
                    <a:lstStyle/>
                    <a:p>
                      <a:pPr algn="l">
                        <a:spcAft>
                          <a:spcPts val="0"/>
                        </a:spcAft>
                      </a:pPr>
                      <a:r>
                        <a:rPr lang="en-US" sz="1800" b="0" kern="100">
                          <a:effectLst/>
                          <a:latin typeface="微软雅黑" pitchFamily="34" charset="-122"/>
                          <a:ea typeface="微软雅黑" pitchFamily="34" charset="-122"/>
                        </a:rPr>
                        <a:t>C4.5</a:t>
                      </a:r>
                      <a:r>
                        <a:rPr lang="zh-CN" sz="1800" b="0" kern="100">
                          <a:effectLst/>
                          <a:latin typeface="微软雅黑" pitchFamily="34" charset="-122"/>
                          <a:ea typeface="微软雅黑" pitchFamily="34" charset="-122"/>
                        </a:rPr>
                        <a:t>算法</a:t>
                      </a:r>
                      <a:endParaRPr lang="zh-CN" sz="1800" b="0" kern="100">
                        <a:effectLst/>
                        <a:latin typeface="微软雅黑" pitchFamily="34" charset="-122"/>
                        <a:ea typeface="微软雅黑" pitchFamily="34" charset="-122"/>
                        <a:cs typeface="Times New Roman"/>
                      </a:endParaRPr>
                    </a:p>
                  </a:txBody>
                  <a:tcPr marL="68575" marR="68575" marT="0" marB="0" anchor="ctr"/>
                </a:tc>
                <a:tc>
                  <a:txBody>
                    <a:bodyPr/>
                    <a:lstStyle/>
                    <a:p>
                      <a:pPr algn="l">
                        <a:spcAft>
                          <a:spcPts val="0"/>
                        </a:spcAft>
                      </a:pPr>
                      <a:r>
                        <a:rPr lang="en-US" sz="1800" b="0" kern="100" dirty="0">
                          <a:effectLst/>
                          <a:latin typeface="微软雅黑" pitchFamily="34" charset="-122"/>
                          <a:ea typeface="微软雅黑" pitchFamily="34" charset="-122"/>
                        </a:rPr>
                        <a:t>C4.5</a:t>
                      </a:r>
                      <a:r>
                        <a:rPr lang="zh-CN" sz="1800" b="0" kern="100" dirty="0">
                          <a:effectLst/>
                          <a:latin typeface="微软雅黑" pitchFamily="34" charset="-122"/>
                          <a:ea typeface="微软雅黑" pitchFamily="34" charset="-122"/>
                        </a:rPr>
                        <a:t>决策树生成算法相对于</a:t>
                      </a:r>
                      <a:r>
                        <a:rPr lang="en-US" sz="1800" b="0" kern="100" dirty="0">
                          <a:effectLst/>
                          <a:latin typeface="微软雅黑" pitchFamily="34" charset="-122"/>
                          <a:ea typeface="微软雅黑" pitchFamily="34" charset="-122"/>
                        </a:rPr>
                        <a:t>ID3</a:t>
                      </a:r>
                      <a:r>
                        <a:rPr lang="zh-CN" sz="1800" b="0" kern="100" dirty="0">
                          <a:effectLst/>
                          <a:latin typeface="微软雅黑" pitchFamily="34" charset="-122"/>
                          <a:ea typeface="微软雅黑" pitchFamily="34" charset="-122"/>
                        </a:rPr>
                        <a:t>算法的重要改进是使用信息增益率来选择节点属性。</a:t>
                      </a:r>
                      <a:r>
                        <a:rPr lang="en-US" sz="1800" b="0" kern="100" dirty="0">
                          <a:effectLst/>
                          <a:latin typeface="微软雅黑" pitchFamily="34" charset="-122"/>
                          <a:ea typeface="微软雅黑" pitchFamily="34" charset="-122"/>
                        </a:rPr>
                        <a:t>C4.5</a:t>
                      </a:r>
                      <a:r>
                        <a:rPr lang="zh-CN" sz="1800" b="0" kern="100" dirty="0">
                          <a:effectLst/>
                          <a:latin typeface="微软雅黑" pitchFamily="34" charset="-122"/>
                          <a:ea typeface="微软雅黑" pitchFamily="34" charset="-122"/>
                        </a:rPr>
                        <a:t>算法既能够处理离散的描述属性，也可以处理连续的描述属性。</a:t>
                      </a:r>
                      <a:endParaRPr lang="zh-CN" sz="1800" b="0" kern="100" dirty="0">
                        <a:effectLst/>
                        <a:latin typeface="微软雅黑" pitchFamily="34" charset="-122"/>
                        <a:ea typeface="微软雅黑" pitchFamily="34" charset="-122"/>
                        <a:cs typeface="Times New Roman"/>
                      </a:endParaRPr>
                    </a:p>
                  </a:txBody>
                  <a:tcPr marL="68575" marR="68575" marT="0" marB="0"/>
                </a:tc>
                <a:extLst>
                  <a:ext uri="{0D108BD9-81ED-4DB2-BD59-A6C34878D82A}">
                    <a16:rowId xmlns:a16="http://schemas.microsoft.com/office/drawing/2014/main" val="10002"/>
                  </a:ext>
                </a:extLst>
              </a:tr>
              <a:tr h="822910">
                <a:tc>
                  <a:txBody>
                    <a:bodyPr/>
                    <a:lstStyle/>
                    <a:p>
                      <a:pPr algn="l">
                        <a:spcAft>
                          <a:spcPts val="0"/>
                        </a:spcAft>
                      </a:pPr>
                      <a:r>
                        <a:rPr lang="en-US" sz="1800" b="0" kern="100">
                          <a:effectLst/>
                          <a:latin typeface="微软雅黑" pitchFamily="34" charset="-122"/>
                          <a:ea typeface="微软雅黑" pitchFamily="34" charset="-122"/>
                        </a:rPr>
                        <a:t>C5.0</a:t>
                      </a:r>
                      <a:r>
                        <a:rPr lang="zh-CN" sz="1800" b="0" kern="100">
                          <a:effectLst/>
                          <a:latin typeface="微软雅黑" pitchFamily="34" charset="-122"/>
                          <a:ea typeface="微软雅黑" pitchFamily="34" charset="-122"/>
                        </a:rPr>
                        <a:t>算法</a:t>
                      </a:r>
                      <a:endParaRPr lang="zh-CN" sz="1800" b="0" kern="100">
                        <a:effectLst/>
                        <a:latin typeface="微软雅黑" pitchFamily="34" charset="-122"/>
                        <a:ea typeface="微软雅黑" pitchFamily="34" charset="-122"/>
                        <a:cs typeface="Times New Roman"/>
                      </a:endParaRPr>
                    </a:p>
                  </a:txBody>
                  <a:tcPr marL="68575" marR="68575" marT="0" marB="0" anchor="ctr"/>
                </a:tc>
                <a:tc>
                  <a:txBody>
                    <a:bodyPr/>
                    <a:lstStyle/>
                    <a:p>
                      <a:pPr algn="l">
                        <a:spcAft>
                          <a:spcPts val="0"/>
                        </a:spcAft>
                      </a:pPr>
                      <a:r>
                        <a:rPr lang="en-US" sz="1800" b="0" kern="100" dirty="0">
                          <a:effectLst/>
                          <a:latin typeface="微软雅黑" pitchFamily="34" charset="-122"/>
                          <a:ea typeface="微软雅黑" pitchFamily="34" charset="-122"/>
                        </a:rPr>
                        <a:t>C5.0</a:t>
                      </a:r>
                      <a:r>
                        <a:rPr lang="zh-CN" sz="1800" b="0" kern="100" dirty="0">
                          <a:effectLst/>
                          <a:latin typeface="微软雅黑" pitchFamily="34" charset="-122"/>
                          <a:ea typeface="微软雅黑" pitchFamily="34" charset="-122"/>
                        </a:rPr>
                        <a:t>是</a:t>
                      </a:r>
                      <a:r>
                        <a:rPr lang="en-US" sz="1800" b="0" kern="100" dirty="0">
                          <a:effectLst/>
                          <a:latin typeface="微软雅黑" pitchFamily="34" charset="-122"/>
                          <a:ea typeface="微软雅黑" pitchFamily="34" charset="-122"/>
                        </a:rPr>
                        <a:t>C4.5</a:t>
                      </a:r>
                      <a:r>
                        <a:rPr lang="zh-CN" sz="1800" b="0" kern="100" dirty="0">
                          <a:effectLst/>
                          <a:latin typeface="微软雅黑" pitchFamily="34" charset="-122"/>
                          <a:ea typeface="微软雅黑" pitchFamily="34" charset="-122"/>
                        </a:rPr>
                        <a:t>算法的修订版，适用于处理大数据集，采用</a:t>
                      </a:r>
                      <a:r>
                        <a:rPr lang="en-US" sz="1800" b="0" kern="100" dirty="0">
                          <a:effectLst/>
                          <a:latin typeface="微软雅黑" pitchFamily="34" charset="-122"/>
                          <a:ea typeface="微软雅黑" pitchFamily="34" charset="-122"/>
                        </a:rPr>
                        <a:t>Boosting</a:t>
                      </a:r>
                      <a:r>
                        <a:rPr lang="zh-CN" sz="1800" b="0" kern="100" dirty="0">
                          <a:effectLst/>
                          <a:latin typeface="微软雅黑" pitchFamily="34" charset="-122"/>
                          <a:ea typeface="微软雅黑" pitchFamily="34" charset="-122"/>
                        </a:rPr>
                        <a:t>方式提高模型准确率，根据能够带来的最大信息增益的字段拆分样本。</a:t>
                      </a:r>
                      <a:endParaRPr lang="zh-CN" sz="1800" b="0" kern="100" dirty="0">
                        <a:effectLst/>
                        <a:latin typeface="微软雅黑" pitchFamily="34" charset="-122"/>
                        <a:ea typeface="微软雅黑" pitchFamily="34" charset="-122"/>
                        <a:cs typeface="Times New Roman"/>
                      </a:endParaRPr>
                    </a:p>
                  </a:txBody>
                  <a:tcPr marL="68575" marR="68575" marT="0" marB="0"/>
                </a:tc>
                <a:extLst>
                  <a:ext uri="{0D108BD9-81ED-4DB2-BD59-A6C34878D82A}">
                    <a16:rowId xmlns:a16="http://schemas.microsoft.com/office/drawing/2014/main" val="10003"/>
                  </a:ext>
                </a:extLst>
              </a:tr>
              <a:tr h="1097213">
                <a:tc>
                  <a:txBody>
                    <a:bodyPr/>
                    <a:lstStyle/>
                    <a:p>
                      <a:pPr algn="l">
                        <a:spcAft>
                          <a:spcPts val="0"/>
                        </a:spcAft>
                      </a:pPr>
                      <a:r>
                        <a:rPr lang="en-US" sz="1800" b="0" kern="100">
                          <a:effectLst/>
                          <a:latin typeface="微软雅黑" pitchFamily="34" charset="-122"/>
                          <a:ea typeface="微软雅黑" pitchFamily="34" charset="-122"/>
                        </a:rPr>
                        <a:t>CART</a:t>
                      </a:r>
                      <a:r>
                        <a:rPr lang="zh-CN" sz="1800" b="0" kern="100">
                          <a:effectLst/>
                          <a:latin typeface="微软雅黑" pitchFamily="34" charset="-122"/>
                          <a:ea typeface="微软雅黑" pitchFamily="34" charset="-122"/>
                        </a:rPr>
                        <a:t>算法</a:t>
                      </a:r>
                      <a:endParaRPr lang="zh-CN" sz="1800" b="0" kern="100">
                        <a:effectLst/>
                        <a:latin typeface="微软雅黑" pitchFamily="34" charset="-122"/>
                        <a:ea typeface="微软雅黑" pitchFamily="34" charset="-122"/>
                        <a:cs typeface="Times New Roman"/>
                      </a:endParaRPr>
                    </a:p>
                  </a:txBody>
                  <a:tcPr marL="68575" marR="68575" marT="0" marB="0" anchor="ctr"/>
                </a:tc>
                <a:tc>
                  <a:txBody>
                    <a:bodyPr/>
                    <a:lstStyle/>
                    <a:p>
                      <a:pPr algn="l">
                        <a:spcAft>
                          <a:spcPts val="0"/>
                        </a:spcAft>
                      </a:pPr>
                      <a:r>
                        <a:rPr lang="en-US" sz="1800" b="0" kern="100" dirty="0">
                          <a:effectLst/>
                          <a:latin typeface="微软雅黑" pitchFamily="34" charset="-122"/>
                          <a:ea typeface="微软雅黑" pitchFamily="34" charset="-122"/>
                        </a:rPr>
                        <a:t>CART</a:t>
                      </a:r>
                      <a:r>
                        <a:rPr lang="zh-CN" sz="1800" b="0" kern="100" dirty="0">
                          <a:effectLst/>
                          <a:latin typeface="微软雅黑" pitchFamily="34" charset="-122"/>
                          <a:ea typeface="微软雅黑" pitchFamily="34" charset="-122"/>
                        </a:rPr>
                        <a:t>决策树是一种十分有效的非参数分类和回归方法，通过构建树、修剪树、评估树来构建一个二叉树。当终结点是连续变量时，该树为回归树；当终结点是分类变量，该树为分类树。</a:t>
                      </a:r>
                      <a:endParaRPr lang="zh-CN" sz="1800" b="0" kern="100" dirty="0">
                        <a:effectLst/>
                        <a:latin typeface="微软雅黑" pitchFamily="34" charset="-122"/>
                        <a:ea typeface="微软雅黑" pitchFamily="34" charset="-122"/>
                        <a:cs typeface="Times New Roman"/>
                      </a:endParaRPr>
                    </a:p>
                  </a:txBody>
                  <a:tcPr marL="68575" marR="68575"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1EF25D90-C7C8-4FBC-922E-EE52087B7DA8}"/>
              </a:ext>
            </a:extLst>
          </p:cNvPr>
          <p:cNvSpPr>
            <a:spLocks noGrp="1"/>
          </p:cNvSpPr>
          <p:nvPr>
            <p:ph type="title"/>
          </p:nvPr>
        </p:nvSpPr>
        <p:spPr/>
        <p:txBody>
          <a:bodyPr/>
          <a:lstStyle/>
          <a:p>
            <a:r>
              <a:rPr lang="zh-CN" altLang="zh-CN"/>
              <a:t>ID3算法</a:t>
            </a:r>
            <a:endParaRPr lang="zh-CN" altLang="en-US"/>
          </a:p>
        </p:txBody>
      </p:sp>
      <p:sp>
        <p:nvSpPr>
          <p:cNvPr id="32771" name="内容占位符 2">
            <a:extLst>
              <a:ext uri="{FF2B5EF4-FFF2-40B4-BE49-F238E27FC236}">
                <a16:creationId xmlns:a16="http://schemas.microsoft.com/office/drawing/2014/main" id="{D872A43E-8ECC-4245-831B-4057FE404F31}"/>
              </a:ext>
            </a:extLst>
          </p:cNvPr>
          <p:cNvSpPr>
            <a:spLocks noGrp="1"/>
          </p:cNvSpPr>
          <p:nvPr>
            <p:ph idx="1"/>
          </p:nvPr>
        </p:nvSpPr>
        <p:spPr/>
        <p:txBody>
          <a:bodyPr/>
          <a:lstStyle/>
          <a:p>
            <a:r>
              <a:rPr lang="en-US" altLang="zh-CN"/>
              <a:t>ID3</a:t>
            </a:r>
            <a:r>
              <a:rPr lang="zh-CN" altLang="zh-CN"/>
              <a:t>算法基于信息熵来选择最佳测试属性。</a:t>
            </a:r>
            <a:endParaRPr lang="en-US" altLang="zh-CN"/>
          </a:p>
          <a:p>
            <a:r>
              <a:rPr lang="zh-CN" altLang="zh-CN"/>
              <a:t>它选择当前样本集中具有最大信息增益值的属性作为测试属性；样本集的划分则依据测试属性的取值进行，测试属性有多少不同取值就将样本集划分为多少子样本集，同时决策树上相当于该样本集的节点长出新的叶子节点。</a:t>
            </a:r>
            <a:endParaRPr lang="en-US" altLang="zh-CN"/>
          </a:p>
          <a:p>
            <a:r>
              <a:rPr lang="en-US" altLang="zh-CN"/>
              <a:t>ID3</a:t>
            </a:r>
            <a:r>
              <a:rPr lang="zh-CN" altLang="zh-CN"/>
              <a:t>算法根据信息论理论，采用划分后样本集的不确定性作为衡量划分好坏的标准，用信息增益值度量不确定性：信息增益值越大，不确定性越小。</a:t>
            </a:r>
            <a:endParaRPr lang="en-US" altLang="zh-CN"/>
          </a:p>
          <a:p>
            <a:r>
              <a:rPr lang="zh-CN" altLang="zh-CN"/>
              <a:t>因此，</a:t>
            </a:r>
            <a:r>
              <a:rPr lang="en-US" altLang="zh-CN"/>
              <a:t>ID3</a:t>
            </a:r>
            <a:r>
              <a:rPr lang="zh-CN" altLang="zh-CN"/>
              <a:t>算法在每个非叶子节点选择信息增益最大的属性作为测试属性，这样可以得到当前情况下最纯的拆分，从而得到较小的决策树。</a:t>
            </a:r>
          </a:p>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D45BE88D-F418-4C14-BE3D-87B55E64930A}"/>
              </a:ext>
            </a:extLst>
          </p:cNvPr>
          <p:cNvSpPr>
            <a:spLocks noGrp="1"/>
          </p:cNvSpPr>
          <p:nvPr>
            <p:ph type="title"/>
          </p:nvPr>
        </p:nvSpPr>
        <p:spPr/>
        <p:txBody>
          <a:bodyPr/>
          <a:lstStyle/>
          <a:p>
            <a:r>
              <a:rPr lang="en-US" altLang="zh-CN"/>
              <a:t>ID3</a:t>
            </a:r>
            <a:r>
              <a:rPr lang="zh-CN" altLang="zh-CN"/>
              <a:t>基本原理</a:t>
            </a:r>
            <a:endParaRPr lang="zh-CN" altLang="en-US"/>
          </a:p>
        </p:txBody>
      </p:sp>
      <p:sp>
        <p:nvSpPr>
          <p:cNvPr id="33800" name="Rectangle 22">
            <a:extLst>
              <a:ext uri="{FF2B5EF4-FFF2-40B4-BE49-F238E27FC236}">
                <a16:creationId xmlns:a16="http://schemas.microsoft.com/office/drawing/2014/main" id="{01F81577-62AD-4401-9009-4557C37C426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02" name="Rectangle 23">
            <a:extLst>
              <a:ext uri="{FF2B5EF4-FFF2-40B4-BE49-F238E27FC236}">
                <a16:creationId xmlns:a16="http://schemas.microsoft.com/office/drawing/2014/main" id="{7493D807-DD4D-4C18-9C37-D82C8111BF33}"/>
              </a:ext>
            </a:extLst>
          </p:cNvPr>
          <p:cNvSpPr>
            <a:spLocks noChangeArrowheads="1"/>
          </p:cNvSpPr>
          <p:nvPr/>
        </p:nvSpPr>
        <p:spPr bwMode="auto">
          <a:xfrm>
            <a:off x="0" y="27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zh-CN" altLang="en-US" sz="1000">
                <a:solidFill>
                  <a:schemeClr val="tx1"/>
                </a:solidFill>
                <a:latin typeface="Times New Roman" panose="02020603050405020304" pitchFamily="18" charset="0"/>
                <a:cs typeface="Times New Roman" panose="02020603050405020304" pitchFamily="18" charset="0"/>
              </a:rPr>
              <a:t>，</a:t>
            </a:r>
            <a:r>
              <a:rPr lang="zh-CN" altLang="en-US" sz="800">
                <a:solidFill>
                  <a:schemeClr val="tx1"/>
                </a:solidFill>
              </a:rPr>
              <a:t> </a:t>
            </a:r>
            <a:endParaRPr lang="zh-CN" altLang="en-US" sz="1800">
              <a:solidFill>
                <a:schemeClr val="tx1"/>
              </a:solidFill>
            </a:endParaRPr>
          </a:p>
        </p:txBody>
      </p:sp>
      <p:pic>
        <p:nvPicPr>
          <p:cNvPr id="5" name="内容占位符 4">
            <a:extLst>
              <a:ext uri="{FF2B5EF4-FFF2-40B4-BE49-F238E27FC236}">
                <a16:creationId xmlns:a16="http://schemas.microsoft.com/office/drawing/2014/main" id="{005D3557-C6C7-4CE3-9769-553B608CBA3E}"/>
              </a:ext>
            </a:extLst>
          </p:cNvPr>
          <p:cNvPicPr>
            <a:picLocks noGrp="1" noChangeAspect="1"/>
          </p:cNvPicPr>
          <p:nvPr>
            <p:ph idx="1"/>
          </p:nvPr>
        </p:nvPicPr>
        <p:blipFill>
          <a:blip r:embed="rId2"/>
          <a:stretch>
            <a:fillRect/>
          </a:stretch>
        </p:blipFill>
        <p:spPr>
          <a:xfrm>
            <a:off x="70192" y="775196"/>
            <a:ext cx="8750279" cy="517407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05B32231-E33A-4996-89C2-FFF6EEF8613F}"/>
              </a:ext>
            </a:extLst>
          </p:cNvPr>
          <p:cNvSpPr>
            <a:spLocks noGrp="1"/>
          </p:cNvSpPr>
          <p:nvPr>
            <p:ph type="title"/>
          </p:nvPr>
        </p:nvSpPr>
        <p:spPr/>
        <p:txBody>
          <a:bodyPr/>
          <a:lstStyle/>
          <a:p>
            <a:r>
              <a:rPr lang="en-US" altLang="zh-CN"/>
              <a:t>ID3</a:t>
            </a:r>
            <a:r>
              <a:rPr lang="zh-CN" altLang="zh-CN"/>
              <a:t>基本原理</a:t>
            </a:r>
            <a:endParaRPr lang="zh-CN" altLang="en-US"/>
          </a:p>
        </p:txBody>
      </p:sp>
      <p:sp>
        <p:nvSpPr>
          <p:cNvPr id="34819" name="内容占位符 2">
            <a:extLst>
              <a:ext uri="{FF2B5EF4-FFF2-40B4-BE49-F238E27FC236}">
                <a16:creationId xmlns:a16="http://schemas.microsoft.com/office/drawing/2014/main" id="{FF0E7FFB-47E5-4CB2-9D46-D8E22EBCF1DD}"/>
              </a:ext>
            </a:extLst>
          </p:cNvPr>
          <p:cNvSpPr>
            <a:spLocks noGrp="1"/>
          </p:cNvSpPr>
          <p:nvPr>
            <p:ph idx="1"/>
          </p:nvPr>
        </p:nvSpPr>
        <p:spPr/>
        <p:txBody>
          <a:bodyPr/>
          <a:lstStyle/>
          <a:p>
            <a:r>
              <a:rPr lang="zh-CN" altLang="zh-CN"/>
              <a:t>最后，用属性</a:t>
            </a:r>
            <a:r>
              <a:rPr lang="en-US" altLang="zh-CN"/>
              <a:t> A</a:t>
            </a:r>
            <a:r>
              <a:rPr lang="zh-CN" altLang="zh-CN"/>
              <a:t>划分样本集</a:t>
            </a:r>
            <a:r>
              <a:rPr lang="en-US" altLang="zh-CN"/>
              <a:t> S</a:t>
            </a:r>
            <a:r>
              <a:rPr lang="zh-CN" altLang="zh-CN"/>
              <a:t>后所得的信息增益（</a:t>
            </a:r>
            <a:r>
              <a:rPr lang="en-US" altLang="zh-CN"/>
              <a:t>Gain</a:t>
            </a:r>
            <a:r>
              <a:rPr lang="zh-CN" altLang="zh-CN"/>
              <a:t>）为：</a:t>
            </a:r>
          </a:p>
          <a:p>
            <a:endParaRPr lang="en-US" altLang="zh-CN"/>
          </a:p>
          <a:p>
            <a:r>
              <a:rPr lang="zh-CN" altLang="zh-CN"/>
              <a:t>显然</a:t>
            </a:r>
            <a:r>
              <a:rPr lang="en-US" altLang="zh-CN"/>
              <a:t> E(A)</a:t>
            </a:r>
            <a:r>
              <a:rPr lang="zh-CN" altLang="zh-CN"/>
              <a:t>越小，</a:t>
            </a:r>
            <a:r>
              <a:rPr lang="en-US" altLang="zh-CN"/>
              <a:t>Gain(A) </a:t>
            </a:r>
            <a:r>
              <a:rPr lang="zh-CN" altLang="zh-CN"/>
              <a:t>的值越大，说明选择测试属性</a:t>
            </a:r>
            <a:r>
              <a:rPr lang="en-US" altLang="zh-CN"/>
              <a:t> A</a:t>
            </a:r>
            <a:r>
              <a:rPr lang="zh-CN" altLang="zh-CN"/>
              <a:t>对于分类提供的信息越大，选择</a:t>
            </a:r>
            <a:r>
              <a:rPr lang="en-US" altLang="zh-CN"/>
              <a:t> A</a:t>
            </a:r>
            <a:r>
              <a:rPr lang="zh-CN" altLang="zh-CN"/>
              <a:t>之后分类的不确定程度的越小。</a:t>
            </a:r>
            <a:endParaRPr lang="en-US" altLang="zh-CN"/>
          </a:p>
          <a:p>
            <a:r>
              <a:rPr lang="zh-CN" altLang="zh-CN"/>
              <a:t>属性</a:t>
            </a:r>
            <a:r>
              <a:rPr lang="en-US" altLang="zh-CN"/>
              <a:t>A </a:t>
            </a:r>
            <a:r>
              <a:rPr lang="zh-CN" altLang="zh-CN"/>
              <a:t>的</a:t>
            </a:r>
            <a:r>
              <a:rPr lang="en-US" altLang="zh-CN"/>
              <a:t> k</a:t>
            </a:r>
            <a:r>
              <a:rPr lang="zh-CN" altLang="zh-CN"/>
              <a:t>个不同的值对应样本集</a:t>
            </a:r>
            <a:r>
              <a:rPr lang="en-US" altLang="zh-CN"/>
              <a:t>S </a:t>
            </a:r>
            <a:r>
              <a:rPr lang="zh-CN" altLang="zh-CN"/>
              <a:t>的</a:t>
            </a:r>
            <a:r>
              <a:rPr lang="en-US" altLang="zh-CN"/>
              <a:t>k </a:t>
            </a:r>
            <a:r>
              <a:rPr lang="zh-CN" altLang="zh-CN"/>
              <a:t>个子集或分支，通过递归调用上述过程（不包括已选择的属性），生成其他属性作为节点的子节点和分支来生成整棵决策树。</a:t>
            </a:r>
            <a:endParaRPr lang="en-US" altLang="zh-CN"/>
          </a:p>
          <a:p>
            <a:r>
              <a:rPr lang="en-US" altLang="zh-CN"/>
              <a:t>ID3</a:t>
            </a:r>
            <a:r>
              <a:rPr lang="zh-CN" altLang="zh-CN"/>
              <a:t>决策树算法作为一个典型的决策树学习算法，其核心是在决策树的各级节点上都用信息增益作为判断标准进行属性的选择，使得在每个非叶子节点上进行测试时，都能获得最大的类别分类增益，使分类后数据集的熵最小。这样的处理方法使得树的平均深度最小，从而有效地提高分类效率。</a:t>
            </a:r>
          </a:p>
          <a:p>
            <a:endParaRPr lang="zh-CN" altLang="en-US"/>
          </a:p>
        </p:txBody>
      </p:sp>
      <p:sp>
        <p:nvSpPr>
          <p:cNvPr id="34820" name="Rectangle 2">
            <a:extLst>
              <a:ext uri="{FF2B5EF4-FFF2-40B4-BE49-F238E27FC236}">
                <a16:creationId xmlns:a16="http://schemas.microsoft.com/office/drawing/2014/main" id="{34FA0B63-DBFD-4260-A185-A282212DC86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en-US" altLang="zh-CN" sz="1000">
                <a:solidFill>
                  <a:schemeClr val="tx1"/>
                </a:solidFill>
                <a:latin typeface="Times New Roman" panose="02020603050405020304" pitchFamily="18" charset="0"/>
                <a:cs typeface="Times New Roman" panose="02020603050405020304" pitchFamily="18" charset="0"/>
              </a:rPr>
              <a:t>   </a:t>
            </a:r>
            <a:endParaRPr lang="en-US" altLang="zh-CN" sz="1800">
              <a:solidFill>
                <a:schemeClr val="tx1"/>
              </a:solidFill>
            </a:endParaRPr>
          </a:p>
        </p:txBody>
      </p:sp>
      <p:graphicFrame>
        <p:nvGraphicFramePr>
          <p:cNvPr id="34821" name="对象 5">
            <a:extLst>
              <a:ext uri="{FF2B5EF4-FFF2-40B4-BE49-F238E27FC236}">
                <a16:creationId xmlns:a16="http://schemas.microsoft.com/office/drawing/2014/main" id="{11104118-88E7-4882-9CB8-CFBE543836E1}"/>
              </a:ext>
            </a:extLst>
          </p:cNvPr>
          <p:cNvGraphicFramePr>
            <a:graphicFrameLocks noChangeAspect="1"/>
          </p:cNvGraphicFramePr>
          <p:nvPr/>
        </p:nvGraphicFramePr>
        <p:xfrm>
          <a:off x="1919288" y="1268413"/>
          <a:ext cx="4452937" cy="504825"/>
        </p:xfrm>
        <a:graphic>
          <a:graphicData uri="http://schemas.openxmlformats.org/presentationml/2006/ole">
            <mc:AlternateContent xmlns:mc="http://schemas.openxmlformats.org/markup-compatibility/2006">
              <mc:Choice xmlns:v="urn:schemas-microsoft-com:vml" Requires="v">
                <p:oleObj spid="_x0000_s34841" name="Equation" r:id="rId3" imgW="2019240" imgH="228600" progId="Equation.DSMT4">
                  <p:embed/>
                </p:oleObj>
              </mc:Choice>
              <mc:Fallback>
                <p:oleObj name="Equation" r:id="rId3" imgW="2019240" imgH="228600" progId="Equation.DSMT4">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9288" y="1268413"/>
                        <a:ext cx="44529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0976CEB3-DC64-4B90-9F08-60CB6927AE04}"/>
              </a:ext>
            </a:extLst>
          </p:cNvPr>
          <p:cNvCxnSpPr/>
          <p:nvPr/>
        </p:nvCxnSpPr>
        <p:spPr>
          <a:xfrm>
            <a:off x="2143125" y="908050"/>
            <a:ext cx="0" cy="4465638"/>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C75684A1-6C0F-4AA8-87BE-E594F0945E3A}"/>
              </a:ext>
            </a:extLst>
          </p:cNvPr>
          <p:cNvSpPr>
            <a:spLocks noChangeShapeType="1"/>
          </p:cNvSpPr>
          <p:nvPr/>
        </p:nvSpPr>
        <p:spPr bwMode="auto">
          <a:xfrm>
            <a:off x="1476375" y="16224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DC329A0F-1C13-4511-BDB6-BFA4C8257494}"/>
              </a:ext>
            </a:extLst>
          </p:cNvPr>
          <p:cNvSpPr>
            <a:spLocks noChangeArrowheads="1"/>
          </p:cNvSpPr>
          <p:nvPr/>
        </p:nvSpPr>
        <p:spPr bwMode="auto">
          <a:xfrm>
            <a:off x="1855790" y="1340812"/>
            <a:ext cx="623887"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lvl1pPr eaLnBrk="0" hangingPunct="0">
              <a:defRPr sz="900">
                <a:solidFill>
                  <a:srgbClr val="000000"/>
                </a:solidFill>
                <a:latin typeface="Arial" pitchFamily="34" charset="0"/>
                <a:ea typeface="宋体" pitchFamily="2" charset="-122"/>
              </a:defRPr>
            </a:lvl1pPr>
            <a:lvl2pPr marL="742950" indent="-285750" eaLnBrk="0" hangingPunct="0">
              <a:defRPr sz="900">
                <a:solidFill>
                  <a:srgbClr val="000000"/>
                </a:solidFill>
                <a:latin typeface="Arial" pitchFamily="34" charset="0"/>
                <a:ea typeface="宋体" pitchFamily="2" charset="-122"/>
              </a:defRPr>
            </a:lvl2pPr>
            <a:lvl3pPr marL="1143000" indent="-228600" eaLnBrk="0" hangingPunct="0">
              <a:defRPr sz="900">
                <a:solidFill>
                  <a:srgbClr val="000000"/>
                </a:solidFill>
                <a:latin typeface="Arial" pitchFamily="34" charset="0"/>
                <a:ea typeface="宋体" pitchFamily="2" charset="-122"/>
              </a:defRPr>
            </a:lvl3pPr>
            <a:lvl4pPr marL="1600200" indent="-228600" eaLnBrk="0" hangingPunct="0">
              <a:defRPr sz="900">
                <a:solidFill>
                  <a:srgbClr val="000000"/>
                </a:solidFill>
                <a:latin typeface="Arial" pitchFamily="34" charset="0"/>
                <a:ea typeface="宋体" pitchFamily="2" charset="-122"/>
              </a:defRPr>
            </a:lvl4pPr>
            <a:lvl5pPr marL="2057400" indent="-228600" eaLnBrk="0" hangingPunct="0">
              <a:defRPr sz="900">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itchFamily="34" charset="0"/>
                <a:ea typeface="宋体" pitchFamily="2" charset="-122"/>
              </a:defRPr>
            </a:lvl9pPr>
          </a:lstStyle>
          <a:p>
            <a:pPr algn="ctr" eaLnBrk="1" hangingPunct="1">
              <a:defRPr/>
            </a:pPr>
            <a:r>
              <a:rPr lang="en-US" altLang="zh-CN" sz="1800">
                <a:solidFill>
                  <a:schemeClr val="bg1"/>
                </a:solidFill>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83CF4F38-B90A-4097-AD3C-64CAC7414C7D}"/>
              </a:ext>
            </a:extLst>
          </p:cNvPr>
          <p:cNvSpPr>
            <a:spLocks noChangeArrowheads="1"/>
          </p:cNvSpPr>
          <p:nvPr/>
        </p:nvSpPr>
        <p:spPr bwMode="auto">
          <a:xfrm>
            <a:off x="2844802" y="1340812"/>
            <a:ext cx="4602163"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回归分析</a:t>
            </a:r>
            <a:endParaRPr lang="zh-CN" altLang="en-US" sz="1800" dirty="0">
              <a:solidFill>
                <a:schemeClr val="bg1"/>
              </a:solidFill>
              <a:latin typeface="微软雅黑" pitchFamily="34" charset="-122"/>
              <a:ea typeface="微软雅黑" pitchFamily="34" charset="-122"/>
            </a:endParaRPr>
          </a:p>
        </p:txBody>
      </p:sp>
      <p:sp>
        <p:nvSpPr>
          <p:cNvPr id="11" name="AutoShape 12">
            <a:hlinkClick r:id="" action="ppaction://noaction" highlightClick="1"/>
            <a:extLst>
              <a:ext uri="{FF2B5EF4-FFF2-40B4-BE49-F238E27FC236}">
                <a16:creationId xmlns:a16="http://schemas.microsoft.com/office/drawing/2014/main" id="{F98F5A86-18D9-4520-ACF7-EEEC937A2CFD}"/>
              </a:ext>
            </a:extLst>
          </p:cNvPr>
          <p:cNvSpPr>
            <a:spLocks noChangeArrowheads="1"/>
          </p:cNvSpPr>
          <p:nvPr/>
        </p:nvSpPr>
        <p:spPr bwMode="auto">
          <a:xfrm>
            <a:off x="2844800" y="2060575"/>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决策树</a:t>
            </a:r>
          </a:p>
        </p:txBody>
      </p:sp>
      <p:sp>
        <p:nvSpPr>
          <p:cNvPr id="12" name="Oval 13">
            <a:hlinkClick r:id="" action="ppaction://noaction" highlightClick="1"/>
            <a:extLst>
              <a:ext uri="{FF2B5EF4-FFF2-40B4-BE49-F238E27FC236}">
                <a16:creationId xmlns:a16="http://schemas.microsoft.com/office/drawing/2014/main" id="{F311AD48-4DDC-4D80-AD29-7801570AC27F}"/>
              </a:ext>
            </a:extLst>
          </p:cNvPr>
          <p:cNvSpPr>
            <a:spLocks noChangeArrowheads="1"/>
          </p:cNvSpPr>
          <p:nvPr/>
        </p:nvSpPr>
        <p:spPr bwMode="auto">
          <a:xfrm>
            <a:off x="1857375" y="2060575"/>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17420" name="标题 13">
            <a:extLst>
              <a:ext uri="{FF2B5EF4-FFF2-40B4-BE49-F238E27FC236}">
                <a16:creationId xmlns:a16="http://schemas.microsoft.com/office/drawing/2014/main" id="{73C68FD5-DB57-49E1-896C-44A8BF0ACD2C}"/>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0A92279D-ACE9-42C6-BE4B-3285C78C49B5}"/>
              </a:ext>
            </a:extLst>
          </p:cNvPr>
          <p:cNvSpPr>
            <a:spLocks noChangeArrowheads="1"/>
          </p:cNvSpPr>
          <p:nvPr/>
        </p:nvSpPr>
        <p:spPr bwMode="auto">
          <a:xfrm>
            <a:off x="2843213" y="27813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神经网络</a:t>
            </a:r>
          </a:p>
        </p:txBody>
      </p:sp>
      <p:sp>
        <p:nvSpPr>
          <p:cNvPr id="14" name="AutoShape 12">
            <a:hlinkClick r:id="" action="ppaction://noaction" highlightClick="1"/>
            <a:extLst>
              <a:ext uri="{FF2B5EF4-FFF2-40B4-BE49-F238E27FC236}">
                <a16:creationId xmlns:a16="http://schemas.microsoft.com/office/drawing/2014/main" id="{705F26A0-805C-4A3A-99FF-6A968CE4E46E}"/>
              </a:ext>
            </a:extLst>
          </p:cNvPr>
          <p:cNvSpPr>
            <a:spLocks noChangeArrowheads="1"/>
          </p:cNvSpPr>
          <p:nvPr/>
        </p:nvSpPr>
        <p:spPr bwMode="auto">
          <a:xfrm>
            <a:off x="2843213" y="350043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KNN</a:t>
            </a:r>
            <a:r>
              <a:rPr lang="zh-CN" altLang="en-US" sz="1800" dirty="0">
                <a:latin typeface="微软雅黑" pitchFamily="34" charset="-122"/>
                <a:ea typeface="微软雅黑" pitchFamily="34" charset="-122"/>
              </a:rPr>
              <a:t>算法</a:t>
            </a:r>
          </a:p>
        </p:txBody>
      </p:sp>
      <p:sp>
        <p:nvSpPr>
          <p:cNvPr id="16" name="Oval 13">
            <a:hlinkClick r:id="" action="ppaction://noaction" highlightClick="1"/>
            <a:extLst>
              <a:ext uri="{FF2B5EF4-FFF2-40B4-BE49-F238E27FC236}">
                <a16:creationId xmlns:a16="http://schemas.microsoft.com/office/drawing/2014/main" id="{42454A41-1D39-4537-88FE-4D509E3FB4AE}"/>
              </a:ext>
            </a:extLst>
          </p:cNvPr>
          <p:cNvSpPr>
            <a:spLocks noChangeArrowheads="1"/>
          </p:cNvSpPr>
          <p:nvPr/>
        </p:nvSpPr>
        <p:spPr bwMode="auto">
          <a:xfrm>
            <a:off x="1860550"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A19A6948-B9EB-4657-9D97-EBDC7AE194FA}"/>
              </a:ext>
            </a:extLst>
          </p:cNvPr>
          <p:cNvSpPr>
            <a:spLocks noChangeArrowheads="1"/>
          </p:cNvSpPr>
          <p:nvPr/>
        </p:nvSpPr>
        <p:spPr bwMode="auto">
          <a:xfrm>
            <a:off x="1860550" y="350043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DB905FB5-0D37-4AD5-ACAE-FC9567B7C9A2}"/>
              </a:ext>
            </a:extLst>
          </p:cNvPr>
          <p:cNvSpPr>
            <a:spLocks noChangeArrowheads="1"/>
          </p:cNvSpPr>
          <p:nvPr/>
        </p:nvSpPr>
        <p:spPr bwMode="auto">
          <a:xfrm>
            <a:off x="2843213" y="4221163"/>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朴素贝叶斯分类算法</a:t>
            </a:r>
          </a:p>
        </p:txBody>
      </p:sp>
      <p:sp>
        <p:nvSpPr>
          <p:cNvPr id="19" name="Oval 13">
            <a:hlinkClick r:id="" action="ppaction://noaction" highlightClick="1"/>
            <a:extLst>
              <a:ext uri="{FF2B5EF4-FFF2-40B4-BE49-F238E27FC236}">
                <a16:creationId xmlns:a16="http://schemas.microsoft.com/office/drawing/2014/main" id="{897FBBC2-372F-4FA3-8859-5FFD2C615790}"/>
              </a:ext>
            </a:extLst>
          </p:cNvPr>
          <p:cNvSpPr>
            <a:spLocks noChangeArrowheads="1"/>
          </p:cNvSpPr>
          <p:nvPr/>
        </p:nvSpPr>
        <p:spPr bwMode="auto">
          <a:xfrm>
            <a:off x="1835150" y="422116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5</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EF862225-E161-4350-AFE6-726B4AFFB8F3}"/>
              </a:ext>
            </a:extLst>
          </p:cNvPr>
          <p:cNvSpPr>
            <a:spLocks noGrp="1"/>
          </p:cNvSpPr>
          <p:nvPr>
            <p:ph type="title"/>
          </p:nvPr>
        </p:nvSpPr>
        <p:spPr/>
        <p:txBody>
          <a:bodyPr/>
          <a:lstStyle/>
          <a:p>
            <a:r>
              <a:rPr lang="en-US" altLang="zh-CN"/>
              <a:t>ID3</a:t>
            </a:r>
            <a:r>
              <a:rPr lang="zh-CN" altLang="zh-CN"/>
              <a:t>算法实现</a:t>
            </a:r>
            <a:endParaRPr lang="zh-CN" altLang="en-US"/>
          </a:p>
        </p:txBody>
      </p:sp>
      <p:sp>
        <p:nvSpPr>
          <p:cNvPr id="3" name="内容占位符 2">
            <a:extLst>
              <a:ext uri="{FF2B5EF4-FFF2-40B4-BE49-F238E27FC236}">
                <a16:creationId xmlns:a16="http://schemas.microsoft.com/office/drawing/2014/main" id="{9DE52223-51DC-4564-97E3-851B1D5B2367}"/>
              </a:ext>
            </a:extLst>
          </p:cNvPr>
          <p:cNvSpPr>
            <a:spLocks noGrp="1"/>
          </p:cNvSpPr>
          <p:nvPr>
            <p:ph idx="1"/>
          </p:nvPr>
        </p:nvSpPr>
        <p:spPr/>
        <p:txBody>
          <a:bodyPr/>
          <a:lstStyle/>
          <a:p>
            <a:r>
              <a:rPr lang="en-US" altLang="zh-CN"/>
              <a:t>ID3</a:t>
            </a:r>
            <a:r>
              <a:rPr lang="zh-CN" altLang="zh-CN"/>
              <a:t>算法的详细实现步骤如下：</a:t>
            </a:r>
            <a:endParaRPr lang="en-US" altLang="zh-CN"/>
          </a:p>
          <a:p>
            <a:endParaRPr lang="zh-CN" altLang="zh-CN" dirty="0"/>
          </a:p>
        </p:txBody>
      </p:sp>
      <p:graphicFrame>
        <p:nvGraphicFramePr>
          <p:cNvPr id="5" name="图示 4">
            <a:extLst>
              <a:ext uri="{FF2B5EF4-FFF2-40B4-BE49-F238E27FC236}">
                <a16:creationId xmlns:a16="http://schemas.microsoft.com/office/drawing/2014/main" id="{F32B6B30-F46B-4007-9D9B-F8334D972967}"/>
              </a:ext>
            </a:extLst>
          </p:cNvPr>
          <p:cNvGraphicFramePr/>
          <p:nvPr>
            <p:extLst>
              <p:ext uri="{D42A27DB-BD31-4B8C-83A1-F6EECF244321}">
                <p14:modId xmlns:p14="http://schemas.microsoft.com/office/powerpoint/2010/main" val="3462952819"/>
              </p:ext>
            </p:extLst>
          </p:nvPr>
        </p:nvGraphicFramePr>
        <p:xfrm>
          <a:off x="1619672" y="148478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960E1D84-EA70-46A8-BA2E-E78EA3FBE6EF}"/>
              </a:ext>
            </a:extLst>
          </p:cNvPr>
          <p:cNvSpPr>
            <a:spLocks noGrp="1"/>
          </p:cNvSpPr>
          <p:nvPr>
            <p:ph type="title"/>
          </p:nvPr>
        </p:nvSpPr>
        <p:spPr/>
        <p:txBody>
          <a:bodyPr/>
          <a:lstStyle/>
          <a:p>
            <a:r>
              <a:rPr lang="en-US" altLang="zh-CN"/>
              <a:t>ID3</a:t>
            </a:r>
            <a:r>
              <a:rPr lang="zh-CN" altLang="zh-CN"/>
              <a:t>算法实现</a:t>
            </a:r>
            <a:endParaRPr lang="zh-CN" altLang="en-US"/>
          </a:p>
        </p:txBody>
      </p:sp>
      <p:sp>
        <p:nvSpPr>
          <p:cNvPr id="36867" name="内容占位符 2">
            <a:extLst>
              <a:ext uri="{FF2B5EF4-FFF2-40B4-BE49-F238E27FC236}">
                <a16:creationId xmlns:a16="http://schemas.microsoft.com/office/drawing/2014/main" id="{325B0E30-080F-422E-88F2-56E3713AB33D}"/>
              </a:ext>
            </a:extLst>
          </p:cNvPr>
          <p:cNvSpPr>
            <a:spLocks noGrp="1"/>
          </p:cNvSpPr>
          <p:nvPr>
            <p:ph idx="1"/>
          </p:nvPr>
        </p:nvSpPr>
        <p:spPr/>
        <p:txBody>
          <a:bodyPr/>
          <a:lstStyle/>
          <a:p>
            <a:r>
              <a:rPr lang="zh-CN" altLang="zh-CN"/>
              <a:t>我们通过举例说明：使用</a:t>
            </a:r>
            <a:r>
              <a:rPr lang="en-US" altLang="zh-CN"/>
              <a:t>scikit-learn</a:t>
            </a:r>
            <a:r>
              <a:rPr lang="zh-CN" altLang="zh-CN"/>
              <a:t>建立基于信息熵的决策树模型。</a:t>
            </a:r>
            <a:endParaRPr lang="zh-CN" altLang="en-US"/>
          </a:p>
          <a:p>
            <a:r>
              <a:rPr lang="zh-CN" altLang="zh-CN"/>
              <a:t>这个例子是经典的</a:t>
            </a:r>
            <a:r>
              <a:rPr lang="en-US" altLang="zh-CN"/>
              <a:t>Kaggle101</a:t>
            </a:r>
            <a:r>
              <a:rPr lang="zh-CN" altLang="zh-CN"/>
              <a:t>问题——泰坦尼克生还预测</a:t>
            </a:r>
            <a:r>
              <a:rPr lang="zh-CN" altLang="en-US"/>
              <a:t>，部分数据如下：</a:t>
            </a:r>
            <a:endParaRPr lang="en-US" altLang="zh-CN"/>
          </a:p>
          <a:p>
            <a:endParaRPr lang="en-US" altLang="zh-CN"/>
          </a:p>
          <a:p>
            <a:endParaRPr lang="en-US" altLang="zh-CN"/>
          </a:p>
          <a:p>
            <a:endParaRPr lang="en-US" altLang="zh-CN"/>
          </a:p>
          <a:p>
            <a:endParaRPr lang="en-US" altLang="zh-CN"/>
          </a:p>
          <a:p>
            <a:r>
              <a:rPr lang="zh-CN" altLang="zh-CN"/>
              <a:t>为了说明的方便，数据集有许多属性被删除了。通过观察可知：列</a:t>
            </a:r>
            <a:r>
              <a:rPr lang="en-US" altLang="zh-CN"/>
              <a:t>Survived</a:t>
            </a:r>
            <a:r>
              <a:rPr lang="zh-CN" altLang="zh-CN"/>
              <a:t>是指是否存活，是类别标签，属于预测目标；列</a:t>
            </a:r>
            <a:r>
              <a:rPr lang="en-US" altLang="zh-CN"/>
              <a:t>Sex</a:t>
            </a:r>
            <a:r>
              <a:rPr lang="zh-CN" altLang="zh-CN"/>
              <a:t>的取值是非数值型的。我们在进行数据预处理时应该合理应用</a:t>
            </a:r>
            <a:r>
              <a:rPr lang="en-US" altLang="zh-CN"/>
              <a:t>Pandas</a:t>
            </a:r>
            <a:r>
              <a:rPr lang="zh-CN" altLang="zh-CN"/>
              <a:t>的功能，让数据能够被模型接受。</a:t>
            </a:r>
          </a:p>
          <a:p>
            <a:endParaRPr lang="zh-CN" altLang="en-US"/>
          </a:p>
        </p:txBody>
      </p:sp>
      <p:graphicFrame>
        <p:nvGraphicFramePr>
          <p:cNvPr id="4" name="表格 3">
            <a:extLst>
              <a:ext uri="{FF2B5EF4-FFF2-40B4-BE49-F238E27FC236}">
                <a16:creationId xmlns:a16="http://schemas.microsoft.com/office/drawing/2014/main" id="{C87DE2CC-0555-4C81-ADFC-908474CCA83F}"/>
              </a:ext>
            </a:extLst>
          </p:cNvPr>
          <p:cNvGraphicFramePr>
            <a:graphicFrameLocks noGrp="1"/>
          </p:cNvGraphicFramePr>
          <p:nvPr/>
        </p:nvGraphicFramePr>
        <p:xfrm>
          <a:off x="684213" y="2417763"/>
          <a:ext cx="7704135" cy="1659511"/>
        </p:xfrm>
        <a:graphic>
          <a:graphicData uri="http://schemas.openxmlformats.org/drawingml/2006/table">
            <a:tbl>
              <a:tblPr firstRow="1" firstCol="1" bandRow="1">
                <a:tableStyleId>{B301B821-A1FF-4177-AEE7-76D212191A09}</a:tableStyleId>
              </a:tblPr>
              <a:tblGrid>
                <a:gridCol w="1540827">
                  <a:extLst>
                    <a:ext uri="{9D8B030D-6E8A-4147-A177-3AD203B41FA5}">
                      <a16:colId xmlns:a16="http://schemas.microsoft.com/office/drawing/2014/main" val="20000"/>
                    </a:ext>
                  </a:extLst>
                </a:gridCol>
                <a:gridCol w="1540827">
                  <a:extLst>
                    <a:ext uri="{9D8B030D-6E8A-4147-A177-3AD203B41FA5}">
                      <a16:colId xmlns:a16="http://schemas.microsoft.com/office/drawing/2014/main" val="20001"/>
                    </a:ext>
                  </a:extLst>
                </a:gridCol>
                <a:gridCol w="1540827">
                  <a:extLst>
                    <a:ext uri="{9D8B030D-6E8A-4147-A177-3AD203B41FA5}">
                      <a16:colId xmlns:a16="http://schemas.microsoft.com/office/drawing/2014/main" val="20002"/>
                    </a:ext>
                  </a:extLst>
                </a:gridCol>
                <a:gridCol w="1540827">
                  <a:extLst>
                    <a:ext uri="{9D8B030D-6E8A-4147-A177-3AD203B41FA5}">
                      <a16:colId xmlns:a16="http://schemas.microsoft.com/office/drawing/2014/main" val="20003"/>
                    </a:ext>
                  </a:extLst>
                </a:gridCol>
                <a:gridCol w="1540827">
                  <a:extLst>
                    <a:ext uri="{9D8B030D-6E8A-4147-A177-3AD203B41FA5}">
                      <a16:colId xmlns:a16="http://schemas.microsoft.com/office/drawing/2014/main" val="20004"/>
                    </a:ext>
                  </a:extLst>
                </a:gridCol>
              </a:tblGrid>
              <a:tr h="287911">
                <a:tc>
                  <a:txBody>
                    <a:bodyPr/>
                    <a:lstStyle/>
                    <a:p>
                      <a:pPr algn="ctr">
                        <a:spcAft>
                          <a:spcPts val="0"/>
                        </a:spcAft>
                      </a:pPr>
                      <a:r>
                        <a:rPr lang="en-US" sz="1800" kern="100" dirty="0">
                          <a:effectLst/>
                        </a:rPr>
                        <a:t>Survived</a:t>
                      </a:r>
                      <a:endParaRPr lang="zh-CN" sz="1800" kern="100" dirty="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PassengerId</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dirty="0" err="1">
                          <a:effectLst/>
                        </a:rPr>
                        <a:t>Pclass</a:t>
                      </a:r>
                      <a:endParaRPr lang="zh-CN" sz="1800" kern="100" dirty="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Sex</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Age</a:t>
                      </a:r>
                      <a:endParaRPr lang="zh-CN" sz="1800" kern="100">
                        <a:effectLst/>
                        <a:latin typeface="微软雅黑" pitchFamily="34" charset="-122"/>
                        <a:ea typeface="微软雅黑" pitchFamily="34" charset="-122"/>
                        <a:cs typeface="Times New Roman"/>
                      </a:endParaRPr>
                    </a:p>
                  </a:txBody>
                  <a:tcPr marL="68574" marR="68574" marT="0" marB="0"/>
                </a:tc>
                <a:extLst>
                  <a:ext uri="{0D108BD9-81ED-4DB2-BD59-A6C34878D82A}">
                    <a16:rowId xmlns:a16="http://schemas.microsoft.com/office/drawing/2014/main" val="10000"/>
                  </a:ext>
                </a:extLst>
              </a:tr>
              <a:tr h="274205">
                <a:tc>
                  <a:txBody>
                    <a:bodyPr/>
                    <a:lstStyle/>
                    <a:p>
                      <a:pPr algn="ctr">
                        <a:spcAft>
                          <a:spcPts val="0"/>
                        </a:spcAft>
                      </a:pPr>
                      <a:r>
                        <a:rPr lang="en-US" sz="1800" kern="100">
                          <a:effectLst/>
                        </a:rPr>
                        <a:t>0</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1</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3</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male</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22</a:t>
                      </a:r>
                      <a:endParaRPr lang="zh-CN" sz="1800" kern="100">
                        <a:effectLst/>
                        <a:latin typeface="微软雅黑" pitchFamily="34" charset="-122"/>
                        <a:ea typeface="微软雅黑" pitchFamily="34" charset="-122"/>
                        <a:cs typeface="Times New Roman"/>
                      </a:endParaRPr>
                    </a:p>
                  </a:txBody>
                  <a:tcPr marL="68574" marR="68574" marT="0" marB="0"/>
                </a:tc>
                <a:extLst>
                  <a:ext uri="{0D108BD9-81ED-4DB2-BD59-A6C34878D82A}">
                    <a16:rowId xmlns:a16="http://schemas.microsoft.com/office/drawing/2014/main" val="10001"/>
                  </a:ext>
                </a:extLst>
              </a:tr>
              <a:tr h="274205">
                <a:tc>
                  <a:txBody>
                    <a:bodyPr/>
                    <a:lstStyle/>
                    <a:p>
                      <a:pPr algn="ctr">
                        <a:spcAft>
                          <a:spcPts val="0"/>
                        </a:spcAft>
                      </a:pPr>
                      <a:r>
                        <a:rPr lang="en-US" sz="1800" kern="100">
                          <a:effectLst/>
                        </a:rPr>
                        <a:t>1</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2</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1</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female</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dirty="0">
                          <a:effectLst/>
                        </a:rPr>
                        <a:t>38</a:t>
                      </a:r>
                      <a:endParaRPr lang="zh-CN" sz="1800" kern="100" dirty="0">
                        <a:effectLst/>
                        <a:latin typeface="微软雅黑" pitchFamily="34" charset="-122"/>
                        <a:ea typeface="微软雅黑" pitchFamily="34" charset="-122"/>
                        <a:cs typeface="Times New Roman"/>
                      </a:endParaRPr>
                    </a:p>
                  </a:txBody>
                  <a:tcPr marL="68574" marR="68574" marT="0" marB="0"/>
                </a:tc>
                <a:extLst>
                  <a:ext uri="{0D108BD9-81ED-4DB2-BD59-A6C34878D82A}">
                    <a16:rowId xmlns:a16="http://schemas.microsoft.com/office/drawing/2014/main" val="10002"/>
                  </a:ext>
                </a:extLst>
              </a:tr>
              <a:tr h="274205">
                <a:tc>
                  <a:txBody>
                    <a:bodyPr/>
                    <a:lstStyle/>
                    <a:p>
                      <a:pPr algn="ctr">
                        <a:spcAft>
                          <a:spcPts val="0"/>
                        </a:spcAft>
                      </a:pPr>
                      <a:r>
                        <a:rPr lang="en-US" sz="1800" kern="100">
                          <a:effectLst/>
                        </a:rPr>
                        <a:t>1</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3</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3</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female</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dirty="0">
                          <a:effectLst/>
                        </a:rPr>
                        <a:t>26</a:t>
                      </a:r>
                      <a:endParaRPr lang="zh-CN" sz="1800" kern="100" dirty="0">
                        <a:effectLst/>
                        <a:latin typeface="微软雅黑" pitchFamily="34" charset="-122"/>
                        <a:ea typeface="微软雅黑" pitchFamily="34" charset="-122"/>
                        <a:cs typeface="Times New Roman"/>
                      </a:endParaRPr>
                    </a:p>
                  </a:txBody>
                  <a:tcPr marL="68574" marR="68574" marT="0" marB="0"/>
                </a:tc>
                <a:extLst>
                  <a:ext uri="{0D108BD9-81ED-4DB2-BD59-A6C34878D82A}">
                    <a16:rowId xmlns:a16="http://schemas.microsoft.com/office/drawing/2014/main" val="10003"/>
                  </a:ext>
                </a:extLst>
              </a:tr>
              <a:tr h="274205">
                <a:tc>
                  <a:txBody>
                    <a:bodyPr/>
                    <a:lstStyle/>
                    <a:p>
                      <a:pPr algn="ctr">
                        <a:spcAft>
                          <a:spcPts val="0"/>
                        </a:spcAft>
                      </a:pPr>
                      <a:r>
                        <a:rPr lang="en-US" sz="1800" kern="100">
                          <a:effectLst/>
                        </a:rPr>
                        <a:t>1</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4</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1</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dirty="0">
                          <a:effectLst/>
                        </a:rPr>
                        <a:t>female</a:t>
                      </a:r>
                      <a:endParaRPr lang="zh-CN" sz="1800" kern="100" dirty="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dirty="0">
                          <a:effectLst/>
                        </a:rPr>
                        <a:t>35</a:t>
                      </a:r>
                      <a:endParaRPr lang="zh-CN" sz="1800" kern="100" dirty="0">
                        <a:effectLst/>
                        <a:latin typeface="微软雅黑" pitchFamily="34" charset="-122"/>
                        <a:ea typeface="微软雅黑" pitchFamily="34" charset="-122"/>
                        <a:cs typeface="Times New Roman"/>
                      </a:endParaRPr>
                    </a:p>
                  </a:txBody>
                  <a:tcPr marL="68574" marR="68574" marT="0" marB="0"/>
                </a:tc>
                <a:extLst>
                  <a:ext uri="{0D108BD9-81ED-4DB2-BD59-A6C34878D82A}">
                    <a16:rowId xmlns:a16="http://schemas.microsoft.com/office/drawing/2014/main" val="10004"/>
                  </a:ext>
                </a:extLst>
              </a:tr>
              <a:tr h="274205">
                <a:tc>
                  <a:txBody>
                    <a:bodyPr/>
                    <a:lstStyle/>
                    <a:p>
                      <a:pPr algn="ctr">
                        <a:spcAft>
                          <a:spcPts val="0"/>
                        </a:spcAft>
                      </a:pPr>
                      <a:r>
                        <a:rPr lang="en-US" sz="1800" kern="100">
                          <a:effectLst/>
                        </a:rPr>
                        <a:t>0</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5</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dirty="0">
                          <a:effectLst/>
                        </a:rPr>
                        <a:t>3</a:t>
                      </a:r>
                      <a:endParaRPr lang="zh-CN" sz="1800" kern="100" dirty="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dirty="0">
                          <a:effectLst/>
                        </a:rPr>
                        <a:t>male</a:t>
                      </a:r>
                      <a:endParaRPr lang="zh-CN" sz="1800" kern="100" dirty="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dirty="0">
                          <a:effectLst/>
                        </a:rPr>
                        <a:t>35</a:t>
                      </a:r>
                      <a:endParaRPr lang="zh-CN" sz="1800" kern="100" dirty="0">
                        <a:effectLst/>
                        <a:latin typeface="微软雅黑" pitchFamily="34" charset="-122"/>
                        <a:ea typeface="微软雅黑" pitchFamily="34" charset="-122"/>
                        <a:cs typeface="Times New Roman"/>
                      </a:endParaRPr>
                    </a:p>
                  </a:txBody>
                  <a:tcPr marL="68574" marR="68574"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667E4DCD-A345-4BF1-9892-1747F1DBB869}"/>
              </a:ext>
            </a:extLst>
          </p:cNvPr>
          <p:cNvSpPr>
            <a:spLocks noGrp="1"/>
          </p:cNvSpPr>
          <p:nvPr>
            <p:ph type="title"/>
          </p:nvPr>
        </p:nvSpPr>
        <p:spPr/>
        <p:txBody>
          <a:bodyPr/>
          <a:lstStyle/>
          <a:p>
            <a:r>
              <a:rPr lang="en-US" altLang="zh-CN"/>
              <a:t>ID3</a:t>
            </a:r>
            <a:r>
              <a:rPr lang="zh-CN" altLang="zh-CN"/>
              <a:t>算法实现</a:t>
            </a:r>
            <a:endParaRPr lang="zh-CN" altLang="en-US"/>
          </a:p>
        </p:txBody>
      </p:sp>
      <p:sp>
        <p:nvSpPr>
          <p:cNvPr id="37891" name="内容占位符 2">
            <a:extLst>
              <a:ext uri="{FF2B5EF4-FFF2-40B4-BE49-F238E27FC236}">
                <a16:creationId xmlns:a16="http://schemas.microsoft.com/office/drawing/2014/main" id="{CE358310-E9FB-4D13-AFE4-FF56404E0B5C}"/>
              </a:ext>
            </a:extLst>
          </p:cNvPr>
          <p:cNvSpPr>
            <a:spLocks noGrp="1"/>
          </p:cNvSpPr>
          <p:nvPr>
            <p:ph idx="1"/>
          </p:nvPr>
        </p:nvSpPr>
        <p:spPr/>
        <p:txBody>
          <a:bodyPr/>
          <a:lstStyle/>
          <a:p>
            <a:r>
              <a:rPr lang="zh-CN" altLang="en-US"/>
              <a:t>具体实现代码如下：</a:t>
            </a:r>
            <a:endParaRPr lang="en-US" altLang="zh-CN"/>
          </a:p>
          <a:p>
            <a:endParaRPr lang="zh-CN" altLang="en-US"/>
          </a:p>
        </p:txBody>
      </p:sp>
      <p:sp>
        <p:nvSpPr>
          <p:cNvPr id="37892" name="TextBox 3">
            <a:extLst>
              <a:ext uri="{FF2B5EF4-FFF2-40B4-BE49-F238E27FC236}">
                <a16:creationId xmlns:a16="http://schemas.microsoft.com/office/drawing/2014/main" id="{EFFEB5AC-90C9-42EF-8FD4-AD5A6867E55D}"/>
              </a:ext>
            </a:extLst>
          </p:cNvPr>
          <p:cNvSpPr txBox="1">
            <a:spLocks noChangeArrowheads="1"/>
          </p:cNvSpPr>
          <p:nvPr/>
        </p:nvSpPr>
        <p:spPr bwMode="auto">
          <a:xfrm>
            <a:off x="611188" y="1268413"/>
            <a:ext cx="8569325"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en-US" altLang="zh-CN" sz="1800">
                <a:latin typeface="微软雅黑" panose="020B0503020204020204" pitchFamily="34" charset="-122"/>
                <a:ea typeface="微软雅黑" panose="020B0503020204020204" pitchFamily="34" charset="-122"/>
              </a:rPr>
              <a:t>import pandas as pd</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from sklearn.tree import DecisionTreeClassifier as DTC, export_graphviz</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data = pd.read_csv('../data/titanic_data.csv', encoding='utf-8')</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data.drop(['PassengerId'], axis=1, inplace=True)  # </a:t>
            </a:r>
            <a:r>
              <a:rPr lang="zh-CN" altLang="zh-CN" sz="1800">
                <a:latin typeface="微软雅黑" panose="020B0503020204020204" pitchFamily="34" charset="-122"/>
                <a:ea typeface="微软雅黑" panose="020B0503020204020204" pitchFamily="34" charset="-122"/>
              </a:rPr>
              <a:t>舍弃</a:t>
            </a:r>
            <a:r>
              <a:rPr lang="en-US" altLang="zh-CN" sz="1800">
                <a:latin typeface="微软雅黑" panose="020B0503020204020204" pitchFamily="34" charset="-122"/>
                <a:ea typeface="微软雅黑" panose="020B0503020204020204" pitchFamily="34" charset="-122"/>
              </a:rPr>
              <a:t>ID</a:t>
            </a:r>
            <a:r>
              <a:rPr lang="zh-CN" altLang="zh-CN" sz="1800">
                <a:latin typeface="微软雅黑" panose="020B0503020204020204" pitchFamily="34" charset="-122"/>
                <a:ea typeface="微软雅黑" panose="020B0503020204020204" pitchFamily="34" charset="-122"/>
              </a:rPr>
              <a:t>列，不适合作为特征</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 </a:t>
            </a:r>
            <a:r>
              <a:rPr lang="zh-CN" altLang="zh-CN" sz="1800">
                <a:latin typeface="微软雅黑" panose="020B0503020204020204" pitchFamily="34" charset="-122"/>
                <a:ea typeface="微软雅黑" panose="020B0503020204020204" pitchFamily="34" charset="-122"/>
              </a:rPr>
              <a:t>数据是类别标签，将其转换为数，用</a:t>
            </a:r>
            <a:r>
              <a:rPr lang="en-US" altLang="zh-CN" sz="1800">
                <a:latin typeface="微软雅黑" panose="020B0503020204020204" pitchFamily="34" charset="-122"/>
                <a:ea typeface="微软雅黑" panose="020B0503020204020204" pitchFamily="34" charset="-122"/>
              </a:rPr>
              <a:t>1</a:t>
            </a:r>
            <a:r>
              <a:rPr lang="zh-CN" altLang="zh-CN" sz="1800">
                <a:latin typeface="微软雅黑" panose="020B0503020204020204" pitchFamily="34" charset="-122"/>
                <a:ea typeface="微软雅黑" panose="020B0503020204020204" pitchFamily="34" charset="-122"/>
              </a:rPr>
              <a:t>表示男，</a:t>
            </a:r>
            <a:r>
              <a:rPr lang="en-US" altLang="zh-CN" sz="1800">
                <a:latin typeface="微软雅黑" panose="020B0503020204020204" pitchFamily="34" charset="-122"/>
                <a:ea typeface="微软雅黑" panose="020B0503020204020204" pitchFamily="34" charset="-122"/>
              </a:rPr>
              <a:t>0</a:t>
            </a:r>
            <a:r>
              <a:rPr lang="zh-CN" altLang="zh-CN" sz="1800">
                <a:latin typeface="微软雅黑" panose="020B0503020204020204" pitchFamily="34" charset="-122"/>
                <a:ea typeface="微软雅黑" panose="020B0503020204020204" pitchFamily="34" charset="-122"/>
              </a:rPr>
              <a:t>表示女。</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data.loc[data['Sex'] == 'male', 'Sex'] = 1</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data.loc[data['Sex'] == 'female', 'Sex'] = 0</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data.fillna(int(data.Age.mean()), inplace=True)</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print data.head(5)   # </a:t>
            </a:r>
            <a:r>
              <a:rPr lang="zh-CN" altLang="zh-CN" sz="1800">
                <a:latin typeface="微软雅黑" panose="020B0503020204020204" pitchFamily="34" charset="-122"/>
                <a:ea typeface="微软雅黑" panose="020B0503020204020204" pitchFamily="34" charset="-122"/>
              </a:rPr>
              <a:t>查看数据</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X = data.iloc[:, 1:3]    # </a:t>
            </a:r>
            <a:r>
              <a:rPr lang="zh-CN" altLang="zh-CN" sz="1800">
                <a:latin typeface="微软雅黑" panose="020B0503020204020204" pitchFamily="34" charset="-122"/>
                <a:ea typeface="微软雅黑" panose="020B0503020204020204" pitchFamily="34" charset="-122"/>
              </a:rPr>
              <a:t>为便于展示，未考虑年龄（最后一列）</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y = data.iloc[:, 0]</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dtc = DTC(criterion='entropy')    # </a:t>
            </a:r>
            <a:r>
              <a:rPr lang="zh-CN" altLang="zh-CN" sz="1800">
                <a:latin typeface="微软雅黑" panose="020B0503020204020204" pitchFamily="34" charset="-122"/>
                <a:ea typeface="微软雅黑" panose="020B0503020204020204" pitchFamily="34" charset="-122"/>
              </a:rPr>
              <a:t>初始化决策树对象，基于信息熵</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dtc.fit(X, y)    # </a:t>
            </a:r>
            <a:r>
              <a:rPr lang="zh-CN" altLang="zh-CN" sz="1800">
                <a:latin typeface="微软雅黑" panose="020B0503020204020204" pitchFamily="34" charset="-122"/>
                <a:ea typeface="微软雅黑" panose="020B0503020204020204" pitchFamily="34" charset="-122"/>
              </a:rPr>
              <a:t>训练模型</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print '</a:t>
            </a:r>
            <a:r>
              <a:rPr lang="zh-CN" altLang="zh-CN" sz="1800">
                <a:latin typeface="微软雅黑" panose="020B0503020204020204" pitchFamily="34" charset="-122"/>
                <a:ea typeface="微软雅黑" panose="020B0503020204020204" pitchFamily="34" charset="-122"/>
              </a:rPr>
              <a:t>输出准确率：</a:t>
            </a:r>
            <a:r>
              <a:rPr lang="en-US" altLang="zh-CN" sz="1800">
                <a:latin typeface="微软雅黑" panose="020B0503020204020204" pitchFamily="34" charset="-122"/>
                <a:ea typeface="微软雅黑" panose="020B0503020204020204" pitchFamily="34" charset="-122"/>
              </a:rPr>
              <a:t>', dtc.score(X,y)</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 </a:t>
            </a:r>
            <a:r>
              <a:rPr lang="zh-CN" altLang="zh-CN" sz="1800">
                <a:latin typeface="微软雅黑" panose="020B0503020204020204" pitchFamily="34" charset="-122"/>
                <a:ea typeface="微软雅黑" panose="020B0503020204020204" pitchFamily="34" charset="-122"/>
              </a:rPr>
              <a:t>可视化决策树，导出结果是一个</a:t>
            </a:r>
            <a:r>
              <a:rPr lang="en-US" altLang="zh-CN" sz="1800">
                <a:latin typeface="微软雅黑" panose="020B0503020204020204" pitchFamily="34" charset="-122"/>
                <a:ea typeface="微软雅黑" panose="020B0503020204020204" pitchFamily="34" charset="-122"/>
              </a:rPr>
              <a:t>dot</a:t>
            </a:r>
            <a:r>
              <a:rPr lang="zh-CN" altLang="zh-CN" sz="1800">
                <a:latin typeface="微软雅黑" panose="020B0503020204020204" pitchFamily="34" charset="-122"/>
                <a:ea typeface="微软雅黑" panose="020B0503020204020204" pitchFamily="34" charset="-122"/>
              </a:rPr>
              <a:t>文件，需要安装</a:t>
            </a:r>
            <a:r>
              <a:rPr lang="en-US" altLang="zh-CN" sz="1800">
                <a:latin typeface="微软雅黑" panose="020B0503020204020204" pitchFamily="34" charset="-122"/>
                <a:ea typeface="微软雅黑" panose="020B0503020204020204" pitchFamily="34" charset="-122"/>
              </a:rPr>
              <a:t>Graphviz</a:t>
            </a:r>
            <a:r>
              <a:rPr lang="zh-CN" altLang="zh-CN" sz="1800">
                <a:latin typeface="微软雅黑" panose="020B0503020204020204" pitchFamily="34" charset="-122"/>
                <a:ea typeface="微软雅黑" panose="020B0503020204020204" pitchFamily="34" charset="-122"/>
              </a:rPr>
              <a:t>才能转换为</a:t>
            </a:r>
            <a:r>
              <a:rPr lang="en-US" altLang="zh-CN" sz="1800">
                <a:latin typeface="微软雅黑" panose="020B0503020204020204" pitchFamily="34" charset="-122"/>
                <a:ea typeface="微软雅黑" panose="020B0503020204020204" pitchFamily="34" charset="-122"/>
              </a:rPr>
              <a:t>.pdf</a:t>
            </a:r>
            <a:r>
              <a:rPr lang="zh-CN" altLang="zh-CN" sz="1800">
                <a:latin typeface="微软雅黑" panose="020B0503020204020204" pitchFamily="34" charset="-122"/>
                <a:ea typeface="微软雅黑" panose="020B0503020204020204" pitchFamily="34" charset="-122"/>
              </a:rPr>
              <a:t>或</a:t>
            </a:r>
            <a:r>
              <a:rPr lang="en-US" altLang="zh-CN" sz="1800">
                <a:latin typeface="微软雅黑" panose="020B0503020204020204" pitchFamily="34" charset="-122"/>
                <a:ea typeface="微软雅黑" panose="020B0503020204020204" pitchFamily="34" charset="-122"/>
              </a:rPr>
              <a:t>.png</a:t>
            </a:r>
            <a:r>
              <a:rPr lang="zh-CN" altLang="zh-CN" sz="1800">
                <a:latin typeface="微软雅黑" panose="020B0503020204020204" pitchFamily="34" charset="-122"/>
                <a:ea typeface="微软雅黑" panose="020B0503020204020204" pitchFamily="34" charset="-122"/>
              </a:rPr>
              <a:t>格式</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with open('../tmp/tree.dot', 'w') as f:</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    f = export_graphviz(dtc, feature_names=X.columns, out_file=f)</a:t>
            </a:r>
            <a:endParaRPr lang="zh-CN" altLang="zh-CN" sz="1800">
              <a:latin typeface="微软雅黑" panose="020B0503020204020204" pitchFamily="34" charset="-122"/>
              <a:ea typeface="微软雅黑" panose="020B0503020204020204" pitchFamily="34" charset="-122"/>
            </a:endParaRPr>
          </a:p>
          <a:p>
            <a:pPr eaLnBrk="1" hangingPunct="1"/>
            <a:endParaRPr lang="zh-CN" altLang="en-US" sz="1800">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CEFDC0F1-E213-4B7D-95CD-7E8DB58BDA85}"/>
              </a:ext>
            </a:extLst>
          </p:cNvPr>
          <p:cNvSpPr>
            <a:spLocks noGrp="1"/>
          </p:cNvSpPr>
          <p:nvPr>
            <p:ph type="title"/>
          </p:nvPr>
        </p:nvSpPr>
        <p:spPr/>
        <p:txBody>
          <a:bodyPr/>
          <a:lstStyle/>
          <a:p>
            <a:r>
              <a:rPr lang="en-US" altLang="zh-CN"/>
              <a:t>ID3</a:t>
            </a:r>
            <a:r>
              <a:rPr lang="zh-CN" altLang="zh-CN"/>
              <a:t>算法实现</a:t>
            </a:r>
            <a:endParaRPr lang="zh-CN" altLang="en-US"/>
          </a:p>
        </p:txBody>
      </p:sp>
      <p:sp>
        <p:nvSpPr>
          <p:cNvPr id="38915" name="内容占位符 2">
            <a:extLst>
              <a:ext uri="{FF2B5EF4-FFF2-40B4-BE49-F238E27FC236}">
                <a16:creationId xmlns:a16="http://schemas.microsoft.com/office/drawing/2014/main" id="{3FFB357C-657A-4BF2-8C49-FB83D42801FF}"/>
              </a:ext>
            </a:extLst>
          </p:cNvPr>
          <p:cNvSpPr>
            <a:spLocks noGrp="1"/>
          </p:cNvSpPr>
          <p:nvPr>
            <p:ph idx="1"/>
          </p:nvPr>
        </p:nvSpPr>
        <p:spPr/>
        <p:txBody>
          <a:bodyPr/>
          <a:lstStyle/>
          <a:p>
            <a:r>
              <a:rPr lang="zh-CN" altLang="zh-CN"/>
              <a:t>运行代码后，将会输出一个</a:t>
            </a:r>
            <a:r>
              <a:rPr lang="en-US" altLang="zh-CN"/>
              <a:t>tree.dot</a:t>
            </a:r>
            <a:r>
              <a:rPr lang="zh-CN" altLang="zh-CN"/>
              <a:t>的文本文件。为了进一步将它转换为可视化格式，需要安装</a:t>
            </a:r>
            <a:r>
              <a:rPr lang="en-US" altLang="zh-CN"/>
              <a:t>Graphviz</a:t>
            </a:r>
            <a:r>
              <a:rPr lang="zh-CN" altLang="zh-CN"/>
              <a:t>（跨平台的、基于命令行的绘图工具），再在命令行中以如下方式编译。</a:t>
            </a:r>
            <a:endParaRPr lang="en-US" altLang="zh-CN"/>
          </a:p>
          <a:p>
            <a:r>
              <a:rPr lang="zh-CN" altLang="zh-CN"/>
              <a:t>生成的效果图如下</a:t>
            </a:r>
            <a:r>
              <a:rPr lang="zh-CN" altLang="en-US"/>
              <a:t>：</a:t>
            </a:r>
            <a:endParaRPr lang="zh-CN" altLang="zh-CN"/>
          </a:p>
          <a:p>
            <a:endParaRPr lang="en-US" altLang="zh-CN"/>
          </a:p>
          <a:p>
            <a:endParaRPr lang="zh-CN" altLang="en-US"/>
          </a:p>
        </p:txBody>
      </p:sp>
      <p:pic>
        <p:nvPicPr>
          <p:cNvPr id="38916" name="图片 3" descr="D:\PycharmProjects\untitled\book\第8章\示例代码\tmp\tree.png">
            <a:extLst>
              <a:ext uri="{FF2B5EF4-FFF2-40B4-BE49-F238E27FC236}">
                <a16:creationId xmlns:a16="http://schemas.microsoft.com/office/drawing/2014/main" id="{9A8CF13A-ED84-4403-9076-AA5F30E0FD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245970"/>
            <a:ext cx="6049050" cy="425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081BE09D-55CC-4993-9130-94A4BF3A617D}"/>
              </a:ext>
            </a:extLst>
          </p:cNvPr>
          <p:cNvSpPr>
            <a:spLocks noGrp="1"/>
          </p:cNvSpPr>
          <p:nvPr>
            <p:ph type="title"/>
          </p:nvPr>
        </p:nvSpPr>
        <p:spPr/>
        <p:txBody>
          <a:bodyPr/>
          <a:lstStyle/>
          <a:p>
            <a:r>
              <a:rPr lang="zh-CN" altLang="en-US"/>
              <a:t>其他树算法</a:t>
            </a:r>
          </a:p>
        </p:txBody>
      </p:sp>
      <p:sp>
        <p:nvSpPr>
          <p:cNvPr id="39939" name="内容占位符 2">
            <a:extLst>
              <a:ext uri="{FF2B5EF4-FFF2-40B4-BE49-F238E27FC236}">
                <a16:creationId xmlns:a16="http://schemas.microsoft.com/office/drawing/2014/main" id="{B2007A22-ECE7-4A6E-AA09-AB97F0050E9F}"/>
              </a:ext>
            </a:extLst>
          </p:cNvPr>
          <p:cNvSpPr>
            <a:spLocks noGrp="1"/>
          </p:cNvSpPr>
          <p:nvPr>
            <p:ph idx="1"/>
          </p:nvPr>
        </p:nvSpPr>
        <p:spPr/>
        <p:txBody>
          <a:bodyPr/>
          <a:lstStyle/>
          <a:p>
            <a:r>
              <a:rPr lang="en-US" altLang="zh-CN"/>
              <a:t>ID3</a:t>
            </a:r>
            <a:r>
              <a:rPr lang="zh-CN" altLang="zh-CN"/>
              <a:t>算法是决策树系列中的经典算法之一，它包含了决策树作为机器学习算法的主要思想。但</a:t>
            </a:r>
            <a:r>
              <a:rPr lang="en-US" altLang="zh-CN"/>
              <a:t>ID3</a:t>
            </a:r>
            <a:r>
              <a:rPr lang="zh-CN" altLang="zh-CN"/>
              <a:t>算法在实际应用中有许多不足，所以在此之后提出了大量的改进策略，如</a:t>
            </a:r>
            <a:r>
              <a:rPr lang="en-US" altLang="zh-CN"/>
              <a:t>C4.5</a:t>
            </a:r>
            <a:r>
              <a:rPr lang="zh-CN" altLang="zh-CN"/>
              <a:t>算法，</a:t>
            </a:r>
            <a:r>
              <a:rPr lang="en-US" altLang="zh-CN"/>
              <a:t>C5.0</a:t>
            </a:r>
            <a:r>
              <a:rPr lang="zh-CN" altLang="zh-CN"/>
              <a:t>算法和</a:t>
            </a:r>
            <a:r>
              <a:rPr lang="en-US" altLang="zh-CN"/>
              <a:t>CART</a:t>
            </a:r>
            <a:r>
              <a:rPr lang="zh-CN" altLang="zh-CN"/>
              <a:t>算法。</a:t>
            </a:r>
            <a:endParaRPr lang="en-US" altLang="zh-CN"/>
          </a:p>
          <a:p>
            <a:r>
              <a:rPr lang="zh-CN" altLang="zh-CN"/>
              <a:t>由于</a:t>
            </a:r>
            <a:r>
              <a:rPr lang="en-US" altLang="zh-CN"/>
              <a:t>ID3</a:t>
            </a:r>
            <a:r>
              <a:rPr lang="zh-CN" altLang="zh-CN"/>
              <a:t>决策树算法采用信息增益作为选择测试属性的标准，会偏向于选择取值较多的，即所谓高度分支属性，而这类属性并不一定是最优的属性。</a:t>
            </a:r>
            <a:endParaRPr lang="en-US" altLang="zh-CN"/>
          </a:p>
          <a:p>
            <a:r>
              <a:rPr lang="zh-CN" altLang="zh-CN"/>
              <a:t>同时，</a:t>
            </a:r>
            <a:r>
              <a:rPr lang="en-US" altLang="zh-CN"/>
              <a:t>ID3</a:t>
            </a:r>
            <a:r>
              <a:rPr lang="zh-CN" altLang="zh-CN"/>
              <a:t>算法只能处理离散属性，对于连续型的属性，在分类前需要对其进行离散化。为了解决倾向于选择高度分支属性的问题，人们采用信息增益率作为选择测试属性的标准，这样便得到</a:t>
            </a:r>
            <a:r>
              <a:rPr lang="en-US" altLang="zh-CN"/>
              <a:t>C4.5</a:t>
            </a:r>
            <a:r>
              <a:rPr lang="zh-CN" altLang="zh-CN"/>
              <a:t>决策树算法。</a:t>
            </a:r>
          </a:p>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6059B1EA-82BC-4C97-ADF7-3913DB5ED490}"/>
              </a:ext>
            </a:extLst>
          </p:cNvPr>
          <p:cNvSpPr>
            <a:spLocks noGrp="1"/>
          </p:cNvSpPr>
          <p:nvPr>
            <p:ph type="title"/>
          </p:nvPr>
        </p:nvSpPr>
        <p:spPr/>
        <p:txBody>
          <a:bodyPr/>
          <a:lstStyle/>
          <a:p>
            <a:r>
              <a:rPr lang="en-US" altLang="zh-CN"/>
              <a:t>C4.5</a:t>
            </a:r>
            <a:r>
              <a:rPr lang="zh-CN" altLang="en-US"/>
              <a:t>算法</a:t>
            </a:r>
          </a:p>
        </p:txBody>
      </p:sp>
      <p:sp>
        <p:nvSpPr>
          <p:cNvPr id="40963" name="内容占位符 2">
            <a:extLst>
              <a:ext uri="{FF2B5EF4-FFF2-40B4-BE49-F238E27FC236}">
                <a16:creationId xmlns:a16="http://schemas.microsoft.com/office/drawing/2014/main" id="{C58C35BA-F39B-456E-94C4-3E38102E3555}"/>
              </a:ext>
            </a:extLst>
          </p:cNvPr>
          <p:cNvSpPr>
            <a:spLocks noGrp="1"/>
          </p:cNvSpPr>
          <p:nvPr>
            <p:ph idx="1"/>
          </p:nvPr>
        </p:nvSpPr>
        <p:spPr/>
        <p:txBody>
          <a:bodyPr/>
          <a:lstStyle/>
          <a:p>
            <a:r>
              <a:rPr lang="en-US" altLang="zh-CN"/>
              <a:t>C4.5</a:t>
            </a:r>
            <a:r>
              <a:rPr lang="zh-CN" altLang="zh-CN"/>
              <a:t>是基于</a:t>
            </a:r>
            <a:r>
              <a:rPr lang="en-US" altLang="zh-CN"/>
              <a:t>ID3</a:t>
            </a:r>
            <a:r>
              <a:rPr lang="zh-CN" altLang="zh-CN"/>
              <a:t>算法进行改进后的一种重要算法，它是一种监督学习算法，其目标是通过学习，找到一个从属性值到类别的映射关系，并且这个映射能用于对新的类别未知的实体进行分类。</a:t>
            </a:r>
          </a:p>
          <a:p>
            <a:endParaRPr lang="zh-CN" altLang="en-US"/>
          </a:p>
        </p:txBody>
      </p:sp>
      <p:graphicFrame>
        <p:nvGraphicFramePr>
          <p:cNvPr id="4" name="图示 3">
            <a:extLst>
              <a:ext uri="{FF2B5EF4-FFF2-40B4-BE49-F238E27FC236}">
                <a16:creationId xmlns:a16="http://schemas.microsoft.com/office/drawing/2014/main" id="{9F903E7C-2BD3-4EEA-BA72-B907B2050436}"/>
              </a:ext>
            </a:extLst>
          </p:cNvPr>
          <p:cNvGraphicFramePr/>
          <p:nvPr/>
        </p:nvGraphicFramePr>
        <p:xfrm>
          <a:off x="1043608" y="2276872"/>
          <a:ext cx="7056784" cy="4032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73092053-6628-49DB-88C1-523AB9137B06}"/>
              </a:ext>
            </a:extLst>
          </p:cNvPr>
          <p:cNvSpPr>
            <a:spLocks noGrp="1"/>
          </p:cNvSpPr>
          <p:nvPr>
            <p:ph type="title"/>
          </p:nvPr>
        </p:nvSpPr>
        <p:spPr/>
        <p:txBody>
          <a:bodyPr/>
          <a:lstStyle/>
          <a:p>
            <a:r>
              <a:rPr lang="en-US" altLang="zh-CN"/>
              <a:t>C5.0</a:t>
            </a:r>
            <a:r>
              <a:rPr lang="zh-CN" altLang="en-US"/>
              <a:t>算法</a:t>
            </a:r>
          </a:p>
        </p:txBody>
      </p:sp>
      <p:sp>
        <p:nvSpPr>
          <p:cNvPr id="41987" name="内容占位符 2">
            <a:extLst>
              <a:ext uri="{FF2B5EF4-FFF2-40B4-BE49-F238E27FC236}">
                <a16:creationId xmlns:a16="http://schemas.microsoft.com/office/drawing/2014/main" id="{C191B1D4-3EEA-49EB-9D2C-D9E1DAAEFFA3}"/>
              </a:ext>
            </a:extLst>
          </p:cNvPr>
          <p:cNvSpPr>
            <a:spLocks noGrp="1"/>
          </p:cNvSpPr>
          <p:nvPr>
            <p:ph idx="1"/>
          </p:nvPr>
        </p:nvSpPr>
        <p:spPr/>
        <p:txBody>
          <a:bodyPr/>
          <a:lstStyle/>
          <a:p>
            <a:r>
              <a:rPr lang="en-US" altLang="zh-CN"/>
              <a:t>C5.0</a:t>
            </a:r>
            <a:r>
              <a:rPr lang="zh-CN" altLang="zh-CN"/>
              <a:t>算法是</a:t>
            </a:r>
            <a:r>
              <a:rPr lang="en-US" altLang="zh-CN"/>
              <a:t>C4.5</a:t>
            </a:r>
            <a:r>
              <a:rPr lang="zh-CN" altLang="zh-CN"/>
              <a:t>算法的修订版，适用于处理大数据集，采用</a:t>
            </a:r>
            <a:r>
              <a:rPr lang="en-US" altLang="zh-CN"/>
              <a:t>Boosting</a:t>
            </a:r>
            <a:r>
              <a:rPr lang="zh-CN" altLang="zh-CN"/>
              <a:t>方式提高模型准确率，又称为</a:t>
            </a:r>
            <a:r>
              <a:rPr lang="en-US" altLang="zh-CN"/>
              <a:t>Boosting Trees</a:t>
            </a:r>
            <a:r>
              <a:rPr lang="zh-CN" altLang="zh-CN"/>
              <a:t>，在软件上计算速度比较快，占用的内存资源较少。</a:t>
            </a:r>
            <a:endParaRPr lang="en-US" altLang="zh-CN"/>
          </a:p>
          <a:p>
            <a:r>
              <a:rPr lang="en-US" altLang="zh-CN"/>
              <a:t>C5.0</a:t>
            </a:r>
            <a:r>
              <a:rPr lang="zh-CN" altLang="zh-CN"/>
              <a:t>作为经典的决策树模型算法之一，可生成多分支的决策树，</a:t>
            </a:r>
            <a:r>
              <a:rPr lang="en-US" altLang="zh-CN"/>
              <a:t>C5.0</a:t>
            </a:r>
            <a:r>
              <a:rPr lang="zh-CN" altLang="zh-CN"/>
              <a:t>算法根据能够带来的最大信息增益的字段拆分样本。</a:t>
            </a:r>
            <a:endParaRPr lang="en-US" altLang="zh-CN"/>
          </a:p>
          <a:p>
            <a:r>
              <a:rPr lang="zh-CN" altLang="zh-CN"/>
              <a:t>第一次拆分确定的样本子集随后再次拆分，通常是根据另一个字段进行拆分，这一过程重复进行直到样本子集不能再被拆分为止。最后，重新检查最低层次的拆分节点，那些对模型值没有显著贡献的样本子集被剔除或者修剪。</a:t>
            </a:r>
          </a:p>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28709567-F200-410E-9167-D56309905340}"/>
              </a:ext>
            </a:extLst>
          </p:cNvPr>
          <p:cNvSpPr>
            <a:spLocks noGrp="1"/>
          </p:cNvSpPr>
          <p:nvPr>
            <p:ph type="title"/>
          </p:nvPr>
        </p:nvSpPr>
        <p:spPr/>
        <p:txBody>
          <a:bodyPr/>
          <a:lstStyle/>
          <a:p>
            <a:r>
              <a:rPr lang="en-US" altLang="zh-CN"/>
              <a:t>C5.0</a:t>
            </a:r>
            <a:r>
              <a:rPr lang="zh-CN" altLang="en-US"/>
              <a:t>算法</a:t>
            </a:r>
          </a:p>
        </p:txBody>
      </p:sp>
      <p:graphicFrame>
        <p:nvGraphicFramePr>
          <p:cNvPr id="6" name="图示 5">
            <a:extLst>
              <a:ext uri="{FF2B5EF4-FFF2-40B4-BE49-F238E27FC236}">
                <a16:creationId xmlns:a16="http://schemas.microsoft.com/office/drawing/2014/main" id="{39A97BBC-B1B6-4023-9999-9693C7FA5CD0}"/>
              </a:ext>
            </a:extLst>
          </p:cNvPr>
          <p:cNvGraphicFramePr/>
          <p:nvPr/>
        </p:nvGraphicFramePr>
        <p:xfrm>
          <a:off x="1475656" y="1268760"/>
          <a:ext cx="6240534" cy="4248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右箭头 8">
            <a:extLst>
              <a:ext uri="{FF2B5EF4-FFF2-40B4-BE49-F238E27FC236}">
                <a16:creationId xmlns:a16="http://schemas.microsoft.com/office/drawing/2014/main" id="{3500FA89-B7C1-4109-AAC8-F9E48509FBA8}"/>
              </a:ext>
            </a:extLst>
          </p:cNvPr>
          <p:cNvSpPr/>
          <p:nvPr/>
        </p:nvSpPr>
        <p:spPr>
          <a:xfrm>
            <a:off x="1403350" y="5084763"/>
            <a:ext cx="5545138" cy="288925"/>
          </a:xfrm>
          <a:prstGeom prst="rightArrow">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A6D818D8-D5D1-4540-A5B1-C7D025196566}"/>
              </a:ext>
            </a:extLst>
          </p:cNvPr>
          <p:cNvSpPr>
            <a:spLocks noGrp="1"/>
          </p:cNvSpPr>
          <p:nvPr>
            <p:ph type="title"/>
          </p:nvPr>
        </p:nvSpPr>
        <p:spPr/>
        <p:txBody>
          <a:bodyPr/>
          <a:lstStyle/>
          <a:p>
            <a:r>
              <a:rPr lang="en-US" altLang="zh-CN"/>
              <a:t>CART</a:t>
            </a:r>
            <a:r>
              <a:rPr lang="zh-CN" altLang="zh-CN"/>
              <a:t>算法</a:t>
            </a:r>
            <a:endParaRPr lang="zh-CN" altLang="en-US"/>
          </a:p>
        </p:txBody>
      </p:sp>
      <p:sp>
        <p:nvSpPr>
          <p:cNvPr id="3" name="内容占位符 2">
            <a:extLst>
              <a:ext uri="{FF2B5EF4-FFF2-40B4-BE49-F238E27FC236}">
                <a16:creationId xmlns:a16="http://schemas.microsoft.com/office/drawing/2014/main" id="{FB8C3DF9-FB33-40FC-B4EB-D18006C6F135}"/>
              </a:ext>
            </a:extLst>
          </p:cNvPr>
          <p:cNvSpPr>
            <a:spLocks noGrp="1"/>
          </p:cNvSpPr>
          <p:nvPr>
            <p:ph idx="1"/>
          </p:nvPr>
        </p:nvSpPr>
        <p:spPr/>
        <p:txBody>
          <a:bodyPr/>
          <a:lstStyle/>
          <a:p>
            <a:r>
              <a:rPr lang="zh-CN" altLang="zh-CN"/>
              <a:t>分类回归树（</a:t>
            </a:r>
            <a:r>
              <a:rPr lang="en-US" altLang="zh-CN"/>
              <a:t>Classification And Regression Tree</a:t>
            </a:r>
            <a:r>
              <a:rPr lang="zh-CN" altLang="zh-CN"/>
              <a:t>，</a:t>
            </a:r>
            <a:r>
              <a:rPr lang="en-US" altLang="zh-CN"/>
              <a:t>CART</a:t>
            </a:r>
            <a:r>
              <a:rPr lang="zh-CN" altLang="zh-CN"/>
              <a:t>）算法最早由</a:t>
            </a:r>
            <a:r>
              <a:rPr lang="en-US" altLang="zh-CN"/>
              <a:t>Breiman</a:t>
            </a:r>
            <a:r>
              <a:rPr lang="zh-CN" altLang="zh-CN"/>
              <a:t>等人提出，现已在统计领域和数据挖掘技术中普遍使用，</a:t>
            </a:r>
            <a:r>
              <a:rPr lang="en-US" altLang="zh-CN"/>
              <a:t>Python</a:t>
            </a:r>
            <a:r>
              <a:rPr lang="zh-CN" altLang="zh-CN"/>
              <a:t>中的</a:t>
            </a:r>
            <a:r>
              <a:rPr lang="en-US" altLang="zh-CN"/>
              <a:t>scikit-learn</a:t>
            </a:r>
            <a:r>
              <a:rPr lang="zh-CN" altLang="zh-CN"/>
              <a:t>模块的</a:t>
            </a:r>
            <a:r>
              <a:rPr lang="en-US" altLang="zh-CN"/>
              <a:t>Tree</a:t>
            </a:r>
            <a:r>
              <a:rPr lang="zh-CN" altLang="zh-CN"/>
              <a:t>子模块主要使用</a:t>
            </a:r>
            <a:r>
              <a:rPr lang="en-US" altLang="zh-CN"/>
              <a:t>CART</a:t>
            </a:r>
            <a:r>
              <a:rPr lang="zh-CN" altLang="zh-CN"/>
              <a:t>算法来实现决策树。</a:t>
            </a:r>
          </a:p>
          <a:p>
            <a:endParaRPr lang="zh-CN" altLang="en-US" dirty="0"/>
          </a:p>
        </p:txBody>
      </p:sp>
      <p:pic>
        <p:nvPicPr>
          <p:cNvPr id="44036" name="图片 3" descr="C:\Users\ORamon\Desktop\写书\写书图片\第八章\DecisionTreeRegression.png">
            <a:extLst>
              <a:ext uri="{FF2B5EF4-FFF2-40B4-BE49-F238E27FC236}">
                <a16:creationId xmlns:a16="http://schemas.microsoft.com/office/drawing/2014/main" id="{3E279ADA-671F-4CC9-9FD8-B4E976474C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057" y="2168524"/>
            <a:ext cx="7069670" cy="2844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TextBox 4">
            <a:extLst>
              <a:ext uri="{FF2B5EF4-FFF2-40B4-BE49-F238E27FC236}">
                <a16:creationId xmlns:a16="http://schemas.microsoft.com/office/drawing/2014/main" id="{F25DC22E-04CB-41F3-A276-74B260B76225}"/>
              </a:ext>
            </a:extLst>
          </p:cNvPr>
          <p:cNvSpPr txBox="1">
            <a:spLocks noChangeArrowheads="1"/>
          </p:cNvSpPr>
          <p:nvPr/>
        </p:nvSpPr>
        <p:spPr bwMode="auto">
          <a:xfrm>
            <a:off x="395288" y="4868863"/>
            <a:ext cx="84978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lnSpc>
                <a:spcPct val="150000"/>
              </a:lnSpc>
              <a:buClr>
                <a:srgbClr val="002060"/>
              </a:buClr>
              <a:buFont typeface="Wingdings" panose="05000000000000000000" pitchFamily="2" charset="2"/>
              <a:buChar char="l"/>
            </a:pPr>
            <a:r>
              <a:rPr lang="zh-CN" altLang="en-US" sz="2000">
                <a:latin typeface="微软雅黑" panose="020B0503020204020204" pitchFamily="34" charset="-122"/>
                <a:ea typeface="微软雅黑" panose="020B0503020204020204" pitchFamily="34" charset="-122"/>
              </a:rPr>
              <a:t>上</a:t>
            </a:r>
            <a:r>
              <a:rPr lang="zh-CN" altLang="zh-CN" sz="2000">
                <a:latin typeface="微软雅黑" panose="020B0503020204020204" pitchFamily="34" charset="-122"/>
                <a:ea typeface="微软雅黑" panose="020B0503020204020204" pitchFamily="34" charset="-122"/>
              </a:rPr>
              <a:t>图 中的数据由正弦函数</a:t>
            </a:r>
            <a:r>
              <a:rPr lang="en-US" altLang="zh-CN" sz="2000">
                <a:latin typeface="微软雅黑" panose="020B0503020204020204" pitchFamily="34" charset="-122"/>
                <a:ea typeface="微软雅黑" panose="020B0503020204020204" pitchFamily="34" charset="-122"/>
              </a:rPr>
              <a:t> </a:t>
            </a:r>
            <a:r>
              <a:rPr lang="zh-CN" altLang="zh-CN" sz="2000">
                <a:latin typeface="微软雅黑" panose="020B0503020204020204" pitchFamily="34" charset="-122"/>
                <a:ea typeface="微软雅黑" panose="020B0503020204020204" pitchFamily="34" charset="-122"/>
              </a:rPr>
              <a:t>随机生成。可以明显观察到：由</a:t>
            </a:r>
            <a:r>
              <a:rPr lang="en-US" altLang="zh-CN" sz="2000">
                <a:latin typeface="微软雅黑" panose="020B0503020204020204" pitchFamily="34" charset="-122"/>
                <a:ea typeface="微软雅黑" panose="020B0503020204020204" pitchFamily="34" charset="-122"/>
              </a:rPr>
              <a:t>CART</a:t>
            </a:r>
            <a:r>
              <a:rPr lang="zh-CN" altLang="zh-CN" sz="2000">
                <a:latin typeface="微软雅黑" panose="020B0503020204020204" pitchFamily="34" charset="-122"/>
                <a:ea typeface="微软雅黑" panose="020B0503020204020204" pitchFamily="34" charset="-122"/>
              </a:rPr>
              <a:t>算法生成的回归线对应一个阶梯函数。</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2D237675-7252-4654-80F9-BEF9105B51CF}"/>
              </a:ext>
            </a:extLst>
          </p:cNvPr>
          <p:cNvSpPr>
            <a:spLocks noGrp="1"/>
          </p:cNvSpPr>
          <p:nvPr>
            <p:ph type="title"/>
          </p:nvPr>
        </p:nvSpPr>
        <p:spPr/>
        <p:txBody>
          <a:bodyPr/>
          <a:lstStyle/>
          <a:p>
            <a:r>
              <a:rPr lang="en-US" altLang="zh-CN"/>
              <a:t>CART</a:t>
            </a:r>
            <a:r>
              <a:rPr lang="zh-CN" altLang="zh-CN"/>
              <a:t>算法</a:t>
            </a:r>
            <a:endParaRPr lang="zh-CN" altLang="en-US"/>
          </a:p>
        </p:txBody>
      </p:sp>
      <p:sp>
        <p:nvSpPr>
          <p:cNvPr id="45059" name="内容占位符 2">
            <a:extLst>
              <a:ext uri="{FF2B5EF4-FFF2-40B4-BE49-F238E27FC236}">
                <a16:creationId xmlns:a16="http://schemas.microsoft.com/office/drawing/2014/main" id="{288A5B3D-D4E9-40FA-9A71-4E481CC7CDD6}"/>
              </a:ext>
            </a:extLst>
          </p:cNvPr>
          <p:cNvSpPr>
            <a:spLocks noGrp="1"/>
          </p:cNvSpPr>
          <p:nvPr>
            <p:ph idx="1"/>
          </p:nvPr>
        </p:nvSpPr>
        <p:spPr/>
        <p:txBody>
          <a:bodyPr/>
          <a:lstStyle/>
          <a:p>
            <a:r>
              <a:rPr lang="zh-CN" altLang="zh-CN"/>
              <a:t>我们将</a:t>
            </a:r>
            <a:r>
              <a:rPr lang="en-US" altLang="zh-CN"/>
              <a:t>CART</a:t>
            </a:r>
            <a:r>
              <a:rPr lang="zh-CN" altLang="zh-CN"/>
              <a:t>模型内部的分类规则可视化，如</a:t>
            </a:r>
            <a:r>
              <a:rPr lang="zh-CN" altLang="en-US"/>
              <a:t>下</a:t>
            </a:r>
            <a:r>
              <a:rPr lang="zh-CN" altLang="zh-CN"/>
              <a:t>图</a:t>
            </a:r>
            <a:r>
              <a:rPr lang="zh-CN" altLang="en-US"/>
              <a:t>所示：</a:t>
            </a:r>
            <a:r>
              <a:rPr lang="zh-CN" altLang="zh-CN"/>
              <a:t> </a:t>
            </a:r>
            <a:endParaRPr lang="zh-CN" altLang="en-US"/>
          </a:p>
        </p:txBody>
      </p:sp>
      <p:pic>
        <p:nvPicPr>
          <p:cNvPr id="45060" name="图片 3" descr="C:\Users\ORamon\Desktop\写书\写书图片\第八章\DecisionTreeRegression111.png">
            <a:extLst>
              <a:ext uri="{FF2B5EF4-FFF2-40B4-BE49-F238E27FC236}">
                <a16:creationId xmlns:a16="http://schemas.microsoft.com/office/drawing/2014/main" id="{3919FDF7-BDFB-460E-AE79-3648990309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341438"/>
            <a:ext cx="5688012"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内容占位符 2">
            <a:extLst>
              <a:ext uri="{FF2B5EF4-FFF2-40B4-BE49-F238E27FC236}">
                <a16:creationId xmlns:a16="http://schemas.microsoft.com/office/drawing/2014/main" id="{C7B91369-3993-48EC-B8CF-92E46B093643}"/>
              </a:ext>
            </a:extLst>
          </p:cNvPr>
          <p:cNvSpPr txBox="1">
            <a:spLocks/>
          </p:cNvSpPr>
          <p:nvPr/>
        </p:nvSpPr>
        <p:spPr bwMode="auto">
          <a:xfrm>
            <a:off x="250825" y="4437063"/>
            <a:ext cx="849788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nSpc>
                <a:spcPct val="150000"/>
              </a:lnSpc>
              <a:spcBef>
                <a:spcPct val="20000"/>
              </a:spcBef>
              <a:buClr>
                <a:srgbClr val="032089"/>
              </a:buClr>
              <a:buFont typeface="Wingdings" panose="05000000000000000000" pitchFamily="2" charset="2"/>
              <a:buChar char="l"/>
            </a:pPr>
            <a:r>
              <a:rPr lang="zh-CN" altLang="zh-CN" sz="2000">
                <a:solidFill>
                  <a:schemeClr val="tx1"/>
                </a:solidFill>
                <a:latin typeface="微软雅黑" panose="020B0503020204020204" pitchFamily="34" charset="-122"/>
                <a:ea typeface="微软雅黑" panose="020B0503020204020204" pitchFamily="34" charset="-122"/>
              </a:rPr>
              <a:t>由于决策树的特性，</a:t>
            </a:r>
            <a:r>
              <a:rPr lang="en-US" altLang="zh-CN" sz="2000">
                <a:solidFill>
                  <a:schemeClr val="tx1"/>
                </a:solidFill>
                <a:latin typeface="微软雅黑" panose="020B0503020204020204" pitchFamily="34" charset="-122"/>
                <a:ea typeface="微软雅黑" panose="020B0503020204020204" pitchFamily="34" charset="-122"/>
              </a:rPr>
              <a:t>1</a:t>
            </a:r>
            <a:r>
              <a:rPr lang="zh-CN" altLang="zh-CN" sz="2000">
                <a:solidFill>
                  <a:schemeClr val="tx1"/>
                </a:solidFill>
                <a:latin typeface="微软雅黑" panose="020B0503020204020204" pitchFamily="34" charset="-122"/>
                <a:ea typeface="微软雅黑" panose="020B0503020204020204" pitchFamily="34" charset="-122"/>
              </a:rPr>
              <a:t>维自变量仅能体现为阶梯函数（不可能出现斜线或曲线）。但考虑极限情况，阶梯函数可以逼近一条曲线。这里可以认为：在仅允许用阶梯函数作回归的条件下，算法达到了均方误差最小的要求。</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D52484C9-382C-4F3E-B403-0A8363C15C70}"/>
              </a:ext>
            </a:extLst>
          </p:cNvPr>
          <p:cNvSpPr>
            <a:spLocks noGrp="1"/>
          </p:cNvSpPr>
          <p:nvPr>
            <p:ph type="title"/>
          </p:nvPr>
        </p:nvSpPr>
        <p:spPr/>
        <p:txBody>
          <a:bodyPr/>
          <a:lstStyle/>
          <a:p>
            <a:r>
              <a:rPr lang="zh-CN" altLang="en-US"/>
              <a:t>分类与预测的概述</a:t>
            </a:r>
          </a:p>
        </p:txBody>
      </p:sp>
      <p:sp>
        <p:nvSpPr>
          <p:cNvPr id="18435" name="内容占位符 2">
            <a:extLst>
              <a:ext uri="{FF2B5EF4-FFF2-40B4-BE49-F238E27FC236}">
                <a16:creationId xmlns:a16="http://schemas.microsoft.com/office/drawing/2014/main" id="{78D9A059-97F9-42DB-9B35-F60CF6A1BAC3}"/>
              </a:ext>
            </a:extLst>
          </p:cNvPr>
          <p:cNvSpPr>
            <a:spLocks noGrp="1"/>
          </p:cNvSpPr>
          <p:nvPr>
            <p:ph idx="1"/>
          </p:nvPr>
        </p:nvSpPr>
        <p:spPr/>
        <p:txBody>
          <a:bodyPr/>
          <a:lstStyle/>
          <a:p>
            <a:r>
              <a:rPr lang="zh-CN" altLang="zh-CN"/>
              <a:t>狭义的数据挖掘（或机器学习）有一个较为固定的流程，包括获取数据、数据清洗、选择合适模型、应用算法求解、参数调优与验证等。同时，因为相关任务往往受到数据变化，计算能力和经验性判断等的限制，所以这个过程中没人能一劳永逸。这个流程中的每一处细节处理，是数据挖掘人才的试金石。</a:t>
            </a:r>
          </a:p>
          <a:p>
            <a:r>
              <a:rPr lang="zh-CN" altLang="zh-CN"/>
              <a:t>分类与预测是机器学习中有监督学习任务的代表。一般认为：广义的预测任务中，要求估计连续型预测值时，是“回归”任务；要求判断因变量属于哪个类别时，是“分类”任务。</a:t>
            </a:r>
          </a:p>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72EBBADA-CECA-47A9-B6D0-89AACF1A3AA1}"/>
              </a:ext>
            </a:extLst>
          </p:cNvPr>
          <p:cNvCxnSpPr/>
          <p:nvPr/>
        </p:nvCxnSpPr>
        <p:spPr>
          <a:xfrm>
            <a:off x="2143125" y="908050"/>
            <a:ext cx="0" cy="4465638"/>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98EDCCA7-6E85-4021-8458-4C27D03A55B9}"/>
              </a:ext>
            </a:extLst>
          </p:cNvPr>
          <p:cNvSpPr>
            <a:spLocks noChangeShapeType="1"/>
          </p:cNvSpPr>
          <p:nvPr/>
        </p:nvSpPr>
        <p:spPr bwMode="auto">
          <a:xfrm>
            <a:off x="1476375" y="16224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92469B1F-943A-4ECE-B1F7-DDD29BFF721A}"/>
              </a:ext>
            </a:extLst>
          </p:cNvPr>
          <p:cNvSpPr>
            <a:spLocks noChangeArrowheads="1"/>
          </p:cNvSpPr>
          <p:nvPr/>
        </p:nvSpPr>
        <p:spPr bwMode="auto">
          <a:xfrm>
            <a:off x="1855788" y="134143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81461450-DCAF-4EC7-B71F-14F2CE4F7794}"/>
              </a:ext>
            </a:extLst>
          </p:cNvPr>
          <p:cNvSpPr>
            <a:spLocks noChangeArrowheads="1"/>
          </p:cNvSpPr>
          <p:nvPr/>
        </p:nvSpPr>
        <p:spPr bwMode="auto">
          <a:xfrm>
            <a:off x="2844800" y="134143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回归分析</a:t>
            </a:r>
          </a:p>
        </p:txBody>
      </p:sp>
      <p:sp>
        <p:nvSpPr>
          <p:cNvPr id="11" name="AutoShape 12">
            <a:hlinkClick r:id="" action="ppaction://noaction" highlightClick="1"/>
            <a:extLst>
              <a:ext uri="{FF2B5EF4-FFF2-40B4-BE49-F238E27FC236}">
                <a16:creationId xmlns:a16="http://schemas.microsoft.com/office/drawing/2014/main" id="{4C40EEF1-0141-4FE0-94F5-7FC80936D205}"/>
              </a:ext>
            </a:extLst>
          </p:cNvPr>
          <p:cNvSpPr>
            <a:spLocks noChangeArrowheads="1"/>
          </p:cNvSpPr>
          <p:nvPr/>
        </p:nvSpPr>
        <p:spPr bwMode="auto">
          <a:xfrm>
            <a:off x="2844800" y="2060575"/>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决策树</a:t>
            </a:r>
          </a:p>
        </p:txBody>
      </p:sp>
      <p:sp>
        <p:nvSpPr>
          <p:cNvPr id="12" name="Oval 13">
            <a:hlinkClick r:id="" action="ppaction://noaction" highlightClick="1"/>
            <a:extLst>
              <a:ext uri="{FF2B5EF4-FFF2-40B4-BE49-F238E27FC236}">
                <a16:creationId xmlns:a16="http://schemas.microsoft.com/office/drawing/2014/main" id="{9A13A9A8-4AA3-4799-BBE6-3A2BF325E707}"/>
              </a:ext>
            </a:extLst>
          </p:cNvPr>
          <p:cNvSpPr>
            <a:spLocks noChangeArrowheads="1"/>
          </p:cNvSpPr>
          <p:nvPr/>
        </p:nvSpPr>
        <p:spPr bwMode="auto">
          <a:xfrm>
            <a:off x="1857375" y="2060575"/>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46088" name="标题 13">
            <a:extLst>
              <a:ext uri="{FF2B5EF4-FFF2-40B4-BE49-F238E27FC236}">
                <a16:creationId xmlns:a16="http://schemas.microsoft.com/office/drawing/2014/main" id="{B4819203-F420-4180-AAF5-52D4968F1FB7}"/>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664093C6-D1F4-479A-84B3-57BA01E4BC07}"/>
              </a:ext>
            </a:extLst>
          </p:cNvPr>
          <p:cNvSpPr>
            <a:spLocks noChangeArrowheads="1"/>
          </p:cNvSpPr>
          <p:nvPr/>
        </p:nvSpPr>
        <p:spPr bwMode="auto">
          <a:xfrm>
            <a:off x="2843213" y="2780928"/>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神经网络</a:t>
            </a:r>
          </a:p>
        </p:txBody>
      </p:sp>
      <p:sp>
        <p:nvSpPr>
          <p:cNvPr id="14" name="AutoShape 12">
            <a:hlinkClick r:id="" action="ppaction://noaction" highlightClick="1"/>
            <a:extLst>
              <a:ext uri="{FF2B5EF4-FFF2-40B4-BE49-F238E27FC236}">
                <a16:creationId xmlns:a16="http://schemas.microsoft.com/office/drawing/2014/main" id="{B6037F92-DB96-45D4-84A4-ECE502500D5E}"/>
              </a:ext>
            </a:extLst>
          </p:cNvPr>
          <p:cNvSpPr>
            <a:spLocks noChangeArrowheads="1"/>
          </p:cNvSpPr>
          <p:nvPr/>
        </p:nvSpPr>
        <p:spPr bwMode="auto">
          <a:xfrm>
            <a:off x="2843213" y="350043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KNN</a:t>
            </a:r>
            <a:r>
              <a:rPr lang="zh-CN" altLang="en-US" sz="1800" dirty="0">
                <a:latin typeface="微软雅黑" pitchFamily="34" charset="-122"/>
                <a:ea typeface="微软雅黑" pitchFamily="34" charset="-122"/>
              </a:rPr>
              <a:t>算法</a:t>
            </a:r>
          </a:p>
        </p:txBody>
      </p:sp>
      <p:sp>
        <p:nvSpPr>
          <p:cNvPr id="16" name="Oval 13">
            <a:hlinkClick r:id="" action="ppaction://noaction" highlightClick="1"/>
            <a:extLst>
              <a:ext uri="{FF2B5EF4-FFF2-40B4-BE49-F238E27FC236}">
                <a16:creationId xmlns:a16="http://schemas.microsoft.com/office/drawing/2014/main" id="{7B11EEF1-53AF-4F61-B6C6-99280FBFB561}"/>
              </a:ext>
            </a:extLst>
          </p:cNvPr>
          <p:cNvSpPr>
            <a:spLocks noChangeArrowheads="1"/>
          </p:cNvSpPr>
          <p:nvPr/>
        </p:nvSpPr>
        <p:spPr bwMode="auto">
          <a:xfrm>
            <a:off x="1860550" y="2780928"/>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87AA3F61-8C6C-4C60-9BCD-C28F3B14ED75}"/>
              </a:ext>
            </a:extLst>
          </p:cNvPr>
          <p:cNvSpPr>
            <a:spLocks noChangeArrowheads="1"/>
          </p:cNvSpPr>
          <p:nvPr/>
        </p:nvSpPr>
        <p:spPr bwMode="auto">
          <a:xfrm>
            <a:off x="1860550" y="350043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CE031814-7A19-485F-9B40-3564ED562C6C}"/>
              </a:ext>
            </a:extLst>
          </p:cNvPr>
          <p:cNvSpPr>
            <a:spLocks noChangeArrowheads="1"/>
          </p:cNvSpPr>
          <p:nvPr/>
        </p:nvSpPr>
        <p:spPr bwMode="auto">
          <a:xfrm>
            <a:off x="2843213" y="4221163"/>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朴素贝叶斯分类算法</a:t>
            </a:r>
          </a:p>
        </p:txBody>
      </p:sp>
      <p:sp>
        <p:nvSpPr>
          <p:cNvPr id="19" name="Oval 13">
            <a:hlinkClick r:id="" action="ppaction://noaction" highlightClick="1"/>
            <a:extLst>
              <a:ext uri="{FF2B5EF4-FFF2-40B4-BE49-F238E27FC236}">
                <a16:creationId xmlns:a16="http://schemas.microsoft.com/office/drawing/2014/main" id="{56AE7E35-A0CA-4F0C-8DA1-1F70A8330B68}"/>
              </a:ext>
            </a:extLst>
          </p:cNvPr>
          <p:cNvSpPr>
            <a:spLocks noChangeArrowheads="1"/>
          </p:cNvSpPr>
          <p:nvPr/>
        </p:nvSpPr>
        <p:spPr bwMode="auto">
          <a:xfrm>
            <a:off x="1835150" y="422116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5</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8BB633C7-4DF9-48B1-82EF-D29CD1F13579}"/>
              </a:ext>
            </a:extLst>
          </p:cNvPr>
          <p:cNvSpPr>
            <a:spLocks noGrp="1"/>
          </p:cNvSpPr>
          <p:nvPr>
            <p:ph type="title"/>
          </p:nvPr>
        </p:nvSpPr>
        <p:spPr/>
        <p:txBody>
          <a:bodyPr/>
          <a:lstStyle/>
          <a:p>
            <a:r>
              <a:rPr lang="zh-CN" altLang="en-US"/>
              <a:t>神经网络的概述</a:t>
            </a:r>
          </a:p>
        </p:txBody>
      </p:sp>
      <p:sp>
        <p:nvSpPr>
          <p:cNvPr id="47107" name="内容占位符 2">
            <a:extLst>
              <a:ext uri="{FF2B5EF4-FFF2-40B4-BE49-F238E27FC236}">
                <a16:creationId xmlns:a16="http://schemas.microsoft.com/office/drawing/2014/main" id="{54C19490-9890-45BF-9248-E305E129F8C2}"/>
              </a:ext>
            </a:extLst>
          </p:cNvPr>
          <p:cNvSpPr>
            <a:spLocks noGrp="1"/>
          </p:cNvSpPr>
          <p:nvPr>
            <p:ph idx="1"/>
          </p:nvPr>
        </p:nvSpPr>
        <p:spPr/>
        <p:txBody>
          <a:bodyPr/>
          <a:lstStyle/>
          <a:p>
            <a:r>
              <a:rPr lang="zh-CN" altLang="zh-CN"/>
              <a:t>基于神经元的启发，科学家建立了一种新的运算模型，人工神经网络。神经网络是由大量的节点，或称为神经元，相互连接构成。</a:t>
            </a:r>
            <a:endParaRPr lang="en-US" altLang="zh-CN"/>
          </a:p>
          <a:p>
            <a:r>
              <a:rPr lang="zh-CN" altLang="zh-CN"/>
              <a:t>信息经过输入层进入神经网络，在节点中不断进行信息传输与运算，最后到达输出层，得到最终处理后的信息。</a:t>
            </a:r>
            <a:endParaRPr lang="en-US" altLang="zh-CN"/>
          </a:p>
          <a:p>
            <a:r>
              <a:rPr lang="zh-CN" altLang="zh-CN"/>
              <a:t>人工神经网络经过数据训练后，它就具有类似于人脑的能力，人工神经网络的研究使得“听歌识曲”，“图像识别”等应用得到高速发展。如果数据量足够用于训练和机器运算速度足够快，制造一个有人类智力的机器也是有可能的。</a:t>
            </a:r>
          </a:p>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285796F7-806E-4B97-8350-478093009844}"/>
              </a:ext>
            </a:extLst>
          </p:cNvPr>
          <p:cNvSpPr>
            <a:spLocks noGrp="1"/>
          </p:cNvSpPr>
          <p:nvPr>
            <p:ph type="title"/>
          </p:nvPr>
        </p:nvSpPr>
        <p:spPr/>
        <p:txBody>
          <a:bodyPr/>
          <a:lstStyle/>
          <a:p>
            <a:r>
              <a:rPr lang="en-US" altLang="zh-CN"/>
              <a:t>BP</a:t>
            </a:r>
            <a:r>
              <a:rPr lang="zh-CN" altLang="zh-CN"/>
              <a:t>神经网络</a:t>
            </a:r>
            <a:endParaRPr lang="zh-CN" altLang="en-US"/>
          </a:p>
        </p:txBody>
      </p:sp>
      <p:sp>
        <p:nvSpPr>
          <p:cNvPr id="48131" name="内容占位符 2">
            <a:extLst>
              <a:ext uri="{FF2B5EF4-FFF2-40B4-BE49-F238E27FC236}">
                <a16:creationId xmlns:a16="http://schemas.microsoft.com/office/drawing/2014/main" id="{37F40C8D-4EA0-40BF-A936-B3BC62DEE0F7}"/>
              </a:ext>
            </a:extLst>
          </p:cNvPr>
          <p:cNvSpPr>
            <a:spLocks noGrp="1"/>
          </p:cNvSpPr>
          <p:nvPr>
            <p:ph idx="1"/>
          </p:nvPr>
        </p:nvSpPr>
        <p:spPr/>
        <p:txBody>
          <a:bodyPr/>
          <a:lstStyle/>
          <a:p>
            <a:r>
              <a:rPr lang="en-US" altLang="zh-CN"/>
              <a:t>BP</a:t>
            </a:r>
            <a:r>
              <a:rPr lang="zh-CN" altLang="zh-CN"/>
              <a:t>（</a:t>
            </a:r>
            <a:r>
              <a:rPr lang="en-US" altLang="zh-CN"/>
              <a:t>Back Propagation</a:t>
            </a:r>
            <a:r>
              <a:rPr lang="zh-CN" altLang="zh-CN"/>
              <a:t>）神经网络是一种处理分类和回归问题很有效的神经网络。本节我们重点介绍</a:t>
            </a:r>
            <a:r>
              <a:rPr lang="en-US" altLang="zh-CN"/>
              <a:t>BP</a:t>
            </a:r>
            <a:r>
              <a:rPr lang="zh-CN" altLang="zh-CN"/>
              <a:t>神经网络及其前向传播和反向传播的机制</a:t>
            </a:r>
            <a:r>
              <a:rPr lang="zh-CN" altLang="en-US"/>
              <a:t>。</a:t>
            </a:r>
          </a:p>
        </p:txBody>
      </p:sp>
      <p:pic>
        <p:nvPicPr>
          <p:cNvPr id="48132" name="图片 3">
            <a:extLst>
              <a:ext uri="{FF2B5EF4-FFF2-40B4-BE49-F238E27FC236}">
                <a16:creationId xmlns:a16="http://schemas.microsoft.com/office/drawing/2014/main" id="{4237985A-E1BE-41C7-872A-9E440014C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1844675"/>
            <a:ext cx="41148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内容占位符 2">
            <a:extLst>
              <a:ext uri="{FF2B5EF4-FFF2-40B4-BE49-F238E27FC236}">
                <a16:creationId xmlns:a16="http://schemas.microsoft.com/office/drawing/2014/main" id="{7E4A97C7-2A69-4FAA-896E-5634E9C6E7E2}"/>
              </a:ext>
            </a:extLst>
          </p:cNvPr>
          <p:cNvSpPr txBox="1">
            <a:spLocks/>
          </p:cNvSpPr>
          <p:nvPr/>
        </p:nvSpPr>
        <p:spPr bwMode="auto">
          <a:xfrm>
            <a:off x="250825" y="4437063"/>
            <a:ext cx="878522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nSpc>
                <a:spcPct val="150000"/>
              </a:lnSpc>
              <a:spcBef>
                <a:spcPct val="20000"/>
              </a:spcBef>
              <a:buClr>
                <a:srgbClr val="032089"/>
              </a:buClr>
              <a:buFont typeface="Wingdings" panose="05000000000000000000" pitchFamily="2" charset="2"/>
              <a:buChar char="l"/>
            </a:pPr>
            <a:r>
              <a:rPr lang="zh-CN" altLang="en-US" sz="2000">
                <a:solidFill>
                  <a:schemeClr val="tx1"/>
                </a:solidFill>
                <a:latin typeface="微软雅黑" panose="020B0503020204020204" pitchFamily="34" charset="-122"/>
                <a:ea typeface="微软雅黑" panose="020B0503020204020204" pitchFamily="34" charset="-122"/>
              </a:rPr>
              <a:t>上</a:t>
            </a:r>
            <a:r>
              <a:rPr lang="zh-CN" altLang="zh-CN" sz="2000">
                <a:solidFill>
                  <a:schemeClr val="tx1"/>
                </a:solidFill>
                <a:latin typeface="微软雅黑" panose="020B0503020204020204" pitchFamily="34" charset="-122"/>
                <a:ea typeface="微软雅黑" panose="020B0503020204020204" pitchFamily="34" charset="-122"/>
              </a:rPr>
              <a:t>图展现了一个</a:t>
            </a:r>
            <a:r>
              <a:rPr lang="en-US" altLang="zh-CN" sz="2000">
                <a:solidFill>
                  <a:schemeClr val="tx1"/>
                </a:solidFill>
                <a:latin typeface="微软雅黑" panose="020B0503020204020204" pitchFamily="34" charset="-122"/>
                <a:ea typeface="微软雅黑" panose="020B0503020204020204" pitchFamily="34" charset="-122"/>
              </a:rPr>
              <a:t>3</a:t>
            </a:r>
            <a:r>
              <a:rPr lang="zh-CN" altLang="zh-CN" sz="2000">
                <a:solidFill>
                  <a:schemeClr val="tx1"/>
                </a:solidFill>
                <a:latin typeface="微软雅黑" panose="020B0503020204020204" pitchFamily="34" charset="-122"/>
                <a:ea typeface="微软雅黑" panose="020B0503020204020204" pitchFamily="34" charset="-122"/>
              </a:rPr>
              <a:t>层的神经网络。我们使用圆圈来表示神经网络的节点，标上“</a:t>
            </a:r>
            <a:r>
              <a:rPr lang="en-US" altLang="zh-CN" sz="2000">
                <a:solidFill>
                  <a:schemeClr val="tx1"/>
                </a:solidFill>
                <a:latin typeface="微软雅黑" panose="020B0503020204020204" pitchFamily="34" charset="-122"/>
                <a:ea typeface="微软雅黑" panose="020B0503020204020204" pitchFamily="34" charset="-122"/>
              </a:rPr>
              <a:t>+1</a:t>
            </a:r>
            <a:r>
              <a:rPr lang="zh-CN" altLang="zh-CN" sz="2000">
                <a:solidFill>
                  <a:schemeClr val="tx1"/>
                </a:solidFill>
                <a:latin typeface="微软雅黑" panose="020B0503020204020204" pitchFamily="34" charset="-122"/>
                <a:ea typeface="微软雅黑" panose="020B0503020204020204" pitchFamily="34" charset="-122"/>
              </a:rPr>
              <a:t>”的节点被称为偏置节点。</a:t>
            </a:r>
            <a:endParaRPr lang="en-US" altLang="zh-CN" sz="2000">
              <a:solidFill>
                <a:schemeClr val="tx1"/>
              </a:solidFill>
              <a:latin typeface="微软雅黑" panose="020B0503020204020204" pitchFamily="34" charset="-122"/>
              <a:ea typeface="微软雅黑" panose="020B0503020204020204" pitchFamily="34" charset="-122"/>
            </a:endParaRPr>
          </a:p>
          <a:p>
            <a:pPr>
              <a:lnSpc>
                <a:spcPct val="150000"/>
              </a:lnSpc>
              <a:spcBef>
                <a:spcPct val="20000"/>
              </a:spcBef>
              <a:buClr>
                <a:srgbClr val="032089"/>
              </a:buClr>
              <a:buFont typeface="Wingdings" panose="05000000000000000000" pitchFamily="2" charset="2"/>
              <a:buChar char="l"/>
            </a:pPr>
            <a:r>
              <a:rPr lang="zh-CN" altLang="zh-CN" sz="2000">
                <a:solidFill>
                  <a:schemeClr val="tx1"/>
                </a:solidFill>
                <a:latin typeface="微软雅黑" panose="020B0503020204020204" pitchFamily="34" charset="-122"/>
                <a:ea typeface="微软雅黑" panose="020B0503020204020204" pitchFamily="34" charset="-122"/>
              </a:rPr>
              <a:t>第一层是网络的输入层，最后一层是输出层，其余的都称为隐藏层，如上图只有一个隐藏层</a:t>
            </a:r>
            <a:r>
              <a:rPr lang="zh-CN" altLang="en-US" sz="2000">
                <a:solidFill>
                  <a:schemeClr val="tx1"/>
                </a:solidFill>
                <a:latin typeface="微软雅黑" panose="020B0503020204020204" pitchFamily="34" charset="-122"/>
                <a:ea typeface="微软雅黑" panose="020B0503020204020204" pitchFamily="34" charset="-122"/>
              </a:rPr>
              <a:t>，而且由</a:t>
            </a:r>
            <a:r>
              <a:rPr lang="en-US" altLang="zh-CN" sz="2000">
                <a:solidFill>
                  <a:schemeClr val="tx1"/>
                </a:solidFill>
                <a:latin typeface="微软雅黑" panose="020B0503020204020204" pitchFamily="34" charset="-122"/>
                <a:ea typeface="微软雅黑" panose="020B0503020204020204" pitchFamily="34" charset="-122"/>
              </a:rPr>
              <a:t>3</a:t>
            </a:r>
            <a:r>
              <a:rPr lang="zh-CN" altLang="zh-CN" sz="2000">
                <a:solidFill>
                  <a:schemeClr val="tx1"/>
                </a:solidFill>
                <a:latin typeface="微软雅黑" panose="020B0503020204020204" pitchFamily="34" charset="-122"/>
                <a:ea typeface="微软雅黑" panose="020B0503020204020204" pitchFamily="34" charset="-122"/>
              </a:rPr>
              <a:t>个隐藏单元</a:t>
            </a:r>
            <a:r>
              <a:rPr lang="zh-CN" altLang="en-US" sz="2000">
                <a:solidFill>
                  <a:schemeClr val="tx1"/>
                </a:solidFill>
                <a:latin typeface="微软雅黑" panose="020B0503020204020204" pitchFamily="34" charset="-122"/>
                <a:ea typeface="微软雅黑" panose="020B0503020204020204" pitchFamily="34" charset="-122"/>
              </a:rPr>
              <a:t>组成</a:t>
            </a:r>
            <a:r>
              <a:rPr lang="en-US" altLang="zh-CN" sz="2000">
                <a:solidFill>
                  <a:schemeClr val="tx1"/>
                </a:solidFill>
                <a:latin typeface="微软雅黑" panose="020B0503020204020204" pitchFamily="34" charset="-122"/>
                <a:ea typeface="微软雅黑" panose="020B0503020204020204" pitchFamily="34" charset="-122"/>
              </a:rPr>
              <a:t>(</a:t>
            </a:r>
            <a:r>
              <a:rPr lang="zh-CN" altLang="zh-CN" sz="2000">
                <a:solidFill>
                  <a:schemeClr val="tx1"/>
                </a:solidFill>
                <a:latin typeface="微软雅黑" panose="020B0503020204020204" pitchFamily="34" charset="-122"/>
                <a:ea typeface="微软雅黑" panose="020B0503020204020204" pitchFamily="34" charset="-122"/>
              </a:rPr>
              <a:t>不包括偏置单元</a:t>
            </a:r>
            <a:r>
              <a:rPr lang="en-US" altLang="zh-CN" sz="2000">
                <a:solidFill>
                  <a:schemeClr val="tx1"/>
                </a:solidFill>
                <a:latin typeface="微软雅黑" panose="020B0503020204020204" pitchFamily="34" charset="-122"/>
                <a:ea typeface="微软雅黑" panose="020B0503020204020204" pitchFamily="34" charset="-122"/>
              </a:rPr>
              <a:t>)</a:t>
            </a:r>
            <a:r>
              <a:rPr lang="zh-CN" altLang="zh-CN" sz="2000">
                <a:solidFill>
                  <a:schemeClr val="tx1"/>
                </a:solidFill>
                <a:latin typeface="微软雅黑" panose="020B0503020204020204" pitchFamily="34" charset="-122"/>
                <a:ea typeface="微软雅黑" panose="020B0503020204020204" pitchFamily="34" charset="-122"/>
              </a:rPr>
              <a:t>。</a:t>
            </a:r>
          </a:p>
          <a:p>
            <a:pPr>
              <a:lnSpc>
                <a:spcPct val="150000"/>
              </a:lnSpc>
              <a:spcBef>
                <a:spcPct val="20000"/>
              </a:spcBef>
              <a:buClr>
                <a:srgbClr val="032089"/>
              </a:buClr>
              <a:buFont typeface="Wingdings" panose="05000000000000000000" pitchFamily="2" charset="2"/>
              <a:buChar char="l"/>
            </a:pPr>
            <a:endParaRPr lang="zh-CN" altLang="en-US" sz="20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B29BA5C9-5DD4-41FB-8970-C0A6ED6F77D2}"/>
              </a:ext>
            </a:extLst>
          </p:cNvPr>
          <p:cNvSpPr>
            <a:spLocks noGrp="1"/>
          </p:cNvSpPr>
          <p:nvPr>
            <p:ph type="title"/>
          </p:nvPr>
        </p:nvSpPr>
        <p:spPr/>
        <p:txBody>
          <a:bodyPr/>
          <a:lstStyle/>
          <a:p>
            <a:r>
              <a:rPr lang="zh-CN" altLang="en-US"/>
              <a:t>向前传播</a:t>
            </a:r>
          </a:p>
        </p:txBody>
      </p:sp>
      <p:sp>
        <p:nvSpPr>
          <p:cNvPr id="3" name="内容占位符 2">
            <a:extLst>
              <a:ext uri="{FF2B5EF4-FFF2-40B4-BE49-F238E27FC236}">
                <a16:creationId xmlns:a16="http://schemas.microsoft.com/office/drawing/2014/main" id="{1347963B-961A-4C71-831D-A18E47DD5BB3}"/>
              </a:ext>
            </a:extLst>
          </p:cNvPr>
          <p:cNvSpPr>
            <a:spLocks noGrp="1"/>
          </p:cNvSpPr>
          <p:nvPr>
            <p:ph idx="1"/>
          </p:nvPr>
        </p:nvSpPr>
        <p:spPr/>
        <p:txBody>
          <a:bodyPr/>
          <a:lstStyle/>
          <a:p>
            <a:r>
              <a:rPr lang="zh-CN" altLang="zh-CN"/>
              <a:t>我们用</a:t>
            </a:r>
            <a:r>
              <a:rPr lang="en-US" altLang="zh-CN"/>
              <a:t>       </a:t>
            </a:r>
            <a:r>
              <a:rPr lang="zh-CN" altLang="zh-CN"/>
              <a:t>表示第</a:t>
            </a:r>
            <a:r>
              <a:rPr lang="en-US" altLang="zh-CN"/>
              <a:t>l </a:t>
            </a:r>
            <a:r>
              <a:rPr lang="zh-CN" altLang="zh-CN"/>
              <a:t>层第</a:t>
            </a:r>
            <a:r>
              <a:rPr lang="en-US" altLang="zh-CN"/>
              <a:t>i </a:t>
            </a:r>
            <a:r>
              <a:rPr lang="zh-CN" altLang="zh-CN"/>
              <a:t>单元的激活值。当</a:t>
            </a:r>
            <a:r>
              <a:rPr lang="en-US" altLang="zh-CN"/>
              <a:t> l=1</a:t>
            </a:r>
            <a:r>
              <a:rPr lang="zh-CN" altLang="zh-CN"/>
              <a:t>时，</a:t>
            </a:r>
            <a:r>
              <a:rPr lang="en-US" altLang="zh-CN"/>
              <a:t>            </a:t>
            </a:r>
            <a:r>
              <a:rPr lang="zh-CN" altLang="zh-CN"/>
              <a:t>。继续以</a:t>
            </a:r>
            <a:r>
              <a:rPr lang="zh-CN" altLang="en-US"/>
              <a:t>上</a:t>
            </a:r>
            <a:r>
              <a:rPr lang="zh-CN" altLang="zh-CN"/>
              <a:t>图的网络为例，给定参数集合</a:t>
            </a:r>
            <a:r>
              <a:rPr lang="en-US" altLang="zh-CN"/>
              <a:t> </a:t>
            </a:r>
            <a:r>
              <a:rPr lang="zh-CN" altLang="en-US"/>
              <a:t>（</a:t>
            </a:r>
            <a:r>
              <a:rPr lang="en-US" altLang="zh-CN"/>
              <a:t>W,b</a:t>
            </a:r>
            <a:r>
              <a:rPr lang="zh-CN" altLang="en-US"/>
              <a:t>）</a:t>
            </a:r>
            <a:r>
              <a:rPr lang="zh-CN" altLang="zh-CN"/>
              <a:t>和激活函数</a:t>
            </a:r>
            <a:r>
              <a:rPr lang="en-US" altLang="zh-CN"/>
              <a:t>f</a:t>
            </a:r>
            <a:r>
              <a:rPr lang="zh-CN" altLang="zh-CN"/>
              <a:t>后，我们可以按照下面的公式计算第二层的激活值</a:t>
            </a:r>
            <a:r>
              <a:rPr lang="en-US" altLang="zh-CN"/>
              <a:t>        </a:t>
            </a:r>
            <a:r>
              <a:rPr lang="zh-CN" altLang="zh-CN"/>
              <a:t>：</a:t>
            </a:r>
            <a:endParaRPr lang="en-US" altLang="zh-CN"/>
          </a:p>
          <a:p>
            <a:endParaRPr lang="en-US" altLang="zh-CN"/>
          </a:p>
          <a:p>
            <a:endParaRPr lang="en-US" altLang="zh-CN"/>
          </a:p>
          <a:p>
            <a:endParaRPr lang="en-US" altLang="zh-CN"/>
          </a:p>
          <a:p>
            <a:r>
              <a:rPr lang="zh-CN" altLang="zh-CN"/>
              <a:t>我们用</a:t>
            </a:r>
            <a:r>
              <a:rPr lang="en-US" altLang="zh-CN"/>
              <a:t>      </a:t>
            </a:r>
            <a:r>
              <a:rPr lang="zh-CN" altLang="zh-CN"/>
              <a:t>表示第加权和，如</a:t>
            </a:r>
            <a:r>
              <a:rPr lang="en-US" altLang="zh-CN"/>
              <a:t>                          </a:t>
            </a:r>
            <a:r>
              <a:rPr lang="zh-CN" altLang="zh-CN"/>
              <a:t>，则</a:t>
            </a:r>
            <a:r>
              <a:rPr lang="en-US" altLang="zh-CN"/>
              <a:t>                 </a:t>
            </a:r>
            <a:r>
              <a:rPr lang="zh-CN" altLang="zh-CN"/>
              <a:t>。我们可以使用矩阵乘法对上面的过程进行简化：</a:t>
            </a:r>
            <a:endParaRPr lang="en-US" altLang="zh-CN"/>
          </a:p>
          <a:p>
            <a:endParaRPr lang="en-US" altLang="zh-CN"/>
          </a:p>
          <a:p>
            <a:r>
              <a:rPr lang="zh-CN" altLang="zh-CN"/>
              <a:t>具体地，在本例中：</a:t>
            </a:r>
          </a:p>
          <a:p>
            <a:endParaRPr lang="en-US" altLang="zh-CN"/>
          </a:p>
          <a:p>
            <a:endParaRPr lang="zh-CN" altLang="en-US" dirty="0"/>
          </a:p>
        </p:txBody>
      </p:sp>
      <p:graphicFrame>
        <p:nvGraphicFramePr>
          <p:cNvPr id="49156" name="对象 3">
            <a:extLst>
              <a:ext uri="{FF2B5EF4-FFF2-40B4-BE49-F238E27FC236}">
                <a16:creationId xmlns:a16="http://schemas.microsoft.com/office/drawing/2014/main" id="{9CFCB01F-1C45-473E-B7EE-3D5647FED794}"/>
              </a:ext>
            </a:extLst>
          </p:cNvPr>
          <p:cNvGraphicFramePr>
            <a:graphicFrameLocks noChangeAspect="1"/>
          </p:cNvGraphicFramePr>
          <p:nvPr/>
        </p:nvGraphicFramePr>
        <p:xfrm>
          <a:off x="1547813" y="692150"/>
          <a:ext cx="401637" cy="425450"/>
        </p:xfrm>
        <a:graphic>
          <a:graphicData uri="http://schemas.openxmlformats.org/presentationml/2006/ole">
            <mc:AlternateContent xmlns:mc="http://schemas.openxmlformats.org/markup-compatibility/2006">
              <mc:Choice xmlns:v="urn:schemas-microsoft-com:vml" Requires="v">
                <p:oleObj spid="_x0000_s49436" name="Equation" r:id="rId3" imgW="228600" imgH="241200" progId="Equation.DSMT4">
                  <p:embed/>
                </p:oleObj>
              </mc:Choice>
              <mc:Fallback>
                <p:oleObj name="Equation" r:id="rId3" imgW="228600" imgH="2412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692150"/>
                        <a:ext cx="40163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57" name="对象 4">
            <a:extLst>
              <a:ext uri="{FF2B5EF4-FFF2-40B4-BE49-F238E27FC236}">
                <a16:creationId xmlns:a16="http://schemas.microsoft.com/office/drawing/2014/main" id="{A0261B78-0590-448A-AEDB-34B38D40CEA6}"/>
              </a:ext>
            </a:extLst>
          </p:cNvPr>
          <p:cNvGraphicFramePr>
            <a:graphicFrameLocks noChangeAspect="1"/>
          </p:cNvGraphicFramePr>
          <p:nvPr/>
        </p:nvGraphicFramePr>
        <p:xfrm>
          <a:off x="6443663" y="765175"/>
          <a:ext cx="1008062" cy="407988"/>
        </p:xfrm>
        <a:graphic>
          <a:graphicData uri="http://schemas.openxmlformats.org/presentationml/2006/ole">
            <mc:AlternateContent xmlns:mc="http://schemas.openxmlformats.org/markup-compatibility/2006">
              <mc:Choice xmlns:v="urn:schemas-microsoft-com:vml" Requires="v">
                <p:oleObj spid="_x0000_s49437" name="Equation" r:id="rId5" imgW="495000" imgH="241200" progId="Equation.DSMT4">
                  <p:embed/>
                </p:oleObj>
              </mc:Choice>
              <mc:Fallback>
                <p:oleObj name="Equation" r:id="rId5" imgW="495000" imgH="241200"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3663" y="765175"/>
                        <a:ext cx="1008062"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58" name="对象 6">
            <a:extLst>
              <a:ext uri="{FF2B5EF4-FFF2-40B4-BE49-F238E27FC236}">
                <a16:creationId xmlns:a16="http://schemas.microsoft.com/office/drawing/2014/main" id="{572C1C15-2F41-42A8-9DF8-25410D2473A9}"/>
              </a:ext>
            </a:extLst>
          </p:cNvPr>
          <p:cNvGraphicFramePr>
            <a:graphicFrameLocks noChangeAspect="1"/>
          </p:cNvGraphicFramePr>
          <p:nvPr/>
        </p:nvGraphicFramePr>
        <p:xfrm>
          <a:off x="4067175" y="1628775"/>
          <a:ext cx="415925" cy="317500"/>
        </p:xfrm>
        <a:graphic>
          <a:graphicData uri="http://schemas.openxmlformats.org/presentationml/2006/ole">
            <mc:AlternateContent xmlns:mc="http://schemas.openxmlformats.org/markup-compatibility/2006">
              <mc:Choice xmlns:v="urn:schemas-microsoft-com:vml" Requires="v">
                <p:oleObj spid="_x0000_s49438" name="Equation" r:id="rId7" imgW="253800" imgH="203040" progId="Equation.DSMT4">
                  <p:embed/>
                </p:oleObj>
              </mc:Choice>
              <mc:Fallback>
                <p:oleObj name="Equation" r:id="rId7" imgW="253800" imgH="203040" progId="Equation.DSMT4">
                  <p:embed/>
                  <p:pic>
                    <p:nvPicPr>
                      <p:cNvPr id="0"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7175" y="1628775"/>
                        <a:ext cx="4159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59" name="对象 7">
            <a:extLst>
              <a:ext uri="{FF2B5EF4-FFF2-40B4-BE49-F238E27FC236}">
                <a16:creationId xmlns:a16="http://schemas.microsoft.com/office/drawing/2014/main" id="{457EC137-E568-44F9-8C9C-5DD4FEE289A5}"/>
              </a:ext>
            </a:extLst>
          </p:cNvPr>
          <p:cNvGraphicFramePr>
            <a:graphicFrameLocks noChangeAspect="1"/>
          </p:cNvGraphicFramePr>
          <p:nvPr/>
        </p:nvGraphicFramePr>
        <p:xfrm>
          <a:off x="3132138" y="2133600"/>
          <a:ext cx="3505200" cy="358775"/>
        </p:xfrm>
        <a:graphic>
          <a:graphicData uri="http://schemas.openxmlformats.org/presentationml/2006/ole">
            <mc:AlternateContent xmlns:mc="http://schemas.openxmlformats.org/markup-compatibility/2006">
              <mc:Choice xmlns:v="urn:schemas-microsoft-com:vml" Requires="v">
                <p:oleObj spid="_x0000_s49439" name="Equation" r:id="rId9" imgW="2349360" imgH="241200" progId="Equation.DSMT4">
                  <p:embed/>
                </p:oleObj>
              </mc:Choice>
              <mc:Fallback>
                <p:oleObj name="Equation" r:id="rId9" imgW="2349360" imgH="241200" progId="Equation.DSMT4">
                  <p:embed/>
                  <p:pic>
                    <p:nvPicPr>
                      <p:cNvPr id="0" name="对象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2138" y="2133600"/>
                        <a:ext cx="35052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0" name="对象 8">
            <a:extLst>
              <a:ext uri="{FF2B5EF4-FFF2-40B4-BE49-F238E27FC236}">
                <a16:creationId xmlns:a16="http://schemas.microsoft.com/office/drawing/2014/main" id="{621822B8-1192-48C1-A734-AE21D8E7FDF7}"/>
              </a:ext>
            </a:extLst>
          </p:cNvPr>
          <p:cNvGraphicFramePr>
            <a:graphicFrameLocks noChangeAspect="1"/>
          </p:cNvGraphicFramePr>
          <p:nvPr/>
        </p:nvGraphicFramePr>
        <p:xfrm>
          <a:off x="3132138" y="2636838"/>
          <a:ext cx="3505200" cy="360362"/>
        </p:xfrm>
        <a:graphic>
          <a:graphicData uri="http://schemas.openxmlformats.org/presentationml/2006/ole">
            <mc:AlternateContent xmlns:mc="http://schemas.openxmlformats.org/markup-compatibility/2006">
              <mc:Choice xmlns:v="urn:schemas-microsoft-com:vml" Requires="v">
                <p:oleObj spid="_x0000_s49440" name="Equation" r:id="rId11" imgW="2349360" imgH="241200" progId="Equation.DSMT4">
                  <p:embed/>
                </p:oleObj>
              </mc:Choice>
              <mc:Fallback>
                <p:oleObj name="Equation" r:id="rId11" imgW="2349360" imgH="241200" progId="Equation.DSMT4">
                  <p:embed/>
                  <p:pic>
                    <p:nvPicPr>
                      <p:cNvPr id="0" name="对象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2138" y="2636838"/>
                        <a:ext cx="35052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1" name="对象 9">
            <a:extLst>
              <a:ext uri="{FF2B5EF4-FFF2-40B4-BE49-F238E27FC236}">
                <a16:creationId xmlns:a16="http://schemas.microsoft.com/office/drawing/2014/main" id="{B5C31569-932B-4FB7-BF3A-9E115B705AEF}"/>
              </a:ext>
            </a:extLst>
          </p:cNvPr>
          <p:cNvGraphicFramePr>
            <a:graphicFrameLocks noChangeAspect="1"/>
          </p:cNvGraphicFramePr>
          <p:nvPr/>
        </p:nvGraphicFramePr>
        <p:xfrm>
          <a:off x="3132138" y="3208338"/>
          <a:ext cx="3551237" cy="365125"/>
        </p:xfrm>
        <a:graphic>
          <a:graphicData uri="http://schemas.openxmlformats.org/presentationml/2006/ole">
            <mc:AlternateContent xmlns:mc="http://schemas.openxmlformats.org/markup-compatibility/2006">
              <mc:Choice xmlns:v="urn:schemas-microsoft-com:vml" Requires="v">
                <p:oleObj spid="_x0000_s49441" name="Equation" r:id="rId13" imgW="2349360" imgH="241200" progId="Equation.DSMT4">
                  <p:embed/>
                </p:oleObj>
              </mc:Choice>
              <mc:Fallback>
                <p:oleObj name="Equation" r:id="rId13" imgW="2349360" imgH="241200" progId="Equation.DSMT4">
                  <p:embed/>
                  <p:pic>
                    <p:nvPicPr>
                      <p:cNvPr id="0" name="对象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2138" y="3208338"/>
                        <a:ext cx="35512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2" name="对象 10">
            <a:extLst>
              <a:ext uri="{FF2B5EF4-FFF2-40B4-BE49-F238E27FC236}">
                <a16:creationId xmlns:a16="http://schemas.microsoft.com/office/drawing/2014/main" id="{AE5EF5CC-C903-4316-A7C7-D5A0FB02B6A1}"/>
              </a:ext>
            </a:extLst>
          </p:cNvPr>
          <p:cNvGraphicFramePr>
            <a:graphicFrameLocks noChangeAspect="1"/>
          </p:cNvGraphicFramePr>
          <p:nvPr/>
        </p:nvGraphicFramePr>
        <p:xfrm>
          <a:off x="1476375" y="3716338"/>
          <a:ext cx="358775" cy="381000"/>
        </p:xfrm>
        <a:graphic>
          <a:graphicData uri="http://schemas.openxmlformats.org/presentationml/2006/ole">
            <mc:AlternateContent xmlns:mc="http://schemas.openxmlformats.org/markup-compatibility/2006">
              <mc:Choice xmlns:v="urn:schemas-microsoft-com:vml" Requires="v">
                <p:oleObj spid="_x0000_s49442" name="Equation" r:id="rId15" imgW="228600" imgH="241200" progId="Equation.DSMT4">
                  <p:embed/>
                </p:oleObj>
              </mc:Choice>
              <mc:Fallback>
                <p:oleObj name="Equation" r:id="rId15" imgW="228600" imgH="241200" progId="Equation.DSMT4">
                  <p:embed/>
                  <p:pic>
                    <p:nvPicPr>
                      <p:cNvPr id="0" name="对象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76375" y="3716338"/>
                        <a:ext cx="3587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3" name="对象 11">
            <a:extLst>
              <a:ext uri="{FF2B5EF4-FFF2-40B4-BE49-F238E27FC236}">
                <a16:creationId xmlns:a16="http://schemas.microsoft.com/office/drawing/2014/main" id="{26B4E2FC-4C1D-4C83-AD70-90331827CE17}"/>
              </a:ext>
            </a:extLst>
          </p:cNvPr>
          <p:cNvGraphicFramePr>
            <a:graphicFrameLocks noChangeAspect="1"/>
          </p:cNvGraphicFramePr>
          <p:nvPr/>
        </p:nvGraphicFramePr>
        <p:xfrm>
          <a:off x="3995738" y="3644900"/>
          <a:ext cx="2016125" cy="692150"/>
        </p:xfrm>
        <a:graphic>
          <a:graphicData uri="http://schemas.openxmlformats.org/presentationml/2006/ole">
            <mc:AlternateContent xmlns:mc="http://schemas.openxmlformats.org/markup-compatibility/2006">
              <mc:Choice xmlns:v="urn:schemas-microsoft-com:vml" Requires="v">
                <p:oleObj spid="_x0000_s49443" name="Equation" r:id="rId17" imgW="1295280" imgH="444240" progId="Equation.DSMT4">
                  <p:embed/>
                </p:oleObj>
              </mc:Choice>
              <mc:Fallback>
                <p:oleObj name="Equation" r:id="rId17" imgW="1295280" imgH="444240" progId="Equation.DSMT4">
                  <p:embed/>
                  <p:pic>
                    <p:nvPicPr>
                      <p:cNvPr id="0" name="对象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95738" y="3644900"/>
                        <a:ext cx="20161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4" name="对象 12">
            <a:extLst>
              <a:ext uri="{FF2B5EF4-FFF2-40B4-BE49-F238E27FC236}">
                <a16:creationId xmlns:a16="http://schemas.microsoft.com/office/drawing/2014/main" id="{82E09676-D70B-415B-99C3-DCE5EEE44AD6}"/>
              </a:ext>
            </a:extLst>
          </p:cNvPr>
          <p:cNvGraphicFramePr>
            <a:graphicFrameLocks noChangeAspect="1"/>
          </p:cNvGraphicFramePr>
          <p:nvPr/>
        </p:nvGraphicFramePr>
        <p:xfrm>
          <a:off x="6350000" y="3789363"/>
          <a:ext cx="1317625" cy="431800"/>
        </p:xfrm>
        <a:graphic>
          <a:graphicData uri="http://schemas.openxmlformats.org/presentationml/2006/ole">
            <mc:AlternateContent xmlns:mc="http://schemas.openxmlformats.org/markup-compatibility/2006">
              <mc:Choice xmlns:v="urn:schemas-microsoft-com:vml" Requires="v">
                <p:oleObj spid="_x0000_s49444" name="Equation" r:id="rId19" imgW="736560" imgH="241200" progId="Equation.DSMT4">
                  <p:embed/>
                </p:oleObj>
              </mc:Choice>
              <mc:Fallback>
                <p:oleObj name="Equation" r:id="rId19" imgW="736560" imgH="241200" progId="Equation.DSMT4">
                  <p:embed/>
                  <p:pic>
                    <p:nvPicPr>
                      <p:cNvPr id="0" name="对象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350000" y="3789363"/>
                        <a:ext cx="13176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5" name="对象 13">
            <a:extLst>
              <a:ext uri="{FF2B5EF4-FFF2-40B4-BE49-F238E27FC236}">
                <a16:creationId xmlns:a16="http://schemas.microsoft.com/office/drawing/2014/main" id="{855265B1-1A58-4606-AF2E-952081A11B8A}"/>
              </a:ext>
            </a:extLst>
          </p:cNvPr>
          <p:cNvGraphicFramePr>
            <a:graphicFrameLocks noChangeAspect="1"/>
          </p:cNvGraphicFramePr>
          <p:nvPr/>
        </p:nvGraphicFramePr>
        <p:xfrm>
          <a:off x="5580063" y="4221163"/>
          <a:ext cx="2389187" cy="936625"/>
        </p:xfrm>
        <a:graphic>
          <a:graphicData uri="http://schemas.openxmlformats.org/presentationml/2006/ole">
            <mc:AlternateContent xmlns:mc="http://schemas.openxmlformats.org/markup-compatibility/2006">
              <mc:Choice xmlns:v="urn:schemas-microsoft-com:vml" Requires="v">
                <p:oleObj spid="_x0000_s49445" name="Equation" r:id="rId21" imgW="1231560" imgH="482400" progId="Equation.DSMT4">
                  <p:embed/>
                </p:oleObj>
              </mc:Choice>
              <mc:Fallback>
                <p:oleObj name="Equation" r:id="rId21" imgW="1231560" imgH="482400" progId="Equation.DSMT4">
                  <p:embed/>
                  <p:pic>
                    <p:nvPicPr>
                      <p:cNvPr id="0" name="对象 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80063" y="4221163"/>
                        <a:ext cx="2389187"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6" name="对象 14">
            <a:extLst>
              <a:ext uri="{FF2B5EF4-FFF2-40B4-BE49-F238E27FC236}">
                <a16:creationId xmlns:a16="http://schemas.microsoft.com/office/drawing/2014/main" id="{60BDABEE-D34D-4AF0-AAB2-B7341B57E2EB}"/>
              </a:ext>
            </a:extLst>
          </p:cNvPr>
          <p:cNvGraphicFramePr>
            <a:graphicFrameLocks noChangeAspect="1"/>
          </p:cNvGraphicFramePr>
          <p:nvPr/>
        </p:nvGraphicFramePr>
        <p:xfrm>
          <a:off x="395288" y="5661025"/>
          <a:ext cx="2214562" cy="431800"/>
        </p:xfrm>
        <a:graphic>
          <a:graphicData uri="http://schemas.openxmlformats.org/presentationml/2006/ole">
            <mc:AlternateContent xmlns:mc="http://schemas.openxmlformats.org/markup-compatibility/2006">
              <mc:Choice xmlns:v="urn:schemas-microsoft-com:vml" Requires="v">
                <p:oleObj spid="_x0000_s49446" name="Equation" r:id="rId23" imgW="1041120" imgH="203040" progId="Equation.DSMT4">
                  <p:embed/>
                </p:oleObj>
              </mc:Choice>
              <mc:Fallback>
                <p:oleObj name="Equation" r:id="rId23" imgW="1041120" imgH="203040" progId="Equation.DSMT4">
                  <p:embed/>
                  <p:pic>
                    <p:nvPicPr>
                      <p:cNvPr id="0" name="对象 1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5288" y="5661025"/>
                        <a:ext cx="22145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7" name="对象 15">
            <a:extLst>
              <a:ext uri="{FF2B5EF4-FFF2-40B4-BE49-F238E27FC236}">
                <a16:creationId xmlns:a16="http://schemas.microsoft.com/office/drawing/2014/main" id="{1524F063-D1A1-462E-BD09-71A7C58552AF}"/>
              </a:ext>
            </a:extLst>
          </p:cNvPr>
          <p:cNvGraphicFramePr>
            <a:graphicFrameLocks noChangeAspect="1"/>
          </p:cNvGraphicFramePr>
          <p:nvPr/>
        </p:nvGraphicFramePr>
        <p:xfrm>
          <a:off x="2771775" y="5661025"/>
          <a:ext cx="1584325" cy="431800"/>
        </p:xfrm>
        <a:graphic>
          <a:graphicData uri="http://schemas.openxmlformats.org/presentationml/2006/ole">
            <mc:AlternateContent xmlns:mc="http://schemas.openxmlformats.org/markup-compatibility/2006">
              <mc:Choice xmlns:v="urn:schemas-microsoft-com:vml" Requires="v">
                <p:oleObj spid="_x0000_s49447" name="Equation" r:id="rId25" imgW="838080" imgH="228600" progId="Equation.DSMT4">
                  <p:embed/>
                </p:oleObj>
              </mc:Choice>
              <mc:Fallback>
                <p:oleObj name="Equation" r:id="rId25" imgW="838080" imgH="228600" progId="Equation.DSMT4">
                  <p:embed/>
                  <p:pic>
                    <p:nvPicPr>
                      <p:cNvPr id="0" name="对象 1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771775" y="5661025"/>
                        <a:ext cx="1584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8" name="对象 16">
            <a:extLst>
              <a:ext uri="{FF2B5EF4-FFF2-40B4-BE49-F238E27FC236}">
                <a16:creationId xmlns:a16="http://schemas.microsoft.com/office/drawing/2014/main" id="{1246F85F-FD7B-4291-A843-2B1A906E062E}"/>
              </a:ext>
            </a:extLst>
          </p:cNvPr>
          <p:cNvGraphicFramePr>
            <a:graphicFrameLocks noChangeAspect="1"/>
          </p:cNvGraphicFramePr>
          <p:nvPr/>
        </p:nvGraphicFramePr>
        <p:xfrm>
          <a:off x="4500563" y="5732463"/>
          <a:ext cx="2136775" cy="360362"/>
        </p:xfrm>
        <a:graphic>
          <a:graphicData uri="http://schemas.openxmlformats.org/presentationml/2006/ole">
            <mc:AlternateContent xmlns:mc="http://schemas.openxmlformats.org/markup-compatibility/2006">
              <mc:Choice xmlns:v="urn:schemas-microsoft-com:vml" Requires="v">
                <p:oleObj spid="_x0000_s49448" name="Equation" r:id="rId27" imgW="1206360" imgH="203040" progId="Equation.DSMT4">
                  <p:embed/>
                </p:oleObj>
              </mc:Choice>
              <mc:Fallback>
                <p:oleObj name="Equation" r:id="rId27" imgW="1206360" imgH="203040" progId="Equation.DSMT4">
                  <p:embed/>
                  <p:pic>
                    <p:nvPicPr>
                      <p:cNvPr id="0" name="对象 1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00563" y="5732463"/>
                        <a:ext cx="21367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9" name="对象 17">
            <a:extLst>
              <a:ext uri="{FF2B5EF4-FFF2-40B4-BE49-F238E27FC236}">
                <a16:creationId xmlns:a16="http://schemas.microsoft.com/office/drawing/2014/main" id="{1B885F50-896C-4322-802B-644C7185F0B3}"/>
              </a:ext>
            </a:extLst>
          </p:cNvPr>
          <p:cNvGraphicFramePr>
            <a:graphicFrameLocks noChangeAspect="1"/>
          </p:cNvGraphicFramePr>
          <p:nvPr/>
        </p:nvGraphicFramePr>
        <p:xfrm>
          <a:off x="6732588" y="5661025"/>
          <a:ext cx="2397125" cy="431800"/>
        </p:xfrm>
        <a:graphic>
          <a:graphicData uri="http://schemas.openxmlformats.org/presentationml/2006/ole">
            <mc:AlternateContent xmlns:mc="http://schemas.openxmlformats.org/markup-compatibility/2006">
              <mc:Choice xmlns:v="urn:schemas-microsoft-com:vml" Requires="v">
                <p:oleObj spid="_x0000_s49449" name="Equation" r:id="rId29" imgW="1409400" imgH="253800" progId="Equation.DSMT4">
                  <p:embed/>
                </p:oleObj>
              </mc:Choice>
              <mc:Fallback>
                <p:oleObj name="Equation" r:id="rId29" imgW="1409400" imgH="253800" progId="Equation.DSMT4">
                  <p:embed/>
                  <p:pic>
                    <p:nvPicPr>
                      <p:cNvPr id="0" name="对象 1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732588" y="5661025"/>
                        <a:ext cx="2397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5A1A633C-F5E1-41A2-8703-3FA54B812A3E}"/>
              </a:ext>
            </a:extLst>
          </p:cNvPr>
          <p:cNvSpPr>
            <a:spLocks noGrp="1"/>
          </p:cNvSpPr>
          <p:nvPr>
            <p:ph type="title"/>
          </p:nvPr>
        </p:nvSpPr>
        <p:spPr/>
        <p:txBody>
          <a:bodyPr/>
          <a:lstStyle/>
          <a:p>
            <a:r>
              <a:rPr lang="zh-CN" altLang="en-US"/>
              <a:t>向前传播</a:t>
            </a:r>
          </a:p>
        </p:txBody>
      </p:sp>
      <p:sp>
        <p:nvSpPr>
          <p:cNvPr id="50179" name="内容占位符 2">
            <a:extLst>
              <a:ext uri="{FF2B5EF4-FFF2-40B4-BE49-F238E27FC236}">
                <a16:creationId xmlns:a16="http://schemas.microsoft.com/office/drawing/2014/main" id="{DAB21C38-E8B7-48DC-89BF-B598D571803B}"/>
              </a:ext>
            </a:extLst>
          </p:cNvPr>
          <p:cNvSpPr>
            <a:spLocks noGrp="1"/>
          </p:cNvSpPr>
          <p:nvPr>
            <p:ph idx="1"/>
          </p:nvPr>
        </p:nvSpPr>
        <p:spPr/>
        <p:txBody>
          <a:bodyPr/>
          <a:lstStyle/>
          <a:p>
            <a:r>
              <a:rPr lang="en-US" altLang="zh-CN"/>
              <a:t>              得出结果就是输出层的输出。</a:t>
            </a:r>
          </a:p>
          <a:p>
            <a:r>
              <a:rPr lang="en-US" altLang="zh-CN"/>
              <a:t>上面整个计算过程称为前向传播。设定参数矩阵和激活函数后，模型将信息一层层地从输入层往输出层传播，因此称为前向传播。</a:t>
            </a:r>
          </a:p>
          <a:p>
            <a:r>
              <a:rPr lang="en-US" altLang="zh-CN"/>
              <a:t>常用的激活函数有下面几种：</a:t>
            </a:r>
          </a:p>
          <a:p>
            <a:endParaRPr lang="zh-CN" altLang="en-US"/>
          </a:p>
        </p:txBody>
      </p:sp>
      <p:graphicFrame>
        <p:nvGraphicFramePr>
          <p:cNvPr id="50180" name="对象 3">
            <a:extLst>
              <a:ext uri="{FF2B5EF4-FFF2-40B4-BE49-F238E27FC236}">
                <a16:creationId xmlns:a16="http://schemas.microsoft.com/office/drawing/2014/main" id="{B2F3BCBA-8190-40E0-8031-89B8296E55A0}"/>
              </a:ext>
            </a:extLst>
          </p:cNvPr>
          <p:cNvGraphicFramePr>
            <a:graphicFrameLocks noChangeAspect="1"/>
          </p:cNvGraphicFramePr>
          <p:nvPr/>
        </p:nvGraphicFramePr>
        <p:xfrm>
          <a:off x="684213" y="836613"/>
          <a:ext cx="935037" cy="481012"/>
        </p:xfrm>
        <a:graphic>
          <a:graphicData uri="http://schemas.openxmlformats.org/presentationml/2006/ole">
            <mc:AlternateContent xmlns:mc="http://schemas.openxmlformats.org/markup-compatibility/2006">
              <mc:Choice xmlns:v="urn:schemas-microsoft-com:vml" Requires="v">
                <p:oleObj spid="_x0000_s50201" name="Equation" r:id="rId3" imgW="469800" imgH="241200" progId="Equation.DSMT4">
                  <p:embed/>
                </p:oleObj>
              </mc:Choice>
              <mc:Fallback>
                <p:oleObj name="Equation" r:id="rId3" imgW="469800" imgH="2412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836613"/>
                        <a:ext cx="93503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0181" name="Picture 10">
            <a:extLst>
              <a:ext uri="{FF2B5EF4-FFF2-40B4-BE49-F238E27FC236}">
                <a16:creationId xmlns:a16="http://schemas.microsoft.com/office/drawing/2014/main" id="{34353E09-1407-49D7-86A3-7104D34559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b="6914"/>
          <a:stretch>
            <a:fillRect/>
          </a:stretch>
        </p:blipFill>
        <p:spPr bwMode="auto">
          <a:xfrm>
            <a:off x="698500" y="3022600"/>
            <a:ext cx="6610350"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C168EA3A-DB3E-43C3-9069-7ACBEC377DC1}"/>
              </a:ext>
            </a:extLst>
          </p:cNvPr>
          <p:cNvSpPr>
            <a:spLocks noGrp="1"/>
          </p:cNvSpPr>
          <p:nvPr>
            <p:ph type="title"/>
          </p:nvPr>
        </p:nvSpPr>
        <p:spPr/>
        <p:txBody>
          <a:bodyPr/>
          <a:lstStyle/>
          <a:p>
            <a:r>
              <a:rPr lang="zh-CN" altLang="en-US"/>
              <a:t>反向传播</a:t>
            </a:r>
          </a:p>
        </p:txBody>
      </p:sp>
      <p:sp>
        <p:nvSpPr>
          <p:cNvPr id="51203" name="内容占位符 2">
            <a:extLst>
              <a:ext uri="{FF2B5EF4-FFF2-40B4-BE49-F238E27FC236}">
                <a16:creationId xmlns:a16="http://schemas.microsoft.com/office/drawing/2014/main" id="{47440179-947A-4459-8E9E-2DC914E094E8}"/>
              </a:ext>
            </a:extLst>
          </p:cNvPr>
          <p:cNvSpPr>
            <a:spLocks noGrp="1"/>
          </p:cNvSpPr>
          <p:nvPr>
            <p:ph idx="1"/>
          </p:nvPr>
        </p:nvSpPr>
        <p:spPr/>
        <p:txBody>
          <a:bodyPr/>
          <a:lstStyle/>
          <a:p>
            <a:r>
              <a:rPr lang="zh-CN" altLang="zh-CN"/>
              <a:t>假设我们现有有一个数据集</a:t>
            </a:r>
            <a:r>
              <a:rPr lang="en-US" altLang="zh-CN"/>
              <a:t>                                        </a:t>
            </a:r>
            <a:r>
              <a:rPr lang="zh-CN" altLang="zh-CN"/>
              <a:t>，它包含了</a:t>
            </a:r>
            <a:r>
              <a:rPr lang="en-US" altLang="zh-CN"/>
              <a:t>m </a:t>
            </a:r>
            <a:r>
              <a:rPr lang="zh-CN" altLang="zh-CN"/>
              <a:t>个样本。我们首先设定代价函数，对于一个样例</a:t>
            </a:r>
            <a:r>
              <a:rPr lang="en-US" altLang="zh-CN"/>
              <a:t>               </a:t>
            </a:r>
            <a:r>
              <a:rPr lang="zh-CN" altLang="zh-CN"/>
              <a:t>：</a:t>
            </a:r>
          </a:p>
          <a:p>
            <a:endParaRPr lang="en-US" altLang="zh-CN"/>
          </a:p>
          <a:p>
            <a:r>
              <a:rPr lang="zh-CN" altLang="zh-CN"/>
              <a:t>而对于整体代价函数我们定义为：</a:t>
            </a:r>
          </a:p>
          <a:p>
            <a:r>
              <a:rPr lang="zh-CN" altLang="zh-CN"/>
              <a:t>第一项表示残差平方和，而第二项是正则化项，目的是为了防止权重过大以致过度拟合。这个代价函数经常用于分类和回归问题。在二分类问题中，我们用</a:t>
            </a:r>
            <a:r>
              <a:rPr lang="en-US" altLang="zh-CN"/>
              <a:t> y=0</a:t>
            </a:r>
            <a:r>
              <a:rPr lang="zh-CN" altLang="zh-CN"/>
              <a:t>和</a:t>
            </a:r>
            <a:r>
              <a:rPr lang="en-US" altLang="zh-CN"/>
              <a:t>y=1 </a:t>
            </a:r>
            <a:r>
              <a:rPr lang="zh-CN" altLang="zh-CN"/>
              <a:t>代表两种类型的标签。</a:t>
            </a:r>
            <a:endParaRPr lang="en-US" altLang="zh-CN"/>
          </a:p>
          <a:p>
            <a:r>
              <a:rPr lang="zh-CN" altLang="zh-CN"/>
              <a:t>有了代价函数，神经网络的任务就是使得“代价”尽量低。我们将使用梯度下降法对参数</a:t>
            </a:r>
            <a:r>
              <a:rPr lang="en-US" altLang="zh-CN"/>
              <a:t> </a:t>
            </a:r>
            <a:r>
              <a:rPr lang="zh-CN" altLang="en-US"/>
              <a:t>（</a:t>
            </a:r>
            <a:r>
              <a:rPr lang="en-US" altLang="zh-CN"/>
              <a:t>W,b</a:t>
            </a:r>
            <a:r>
              <a:rPr lang="zh-CN" altLang="en-US"/>
              <a:t>）</a:t>
            </a:r>
            <a:r>
              <a:rPr lang="zh-CN" altLang="zh-CN"/>
              <a:t>进行优化，每一步迭代更新</a:t>
            </a:r>
            <a:r>
              <a:rPr lang="en-US" altLang="zh-CN"/>
              <a:t> </a:t>
            </a:r>
            <a:r>
              <a:rPr lang="zh-CN" altLang="en-US"/>
              <a:t>（</a:t>
            </a:r>
            <a:r>
              <a:rPr lang="en-US" altLang="zh-CN"/>
              <a:t>W,b</a:t>
            </a:r>
            <a:r>
              <a:rPr lang="zh-CN" altLang="en-US"/>
              <a:t>）</a:t>
            </a:r>
            <a:r>
              <a:rPr lang="zh-CN" altLang="zh-CN"/>
              <a:t>使得代价函数的值不断减少。我们将使用</a:t>
            </a:r>
            <a:r>
              <a:rPr lang="en-US" altLang="zh-CN"/>
              <a:t>W </a:t>
            </a:r>
            <a:r>
              <a:rPr lang="zh-CN" altLang="zh-CN"/>
              <a:t>和</a:t>
            </a:r>
            <a:r>
              <a:rPr lang="en-US" altLang="zh-CN"/>
              <a:t>b </a:t>
            </a:r>
            <a:r>
              <a:rPr lang="zh-CN" altLang="zh-CN"/>
              <a:t>的偏导数对它们进行更新：</a:t>
            </a:r>
            <a:endParaRPr lang="zh-CN" altLang="en-US"/>
          </a:p>
        </p:txBody>
      </p:sp>
      <p:graphicFrame>
        <p:nvGraphicFramePr>
          <p:cNvPr id="51204" name="对象 3">
            <a:extLst>
              <a:ext uri="{FF2B5EF4-FFF2-40B4-BE49-F238E27FC236}">
                <a16:creationId xmlns:a16="http://schemas.microsoft.com/office/drawing/2014/main" id="{8717AB62-A908-4EEC-ACDE-C263D80C4596}"/>
              </a:ext>
            </a:extLst>
          </p:cNvPr>
          <p:cNvGraphicFramePr>
            <a:graphicFrameLocks noChangeAspect="1"/>
          </p:cNvGraphicFramePr>
          <p:nvPr/>
        </p:nvGraphicFramePr>
        <p:xfrm>
          <a:off x="3924300" y="836613"/>
          <a:ext cx="2973388" cy="417512"/>
        </p:xfrm>
        <a:graphic>
          <a:graphicData uri="http://schemas.openxmlformats.org/presentationml/2006/ole">
            <mc:AlternateContent xmlns:mc="http://schemas.openxmlformats.org/markup-compatibility/2006">
              <mc:Choice xmlns:v="urn:schemas-microsoft-com:vml" Requires="v">
                <p:oleObj spid="_x0000_s51324" name="Equation" r:id="rId3" imgW="1625400" imgH="228600" progId="Equation.DSMT4">
                  <p:embed/>
                </p:oleObj>
              </mc:Choice>
              <mc:Fallback>
                <p:oleObj name="Equation" r:id="rId3" imgW="1625400" imgH="2286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836613"/>
                        <a:ext cx="2973388"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5" name="对象 4">
            <a:extLst>
              <a:ext uri="{FF2B5EF4-FFF2-40B4-BE49-F238E27FC236}">
                <a16:creationId xmlns:a16="http://schemas.microsoft.com/office/drawing/2014/main" id="{0180FACA-20B5-44DA-8AA6-6EB71B392F0C}"/>
              </a:ext>
            </a:extLst>
          </p:cNvPr>
          <p:cNvGraphicFramePr>
            <a:graphicFrameLocks noChangeAspect="1"/>
          </p:cNvGraphicFramePr>
          <p:nvPr/>
        </p:nvGraphicFramePr>
        <p:xfrm>
          <a:off x="6227763" y="1298575"/>
          <a:ext cx="1073150" cy="401638"/>
        </p:xfrm>
        <a:graphic>
          <a:graphicData uri="http://schemas.openxmlformats.org/presentationml/2006/ole">
            <mc:AlternateContent xmlns:mc="http://schemas.openxmlformats.org/markup-compatibility/2006">
              <mc:Choice xmlns:v="urn:schemas-microsoft-com:vml" Requires="v">
                <p:oleObj spid="_x0000_s51325" name="Equation" r:id="rId5" imgW="609480" imgH="228600" progId="Equation.DSMT4">
                  <p:embed/>
                </p:oleObj>
              </mc:Choice>
              <mc:Fallback>
                <p:oleObj name="Equation" r:id="rId5" imgW="609480" imgH="228600"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7763" y="1298575"/>
                        <a:ext cx="10731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6" name="对象 5">
            <a:extLst>
              <a:ext uri="{FF2B5EF4-FFF2-40B4-BE49-F238E27FC236}">
                <a16:creationId xmlns:a16="http://schemas.microsoft.com/office/drawing/2014/main" id="{C40386F7-5F5B-4C8F-BF22-7978D2046C3F}"/>
              </a:ext>
            </a:extLst>
          </p:cNvPr>
          <p:cNvGraphicFramePr>
            <a:graphicFrameLocks noChangeAspect="1"/>
          </p:cNvGraphicFramePr>
          <p:nvPr/>
        </p:nvGraphicFramePr>
        <p:xfrm>
          <a:off x="3059113" y="1700213"/>
          <a:ext cx="3382962" cy="576262"/>
        </p:xfrm>
        <a:graphic>
          <a:graphicData uri="http://schemas.openxmlformats.org/presentationml/2006/ole">
            <mc:AlternateContent xmlns:mc="http://schemas.openxmlformats.org/markup-compatibility/2006">
              <mc:Choice xmlns:v="urn:schemas-microsoft-com:vml" Requires="v">
                <p:oleObj spid="_x0000_s51326" name="Equation" r:id="rId7" imgW="2311200" imgH="393480" progId="Equation.DSMT4">
                  <p:embed/>
                </p:oleObj>
              </mc:Choice>
              <mc:Fallback>
                <p:oleObj name="Equation" r:id="rId7" imgW="2311200" imgH="393480" progId="Equation.DSMT4">
                  <p:embed/>
                  <p:pic>
                    <p:nvPicPr>
                      <p:cNvPr id="0"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113" y="1700213"/>
                        <a:ext cx="338296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7" name="对象 6">
            <a:extLst>
              <a:ext uri="{FF2B5EF4-FFF2-40B4-BE49-F238E27FC236}">
                <a16:creationId xmlns:a16="http://schemas.microsoft.com/office/drawing/2014/main" id="{CF8A695F-9BCF-4FD7-A7D9-12CA4E590649}"/>
              </a:ext>
            </a:extLst>
          </p:cNvPr>
          <p:cNvGraphicFramePr>
            <a:graphicFrameLocks noChangeAspect="1"/>
          </p:cNvGraphicFramePr>
          <p:nvPr/>
        </p:nvGraphicFramePr>
        <p:xfrm>
          <a:off x="4643438" y="2276475"/>
          <a:ext cx="4160837" cy="576263"/>
        </p:xfrm>
        <a:graphic>
          <a:graphicData uri="http://schemas.openxmlformats.org/presentationml/2006/ole">
            <mc:AlternateContent xmlns:mc="http://schemas.openxmlformats.org/markup-compatibility/2006">
              <mc:Choice xmlns:v="urn:schemas-microsoft-com:vml" Requires="v">
                <p:oleObj spid="_x0000_s51327" name="Equation" r:id="rId9" imgW="3301920" imgH="457200" progId="Equation.DSMT4">
                  <p:embed/>
                </p:oleObj>
              </mc:Choice>
              <mc:Fallback>
                <p:oleObj name="Equation" r:id="rId9" imgW="3301920" imgH="457200" progId="Equation.DSMT4">
                  <p:embed/>
                  <p:pic>
                    <p:nvPicPr>
                      <p:cNvPr id="0" name="对象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3438" y="2276475"/>
                        <a:ext cx="416083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8" name="对象 7">
            <a:extLst>
              <a:ext uri="{FF2B5EF4-FFF2-40B4-BE49-F238E27FC236}">
                <a16:creationId xmlns:a16="http://schemas.microsoft.com/office/drawing/2014/main" id="{64AD2983-313C-439F-8157-184CD60564BD}"/>
              </a:ext>
            </a:extLst>
          </p:cNvPr>
          <p:cNvGraphicFramePr>
            <a:graphicFrameLocks noChangeAspect="1"/>
          </p:cNvGraphicFramePr>
          <p:nvPr/>
        </p:nvGraphicFramePr>
        <p:xfrm>
          <a:off x="1116013" y="5589588"/>
          <a:ext cx="2941637" cy="719137"/>
        </p:xfrm>
        <a:graphic>
          <a:graphicData uri="http://schemas.openxmlformats.org/presentationml/2006/ole">
            <mc:AlternateContent xmlns:mc="http://schemas.openxmlformats.org/markup-compatibility/2006">
              <mc:Choice xmlns:v="urn:schemas-microsoft-com:vml" Requires="v">
                <p:oleObj spid="_x0000_s51328" name="Equation" r:id="rId11" imgW="1815840" imgH="444240" progId="Equation.DSMT4">
                  <p:embed/>
                </p:oleObj>
              </mc:Choice>
              <mc:Fallback>
                <p:oleObj name="Equation" r:id="rId11" imgW="1815840" imgH="444240" progId="Equation.DSMT4">
                  <p:embed/>
                  <p:pic>
                    <p:nvPicPr>
                      <p:cNvPr id="0" name="对象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6013" y="5589588"/>
                        <a:ext cx="294163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9" name="对象 8">
            <a:extLst>
              <a:ext uri="{FF2B5EF4-FFF2-40B4-BE49-F238E27FC236}">
                <a16:creationId xmlns:a16="http://schemas.microsoft.com/office/drawing/2014/main" id="{99FA0FDA-A6D7-4B14-B0E1-76994FF20790}"/>
              </a:ext>
            </a:extLst>
          </p:cNvPr>
          <p:cNvGraphicFramePr>
            <a:graphicFrameLocks noChangeAspect="1"/>
          </p:cNvGraphicFramePr>
          <p:nvPr/>
        </p:nvGraphicFramePr>
        <p:xfrm>
          <a:off x="4427538" y="5661025"/>
          <a:ext cx="2420937" cy="647700"/>
        </p:xfrm>
        <a:graphic>
          <a:graphicData uri="http://schemas.openxmlformats.org/presentationml/2006/ole">
            <mc:AlternateContent xmlns:mc="http://schemas.openxmlformats.org/markup-compatibility/2006">
              <mc:Choice xmlns:v="urn:schemas-microsoft-com:vml" Requires="v">
                <p:oleObj spid="_x0000_s51329" name="Equation" r:id="rId13" imgW="1612800" imgH="431640" progId="Equation.DSMT4">
                  <p:embed/>
                </p:oleObj>
              </mc:Choice>
              <mc:Fallback>
                <p:oleObj name="Equation" r:id="rId13" imgW="1612800" imgH="431640" progId="Equation.DSMT4">
                  <p:embed/>
                  <p:pic>
                    <p:nvPicPr>
                      <p:cNvPr id="0" name="对象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27538" y="5661025"/>
                        <a:ext cx="24209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AFC5C021-11C8-4C4D-978F-1D731A96DCD3}"/>
              </a:ext>
            </a:extLst>
          </p:cNvPr>
          <p:cNvSpPr>
            <a:spLocks noGrp="1"/>
          </p:cNvSpPr>
          <p:nvPr>
            <p:ph type="title"/>
          </p:nvPr>
        </p:nvSpPr>
        <p:spPr/>
        <p:txBody>
          <a:bodyPr/>
          <a:lstStyle/>
          <a:p>
            <a:r>
              <a:rPr lang="zh-CN" altLang="en-US"/>
              <a:t>反向传播</a:t>
            </a:r>
          </a:p>
        </p:txBody>
      </p:sp>
      <p:sp>
        <p:nvSpPr>
          <p:cNvPr id="52227" name="内容占位符 2">
            <a:extLst>
              <a:ext uri="{FF2B5EF4-FFF2-40B4-BE49-F238E27FC236}">
                <a16:creationId xmlns:a16="http://schemas.microsoft.com/office/drawing/2014/main" id="{4960185D-0AD2-4273-B82B-616550E016E7}"/>
              </a:ext>
            </a:extLst>
          </p:cNvPr>
          <p:cNvSpPr>
            <a:spLocks noGrp="1"/>
          </p:cNvSpPr>
          <p:nvPr>
            <p:ph idx="1"/>
          </p:nvPr>
        </p:nvSpPr>
        <p:spPr/>
        <p:txBody>
          <a:bodyPr/>
          <a:lstStyle/>
          <a:p>
            <a:r>
              <a:rPr lang="zh-CN" altLang="zh-CN"/>
              <a:t>梯度下降法示意图</a:t>
            </a:r>
            <a:r>
              <a:rPr lang="zh-CN" altLang="en-US"/>
              <a:t>如下：</a:t>
            </a:r>
          </a:p>
        </p:txBody>
      </p:sp>
      <p:pic>
        <p:nvPicPr>
          <p:cNvPr id="52228" name="图片 69" descr="说明: C:\Users\faker\Desktop\梯度下降法.png">
            <a:extLst>
              <a:ext uri="{FF2B5EF4-FFF2-40B4-BE49-F238E27FC236}">
                <a16:creationId xmlns:a16="http://schemas.microsoft.com/office/drawing/2014/main" id="{5A5AC2A1-827D-443E-9200-A1ED6A433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535113"/>
            <a:ext cx="7880350" cy="441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725CB34B-52BB-421F-A04D-4578860ED883}"/>
              </a:ext>
            </a:extLst>
          </p:cNvPr>
          <p:cNvSpPr>
            <a:spLocks noGrp="1"/>
          </p:cNvSpPr>
          <p:nvPr>
            <p:ph type="title"/>
          </p:nvPr>
        </p:nvSpPr>
        <p:spPr/>
        <p:txBody>
          <a:bodyPr/>
          <a:lstStyle/>
          <a:p>
            <a:r>
              <a:rPr lang="zh-CN" altLang="en-US"/>
              <a:t>反向传播</a:t>
            </a:r>
          </a:p>
        </p:txBody>
      </p:sp>
      <p:sp>
        <p:nvSpPr>
          <p:cNvPr id="4" name="内容占位符 2">
            <a:extLst>
              <a:ext uri="{FF2B5EF4-FFF2-40B4-BE49-F238E27FC236}">
                <a16:creationId xmlns:a16="http://schemas.microsoft.com/office/drawing/2014/main" id="{2EFADEE5-260F-46C7-80E5-7FF249C610A9}"/>
              </a:ext>
            </a:extLst>
          </p:cNvPr>
          <p:cNvSpPr txBox="1">
            <a:spLocks noGrp="1"/>
          </p:cNvSpPr>
          <p:nvPr>
            <p:ph idx="1"/>
          </p:nvPr>
        </p:nvSpPr>
        <p:spPr/>
        <p:txBody>
          <a:bodyPr/>
          <a:lstStyle>
            <a:lvl1pPr marL="342900" indent="-342900" algn="l" rtl="0" eaLnBrk="0" fontAlgn="base" hangingPunct="0">
              <a:lnSpc>
                <a:spcPct val="150000"/>
              </a:lnSpc>
              <a:spcBef>
                <a:spcPct val="20000"/>
              </a:spcBef>
              <a:spcAft>
                <a:spcPct val="0"/>
              </a:spcAft>
              <a:buClr>
                <a:srgbClr val="032089"/>
              </a:buClr>
              <a:buFont typeface="Wingdings" pitchFamily="2" charset="2"/>
              <a:buChar char="l"/>
              <a:defRPr sz="2000" b="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rgbClr val="032089"/>
              </a:buClr>
              <a:buFont typeface="Wingdings" pitchFamily="2" charset="2"/>
              <a:buChar char="l"/>
              <a:defRPr sz="1600" b="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sz="1600" b="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1600" b="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16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a:t>给定一个样本</a:t>
            </a:r>
            <a:r>
              <a:rPr lang="en-US" altLang="zh-CN"/>
              <a:t> </a:t>
            </a:r>
            <a:r>
              <a:rPr lang="zh-CN" altLang="zh-CN"/>
              <a:t>，反向传播算法可以分为下面几个步骤：</a:t>
            </a:r>
            <a:endParaRPr lang="en-US" altLang="zh-CN"/>
          </a:p>
          <a:p>
            <a:r>
              <a:rPr lang="zh-CN" altLang="zh-CN"/>
              <a:t>利用前向传播算法，得到</a:t>
            </a:r>
            <a:r>
              <a:rPr lang="en-US" altLang="zh-CN"/>
              <a:t>               </a:t>
            </a:r>
            <a:r>
              <a:rPr lang="zh-CN" altLang="zh-CN"/>
              <a:t>直到输出层</a:t>
            </a:r>
            <a:r>
              <a:rPr lang="en-US" altLang="zh-CN"/>
              <a:t>     </a:t>
            </a:r>
            <a:r>
              <a:rPr lang="zh-CN" altLang="zh-CN"/>
              <a:t>的激活值。</a:t>
            </a:r>
          </a:p>
          <a:p>
            <a:r>
              <a:rPr lang="zh-CN" altLang="zh-CN"/>
              <a:t>计算输出层（第</a:t>
            </a:r>
            <a:r>
              <a:rPr lang="en-US" altLang="zh-CN"/>
              <a:t>    </a:t>
            </a:r>
            <a:r>
              <a:rPr lang="zh-CN" altLang="zh-CN"/>
              <a:t>层）的残差：</a:t>
            </a:r>
          </a:p>
          <a:p>
            <a:r>
              <a:rPr lang="zh-CN" altLang="zh-CN"/>
              <a:t>计算</a:t>
            </a:r>
            <a:r>
              <a:rPr lang="en-US" altLang="zh-CN"/>
              <a:t>                          </a:t>
            </a:r>
            <a:r>
              <a:rPr lang="zh-CN" altLang="zh-CN"/>
              <a:t>的各层的残差： </a:t>
            </a:r>
          </a:p>
          <a:p>
            <a:r>
              <a:rPr lang="zh-CN" altLang="zh-CN"/>
              <a:t>计算最终需要的偏导数值：</a:t>
            </a:r>
          </a:p>
          <a:p>
            <a:endParaRPr lang="en-US" altLang="zh-CN" dirty="0"/>
          </a:p>
        </p:txBody>
      </p:sp>
      <p:graphicFrame>
        <p:nvGraphicFramePr>
          <p:cNvPr id="53252" name="对象 4">
            <a:extLst>
              <a:ext uri="{FF2B5EF4-FFF2-40B4-BE49-F238E27FC236}">
                <a16:creationId xmlns:a16="http://schemas.microsoft.com/office/drawing/2014/main" id="{3C524B38-932E-44A2-B2C6-FB1DD6E2EC56}"/>
              </a:ext>
            </a:extLst>
          </p:cNvPr>
          <p:cNvGraphicFramePr>
            <a:graphicFrameLocks noChangeAspect="1"/>
          </p:cNvGraphicFramePr>
          <p:nvPr/>
        </p:nvGraphicFramePr>
        <p:xfrm>
          <a:off x="3851275" y="1412875"/>
          <a:ext cx="1006475" cy="401638"/>
        </p:xfrm>
        <a:graphic>
          <a:graphicData uri="http://schemas.openxmlformats.org/presentationml/2006/ole">
            <mc:AlternateContent xmlns:mc="http://schemas.openxmlformats.org/markup-compatibility/2006">
              <mc:Choice xmlns:v="urn:schemas-microsoft-com:vml" Requires="v">
                <p:oleObj spid="_x0000_s53412" name="Equation" r:id="rId3" imgW="571320" imgH="228600" progId="Equation.DSMT4">
                  <p:embed/>
                </p:oleObj>
              </mc:Choice>
              <mc:Fallback>
                <p:oleObj name="Equation" r:id="rId3" imgW="571320" imgH="228600" progId="Equation.DSMT4">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1412875"/>
                        <a:ext cx="100647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3" name="对象 5">
            <a:extLst>
              <a:ext uri="{FF2B5EF4-FFF2-40B4-BE49-F238E27FC236}">
                <a16:creationId xmlns:a16="http://schemas.microsoft.com/office/drawing/2014/main" id="{D2B6507F-8CBA-462E-8D6D-31CFE153EE39}"/>
              </a:ext>
            </a:extLst>
          </p:cNvPr>
          <p:cNvGraphicFramePr>
            <a:graphicFrameLocks noChangeAspect="1"/>
          </p:cNvGraphicFramePr>
          <p:nvPr/>
        </p:nvGraphicFramePr>
        <p:xfrm>
          <a:off x="6213475" y="1412875"/>
          <a:ext cx="303213" cy="360363"/>
        </p:xfrm>
        <a:graphic>
          <a:graphicData uri="http://schemas.openxmlformats.org/presentationml/2006/ole">
            <mc:AlternateContent xmlns:mc="http://schemas.openxmlformats.org/markup-compatibility/2006">
              <mc:Choice xmlns:v="urn:schemas-microsoft-com:vml" Requires="v">
                <p:oleObj spid="_x0000_s53413" name="Equation" r:id="rId5" imgW="203040" imgH="241200" progId="Equation.DSMT4">
                  <p:embed/>
                </p:oleObj>
              </mc:Choice>
              <mc:Fallback>
                <p:oleObj name="Equation" r:id="rId5" imgW="203040" imgH="241200" progId="Equation.DSMT4">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3475" y="1412875"/>
                        <a:ext cx="30321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4" name="对象 6">
            <a:extLst>
              <a:ext uri="{FF2B5EF4-FFF2-40B4-BE49-F238E27FC236}">
                <a16:creationId xmlns:a16="http://schemas.microsoft.com/office/drawing/2014/main" id="{57A44A62-1077-4464-949A-3A904D7D66D8}"/>
              </a:ext>
            </a:extLst>
          </p:cNvPr>
          <p:cNvGraphicFramePr>
            <a:graphicFrameLocks noChangeAspect="1"/>
          </p:cNvGraphicFramePr>
          <p:nvPr/>
        </p:nvGraphicFramePr>
        <p:xfrm>
          <a:off x="2771775" y="1916113"/>
          <a:ext cx="287338" cy="433387"/>
        </p:xfrm>
        <a:graphic>
          <a:graphicData uri="http://schemas.openxmlformats.org/presentationml/2006/ole">
            <mc:AlternateContent xmlns:mc="http://schemas.openxmlformats.org/markup-compatibility/2006">
              <mc:Choice xmlns:v="urn:schemas-microsoft-com:vml" Requires="v">
                <p:oleObj spid="_x0000_s53414" name="Equation" r:id="rId7" imgW="152280" imgH="228600" progId="Equation.DSMT4">
                  <p:embed/>
                </p:oleObj>
              </mc:Choice>
              <mc:Fallback>
                <p:oleObj name="Equation" r:id="rId7" imgW="152280" imgH="228600" progId="Equation.DSMT4">
                  <p:embed/>
                  <p:pic>
                    <p:nvPicPr>
                      <p:cNvPr id="0"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775" y="1916113"/>
                        <a:ext cx="28733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5" name="对象 7">
            <a:extLst>
              <a:ext uri="{FF2B5EF4-FFF2-40B4-BE49-F238E27FC236}">
                <a16:creationId xmlns:a16="http://schemas.microsoft.com/office/drawing/2014/main" id="{56B077FC-11E2-43C0-8DB5-BBCC0C0B11AE}"/>
              </a:ext>
            </a:extLst>
          </p:cNvPr>
          <p:cNvGraphicFramePr>
            <a:graphicFrameLocks noChangeAspect="1"/>
          </p:cNvGraphicFramePr>
          <p:nvPr/>
        </p:nvGraphicFramePr>
        <p:xfrm>
          <a:off x="4643438" y="1916113"/>
          <a:ext cx="2736850" cy="365125"/>
        </p:xfrm>
        <a:graphic>
          <a:graphicData uri="http://schemas.openxmlformats.org/presentationml/2006/ole">
            <mc:AlternateContent xmlns:mc="http://schemas.openxmlformats.org/markup-compatibility/2006">
              <mc:Choice xmlns:v="urn:schemas-microsoft-com:vml" Requires="v">
                <p:oleObj spid="_x0000_s53415" name="Equation" r:id="rId9" imgW="1714320" imgH="228600" progId="Equation.DSMT4">
                  <p:embed/>
                </p:oleObj>
              </mc:Choice>
              <mc:Fallback>
                <p:oleObj name="Equation" r:id="rId9" imgW="1714320" imgH="228600" progId="Equation.DSMT4">
                  <p:embed/>
                  <p:pic>
                    <p:nvPicPr>
                      <p:cNvPr id="0" name="对象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3438" y="1916113"/>
                        <a:ext cx="27368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6" name="对象 8">
            <a:extLst>
              <a:ext uri="{FF2B5EF4-FFF2-40B4-BE49-F238E27FC236}">
                <a16:creationId xmlns:a16="http://schemas.microsoft.com/office/drawing/2014/main" id="{4EB24308-B3ED-4C5D-A1CF-DE90972C658C}"/>
              </a:ext>
            </a:extLst>
          </p:cNvPr>
          <p:cNvGraphicFramePr>
            <a:graphicFrameLocks noChangeAspect="1"/>
          </p:cNvGraphicFramePr>
          <p:nvPr/>
        </p:nvGraphicFramePr>
        <p:xfrm>
          <a:off x="1476375" y="2492375"/>
          <a:ext cx="1871663" cy="341313"/>
        </p:xfrm>
        <a:graphic>
          <a:graphicData uri="http://schemas.openxmlformats.org/presentationml/2006/ole">
            <mc:AlternateContent xmlns:mc="http://schemas.openxmlformats.org/markup-compatibility/2006">
              <mc:Choice xmlns:v="urn:schemas-microsoft-com:vml" Requires="v">
                <p:oleObj spid="_x0000_s53416" name="Equation" r:id="rId11" imgW="1257120" imgH="228600" progId="Equation.DSMT4">
                  <p:embed/>
                </p:oleObj>
              </mc:Choice>
              <mc:Fallback>
                <p:oleObj name="Equation" r:id="rId11" imgW="1257120" imgH="228600" progId="Equation.DSMT4">
                  <p:embed/>
                  <p:pic>
                    <p:nvPicPr>
                      <p:cNvPr id="0" name="对象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6375" y="2492375"/>
                        <a:ext cx="187166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7" name="对象 9">
            <a:extLst>
              <a:ext uri="{FF2B5EF4-FFF2-40B4-BE49-F238E27FC236}">
                <a16:creationId xmlns:a16="http://schemas.microsoft.com/office/drawing/2014/main" id="{C4EA8C6B-DFDF-4BC7-9ED0-7462EAF33EC8}"/>
              </a:ext>
            </a:extLst>
          </p:cNvPr>
          <p:cNvGraphicFramePr>
            <a:graphicFrameLocks noChangeAspect="1"/>
          </p:cNvGraphicFramePr>
          <p:nvPr/>
        </p:nvGraphicFramePr>
        <p:xfrm>
          <a:off x="5219700" y="2420938"/>
          <a:ext cx="3175000" cy="401637"/>
        </p:xfrm>
        <a:graphic>
          <a:graphicData uri="http://schemas.openxmlformats.org/presentationml/2006/ole">
            <mc:AlternateContent xmlns:mc="http://schemas.openxmlformats.org/markup-compatibility/2006">
              <mc:Choice xmlns:v="urn:schemas-microsoft-com:vml" Requires="v">
                <p:oleObj spid="_x0000_s53417" name="Equation" r:id="rId13" imgW="1803240" imgH="228600" progId="Equation.DSMT4">
                  <p:embed/>
                </p:oleObj>
              </mc:Choice>
              <mc:Fallback>
                <p:oleObj name="Equation" r:id="rId13" imgW="1803240" imgH="228600" progId="Equation.DSMT4">
                  <p:embed/>
                  <p:pic>
                    <p:nvPicPr>
                      <p:cNvPr id="0" name="对象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19700" y="2420938"/>
                        <a:ext cx="31750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8" name="对象 10">
            <a:extLst>
              <a:ext uri="{FF2B5EF4-FFF2-40B4-BE49-F238E27FC236}">
                <a16:creationId xmlns:a16="http://schemas.microsoft.com/office/drawing/2014/main" id="{577C5782-7698-4594-A95B-B79ACCED01C6}"/>
              </a:ext>
            </a:extLst>
          </p:cNvPr>
          <p:cNvGraphicFramePr>
            <a:graphicFrameLocks noChangeAspect="1"/>
          </p:cNvGraphicFramePr>
          <p:nvPr/>
        </p:nvGraphicFramePr>
        <p:xfrm>
          <a:off x="3924300" y="2924175"/>
          <a:ext cx="2681288" cy="360363"/>
        </p:xfrm>
        <a:graphic>
          <a:graphicData uri="http://schemas.openxmlformats.org/presentationml/2006/ole">
            <mc:AlternateContent xmlns:mc="http://schemas.openxmlformats.org/markup-compatibility/2006">
              <mc:Choice xmlns:v="urn:schemas-microsoft-com:vml" Requires="v">
                <p:oleObj spid="_x0000_s53418" name="Equation" r:id="rId15" imgW="1892160" imgH="253800" progId="Equation.DSMT4">
                  <p:embed/>
                </p:oleObj>
              </mc:Choice>
              <mc:Fallback>
                <p:oleObj name="Equation" r:id="rId15" imgW="1892160" imgH="253800" progId="Equation.DSMT4">
                  <p:embed/>
                  <p:pic>
                    <p:nvPicPr>
                      <p:cNvPr id="0" name="对象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24300" y="2924175"/>
                        <a:ext cx="268128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9" name="对象 11">
            <a:extLst>
              <a:ext uri="{FF2B5EF4-FFF2-40B4-BE49-F238E27FC236}">
                <a16:creationId xmlns:a16="http://schemas.microsoft.com/office/drawing/2014/main" id="{34314313-9E70-49CD-BC02-B75BF9BAA6AA}"/>
              </a:ext>
            </a:extLst>
          </p:cNvPr>
          <p:cNvGraphicFramePr>
            <a:graphicFrameLocks noChangeAspect="1"/>
          </p:cNvGraphicFramePr>
          <p:nvPr/>
        </p:nvGraphicFramePr>
        <p:xfrm>
          <a:off x="3924300" y="3357563"/>
          <a:ext cx="2663825" cy="458787"/>
        </p:xfrm>
        <a:graphic>
          <a:graphicData uri="http://schemas.openxmlformats.org/presentationml/2006/ole">
            <mc:AlternateContent xmlns:mc="http://schemas.openxmlformats.org/markup-compatibility/2006">
              <mc:Choice xmlns:v="urn:schemas-microsoft-com:vml" Requires="v">
                <p:oleObj spid="_x0000_s53419" name="Equation" r:id="rId17" imgW="1473120" imgH="253800" progId="Equation.DSMT4">
                  <p:embed/>
                </p:oleObj>
              </mc:Choice>
              <mc:Fallback>
                <p:oleObj name="Equation" r:id="rId17" imgW="1473120" imgH="253800" progId="Equation.DSMT4">
                  <p:embed/>
                  <p:pic>
                    <p:nvPicPr>
                      <p:cNvPr id="0" name="对象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24300" y="3357563"/>
                        <a:ext cx="26638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F82DF271-D552-4035-B2E7-406EE5DD5107}"/>
              </a:ext>
            </a:extLst>
          </p:cNvPr>
          <p:cNvSpPr>
            <a:spLocks noGrp="1"/>
          </p:cNvSpPr>
          <p:nvPr>
            <p:ph type="title"/>
          </p:nvPr>
        </p:nvSpPr>
        <p:spPr/>
        <p:txBody>
          <a:bodyPr/>
          <a:lstStyle/>
          <a:p>
            <a:r>
              <a:rPr lang="zh-CN" altLang="en-US"/>
              <a:t>进行试验</a:t>
            </a:r>
          </a:p>
        </p:txBody>
      </p:sp>
      <p:sp>
        <p:nvSpPr>
          <p:cNvPr id="54275" name="内容占位符 2">
            <a:extLst>
              <a:ext uri="{FF2B5EF4-FFF2-40B4-BE49-F238E27FC236}">
                <a16:creationId xmlns:a16="http://schemas.microsoft.com/office/drawing/2014/main" id="{FC36733A-D9C5-4D37-AA6A-607194D10989}"/>
              </a:ext>
            </a:extLst>
          </p:cNvPr>
          <p:cNvSpPr>
            <a:spLocks noGrp="1"/>
          </p:cNvSpPr>
          <p:nvPr>
            <p:ph idx="1"/>
          </p:nvPr>
        </p:nvSpPr>
        <p:spPr/>
        <p:txBody>
          <a:bodyPr/>
          <a:lstStyle/>
          <a:p>
            <a:r>
              <a:rPr lang="zh-CN" altLang="zh-CN"/>
              <a:t>我们尝试使用</a:t>
            </a:r>
            <a:r>
              <a:rPr lang="en-US" altLang="zh-CN"/>
              <a:t>BP</a:t>
            </a:r>
            <a:r>
              <a:rPr lang="zh-CN" altLang="zh-CN"/>
              <a:t>神经网络进行实验。数据集采用</a:t>
            </a:r>
            <a:r>
              <a:rPr lang="en-US" altLang="zh-CN"/>
              <a:t>scikit-learn</a:t>
            </a:r>
            <a:r>
              <a:rPr lang="zh-CN" altLang="zh-CN"/>
              <a:t>提供的</a:t>
            </a:r>
            <a:r>
              <a:rPr lang="en-US" altLang="zh-CN"/>
              <a:t>make_moons</a:t>
            </a:r>
            <a:r>
              <a:rPr lang="zh-CN" altLang="zh-CN"/>
              <a:t>数据集。产生的数据如</a:t>
            </a:r>
            <a:r>
              <a:rPr lang="zh-CN" altLang="en-US"/>
              <a:t>下</a:t>
            </a:r>
            <a:r>
              <a:rPr lang="zh-CN" altLang="zh-CN"/>
              <a:t>图 所示，</a:t>
            </a:r>
            <a:r>
              <a:rPr lang="en-US" altLang="zh-CN"/>
              <a:t>’+’</a:t>
            </a:r>
            <a:r>
              <a:rPr lang="zh-CN" altLang="zh-CN"/>
              <a:t>表示女性病人，</a:t>
            </a:r>
            <a:r>
              <a:rPr lang="en-US" altLang="zh-CN"/>
              <a:t>‘x’</a:t>
            </a:r>
            <a:r>
              <a:rPr lang="zh-CN" altLang="zh-CN"/>
              <a:t>表示男性病人，</a:t>
            </a:r>
            <a:r>
              <a:rPr lang="en-US" altLang="zh-CN"/>
              <a:t>x</a:t>
            </a:r>
            <a:r>
              <a:rPr lang="zh-CN" altLang="zh-CN"/>
              <a:t>和</a:t>
            </a:r>
            <a:r>
              <a:rPr lang="en-US" altLang="zh-CN"/>
              <a:t>y</a:t>
            </a:r>
            <a:r>
              <a:rPr lang="zh-CN" altLang="zh-CN"/>
              <a:t>轴表示两个指标。</a:t>
            </a:r>
            <a:endParaRPr lang="en-US" altLang="zh-CN"/>
          </a:p>
          <a:p>
            <a:r>
              <a:rPr lang="zh-CN" altLang="en-US"/>
              <a:t>运行结果显示，</a:t>
            </a:r>
            <a:r>
              <a:rPr lang="en-US" altLang="zh-CN"/>
              <a:t>BP</a:t>
            </a:r>
            <a:r>
              <a:rPr lang="zh-CN" altLang="zh-CN"/>
              <a:t>神经网络的分类效果很不错，如果提高迭代次数分类的效果还可以进一步提高。</a:t>
            </a:r>
            <a:endParaRPr lang="zh-CN" altLang="en-US"/>
          </a:p>
        </p:txBody>
      </p:sp>
      <p:pic>
        <p:nvPicPr>
          <p:cNvPr id="54276" name="Picture 2">
            <a:extLst>
              <a:ext uri="{FF2B5EF4-FFF2-40B4-BE49-F238E27FC236}">
                <a16:creationId xmlns:a16="http://schemas.microsoft.com/office/drawing/2014/main" id="{922659D2-8B21-4FDD-B8F8-F82626324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060" y="3087415"/>
            <a:ext cx="7775575"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7A105082-5B04-4639-A846-27F7E2B083D2}"/>
              </a:ext>
            </a:extLst>
          </p:cNvPr>
          <p:cNvSpPr>
            <a:spLocks noGrp="1"/>
          </p:cNvSpPr>
          <p:nvPr>
            <p:ph type="title"/>
          </p:nvPr>
        </p:nvSpPr>
        <p:spPr/>
        <p:txBody>
          <a:bodyPr/>
          <a:lstStyle/>
          <a:p>
            <a:r>
              <a:rPr lang="zh-CN" altLang="en-US"/>
              <a:t>其他神经网络</a:t>
            </a:r>
          </a:p>
        </p:txBody>
      </p:sp>
      <p:sp>
        <p:nvSpPr>
          <p:cNvPr id="55299" name="内容占位符 2">
            <a:extLst>
              <a:ext uri="{FF2B5EF4-FFF2-40B4-BE49-F238E27FC236}">
                <a16:creationId xmlns:a16="http://schemas.microsoft.com/office/drawing/2014/main" id="{E3168989-B33C-4324-AC82-5669F1961F38}"/>
              </a:ext>
            </a:extLst>
          </p:cNvPr>
          <p:cNvSpPr>
            <a:spLocks noGrp="1"/>
          </p:cNvSpPr>
          <p:nvPr>
            <p:ph idx="1"/>
          </p:nvPr>
        </p:nvSpPr>
        <p:spPr/>
        <p:txBody>
          <a:bodyPr/>
          <a:lstStyle/>
          <a:p>
            <a:r>
              <a:rPr lang="zh-CN" altLang="zh-CN"/>
              <a:t>卷积神经网络</a:t>
            </a:r>
            <a:r>
              <a:rPr lang="en-US" altLang="zh-CN"/>
              <a:t>(Convolutional Neual Network,CNN)</a:t>
            </a:r>
            <a:r>
              <a:rPr lang="zh-CN" altLang="zh-CN"/>
              <a:t>是一种前馈神经网络，与</a:t>
            </a:r>
            <a:r>
              <a:rPr lang="en-US" altLang="zh-CN"/>
              <a:t>BP</a:t>
            </a:r>
            <a:r>
              <a:rPr lang="zh-CN" altLang="zh-CN"/>
              <a:t>神经网络不同的是，它包括卷积层</a:t>
            </a:r>
            <a:r>
              <a:rPr lang="en-US" altLang="zh-CN"/>
              <a:t>(alternating convolutional layer)</a:t>
            </a:r>
            <a:r>
              <a:rPr lang="zh-CN" altLang="zh-CN"/>
              <a:t>和池层</a:t>
            </a:r>
            <a:r>
              <a:rPr lang="en-US" altLang="zh-CN"/>
              <a:t>(pooling layer)</a:t>
            </a:r>
            <a:r>
              <a:rPr lang="zh-CN" altLang="zh-CN"/>
              <a:t>，在图像处理方面有很好的效果，经常用作解决计算机视觉问题。</a:t>
            </a:r>
            <a:endParaRPr lang="en-US" altLang="zh-CN"/>
          </a:p>
          <a:p>
            <a:r>
              <a:rPr lang="zh-CN" altLang="zh-CN"/>
              <a:t>递归神经网络</a:t>
            </a:r>
            <a:r>
              <a:rPr lang="en-US" altLang="zh-CN"/>
              <a:t>(RNN)</a:t>
            </a:r>
            <a:r>
              <a:rPr lang="zh-CN" altLang="zh-CN"/>
              <a:t>分为时间递归神经网络</a:t>
            </a:r>
            <a:r>
              <a:rPr lang="en-US" altLang="zh-CN"/>
              <a:t>(Recurrent Neural Network)</a:t>
            </a:r>
            <a:r>
              <a:rPr lang="zh-CN" altLang="zh-CN"/>
              <a:t>和结构递归神经网络</a:t>
            </a:r>
            <a:r>
              <a:rPr lang="en-US" altLang="zh-CN"/>
              <a:t>(Recursive Neural Network)</a:t>
            </a:r>
            <a:r>
              <a:rPr lang="zh-CN" altLang="zh-CN"/>
              <a:t>。</a:t>
            </a:r>
            <a:endParaRPr lang="en-US" altLang="zh-CN"/>
          </a:p>
          <a:p>
            <a:r>
              <a:rPr lang="en-US" altLang="zh-CN"/>
              <a:t>RNN</a:t>
            </a:r>
            <a:r>
              <a:rPr lang="zh-CN" altLang="zh-CN"/>
              <a:t>主要用于处理序列数据。在</a:t>
            </a:r>
            <a:r>
              <a:rPr lang="en-US" altLang="zh-CN"/>
              <a:t>BP</a:t>
            </a:r>
            <a:r>
              <a:rPr lang="zh-CN" altLang="zh-CN"/>
              <a:t>神经网络中，输入层到输出层各层间是全连接的，但同层之间的节点却是无连接的。这种网络对于处理序列数据效果很差，忽略了同层间节点的联系，而在序列中同层间节点的关系是很密切的。</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847CE8B8-BF91-4C59-8D20-5D8B4BBB5996}"/>
              </a:ext>
            </a:extLst>
          </p:cNvPr>
          <p:cNvSpPr>
            <a:spLocks noGrp="1"/>
          </p:cNvSpPr>
          <p:nvPr>
            <p:ph type="title"/>
          </p:nvPr>
        </p:nvSpPr>
        <p:spPr/>
        <p:txBody>
          <a:bodyPr/>
          <a:lstStyle/>
          <a:p>
            <a:r>
              <a:rPr lang="zh-CN" altLang="en-US"/>
              <a:t>回归分析</a:t>
            </a:r>
          </a:p>
        </p:txBody>
      </p:sp>
      <p:sp>
        <p:nvSpPr>
          <p:cNvPr id="19459" name="内容占位符 2">
            <a:extLst>
              <a:ext uri="{FF2B5EF4-FFF2-40B4-BE49-F238E27FC236}">
                <a16:creationId xmlns:a16="http://schemas.microsoft.com/office/drawing/2014/main" id="{BC7928BC-F1ED-4C5C-BE0D-DEE8A4142A1C}"/>
              </a:ext>
            </a:extLst>
          </p:cNvPr>
          <p:cNvSpPr>
            <a:spLocks noGrp="1"/>
          </p:cNvSpPr>
          <p:nvPr>
            <p:ph idx="1"/>
          </p:nvPr>
        </p:nvSpPr>
        <p:spPr>
          <a:xfrm>
            <a:off x="142845" y="775245"/>
            <a:ext cx="3709076" cy="1285603"/>
          </a:xfrm>
        </p:spPr>
        <p:txBody>
          <a:bodyPr/>
          <a:lstStyle/>
          <a:p>
            <a:r>
              <a:rPr lang="zh-CN" altLang="zh-CN" dirty="0"/>
              <a:t>回归分析是一项预测性的建模技术。它的目的是通过建立模型来研究因变量和自变量之间的显著关系，即多个自变量对（一个）因变量的影响强度，预测数值型的目标值。</a:t>
            </a:r>
          </a:p>
          <a:p>
            <a:r>
              <a:rPr lang="zh-CN" altLang="zh-CN" dirty="0"/>
              <a:t>常用的回归分析技术是线性回归、逻辑回归、多项式回归和岭回归等。作为入门书籍，在此主要介绍前两种模型的原理和具体实现。</a:t>
            </a:r>
          </a:p>
        </p:txBody>
      </p:sp>
      <p:pic>
        <p:nvPicPr>
          <p:cNvPr id="19460" name="Picture 2">
            <a:extLst>
              <a:ext uri="{FF2B5EF4-FFF2-40B4-BE49-F238E27FC236}">
                <a16:creationId xmlns:a16="http://schemas.microsoft.com/office/drawing/2014/main" id="{F2557AF1-FCD3-495B-BD61-F6114DCDE8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2588" y="836613"/>
            <a:ext cx="4772025" cy="509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29D31B55-E201-49A2-B504-DE3A3413E4BE}"/>
              </a:ext>
            </a:extLst>
          </p:cNvPr>
          <p:cNvCxnSpPr/>
          <p:nvPr/>
        </p:nvCxnSpPr>
        <p:spPr>
          <a:xfrm>
            <a:off x="2143125" y="908050"/>
            <a:ext cx="0" cy="4465638"/>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05C5A573-5251-4F42-BEBF-06459A57ABF9}"/>
              </a:ext>
            </a:extLst>
          </p:cNvPr>
          <p:cNvSpPr>
            <a:spLocks noChangeShapeType="1"/>
          </p:cNvSpPr>
          <p:nvPr/>
        </p:nvSpPr>
        <p:spPr bwMode="auto">
          <a:xfrm>
            <a:off x="1476375" y="16224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15EF8452-3A5A-4817-A7D1-941391AF3D60}"/>
              </a:ext>
            </a:extLst>
          </p:cNvPr>
          <p:cNvSpPr>
            <a:spLocks noChangeArrowheads="1"/>
          </p:cNvSpPr>
          <p:nvPr/>
        </p:nvSpPr>
        <p:spPr bwMode="auto">
          <a:xfrm>
            <a:off x="1855788" y="134143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4AAD4A45-F1E8-4D61-9C58-EA7818D3166C}"/>
              </a:ext>
            </a:extLst>
          </p:cNvPr>
          <p:cNvSpPr>
            <a:spLocks noChangeArrowheads="1"/>
          </p:cNvSpPr>
          <p:nvPr/>
        </p:nvSpPr>
        <p:spPr bwMode="auto">
          <a:xfrm>
            <a:off x="2844800" y="134143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回归分析</a:t>
            </a:r>
          </a:p>
        </p:txBody>
      </p:sp>
      <p:sp>
        <p:nvSpPr>
          <p:cNvPr id="11" name="AutoShape 12">
            <a:hlinkClick r:id="" action="ppaction://noaction" highlightClick="1"/>
            <a:extLst>
              <a:ext uri="{FF2B5EF4-FFF2-40B4-BE49-F238E27FC236}">
                <a16:creationId xmlns:a16="http://schemas.microsoft.com/office/drawing/2014/main" id="{8B86708E-F712-4611-AE47-43C4870C7DCF}"/>
              </a:ext>
            </a:extLst>
          </p:cNvPr>
          <p:cNvSpPr>
            <a:spLocks noChangeArrowheads="1"/>
          </p:cNvSpPr>
          <p:nvPr/>
        </p:nvSpPr>
        <p:spPr bwMode="auto">
          <a:xfrm>
            <a:off x="2844800" y="2060575"/>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决策树</a:t>
            </a:r>
          </a:p>
        </p:txBody>
      </p:sp>
      <p:sp>
        <p:nvSpPr>
          <p:cNvPr id="12" name="Oval 13">
            <a:hlinkClick r:id="" action="ppaction://noaction" highlightClick="1"/>
            <a:extLst>
              <a:ext uri="{FF2B5EF4-FFF2-40B4-BE49-F238E27FC236}">
                <a16:creationId xmlns:a16="http://schemas.microsoft.com/office/drawing/2014/main" id="{9B8AF856-A433-4903-BCEB-2986DA9693F2}"/>
              </a:ext>
            </a:extLst>
          </p:cNvPr>
          <p:cNvSpPr>
            <a:spLocks noChangeArrowheads="1"/>
          </p:cNvSpPr>
          <p:nvPr/>
        </p:nvSpPr>
        <p:spPr bwMode="auto">
          <a:xfrm>
            <a:off x="1857375" y="2060575"/>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56328" name="标题 13">
            <a:extLst>
              <a:ext uri="{FF2B5EF4-FFF2-40B4-BE49-F238E27FC236}">
                <a16:creationId xmlns:a16="http://schemas.microsoft.com/office/drawing/2014/main" id="{31F515CD-BC16-45A4-A1BC-EC0D8F9A4C08}"/>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0307C0AC-92D0-4378-B767-5B9A98EF9CF8}"/>
              </a:ext>
            </a:extLst>
          </p:cNvPr>
          <p:cNvSpPr>
            <a:spLocks noChangeArrowheads="1"/>
          </p:cNvSpPr>
          <p:nvPr/>
        </p:nvSpPr>
        <p:spPr bwMode="auto">
          <a:xfrm>
            <a:off x="2843213" y="27813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神经网络</a:t>
            </a:r>
          </a:p>
        </p:txBody>
      </p:sp>
      <p:sp>
        <p:nvSpPr>
          <p:cNvPr id="14" name="AutoShape 12">
            <a:hlinkClick r:id="" action="ppaction://noaction" highlightClick="1"/>
            <a:extLst>
              <a:ext uri="{FF2B5EF4-FFF2-40B4-BE49-F238E27FC236}">
                <a16:creationId xmlns:a16="http://schemas.microsoft.com/office/drawing/2014/main" id="{A24A1984-38A7-444E-8676-9B6AE5C3E84A}"/>
              </a:ext>
            </a:extLst>
          </p:cNvPr>
          <p:cNvSpPr>
            <a:spLocks noChangeArrowheads="1"/>
          </p:cNvSpPr>
          <p:nvPr/>
        </p:nvSpPr>
        <p:spPr bwMode="auto">
          <a:xfrm>
            <a:off x="2843213" y="3501008"/>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KNN</a:t>
            </a:r>
            <a:r>
              <a:rPr lang="zh-CN" altLang="en-US" sz="1800" dirty="0">
                <a:latin typeface="微软雅黑" pitchFamily="34" charset="-122"/>
                <a:ea typeface="微软雅黑" pitchFamily="34" charset="-122"/>
              </a:rPr>
              <a:t>算法</a:t>
            </a:r>
          </a:p>
        </p:txBody>
      </p:sp>
      <p:sp>
        <p:nvSpPr>
          <p:cNvPr id="16" name="Oval 13">
            <a:hlinkClick r:id="" action="ppaction://noaction" highlightClick="1"/>
            <a:extLst>
              <a:ext uri="{FF2B5EF4-FFF2-40B4-BE49-F238E27FC236}">
                <a16:creationId xmlns:a16="http://schemas.microsoft.com/office/drawing/2014/main" id="{FEE10941-C5A6-4CCD-BF7C-240171725CFF}"/>
              </a:ext>
            </a:extLst>
          </p:cNvPr>
          <p:cNvSpPr>
            <a:spLocks noChangeArrowheads="1"/>
          </p:cNvSpPr>
          <p:nvPr/>
        </p:nvSpPr>
        <p:spPr bwMode="auto">
          <a:xfrm>
            <a:off x="1860550"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68C43691-C39E-4484-A2A5-A33007FF9AFA}"/>
              </a:ext>
            </a:extLst>
          </p:cNvPr>
          <p:cNvSpPr>
            <a:spLocks noChangeArrowheads="1"/>
          </p:cNvSpPr>
          <p:nvPr/>
        </p:nvSpPr>
        <p:spPr bwMode="auto">
          <a:xfrm>
            <a:off x="1860550" y="3501008"/>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3FC5D38B-A648-4397-AA40-A833962FD3B0}"/>
              </a:ext>
            </a:extLst>
          </p:cNvPr>
          <p:cNvSpPr>
            <a:spLocks noChangeArrowheads="1"/>
          </p:cNvSpPr>
          <p:nvPr/>
        </p:nvSpPr>
        <p:spPr bwMode="auto">
          <a:xfrm>
            <a:off x="2843213" y="4221163"/>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朴素贝叶斯分类算法</a:t>
            </a:r>
          </a:p>
        </p:txBody>
      </p:sp>
      <p:sp>
        <p:nvSpPr>
          <p:cNvPr id="19" name="Oval 13">
            <a:hlinkClick r:id="" action="ppaction://noaction" highlightClick="1"/>
            <a:extLst>
              <a:ext uri="{FF2B5EF4-FFF2-40B4-BE49-F238E27FC236}">
                <a16:creationId xmlns:a16="http://schemas.microsoft.com/office/drawing/2014/main" id="{39B13EC8-E40B-448D-A45F-C3EB7932FFE5}"/>
              </a:ext>
            </a:extLst>
          </p:cNvPr>
          <p:cNvSpPr>
            <a:spLocks noChangeArrowheads="1"/>
          </p:cNvSpPr>
          <p:nvPr/>
        </p:nvSpPr>
        <p:spPr bwMode="auto">
          <a:xfrm>
            <a:off x="1835150" y="422116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5</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7BC20C97-EE33-45E5-A6DD-0BCA000D65CA}"/>
              </a:ext>
            </a:extLst>
          </p:cNvPr>
          <p:cNvSpPr>
            <a:spLocks noGrp="1"/>
          </p:cNvSpPr>
          <p:nvPr>
            <p:ph type="title"/>
          </p:nvPr>
        </p:nvSpPr>
        <p:spPr/>
        <p:txBody>
          <a:bodyPr/>
          <a:lstStyle/>
          <a:p>
            <a:r>
              <a:rPr lang="en-US" altLang="zh-CN"/>
              <a:t>KNN</a:t>
            </a:r>
            <a:r>
              <a:rPr lang="zh-CN" altLang="en-US"/>
              <a:t>算法概述</a:t>
            </a:r>
          </a:p>
        </p:txBody>
      </p:sp>
      <p:sp>
        <p:nvSpPr>
          <p:cNvPr id="57347" name="内容占位符 2">
            <a:extLst>
              <a:ext uri="{FF2B5EF4-FFF2-40B4-BE49-F238E27FC236}">
                <a16:creationId xmlns:a16="http://schemas.microsoft.com/office/drawing/2014/main" id="{BF5CBE5E-D387-4506-9C02-56867698C1B8}"/>
              </a:ext>
            </a:extLst>
          </p:cNvPr>
          <p:cNvSpPr>
            <a:spLocks noGrp="1"/>
          </p:cNvSpPr>
          <p:nvPr>
            <p:ph idx="1"/>
          </p:nvPr>
        </p:nvSpPr>
        <p:spPr/>
        <p:txBody>
          <a:bodyPr/>
          <a:lstStyle/>
          <a:p>
            <a:r>
              <a:rPr lang="en-US" altLang="zh-CN"/>
              <a:t>kNN</a:t>
            </a:r>
            <a:r>
              <a:rPr lang="zh-CN" altLang="zh-CN"/>
              <a:t>算法是</a:t>
            </a:r>
            <a:r>
              <a:rPr lang="en-US" altLang="zh-CN"/>
              <a:t>k-Nearest Neighbor Classification</a:t>
            </a:r>
            <a:r>
              <a:rPr lang="zh-CN" altLang="zh-CN"/>
              <a:t>的简称，即</a:t>
            </a:r>
            <a:r>
              <a:rPr lang="en-US" altLang="zh-CN"/>
              <a:t>k-</a:t>
            </a:r>
            <a:r>
              <a:rPr lang="zh-CN" altLang="zh-CN"/>
              <a:t>近邻分类算法。它的思想很简单：一个样本在特征空间中，总会有</a:t>
            </a:r>
            <a:r>
              <a:rPr lang="en-US" altLang="zh-CN"/>
              <a:t>k</a:t>
            </a:r>
            <a:r>
              <a:rPr lang="zh-CN" altLang="zh-CN"/>
              <a:t>个最相似（即特征空间中最邻近）的样本。其中，大多数样本属于某一个类别，则该样本也属于这个类别。</a:t>
            </a:r>
          </a:p>
        </p:txBody>
      </p:sp>
      <p:pic>
        <p:nvPicPr>
          <p:cNvPr id="57348" name="图片 5" descr="说明: File:KnnClassification.svg">
            <a:extLst>
              <a:ext uri="{FF2B5EF4-FFF2-40B4-BE49-F238E27FC236}">
                <a16:creationId xmlns:a16="http://schemas.microsoft.com/office/drawing/2014/main" id="{57AE012F-1A5D-4CCC-9B5C-03CAD7248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2339975"/>
            <a:ext cx="3197225"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内容占位符 2">
            <a:extLst>
              <a:ext uri="{FF2B5EF4-FFF2-40B4-BE49-F238E27FC236}">
                <a16:creationId xmlns:a16="http://schemas.microsoft.com/office/drawing/2014/main" id="{2C705E8C-99B8-4412-AA3C-E31F2659460B}"/>
              </a:ext>
            </a:extLst>
          </p:cNvPr>
          <p:cNvSpPr txBox="1">
            <a:spLocks/>
          </p:cNvSpPr>
          <p:nvPr/>
        </p:nvSpPr>
        <p:spPr bwMode="auto">
          <a:xfrm>
            <a:off x="142844" y="5229225"/>
            <a:ext cx="892867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nSpc>
                <a:spcPct val="150000"/>
              </a:lnSpc>
              <a:spcBef>
                <a:spcPct val="20000"/>
              </a:spcBef>
              <a:buClr>
                <a:srgbClr val="032089"/>
              </a:buClr>
              <a:buFont typeface="Wingdings" panose="05000000000000000000" pitchFamily="2" charset="2"/>
              <a:buChar char="l"/>
            </a:pPr>
            <a:r>
              <a:rPr lang="zh-CN" altLang="zh-CN" sz="2000" dirty="0">
                <a:solidFill>
                  <a:schemeClr val="tx1"/>
                </a:solidFill>
                <a:latin typeface="微软雅黑" panose="020B0503020204020204" pitchFamily="34" charset="-122"/>
                <a:ea typeface="微软雅黑" panose="020B0503020204020204" pitchFamily="34" charset="-122"/>
              </a:rPr>
              <a:t>如</a:t>
            </a:r>
            <a:r>
              <a:rPr lang="zh-CN" altLang="en-US" sz="2000" dirty="0">
                <a:solidFill>
                  <a:schemeClr val="tx1"/>
                </a:solidFill>
                <a:latin typeface="微软雅黑" panose="020B0503020204020204" pitchFamily="34" charset="-122"/>
                <a:ea typeface="微软雅黑" panose="020B0503020204020204" pitchFamily="34" charset="-122"/>
              </a:rPr>
              <a:t>上</a:t>
            </a:r>
            <a:r>
              <a:rPr lang="zh-CN" altLang="zh-CN" sz="2000" dirty="0">
                <a:solidFill>
                  <a:schemeClr val="tx1"/>
                </a:solidFill>
                <a:latin typeface="微软雅黑" panose="020B0503020204020204" pitchFamily="34" charset="-122"/>
                <a:ea typeface="微软雅黑" panose="020B0503020204020204" pitchFamily="34" charset="-122"/>
              </a:rPr>
              <a:t>图 ，我们有两类数据：方块和三角形。它们分布在二维特征空间中。假设有一个新数据（用圆表示）需要预测其所属的类别</a:t>
            </a:r>
            <a:r>
              <a:rPr lang="zh-CN" altLang="en-US" sz="2000" dirty="0">
                <a:solidFill>
                  <a:schemeClr val="tx1"/>
                </a:solidFill>
                <a:latin typeface="微软雅黑" panose="020B0503020204020204" pitchFamily="34" charset="-122"/>
                <a:ea typeface="微软雅黑" panose="020B0503020204020204" pitchFamily="34" charset="-122"/>
              </a:rPr>
              <a:t>，需要怎么来预测？</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5F42E2B1-D00B-451C-AD3E-A6EB351BD3C9}"/>
              </a:ext>
            </a:extLst>
          </p:cNvPr>
          <p:cNvSpPr>
            <a:spLocks noGrp="1"/>
          </p:cNvSpPr>
          <p:nvPr>
            <p:ph type="title"/>
          </p:nvPr>
        </p:nvSpPr>
        <p:spPr/>
        <p:txBody>
          <a:bodyPr/>
          <a:lstStyle/>
          <a:p>
            <a:r>
              <a:rPr lang="en-US" altLang="zh-CN"/>
              <a:t>KNN</a:t>
            </a:r>
            <a:r>
              <a:rPr lang="zh-CN" altLang="en-US"/>
              <a:t>算法实现流程</a:t>
            </a:r>
          </a:p>
        </p:txBody>
      </p:sp>
      <p:graphicFrame>
        <p:nvGraphicFramePr>
          <p:cNvPr id="4" name="图示 3">
            <a:extLst>
              <a:ext uri="{FF2B5EF4-FFF2-40B4-BE49-F238E27FC236}">
                <a16:creationId xmlns:a16="http://schemas.microsoft.com/office/drawing/2014/main" id="{C2780B59-AAA7-4E54-9A2F-DD113CCD322A}"/>
              </a:ext>
            </a:extLst>
          </p:cNvPr>
          <p:cNvGraphicFramePr/>
          <p:nvPr/>
        </p:nvGraphicFramePr>
        <p:xfrm>
          <a:off x="1187624" y="1124744"/>
          <a:ext cx="6624736" cy="4608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DA52535A-0ECD-4F27-BB06-CD0266CD52F7}"/>
              </a:ext>
            </a:extLst>
          </p:cNvPr>
          <p:cNvSpPr>
            <a:spLocks noGrp="1"/>
          </p:cNvSpPr>
          <p:nvPr>
            <p:ph type="title"/>
          </p:nvPr>
        </p:nvSpPr>
        <p:spPr/>
        <p:txBody>
          <a:bodyPr/>
          <a:lstStyle/>
          <a:p>
            <a:r>
              <a:rPr lang="zh-CN" altLang="en-US"/>
              <a:t>算法实现</a:t>
            </a:r>
          </a:p>
        </p:txBody>
      </p:sp>
      <p:sp>
        <p:nvSpPr>
          <p:cNvPr id="3" name="内容占位符 2">
            <a:extLst>
              <a:ext uri="{FF2B5EF4-FFF2-40B4-BE49-F238E27FC236}">
                <a16:creationId xmlns:a16="http://schemas.microsoft.com/office/drawing/2014/main" id="{283F2CF0-892B-4DC1-9136-1CBA06A4BDA0}"/>
              </a:ext>
            </a:extLst>
          </p:cNvPr>
          <p:cNvSpPr>
            <a:spLocks noGrp="1"/>
          </p:cNvSpPr>
          <p:nvPr>
            <p:ph idx="1"/>
          </p:nvPr>
        </p:nvSpPr>
        <p:spPr>
          <a:xfrm>
            <a:off x="-324544" y="2143397"/>
            <a:ext cx="8583145" cy="1285603"/>
          </a:xfrm>
        </p:spPr>
        <p:txBody>
          <a:bodyPr/>
          <a:lstStyle/>
          <a:p>
            <a:pPr marL="457200" lvl="1" indent="0">
              <a:buNone/>
            </a:pPr>
            <a:r>
              <a:rPr lang="en-US" altLang="zh-CN" dirty="0"/>
              <a:t># </a:t>
            </a:r>
            <a:r>
              <a:rPr lang="zh-CN" altLang="zh-CN" dirty="0"/>
              <a:t>画出决策边界，用不同颜色表示</a:t>
            </a:r>
          </a:p>
          <a:p>
            <a:pPr marL="457200" lvl="1" indent="0">
              <a:buNone/>
            </a:pPr>
            <a:r>
              <a:rPr lang="en-US" altLang="zh-CN" dirty="0" err="1"/>
              <a:t>x_min</a:t>
            </a:r>
            <a:r>
              <a:rPr lang="en-US" altLang="zh-CN" dirty="0"/>
              <a:t>, </a:t>
            </a:r>
            <a:r>
              <a:rPr lang="en-US" altLang="zh-CN" dirty="0" err="1"/>
              <a:t>x_max</a:t>
            </a:r>
            <a:r>
              <a:rPr lang="en-US" altLang="zh-CN" dirty="0"/>
              <a:t> = X[:, 0].min() - 1, X[:, 0].max() + 1                      </a:t>
            </a:r>
            <a:endParaRPr lang="zh-CN" altLang="zh-CN" dirty="0"/>
          </a:p>
          <a:p>
            <a:pPr marL="457200" lvl="1" indent="0">
              <a:buNone/>
            </a:pPr>
            <a:r>
              <a:rPr lang="en-US" altLang="zh-CN" dirty="0" err="1"/>
              <a:t>y_min</a:t>
            </a:r>
            <a:r>
              <a:rPr lang="en-US" altLang="zh-CN" dirty="0"/>
              <a:t>, </a:t>
            </a:r>
            <a:r>
              <a:rPr lang="en-US" altLang="zh-CN" dirty="0" err="1"/>
              <a:t>y_max</a:t>
            </a:r>
            <a:r>
              <a:rPr lang="en-US" altLang="zh-CN" dirty="0"/>
              <a:t> = X[:, 1].min() - 1, X[:, 1].max() + 1</a:t>
            </a:r>
            <a:endParaRPr lang="zh-CN" altLang="zh-CN" dirty="0"/>
          </a:p>
          <a:p>
            <a:pPr marL="457200" lvl="1" indent="0">
              <a:buNone/>
            </a:pPr>
            <a:r>
              <a:rPr lang="en-US" altLang="zh-CN" dirty="0"/>
              <a:t>xx, </a:t>
            </a:r>
            <a:r>
              <a:rPr lang="en-US" altLang="zh-CN" dirty="0" err="1"/>
              <a:t>yy</a:t>
            </a:r>
            <a:r>
              <a:rPr lang="en-US" altLang="zh-CN" dirty="0"/>
              <a:t> = </a:t>
            </a:r>
            <a:r>
              <a:rPr lang="en-US" altLang="zh-CN" dirty="0" err="1"/>
              <a:t>np.meshgrid</a:t>
            </a:r>
            <a:r>
              <a:rPr lang="en-US" altLang="zh-CN" dirty="0"/>
              <a:t>(</a:t>
            </a:r>
            <a:r>
              <a:rPr lang="en-US" altLang="zh-CN" dirty="0" err="1"/>
              <a:t>np.arange</a:t>
            </a:r>
            <a:r>
              <a:rPr lang="en-US" altLang="zh-CN" dirty="0"/>
              <a:t>(</a:t>
            </a:r>
            <a:r>
              <a:rPr lang="en-US" altLang="zh-CN" dirty="0" err="1"/>
              <a:t>x_min</a:t>
            </a:r>
            <a:r>
              <a:rPr lang="en-US" altLang="zh-CN" dirty="0"/>
              <a:t>, </a:t>
            </a:r>
            <a:r>
              <a:rPr lang="en-US" altLang="zh-CN" dirty="0" err="1"/>
              <a:t>x_max</a:t>
            </a:r>
            <a:r>
              <a:rPr lang="en-US" altLang="zh-CN" dirty="0"/>
              <a:t>, 0.02),</a:t>
            </a:r>
            <a:endParaRPr lang="zh-CN" altLang="zh-CN" dirty="0"/>
          </a:p>
          <a:p>
            <a:pPr marL="457200" lvl="1" indent="0">
              <a:buNone/>
            </a:pPr>
            <a:r>
              <a:rPr lang="en-US" altLang="zh-CN" dirty="0"/>
              <a:t>                     </a:t>
            </a:r>
            <a:r>
              <a:rPr lang="en-US" altLang="zh-CN" dirty="0" err="1"/>
              <a:t>np.arange</a:t>
            </a:r>
            <a:r>
              <a:rPr lang="en-US" altLang="zh-CN" dirty="0"/>
              <a:t>(</a:t>
            </a:r>
            <a:r>
              <a:rPr lang="en-US" altLang="zh-CN" dirty="0" err="1"/>
              <a:t>y_min</a:t>
            </a:r>
            <a:r>
              <a:rPr lang="en-US" altLang="zh-CN" dirty="0"/>
              <a:t>, </a:t>
            </a:r>
            <a:r>
              <a:rPr lang="en-US" altLang="zh-CN" dirty="0" err="1"/>
              <a:t>y_max</a:t>
            </a:r>
            <a:r>
              <a:rPr lang="en-US" altLang="zh-CN" dirty="0"/>
              <a:t>, 0.02))</a:t>
            </a:r>
            <a:endParaRPr lang="zh-CN" altLang="zh-CN" dirty="0"/>
          </a:p>
          <a:p>
            <a:pPr marL="457200" lvl="1" indent="0">
              <a:buNone/>
            </a:pPr>
            <a:r>
              <a:rPr lang="en-US" altLang="zh-CN" dirty="0"/>
              <a:t>Z = </a:t>
            </a:r>
            <a:r>
              <a:rPr lang="en-US" altLang="zh-CN" dirty="0" err="1"/>
              <a:t>clf.predict</a:t>
            </a:r>
            <a:r>
              <a:rPr lang="en-US" altLang="zh-CN" dirty="0"/>
              <a:t>(</a:t>
            </a:r>
            <a:r>
              <a:rPr lang="en-US" altLang="zh-CN" dirty="0" err="1"/>
              <a:t>np.c</a:t>
            </a:r>
            <a:r>
              <a:rPr lang="en-US" altLang="zh-CN" dirty="0"/>
              <a:t>_[</a:t>
            </a:r>
            <a:r>
              <a:rPr lang="en-US" altLang="zh-CN" dirty="0" err="1"/>
              <a:t>xx.ravel</a:t>
            </a:r>
            <a:r>
              <a:rPr lang="en-US" altLang="zh-CN" dirty="0"/>
              <a:t>(), </a:t>
            </a:r>
            <a:r>
              <a:rPr lang="en-US" altLang="zh-CN" dirty="0" err="1"/>
              <a:t>yy.ravel</a:t>
            </a:r>
            <a:r>
              <a:rPr lang="en-US" altLang="zh-CN" dirty="0"/>
              <a:t>()]).reshape(</a:t>
            </a:r>
            <a:r>
              <a:rPr lang="en-US" altLang="zh-CN" dirty="0" err="1"/>
              <a:t>xx.shape</a:t>
            </a:r>
            <a:r>
              <a:rPr lang="en-US" altLang="zh-CN" dirty="0"/>
              <a:t>)</a:t>
            </a:r>
            <a:endParaRPr lang="zh-CN" altLang="zh-CN" dirty="0"/>
          </a:p>
          <a:p>
            <a:pPr marL="457200" lvl="1" indent="0">
              <a:buNone/>
            </a:pPr>
            <a:r>
              <a:rPr lang="en-US" altLang="zh-CN" dirty="0" err="1"/>
              <a:t>plt.figure</a:t>
            </a:r>
            <a:r>
              <a:rPr lang="en-US" altLang="zh-CN" dirty="0"/>
              <a:t>()</a:t>
            </a:r>
          </a:p>
          <a:p>
            <a:pPr marL="457200" lvl="1" indent="0">
              <a:buNone/>
            </a:pPr>
            <a:r>
              <a:rPr lang="en-US" altLang="zh-CN" dirty="0"/>
              <a:t># </a:t>
            </a:r>
            <a:r>
              <a:rPr lang="zh-CN" altLang="zh-CN" dirty="0"/>
              <a:t>绘制预测结果图</a:t>
            </a:r>
          </a:p>
          <a:p>
            <a:pPr marL="457200" lvl="1" indent="0">
              <a:buNone/>
            </a:pPr>
            <a:r>
              <a:rPr lang="en-US" altLang="zh-CN" dirty="0" err="1"/>
              <a:t>plt.pcolormesh</a:t>
            </a:r>
            <a:r>
              <a:rPr lang="en-US" altLang="zh-CN" dirty="0"/>
              <a:t>(xx, </a:t>
            </a:r>
            <a:r>
              <a:rPr lang="en-US" altLang="zh-CN" dirty="0" err="1"/>
              <a:t>yy</a:t>
            </a:r>
            <a:r>
              <a:rPr lang="en-US" altLang="zh-CN" dirty="0"/>
              <a:t>, Z, </a:t>
            </a:r>
            <a:r>
              <a:rPr lang="en-US" altLang="zh-CN" dirty="0" err="1"/>
              <a:t>cmap</a:t>
            </a:r>
            <a:r>
              <a:rPr lang="en-US" altLang="zh-CN" dirty="0"/>
              <a:t>=</a:t>
            </a:r>
            <a:r>
              <a:rPr lang="en-US" altLang="zh-CN" dirty="0" err="1"/>
              <a:t>cmap_light</a:t>
            </a:r>
            <a:r>
              <a:rPr lang="en-US" altLang="zh-CN" dirty="0"/>
              <a:t>)</a:t>
            </a:r>
          </a:p>
          <a:p>
            <a:pPr marL="457200" lvl="1" indent="0">
              <a:buNone/>
            </a:pPr>
            <a:r>
              <a:rPr lang="en-US" altLang="zh-CN" dirty="0"/>
              <a:t># </a:t>
            </a:r>
            <a:r>
              <a:rPr lang="zh-CN" altLang="zh-CN" dirty="0"/>
              <a:t>补充训练数据点</a:t>
            </a:r>
          </a:p>
          <a:p>
            <a:pPr marL="457200" lvl="1" indent="0">
              <a:buNone/>
            </a:pPr>
            <a:r>
              <a:rPr lang="en-US" altLang="zh-CN" dirty="0" err="1"/>
              <a:t>plt.scatter</a:t>
            </a:r>
            <a:r>
              <a:rPr lang="en-US" altLang="zh-CN" dirty="0"/>
              <a:t>(X[:, 0], X[:, 1], c=y, </a:t>
            </a:r>
            <a:r>
              <a:rPr lang="en-US" altLang="zh-CN" dirty="0" err="1"/>
              <a:t>cmap</a:t>
            </a:r>
            <a:r>
              <a:rPr lang="en-US" altLang="zh-CN" dirty="0"/>
              <a:t>=</a:t>
            </a:r>
            <a:r>
              <a:rPr lang="en-US" altLang="zh-CN" dirty="0" err="1"/>
              <a:t>cmap_bold</a:t>
            </a:r>
            <a:r>
              <a:rPr lang="en-US" altLang="zh-CN" dirty="0"/>
              <a:t>)</a:t>
            </a:r>
            <a:endParaRPr lang="zh-CN" altLang="zh-CN" dirty="0"/>
          </a:p>
          <a:p>
            <a:pPr marL="457200" lvl="1" indent="0">
              <a:buNone/>
            </a:pPr>
            <a:r>
              <a:rPr lang="en-US" altLang="zh-CN" dirty="0" err="1"/>
              <a:t>plt.xlim</a:t>
            </a:r>
            <a:r>
              <a:rPr lang="en-US" altLang="zh-CN" dirty="0"/>
              <a:t>(</a:t>
            </a:r>
            <a:r>
              <a:rPr lang="en-US" altLang="zh-CN" dirty="0" err="1"/>
              <a:t>xx.min</a:t>
            </a:r>
            <a:r>
              <a:rPr lang="en-US" altLang="zh-CN" dirty="0"/>
              <a:t>(), </a:t>
            </a:r>
            <a:r>
              <a:rPr lang="en-US" altLang="zh-CN" dirty="0" err="1"/>
              <a:t>xx.max</a:t>
            </a:r>
            <a:r>
              <a:rPr lang="en-US" altLang="zh-CN" dirty="0"/>
              <a:t>())</a:t>
            </a:r>
            <a:endParaRPr lang="zh-CN" altLang="zh-CN" dirty="0"/>
          </a:p>
          <a:p>
            <a:pPr marL="457200" lvl="1" indent="0">
              <a:buNone/>
            </a:pPr>
            <a:r>
              <a:rPr lang="en-US" altLang="zh-CN" dirty="0" err="1"/>
              <a:t>plt.ylim</a:t>
            </a:r>
            <a:r>
              <a:rPr lang="en-US" altLang="zh-CN" dirty="0"/>
              <a:t>(</a:t>
            </a:r>
            <a:r>
              <a:rPr lang="en-US" altLang="zh-CN" dirty="0" err="1"/>
              <a:t>yy.min</a:t>
            </a:r>
            <a:r>
              <a:rPr lang="en-US" altLang="zh-CN" dirty="0"/>
              <a:t>(), </a:t>
            </a:r>
            <a:r>
              <a:rPr lang="en-US" altLang="zh-CN" dirty="0" err="1"/>
              <a:t>yy.max</a:t>
            </a:r>
            <a:r>
              <a:rPr lang="en-US" altLang="zh-CN" dirty="0"/>
              <a:t>())</a:t>
            </a:r>
            <a:endParaRPr lang="zh-CN" altLang="zh-CN" dirty="0"/>
          </a:p>
          <a:p>
            <a:pPr marL="457200" lvl="1" indent="0">
              <a:buNone/>
            </a:pPr>
            <a:r>
              <a:rPr lang="en-US" altLang="zh-CN" dirty="0" err="1"/>
              <a:t>plt.title</a:t>
            </a:r>
            <a:r>
              <a:rPr lang="en-US" altLang="zh-CN" dirty="0"/>
              <a:t>("3-Class classification (k = 15, weights = 'uniform')")</a:t>
            </a:r>
            <a:endParaRPr lang="zh-CN" altLang="zh-CN" dirty="0"/>
          </a:p>
          <a:p>
            <a:pPr marL="457200" lvl="1" indent="0">
              <a:buNone/>
            </a:pPr>
            <a:r>
              <a:rPr lang="en-US" altLang="zh-CN" dirty="0" err="1"/>
              <a:t>plt.show</a:t>
            </a:r>
            <a:r>
              <a:rPr lang="en-US" altLang="zh-CN" dirty="0"/>
              <a:t>()</a:t>
            </a:r>
            <a:endParaRPr lang="zh-CN" altLang="zh-CN" dirty="0"/>
          </a:p>
          <a:p>
            <a:endParaRPr lang="zh-CN" altLang="en-US" dirty="0"/>
          </a:p>
        </p:txBody>
      </p:sp>
      <p:pic>
        <p:nvPicPr>
          <p:cNvPr id="59396" name="Picture 2">
            <a:extLst>
              <a:ext uri="{FF2B5EF4-FFF2-40B4-BE49-F238E27FC236}">
                <a16:creationId xmlns:a16="http://schemas.microsoft.com/office/drawing/2014/main" id="{1BECA557-04B6-45FD-9698-186EC1CF01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2887" y="1"/>
            <a:ext cx="3811113" cy="328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7FCCF8A8-0EC7-4AD0-8E91-36E38910F3FE}"/>
              </a:ext>
            </a:extLst>
          </p:cNvPr>
          <p:cNvCxnSpPr/>
          <p:nvPr/>
        </p:nvCxnSpPr>
        <p:spPr>
          <a:xfrm>
            <a:off x="2143125" y="908050"/>
            <a:ext cx="0" cy="4465638"/>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5A0958DF-6A23-484A-B17A-22EF8D0BB2F7}"/>
              </a:ext>
            </a:extLst>
          </p:cNvPr>
          <p:cNvSpPr>
            <a:spLocks noChangeShapeType="1"/>
          </p:cNvSpPr>
          <p:nvPr/>
        </p:nvSpPr>
        <p:spPr bwMode="auto">
          <a:xfrm>
            <a:off x="1476375" y="16224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149F7E4A-FA85-4F5C-A861-E656F63C4233}"/>
              </a:ext>
            </a:extLst>
          </p:cNvPr>
          <p:cNvSpPr>
            <a:spLocks noChangeArrowheads="1"/>
          </p:cNvSpPr>
          <p:nvPr/>
        </p:nvSpPr>
        <p:spPr bwMode="auto">
          <a:xfrm>
            <a:off x="1855788" y="134143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1FBB7A0D-4ECB-4C11-91F9-2F85594C45BA}"/>
              </a:ext>
            </a:extLst>
          </p:cNvPr>
          <p:cNvSpPr>
            <a:spLocks noChangeArrowheads="1"/>
          </p:cNvSpPr>
          <p:nvPr/>
        </p:nvSpPr>
        <p:spPr bwMode="auto">
          <a:xfrm>
            <a:off x="2844800" y="134143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回归分析</a:t>
            </a:r>
          </a:p>
        </p:txBody>
      </p:sp>
      <p:sp>
        <p:nvSpPr>
          <p:cNvPr id="11" name="AutoShape 12">
            <a:hlinkClick r:id="" action="ppaction://noaction" highlightClick="1"/>
            <a:extLst>
              <a:ext uri="{FF2B5EF4-FFF2-40B4-BE49-F238E27FC236}">
                <a16:creationId xmlns:a16="http://schemas.microsoft.com/office/drawing/2014/main" id="{E943AC9C-A22E-4E8C-B4C9-C8F2E95F4088}"/>
              </a:ext>
            </a:extLst>
          </p:cNvPr>
          <p:cNvSpPr>
            <a:spLocks noChangeArrowheads="1"/>
          </p:cNvSpPr>
          <p:nvPr/>
        </p:nvSpPr>
        <p:spPr bwMode="auto">
          <a:xfrm>
            <a:off x="2844800" y="2060575"/>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决策树</a:t>
            </a:r>
          </a:p>
        </p:txBody>
      </p:sp>
      <p:sp>
        <p:nvSpPr>
          <p:cNvPr id="12" name="Oval 13">
            <a:hlinkClick r:id="" action="ppaction://noaction" highlightClick="1"/>
            <a:extLst>
              <a:ext uri="{FF2B5EF4-FFF2-40B4-BE49-F238E27FC236}">
                <a16:creationId xmlns:a16="http://schemas.microsoft.com/office/drawing/2014/main" id="{A5027B1A-48E0-45AC-8ECE-427BF46F45F8}"/>
              </a:ext>
            </a:extLst>
          </p:cNvPr>
          <p:cNvSpPr>
            <a:spLocks noChangeArrowheads="1"/>
          </p:cNvSpPr>
          <p:nvPr/>
        </p:nvSpPr>
        <p:spPr bwMode="auto">
          <a:xfrm>
            <a:off x="1857375" y="2060575"/>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60424" name="标题 13">
            <a:extLst>
              <a:ext uri="{FF2B5EF4-FFF2-40B4-BE49-F238E27FC236}">
                <a16:creationId xmlns:a16="http://schemas.microsoft.com/office/drawing/2014/main" id="{EF1140C2-F3EA-4A60-8629-D1CAFFCA0BF9}"/>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393EF492-F6C8-487A-AFE5-9A149E9D11F3}"/>
              </a:ext>
            </a:extLst>
          </p:cNvPr>
          <p:cNvSpPr>
            <a:spLocks noChangeArrowheads="1"/>
          </p:cNvSpPr>
          <p:nvPr/>
        </p:nvSpPr>
        <p:spPr bwMode="auto">
          <a:xfrm>
            <a:off x="2843213" y="27813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神经网络</a:t>
            </a:r>
          </a:p>
        </p:txBody>
      </p:sp>
      <p:sp>
        <p:nvSpPr>
          <p:cNvPr id="14" name="AutoShape 12">
            <a:hlinkClick r:id="" action="ppaction://noaction" highlightClick="1"/>
            <a:extLst>
              <a:ext uri="{FF2B5EF4-FFF2-40B4-BE49-F238E27FC236}">
                <a16:creationId xmlns:a16="http://schemas.microsoft.com/office/drawing/2014/main" id="{C75055CE-336C-4064-A698-C3682AD1C438}"/>
              </a:ext>
            </a:extLst>
          </p:cNvPr>
          <p:cNvSpPr>
            <a:spLocks noChangeArrowheads="1"/>
          </p:cNvSpPr>
          <p:nvPr/>
        </p:nvSpPr>
        <p:spPr bwMode="auto">
          <a:xfrm>
            <a:off x="2843213" y="350043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KNN</a:t>
            </a:r>
            <a:r>
              <a:rPr lang="zh-CN" altLang="en-US" sz="1800" dirty="0">
                <a:latin typeface="微软雅黑" pitchFamily="34" charset="-122"/>
                <a:ea typeface="微软雅黑" pitchFamily="34" charset="-122"/>
              </a:rPr>
              <a:t>算法</a:t>
            </a:r>
          </a:p>
        </p:txBody>
      </p:sp>
      <p:sp>
        <p:nvSpPr>
          <p:cNvPr id="16" name="Oval 13">
            <a:hlinkClick r:id="" action="ppaction://noaction" highlightClick="1"/>
            <a:extLst>
              <a:ext uri="{FF2B5EF4-FFF2-40B4-BE49-F238E27FC236}">
                <a16:creationId xmlns:a16="http://schemas.microsoft.com/office/drawing/2014/main" id="{86EF94F3-87FE-4505-9610-F090F1F5F0C7}"/>
              </a:ext>
            </a:extLst>
          </p:cNvPr>
          <p:cNvSpPr>
            <a:spLocks noChangeArrowheads="1"/>
          </p:cNvSpPr>
          <p:nvPr/>
        </p:nvSpPr>
        <p:spPr bwMode="auto">
          <a:xfrm>
            <a:off x="1860550"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7A3858E4-A68B-4AF3-9542-CC24A670CE80}"/>
              </a:ext>
            </a:extLst>
          </p:cNvPr>
          <p:cNvSpPr>
            <a:spLocks noChangeArrowheads="1"/>
          </p:cNvSpPr>
          <p:nvPr/>
        </p:nvSpPr>
        <p:spPr bwMode="auto">
          <a:xfrm>
            <a:off x="1860550" y="350043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1D455D90-E3AB-4C7D-8F9A-EEE0B6CE1E11}"/>
              </a:ext>
            </a:extLst>
          </p:cNvPr>
          <p:cNvSpPr>
            <a:spLocks noChangeArrowheads="1"/>
          </p:cNvSpPr>
          <p:nvPr/>
        </p:nvSpPr>
        <p:spPr bwMode="auto">
          <a:xfrm>
            <a:off x="2843213" y="4221088"/>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朴素贝叶斯分类算法</a:t>
            </a:r>
          </a:p>
        </p:txBody>
      </p:sp>
      <p:sp>
        <p:nvSpPr>
          <p:cNvPr id="19" name="Oval 13">
            <a:hlinkClick r:id="" action="ppaction://noaction" highlightClick="1"/>
            <a:extLst>
              <a:ext uri="{FF2B5EF4-FFF2-40B4-BE49-F238E27FC236}">
                <a16:creationId xmlns:a16="http://schemas.microsoft.com/office/drawing/2014/main" id="{CB4941E7-836B-4576-9FE7-8B522EBF29CF}"/>
              </a:ext>
            </a:extLst>
          </p:cNvPr>
          <p:cNvSpPr>
            <a:spLocks noChangeArrowheads="1"/>
          </p:cNvSpPr>
          <p:nvPr/>
        </p:nvSpPr>
        <p:spPr bwMode="auto">
          <a:xfrm>
            <a:off x="1835150" y="4221088"/>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5</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B5DBDAFB-3A55-4AA0-ACCE-CEE81D3F3CF5}"/>
              </a:ext>
            </a:extLst>
          </p:cNvPr>
          <p:cNvSpPr>
            <a:spLocks noGrp="1"/>
          </p:cNvSpPr>
          <p:nvPr>
            <p:ph type="title"/>
          </p:nvPr>
        </p:nvSpPr>
        <p:spPr/>
        <p:txBody>
          <a:bodyPr/>
          <a:lstStyle/>
          <a:p>
            <a:r>
              <a:rPr lang="zh-CN" altLang="en-US"/>
              <a:t>朴素贝叶斯</a:t>
            </a:r>
          </a:p>
        </p:txBody>
      </p:sp>
      <p:sp>
        <p:nvSpPr>
          <p:cNvPr id="61443" name="内容占位符 2">
            <a:extLst>
              <a:ext uri="{FF2B5EF4-FFF2-40B4-BE49-F238E27FC236}">
                <a16:creationId xmlns:a16="http://schemas.microsoft.com/office/drawing/2014/main" id="{8C180934-3C94-4DD9-8C14-24E3A3B24DA3}"/>
              </a:ext>
            </a:extLst>
          </p:cNvPr>
          <p:cNvSpPr>
            <a:spLocks noGrp="1"/>
          </p:cNvSpPr>
          <p:nvPr>
            <p:ph idx="1"/>
          </p:nvPr>
        </p:nvSpPr>
        <p:spPr/>
        <p:txBody>
          <a:bodyPr/>
          <a:lstStyle/>
          <a:p>
            <a:r>
              <a:rPr lang="zh-CN" altLang="zh-CN" dirty="0"/>
              <a:t>朴素贝叶斯算法是一个应用贝叶斯理论的一种有监督学习算法。它基于这样一个假设：特征之间是相互独立的。</a:t>
            </a:r>
          </a:p>
          <a:p>
            <a:r>
              <a:rPr lang="zh-CN" altLang="zh-CN" dirty="0"/>
              <a:t>给定一个分类标签</a:t>
            </a:r>
            <a:r>
              <a:rPr lang="en-US" altLang="zh-CN" dirty="0"/>
              <a:t> y</a:t>
            </a:r>
            <a:r>
              <a:rPr lang="zh-CN" altLang="zh-CN" dirty="0"/>
              <a:t>和自由特征变量</a:t>
            </a:r>
            <a:r>
              <a:rPr lang="en-US" altLang="zh-CN" dirty="0"/>
              <a:t>             =1</a:t>
            </a:r>
            <a:r>
              <a:rPr lang="zh-CN" altLang="zh-CN" dirty="0"/>
              <a:t>，表示样本具有特征</a:t>
            </a:r>
            <a:r>
              <a:rPr lang="en-US" altLang="zh-CN" dirty="0"/>
              <a:t> </a:t>
            </a:r>
            <a:r>
              <a:rPr lang="en-US" altLang="zh-CN" dirty="0" err="1"/>
              <a:t>i</a:t>
            </a:r>
            <a:r>
              <a:rPr lang="zh-CN" altLang="zh-CN" dirty="0"/>
              <a:t>，而</a:t>
            </a:r>
            <a:r>
              <a:rPr lang="en-US" altLang="zh-CN" dirty="0"/>
              <a:t>                   .</a:t>
            </a:r>
            <a:r>
              <a:rPr lang="zh-CN" altLang="en-US" dirty="0"/>
              <a:t>      表</a:t>
            </a:r>
            <a:r>
              <a:rPr lang="zh-CN" altLang="zh-CN" dirty="0"/>
              <a:t>示样本不具有特征</a:t>
            </a:r>
            <a:r>
              <a:rPr lang="en-US" altLang="zh-CN" dirty="0"/>
              <a:t> </a:t>
            </a:r>
            <a:r>
              <a:rPr lang="en-US" altLang="zh-CN" dirty="0" err="1"/>
              <a:t>i</a:t>
            </a:r>
            <a:r>
              <a:rPr lang="zh-CN" altLang="zh-CN" dirty="0"/>
              <a:t>。如果我们想知道具有特征</a:t>
            </a:r>
            <a:r>
              <a:rPr lang="en-US" altLang="zh-CN" dirty="0"/>
              <a:t> 1</a:t>
            </a:r>
            <a:r>
              <a:rPr lang="zh-CN" altLang="zh-CN" dirty="0"/>
              <a:t>到</a:t>
            </a:r>
            <a:r>
              <a:rPr lang="en-US" altLang="zh-CN" dirty="0"/>
              <a:t> n</a:t>
            </a:r>
            <a:r>
              <a:rPr lang="zh-CN" altLang="zh-CN" dirty="0"/>
              <a:t>的向量是否属于分类标签</a:t>
            </a:r>
            <a:r>
              <a:rPr lang="en-US" altLang="zh-CN" dirty="0"/>
              <a:t>     </a:t>
            </a:r>
            <a:r>
              <a:rPr lang="zh-CN" altLang="zh-CN" dirty="0"/>
              <a:t>，贝叶斯公式如下：</a:t>
            </a:r>
          </a:p>
          <a:p>
            <a:endParaRPr lang="en-US" altLang="zh-CN" dirty="0"/>
          </a:p>
          <a:p>
            <a:r>
              <a:rPr lang="zh-CN" altLang="zh-CN" dirty="0"/>
              <a:t>再由特征相互独立的假设：</a:t>
            </a:r>
          </a:p>
          <a:p>
            <a:r>
              <a:rPr lang="zh-CN" altLang="en-US" dirty="0"/>
              <a:t>而由于                  已经给定，</a:t>
            </a:r>
            <a:r>
              <a:rPr lang="zh-CN" altLang="zh-CN" dirty="0"/>
              <a:t>比较</a:t>
            </a:r>
            <a:r>
              <a:rPr lang="en-US" altLang="zh-CN" dirty="0"/>
              <a:t>                     </a:t>
            </a:r>
            <a:r>
              <a:rPr lang="zh-CN" altLang="zh-CN" dirty="0"/>
              <a:t>和</a:t>
            </a:r>
            <a:r>
              <a:rPr lang="en-US" altLang="zh-CN" dirty="0"/>
              <a:t>                       </a:t>
            </a:r>
            <a:r>
              <a:rPr lang="zh-CN" altLang="zh-CN" dirty="0"/>
              <a:t>，这与比较</a:t>
            </a:r>
            <a:r>
              <a:rPr lang="en-US" altLang="zh-CN" dirty="0"/>
              <a:t>                           </a:t>
            </a:r>
            <a:r>
              <a:rPr lang="zh-CN" altLang="zh-CN" dirty="0"/>
              <a:t>和</a:t>
            </a:r>
            <a:r>
              <a:rPr lang="en-US" altLang="zh-CN" dirty="0"/>
              <a:t>                               </a:t>
            </a:r>
            <a:r>
              <a:rPr lang="zh-CN" altLang="zh-CN" dirty="0"/>
              <a:t>等价。假设总共有</a:t>
            </a:r>
            <a:r>
              <a:rPr lang="en-US" altLang="zh-CN" dirty="0"/>
              <a:t> m</a:t>
            </a:r>
            <a:r>
              <a:rPr lang="zh-CN" altLang="zh-CN" dirty="0"/>
              <a:t>种标签，我们只需计算</a:t>
            </a:r>
            <a:r>
              <a:rPr lang="en-US" altLang="zh-CN" dirty="0"/>
              <a:t>                                           </a:t>
            </a:r>
            <a:r>
              <a:rPr lang="zh-CN" altLang="zh-CN" dirty="0"/>
              <a:t>，取最大值作为预测的分类标签，即：</a:t>
            </a:r>
            <a:r>
              <a:rPr lang="zh-CN" altLang="en-US" dirty="0"/>
              <a:t>    </a:t>
            </a:r>
          </a:p>
        </p:txBody>
      </p:sp>
      <p:graphicFrame>
        <p:nvGraphicFramePr>
          <p:cNvPr id="61444" name="对象 3">
            <a:extLst>
              <a:ext uri="{FF2B5EF4-FFF2-40B4-BE49-F238E27FC236}">
                <a16:creationId xmlns:a16="http://schemas.microsoft.com/office/drawing/2014/main" id="{2BC4CE92-AC62-4F4C-B748-8177C7B1224D}"/>
              </a:ext>
            </a:extLst>
          </p:cNvPr>
          <p:cNvGraphicFramePr>
            <a:graphicFrameLocks noChangeAspect="1"/>
          </p:cNvGraphicFramePr>
          <p:nvPr>
            <p:extLst>
              <p:ext uri="{D42A27DB-BD31-4B8C-83A1-F6EECF244321}">
                <p14:modId xmlns:p14="http://schemas.microsoft.com/office/powerpoint/2010/main" val="18199463"/>
              </p:ext>
            </p:extLst>
          </p:nvPr>
        </p:nvGraphicFramePr>
        <p:xfrm>
          <a:off x="4775314" y="1851819"/>
          <a:ext cx="895350" cy="414338"/>
        </p:xfrm>
        <a:graphic>
          <a:graphicData uri="http://schemas.openxmlformats.org/presentationml/2006/ole">
            <mc:AlternateContent xmlns:mc="http://schemas.openxmlformats.org/markup-compatibility/2006">
              <mc:Choice xmlns:v="urn:schemas-microsoft-com:vml" Requires="v">
                <p:oleObj spid="_x0000_s61684" name="Equation" r:id="rId3" imgW="495000" imgH="228600" progId="Equation.DSMT4">
                  <p:embed/>
                </p:oleObj>
              </mc:Choice>
              <mc:Fallback>
                <p:oleObj name="Equation" r:id="rId3" imgW="495000" imgH="2286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5314" y="1851819"/>
                        <a:ext cx="89535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5" name="对象 4">
            <a:extLst>
              <a:ext uri="{FF2B5EF4-FFF2-40B4-BE49-F238E27FC236}">
                <a16:creationId xmlns:a16="http://schemas.microsoft.com/office/drawing/2014/main" id="{807F342B-0664-465C-B1C1-CD1E17FFBBEC}"/>
              </a:ext>
            </a:extLst>
          </p:cNvPr>
          <p:cNvGraphicFramePr>
            <a:graphicFrameLocks noChangeAspect="1"/>
          </p:cNvGraphicFramePr>
          <p:nvPr>
            <p:extLst>
              <p:ext uri="{D42A27DB-BD31-4B8C-83A1-F6EECF244321}">
                <p14:modId xmlns:p14="http://schemas.microsoft.com/office/powerpoint/2010/main" val="4145645189"/>
              </p:ext>
            </p:extLst>
          </p:nvPr>
        </p:nvGraphicFramePr>
        <p:xfrm>
          <a:off x="1026340" y="2344649"/>
          <a:ext cx="503237" cy="347663"/>
        </p:xfrm>
        <a:graphic>
          <a:graphicData uri="http://schemas.openxmlformats.org/presentationml/2006/ole">
            <mc:AlternateContent xmlns:mc="http://schemas.openxmlformats.org/markup-compatibility/2006">
              <mc:Choice xmlns:v="urn:schemas-microsoft-com:vml" Requires="v">
                <p:oleObj spid="_x0000_s61685" name="Equation" r:id="rId5" imgW="330120" imgH="228600" progId="Equation.DSMT4">
                  <p:embed/>
                </p:oleObj>
              </mc:Choice>
              <mc:Fallback>
                <p:oleObj name="Equation" r:id="rId5" imgW="330120" imgH="228600"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6340" y="2344649"/>
                        <a:ext cx="50323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6" name="对象 5">
            <a:extLst>
              <a:ext uri="{FF2B5EF4-FFF2-40B4-BE49-F238E27FC236}">
                <a16:creationId xmlns:a16="http://schemas.microsoft.com/office/drawing/2014/main" id="{8A3EBBA7-9848-4B20-BC58-10E8D7C78FB6}"/>
              </a:ext>
            </a:extLst>
          </p:cNvPr>
          <p:cNvGraphicFramePr>
            <a:graphicFrameLocks noChangeAspect="1"/>
          </p:cNvGraphicFramePr>
          <p:nvPr>
            <p:extLst>
              <p:ext uri="{D42A27DB-BD31-4B8C-83A1-F6EECF244321}">
                <p14:modId xmlns:p14="http://schemas.microsoft.com/office/powerpoint/2010/main" val="1359537861"/>
              </p:ext>
            </p:extLst>
          </p:nvPr>
        </p:nvGraphicFramePr>
        <p:xfrm>
          <a:off x="3917025" y="2654300"/>
          <a:ext cx="377825" cy="485775"/>
        </p:xfrm>
        <a:graphic>
          <a:graphicData uri="http://schemas.openxmlformats.org/presentationml/2006/ole">
            <mc:AlternateContent xmlns:mc="http://schemas.openxmlformats.org/markup-compatibility/2006">
              <mc:Choice xmlns:v="urn:schemas-microsoft-com:vml" Requires="v">
                <p:oleObj spid="_x0000_s61686" name="Equation" r:id="rId7" imgW="177480" imgH="228600" progId="Equation.DSMT4">
                  <p:embed/>
                </p:oleObj>
              </mc:Choice>
              <mc:Fallback>
                <p:oleObj name="Equation" r:id="rId7" imgW="177480" imgH="228600" progId="Equation.DSMT4">
                  <p:embed/>
                  <p:pic>
                    <p:nvPicPr>
                      <p:cNvPr id="0"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17025" y="2654300"/>
                        <a:ext cx="3778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7" name="对象 6">
            <a:extLst>
              <a:ext uri="{FF2B5EF4-FFF2-40B4-BE49-F238E27FC236}">
                <a16:creationId xmlns:a16="http://schemas.microsoft.com/office/drawing/2014/main" id="{5C02834D-98BD-4725-8D34-67F29687539E}"/>
              </a:ext>
            </a:extLst>
          </p:cNvPr>
          <p:cNvGraphicFramePr>
            <a:graphicFrameLocks noChangeAspect="1"/>
          </p:cNvGraphicFramePr>
          <p:nvPr/>
        </p:nvGraphicFramePr>
        <p:xfrm>
          <a:off x="3333750" y="3140075"/>
          <a:ext cx="3308350" cy="576263"/>
        </p:xfrm>
        <a:graphic>
          <a:graphicData uri="http://schemas.openxmlformats.org/presentationml/2006/ole">
            <mc:AlternateContent xmlns:mc="http://schemas.openxmlformats.org/markup-compatibility/2006">
              <mc:Choice xmlns:v="urn:schemas-microsoft-com:vml" Requires="v">
                <p:oleObj spid="_x0000_s61687" name="Equation" r:id="rId9" imgW="2476440" imgH="431640" progId="Equation.DSMT4">
                  <p:embed/>
                </p:oleObj>
              </mc:Choice>
              <mc:Fallback>
                <p:oleObj name="Equation" r:id="rId9" imgW="2476440" imgH="431640" progId="Equation.DSMT4">
                  <p:embed/>
                  <p:pic>
                    <p:nvPicPr>
                      <p:cNvPr id="0" name="对象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33750" y="3140075"/>
                        <a:ext cx="33083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8" name="对象 7">
            <a:extLst>
              <a:ext uri="{FF2B5EF4-FFF2-40B4-BE49-F238E27FC236}">
                <a16:creationId xmlns:a16="http://schemas.microsoft.com/office/drawing/2014/main" id="{AC5F604B-A834-4D2C-B956-FAB00E5C4911}"/>
              </a:ext>
            </a:extLst>
          </p:cNvPr>
          <p:cNvGraphicFramePr>
            <a:graphicFrameLocks noChangeAspect="1"/>
          </p:cNvGraphicFramePr>
          <p:nvPr>
            <p:extLst>
              <p:ext uri="{D42A27DB-BD31-4B8C-83A1-F6EECF244321}">
                <p14:modId xmlns:p14="http://schemas.microsoft.com/office/powerpoint/2010/main" val="3675651462"/>
              </p:ext>
            </p:extLst>
          </p:nvPr>
        </p:nvGraphicFramePr>
        <p:xfrm>
          <a:off x="3527318" y="3715500"/>
          <a:ext cx="2541588" cy="576262"/>
        </p:xfrm>
        <a:graphic>
          <a:graphicData uri="http://schemas.openxmlformats.org/presentationml/2006/ole">
            <mc:AlternateContent xmlns:mc="http://schemas.openxmlformats.org/markup-compatibility/2006">
              <mc:Choice xmlns:v="urn:schemas-microsoft-com:vml" Requires="v">
                <p:oleObj spid="_x0000_s61688" name="Equation" r:id="rId11" imgW="1904760" imgH="431640" progId="Equation.DSMT4">
                  <p:embed/>
                </p:oleObj>
              </mc:Choice>
              <mc:Fallback>
                <p:oleObj name="Equation" r:id="rId11" imgW="1904760" imgH="431640" progId="Equation.DSMT4">
                  <p:embed/>
                  <p:pic>
                    <p:nvPicPr>
                      <p:cNvPr id="0" name="对象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27318" y="3715500"/>
                        <a:ext cx="254158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9" name="对象 8">
            <a:extLst>
              <a:ext uri="{FF2B5EF4-FFF2-40B4-BE49-F238E27FC236}">
                <a16:creationId xmlns:a16="http://schemas.microsoft.com/office/drawing/2014/main" id="{E1A2E1BD-AEF4-4F99-B580-830B030AD51F}"/>
              </a:ext>
            </a:extLst>
          </p:cNvPr>
          <p:cNvGraphicFramePr>
            <a:graphicFrameLocks noChangeAspect="1"/>
          </p:cNvGraphicFramePr>
          <p:nvPr>
            <p:extLst>
              <p:ext uri="{D42A27DB-BD31-4B8C-83A1-F6EECF244321}">
                <p14:modId xmlns:p14="http://schemas.microsoft.com/office/powerpoint/2010/main" val="2193575462"/>
              </p:ext>
            </p:extLst>
          </p:nvPr>
        </p:nvGraphicFramePr>
        <p:xfrm>
          <a:off x="1355725" y="4340789"/>
          <a:ext cx="1200150" cy="358775"/>
        </p:xfrm>
        <a:graphic>
          <a:graphicData uri="http://schemas.openxmlformats.org/presentationml/2006/ole">
            <mc:AlternateContent xmlns:mc="http://schemas.openxmlformats.org/markup-compatibility/2006">
              <mc:Choice xmlns:v="urn:schemas-microsoft-com:vml" Requires="v">
                <p:oleObj spid="_x0000_s61689" name="Equation" r:id="rId13" imgW="761760" imgH="228600" progId="Equation.DSMT4">
                  <p:embed/>
                </p:oleObj>
              </mc:Choice>
              <mc:Fallback>
                <p:oleObj name="Equation" r:id="rId13" imgW="761760" imgH="228600" progId="Equation.DSMT4">
                  <p:embed/>
                  <p:pic>
                    <p:nvPicPr>
                      <p:cNvPr id="0" name="对象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55725" y="4340789"/>
                        <a:ext cx="12001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50" name="对象 9">
            <a:extLst>
              <a:ext uri="{FF2B5EF4-FFF2-40B4-BE49-F238E27FC236}">
                <a16:creationId xmlns:a16="http://schemas.microsoft.com/office/drawing/2014/main" id="{51D25A3E-88AF-4AC9-B2E1-F3561B6E692C}"/>
              </a:ext>
            </a:extLst>
          </p:cNvPr>
          <p:cNvGraphicFramePr>
            <a:graphicFrameLocks noChangeAspect="1"/>
          </p:cNvGraphicFramePr>
          <p:nvPr>
            <p:extLst>
              <p:ext uri="{D42A27DB-BD31-4B8C-83A1-F6EECF244321}">
                <p14:modId xmlns:p14="http://schemas.microsoft.com/office/powerpoint/2010/main" val="2582422234"/>
              </p:ext>
            </p:extLst>
          </p:nvPr>
        </p:nvGraphicFramePr>
        <p:xfrm>
          <a:off x="4505854" y="4333919"/>
          <a:ext cx="1512887" cy="352425"/>
        </p:xfrm>
        <a:graphic>
          <a:graphicData uri="http://schemas.openxmlformats.org/presentationml/2006/ole">
            <mc:AlternateContent xmlns:mc="http://schemas.openxmlformats.org/markup-compatibility/2006">
              <mc:Choice xmlns:v="urn:schemas-microsoft-com:vml" Requires="v">
                <p:oleObj spid="_x0000_s61690" name="Equation" r:id="rId15" imgW="977760" imgH="228600" progId="Equation.DSMT4">
                  <p:embed/>
                </p:oleObj>
              </mc:Choice>
              <mc:Fallback>
                <p:oleObj name="Equation" r:id="rId15" imgW="977760" imgH="228600" progId="Equation.DSMT4">
                  <p:embed/>
                  <p:pic>
                    <p:nvPicPr>
                      <p:cNvPr id="0" name="对象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05854" y="4333919"/>
                        <a:ext cx="1512887"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51" name="对象 10">
            <a:extLst>
              <a:ext uri="{FF2B5EF4-FFF2-40B4-BE49-F238E27FC236}">
                <a16:creationId xmlns:a16="http://schemas.microsoft.com/office/drawing/2014/main" id="{F15C038F-7113-4723-9C24-5F6D1E09A6DD}"/>
              </a:ext>
            </a:extLst>
          </p:cNvPr>
          <p:cNvGraphicFramePr>
            <a:graphicFrameLocks noChangeAspect="1"/>
          </p:cNvGraphicFramePr>
          <p:nvPr>
            <p:extLst>
              <p:ext uri="{D42A27DB-BD31-4B8C-83A1-F6EECF244321}">
                <p14:modId xmlns:p14="http://schemas.microsoft.com/office/powerpoint/2010/main" val="3198201606"/>
              </p:ext>
            </p:extLst>
          </p:nvPr>
        </p:nvGraphicFramePr>
        <p:xfrm>
          <a:off x="6280810" y="4333919"/>
          <a:ext cx="1728787" cy="398462"/>
        </p:xfrm>
        <a:graphic>
          <a:graphicData uri="http://schemas.openxmlformats.org/presentationml/2006/ole">
            <mc:AlternateContent xmlns:mc="http://schemas.openxmlformats.org/markup-compatibility/2006">
              <mc:Choice xmlns:v="urn:schemas-microsoft-com:vml" Requires="v">
                <p:oleObj spid="_x0000_s61691" name="Equation" r:id="rId17" imgW="990360" imgH="228600" progId="Equation.DSMT4">
                  <p:embed/>
                </p:oleObj>
              </mc:Choice>
              <mc:Fallback>
                <p:oleObj name="Equation" r:id="rId17" imgW="990360" imgH="228600" progId="Equation.DSMT4">
                  <p:embed/>
                  <p:pic>
                    <p:nvPicPr>
                      <p:cNvPr id="0" name="对象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80810" y="4333919"/>
                        <a:ext cx="17287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52" name="对象 11">
            <a:extLst>
              <a:ext uri="{FF2B5EF4-FFF2-40B4-BE49-F238E27FC236}">
                <a16:creationId xmlns:a16="http://schemas.microsoft.com/office/drawing/2014/main" id="{16105ED5-C760-4D69-9C4C-AB996E6F5AB5}"/>
              </a:ext>
            </a:extLst>
          </p:cNvPr>
          <p:cNvGraphicFramePr>
            <a:graphicFrameLocks noChangeAspect="1"/>
          </p:cNvGraphicFramePr>
          <p:nvPr>
            <p:extLst>
              <p:ext uri="{D42A27DB-BD31-4B8C-83A1-F6EECF244321}">
                <p14:modId xmlns:p14="http://schemas.microsoft.com/office/powerpoint/2010/main" val="4152811624"/>
              </p:ext>
            </p:extLst>
          </p:nvPr>
        </p:nvGraphicFramePr>
        <p:xfrm>
          <a:off x="1363757" y="4829638"/>
          <a:ext cx="1944688" cy="336550"/>
        </p:xfrm>
        <a:graphic>
          <a:graphicData uri="http://schemas.openxmlformats.org/presentationml/2006/ole">
            <mc:AlternateContent xmlns:mc="http://schemas.openxmlformats.org/markup-compatibility/2006">
              <mc:Choice xmlns:v="urn:schemas-microsoft-com:vml" Requires="v">
                <p:oleObj spid="_x0000_s61692" name="Equation" r:id="rId19" imgW="1320480" imgH="228600" progId="Equation.DSMT4">
                  <p:embed/>
                </p:oleObj>
              </mc:Choice>
              <mc:Fallback>
                <p:oleObj name="Equation" r:id="rId19" imgW="1320480" imgH="228600" progId="Equation.DSMT4">
                  <p:embed/>
                  <p:pic>
                    <p:nvPicPr>
                      <p:cNvPr id="0" name="对象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63757" y="4829638"/>
                        <a:ext cx="1944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53" name="对象 12">
            <a:extLst>
              <a:ext uri="{FF2B5EF4-FFF2-40B4-BE49-F238E27FC236}">
                <a16:creationId xmlns:a16="http://schemas.microsoft.com/office/drawing/2014/main" id="{D64283F0-ADF0-4A62-AAB0-A452174A0136}"/>
              </a:ext>
            </a:extLst>
          </p:cNvPr>
          <p:cNvGraphicFramePr>
            <a:graphicFrameLocks noChangeAspect="1"/>
          </p:cNvGraphicFramePr>
          <p:nvPr>
            <p:extLst>
              <p:ext uri="{D42A27DB-BD31-4B8C-83A1-F6EECF244321}">
                <p14:modId xmlns:p14="http://schemas.microsoft.com/office/powerpoint/2010/main" val="1873193253"/>
              </p:ext>
            </p:extLst>
          </p:nvPr>
        </p:nvGraphicFramePr>
        <p:xfrm>
          <a:off x="3636119" y="4797425"/>
          <a:ext cx="2232025" cy="379413"/>
        </p:xfrm>
        <a:graphic>
          <a:graphicData uri="http://schemas.openxmlformats.org/presentationml/2006/ole">
            <mc:AlternateContent xmlns:mc="http://schemas.openxmlformats.org/markup-compatibility/2006">
              <mc:Choice xmlns:v="urn:schemas-microsoft-com:vml" Requires="v">
                <p:oleObj spid="_x0000_s61693" name="Equation" r:id="rId21" imgW="1346040" imgH="228600" progId="Equation.DSMT4">
                  <p:embed/>
                </p:oleObj>
              </mc:Choice>
              <mc:Fallback>
                <p:oleObj name="Equation" r:id="rId21" imgW="1346040" imgH="228600" progId="Equation.DSMT4">
                  <p:embed/>
                  <p:pic>
                    <p:nvPicPr>
                      <p:cNvPr id="0" name="对象 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36119" y="4797425"/>
                        <a:ext cx="223202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54" name="对象 13">
            <a:extLst>
              <a:ext uri="{FF2B5EF4-FFF2-40B4-BE49-F238E27FC236}">
                <a16:creationId xmlns:a16="http://schemas.microsoft.com/office/drawing/2014/main" id="{6A96BA52-C0B6-4E0B-B2F2-AAEA64823A59}"/>
              </a:ext>
            </a:extLst>
          </p:cNvPr>
          <p:cNvGraphicFramePr>
            <a:graphicFrameLocks noChangeAspect="1"/>
          </p:cNvGraphicFramePr>
          <p:nvPr>
            <p:extLst>
              <p:ext uri="{D42A27DB-BD31-4B8C-83A1-F6EECF244321}">
                <p14:modId xmlns:p14="http://schemas.microsoft.com/office/powerpoint/2010/main" val="2311352737"/>
              </p:ext>
            </p:extLst>
          </p:nvPr>
        </p:nvGraphicFramePr>
        <p:xfrm>
          <a:off x="2850091" y="5303926"/>
          <a:ext cx="3168650" cy="331788"/>
        </p:xfrm>
        <a:graphic>
          <a:graphicData uri="http://schemas.openxmlformats.org/presentationml/2006/ole">
            <mc:AlternateContent xmlns:mc="http://schemas.openxmlformats.org/markup-compatibility/2006">
              <mc:Choice xmlns:v="urn:schemas-microsoft-com:vml" Requires="v">
                <p:oleObj spid="_x0000_s61694" name="Equation" r:id="rId23" imgW="2184120" imgH="228600" progId="Equation.DSMT4">
                  <p:embed/>
                </p:oleObj>
              </mc:Choice>
              <mc:Fallback>
                <p:oleObj name="Equation" r:id="rId23" imgW="2184120" imgH="228600" progId="Equation.DSMT4">
                  <p:embed/>
                  <p:pic>
                    <p:nvPicPr>
                      <p:cNvPr id="0" name="对象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850091" y="5303926"/>
                        <a:ext cx="3168650"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55" name="对象 14">
            <a:extLst>
              <a:ext uri="{FF2B5EF4-FFF2-40B4-BE49-F238E27FC236}">
                <a16:creationId xmlns:a16="http://schemas.microsoft.com/office/drawing/2014/main" id="{309B2C9C-AADE-491E-8B7A-8F2D6BB7FC5F}"/>
              </a:ext>
            </a:extLst>
          </p:cNvPr>
          <p:cNvGraphicFramePr>
            <a:graphicFrameLocks noChangeAspect="1"/>
          </p:cNvGraphicFramePr>
          <p:nvPr>
            <p:extLst>
              <p:ext uri="{D42A27DB-BD31-4B8C-83A1-F6EECF244321}">
                <p14:modId xmlns:p14="http://schemas.microsoft.com/office/powerpoint/2010/main" val="149227635"/>
              </p:ext>
            </p:extLst>
          </p:nvPr>
        </p:nvGraphicFramePr>
        <p:xfrm>
          <a:off x="2555875" y="5632813"/>
          <a:ext cx="3070225" cy="720725"/>
        </p:xfrm>
        <a:graphic>
          <a:graphicData uri="http://schemas.openxmlformats.org/presentationml/2006/ole">
            <mc:AlternateContent xmlns:mc="http://schemas.openxmlformats.org/markup-compatibility/2006">
              <mc:Choice xmlns:v="urn:schemas-microsoft-com:vml" Requires="v">
                <p:oleObj spid="_x0000_s61695" name="Equation" r:id="rId25" imgW="1841400" imgH="431640" progId="Equation.DSMT4">
                  <p:embed/>
                </p:oleObj>
              </mc:Choice>
              <mc:Fallback>
                <p:oleObj name="Equation" r:id="rId25" imgW="1841400" imgH="431640" progId="Equation.DSMT4">
                  <p:embed/>
                  <p:pic>
                    <p:nvPicPr>
                      <p:cNvPr id="0" name="对象 1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555875" y="5632813"/>
                        <a:ext cx="30702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a:extLst>
              <a:ext uri="{FF2B5EF4-FFF2-40B4-BE49-F238E27FC236}">
                <a16:creationId xmlns:a16="http://schemas.microsoft.com/office/drawing/2014/main" id="{F04F68DA-2A0D-4EFF-8A1E-CCB95058319E}"/>
              </a:ext>
            </a:extLst>
          </p:cNvPr>
          <p:cNvSpPr>
            <a:spLocks noGrp="1"/>
          </p:cNvSpPr>
          <p:nvPr>
            <p:ph type="title"/>
          </p:nvPr>
        </p:nvSpPr>
        <p:spPr/>
        <p:txBody>
          <a:bodyPr/>
          <a:lstStyle/>
          <a:p>
            <a:r>
              <a:rPr lang="zh-CN" altLang="zh-CN"/>
              <a:t>高斯朴素贝叶斯</a:t>
            </a:r>
            <a:endParaRPr lang="zh-CN" altLang="en-US"/>
          </a:p>
        </p:txBody>
      </p:sp>
      <p:sp>
        <p:nvSpPr>
          <p:cNvPr id="62467" name="内容占位符 2">
            <a:extLst>
              <a:ext uri="{FF2B5EF4-FFF2-40B4-BE49-F238E27FC236}">
                <a16:creationId xmlns:a16="http://schemas.microsoft.com/office/drawing/2014/main" id="{7DDED6CE-B32F-43F9-BC88-8A8EBB797BD8}"/>
              </a:ext>
            </a:extLst>
          </p:cNvPr>
          <p:cNvSpPr>
            <a:spLocks noGrp="1"/>
          </p:cNvSpPr>
          <p:nvPr>
            <p:ph idx="1"/>
          </p:nvPr>
        </p:nvSpPr>
        <p:spPr/>
        <p:txBody>
          <a:bodyPr/>
          <a:lstStyle/>
          <a:p>
            <a:r>
              <a:rPr lang="zh-CN" altLang="zh-CN" dirty="0"/>
              <a:t>原始的朴素贝叶斯只能处理离散数据，当</a:t>
            </a:r>
            <a:r>
              <a:rPr lang="en-US" altLang="zh-CN" dirty="0"/>
              <a:t>                   </a:t>
            </a:r>
            <a:r>
              <a:rPr lang="zh-CN" altLang="zh-CN" dirty="0"/>
              <a:t>是连续变量时，我们可以使用高斯朴素贝叶斯（</a:t>
            </a:r>
            <a:r>
              <a:rPr lang="en-US" altLang="zh-CN" dirty="0"/>
              <a:t>Gaussian Naive Bayes</a:t>
            </a:r>
            <a:r>
              <a:rPr lang="zh-CN" altLang="zh-CN" dirty="0"/>
              <a:t>）完成分类任务。当处理连续数据时，一种经典的假设是：与每个类相关的连续变量的分布是基于高斯分布的，故高斯贝叶斯的公式如下：</a:t>
            </a:r>
            <a:endParaRPr lang="en-US" altLang="zh-CN" dirty="0"/>
          </a:p>
          <a:p>
            <a:endParaRPr lang="en-US" altLang="zh-CN" dirty="0"/>
          </a:p>
          <a:p>
            <a:endParaRPr lang="en-US" altLang="zh-CN" dirty="0"/>
          </a:p>
          <a:p>
            <a:r>
              <a:rPr lang="zh-CN" altLang="zh-CN" dirty="0"/>
              <a:t>其中</a:t>
            </a:r>
            <a:r>
              <a:rPr lang="en-US" altLang="zh-CN" dirty="0"/>
              <a:t>      </a:t>
            </a:r>
            <a:r>
              <a:rPr lang="zh-CN" altLang="zh-CN" dirty="0"/>
              <a:t>，</a:t>
            </a:r>
            <a:r>
              <a:rPr lang="en-US" altLang="zh-CN" dirty="0"/>
              <a:t>       </a:t>
            </a:r>
            <a:r>
              <a:rPr lang="zh-CN" altLang="zh-CN" dirty="0"/>
              <a:t>表示表示全部属于类</a:t>
            </a:r>
            <a:r>
              <a:rPr lang="en-US" altLang="zh-CN" dirty="0"/>
              <a:t>      </a:t>
            </a:r>
            <a:r>
              <a:rPr lang="zh-CN" altLang="zh-CN" dirty="0"/>
              <a:t>的样本中变量</a:t>
            </a:r>
            <a:r>
              <a:rPr lang="en-US" altLang="zh-CN" dirty="0"/>
              <a:t>    </a:t>
            </a:r>
            <a:r>
              <a:rPr lang="zh-CN" altLang="zh-CN" dirty="0"/>
              <a:t>的均值和方差</a:t>
            </a:r>
          </a:p>
          <a:p>
            <a:endParaRPr lang="zh-CN" altLang="en-US" dirty="0"/>
          </a:p>
        </p:txBody>
      </p:sp>
      <p:graphicFrame>
        <p:nvGraphicFramePr>
          <p:cNvPr id="62468" name="对象 3">
            <a:extLst>
              <a:ext uri="{FF2B5EF4-FFF2-40B4-BE49-F238E27FC236}">
                <a16:creationId xmlns:a16="http://schemas.microsoft.com/office/drawing/2014/main" id="{25D79D7A-32FC-4504-BB25-98291EC85A7B}"/>
              </a:ext>
            </a:extLst>
          </p:cNvPr>
          <p:cNvGraphicFramePr>
            <a:graphicFrameLocks noChangeAspect="1"/>
          </p:cNvGraphicFramePr>
          <p:nvPr/>
        </p:nvGraphicFramePr>
        <p:xfrm>
          <a:off x="5435600" y="765175"/>
          <a:ext cx="1304925" cy="546100"/>
        </p:xfrm>
        <a:graphic>
          <a:graphicData uri="http://schemas.openxmlformats.org/presentationml/2006/ole">
            <mc:AlternateContent xmlns:mc="http://schemas.openxmlformats.org/markup-compatibility/2006">
              <mc:Choice xmlns:v="urn:schemas-microsoft-com:vml" Requires="v">
                <p:oleObj spid="_x0000_s62588" name="Equation" r:id="rId3" imgW="545760" imgH="228600" progId="Equation.DSMT4">
                  <p:embed/>
                </p:oleObj>
              </mc:Choice>
              <mc:Fallback>
                <p:oleObj name="Equation" r:id="rId3" imgW="545760" imgH="2286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765175"/>
                        <a:ext cx="130492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69" name="对象 4">
            <a:extLst>
              <a:ext uri="{FF2B5EF4-FFF2-40B4-BE49-F238E27FC236}">
                <a16:creationId xmlns:a16="http://schemas.microsoft.com/office/drawing/2014/main" id="{32914740-C3B4-490A-B92E-6AD154ED4C45}"/>
              </a:ext>
            </a:extLst>
          </p:cNvPr>
          <p:cNvGraphicFramePr>
            <a:graphicFrameLocks noChangeAspect="1"/>
          </p:cNvGraphicFramePr>
          <p:nvPr/>
        </p:nvGraphicFramePr>
        <p:xfrm>
          <a:off x="2484438" y="2736850"/>
          <a:ext cx="3957637" cy="836613"/>
        </p:xfrm>
        <a:graphic>
          <a:graphicData uri="http://schemas.openxmlformats.org/presentationml/2006/ole">
            <mc:AlternateContent xmlns:mc="http://schemas.openxmlformats.org/markup-compatibility/2006">
              <mc:Choice xmlns:v="urn:schemas-microsoft-com:vml" Requires="v">
                <p:oleObj spid="_x0000_s62589" name="Equation" r:id="rId5" imgW="2463480" imgH="520560" progId="Equation.DSMT4">
                  <p:embed/>
                </p:oleObj>
              </mc:Choice>
              <mc:Fallback>
                <p:oleObj name="Equation" r:id="rId5" imgW="2463480" imgH="520560"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2736850"/>
                        <a:ext cx="3957637"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0" name="对象 5">
            <a:extLst>
              <a:ext uri="{FF2B5EF4-FFF2-40B4-BE49-F238E27FC236}">
                <a16:creationId xmlns:a16="http://schemas.microsoft.com/office/drawing/2014/main" id="{BEB74306-88EE-4217-A8E1-C82E2A4C4C0D}"/>
              </a:ext>
            </a:extLst>
          </p:cNvPr>
          <p:cNvGraphicFramePr>
            <a:graphicFrameLocks noChangeAspect="1"/>
          </p:cNvGraphicFramePr>
          <p:nvPr>
            <p:extLst>
              <p:ext uri="{D42A27DB-BD31-4B8C-83A1-F6EECF244321}">
                <p14:modId xmlns:p14="http://schemas.microsoft.com/office/powerpoint/2010/main" val="351419533"/>
              </p:ext>
            </p:extLst>
          </p:nvPr>
        </p:nvGraphicFramePr>
        <p:xfrm>
          <a:off x="1115616" y="3716338"/>
          <a:ext cx="415925" cy="528637"/>
        </p:xfrm>
        <a:graphic>
          <a:graphicData uri="http://schemas.openxmlformats.org/presentationml/2006/ole">
            <mc:AlternateContent xmlns:mc="http://schemas.openxmlformats.org/markup-compatibility/2006">
              <mc:Choice xmlns:v="urn:schemas-microsoft-com:vml" Requires="v">
                <p:oleObj spid="_x0000_s62590" name="Equation" r:id="rId7" imgW="190440" imgH="241200" progId="Equation.DSMT4">
                  <p:embed/>
                </p:oleObj>
              </mc:Choice>
              <mc:Fallback>
                <p:oleObj name="Equation" r:id="rId7" imgW="190440" imgH="241200" progId="Equation.DSMT4">
                  <p:embed/>
                  <p:pic>
                    <p:nvPicPr>
                      <p:cNvPr id="0"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5616" y="3716338"/>
                        <a:ext cx="415925"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1" name="对象 6">
            <a:extLst>
              <a:ext uri="{FF2B5EF4-FFF2-40B4-BE49-F238E27FC236}">
                <a16:creationId xmlns:a16="http://schemas.microsoft.com/office/drawing/2014/main" id="{13BB0BA1-74A5-4A3B-B97B-D4360BE19D24}"/>
              </a:ext>
            </a:extLst>
          </p:cNvPr>
          <p:cNvGraphicFramePr>
            <a:graphicFrameLocks noChangeAspect="1"/>
          </p:cNvGraphicFramePr>
          <p:nvPr>
            <p:extLst>
              <p:ext uri="{D42A27DB-BD31-4B8C-83A1-F6EECF244321}">
                <p14:modId xmlns:p14="http://schemas.microsoft.com/office/powerpoint/2010/main" val="2688733318"/>
              </p:ext>
            </p:extLst>
          </p:nvPr>
        </p:nvGraphicFramePr>
        <p:xfrm>
          <a:off x="1763872" y="3735760"/>
          <a:ext cx="463550" cy="487363"/>
        </p:xfrm>
        <a:graphic>
          <a:graphicData uri="http://schemas.openxmlformats.org/presentationml/2006/ole">
            <mc:AlternateContent xmlns:mc="http://schemas.openxmlformats.org/markup-compatibility/2006">
              <mc:Choice xmlns:v="urn:schemas-microsoft-com:vml" Requires="v">
                <p:oleObj spid="_x0000_s62591" name="Equation" r:id="rId9" imgW="241200" imgH="253800" progId="Equation.DSMT4">
                  <p:embed/>
                </p:oleObj>
              </mc:Choice>
              <mc:Fallback>
                <p:oleObj name="Equation" r:id="rId9" imgW="241200" imgH="253800" progId="Equation.DSMT4">
                  <p:embed/>
                  <p:pic>
                    <p:nvPicPr>
                      <p:cNvPr id="0" name="对象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872" y="3735760"/>
                        <a:ext cx="46355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2" name="对象 7">
            <a:extLst>
              <a:ext uri="{FF2B5EF4-FFF2-40B4-BE49-F238E27FC236}">
                <a16:creationId xmlns:a16="http://schemas.microsoft.com/office/drawing/2014/main" id="{935DF903-0958-49B6-8A8E-953E75BC472C}"/>
              </a:ext>
            </a:extLst>
          </p:cNvPr>
          <p:cNvGraphicFramePr>
            <a:graphicFrameLocks noChangeAspect="1"/>
          </p:cNvGraphicFramePr>
          <p:nvPr>
            <p:extLst>
              <p:ext uri="{D42A27DB-BD31-4B8C-83A1-F6EECF244321}">
                <p14:modId xmlns:p14="http://schemas.microsoft.com/office/powerpoint/2010/main" val="2969132761"/>
              </p:ext>
            </p:extLst>
          </p:nvPr>
        </p:nvGraphicFramePr>
        <p:xfrm>
          <a:off x="4644008" y="3798729"/>
          <a:ext cx="312737" cy="401637"/>
        </p:xfrm>
        <a:graphic>
          <a:graphicData uri="http://schemas.openxmlformats.org/presentationml/2006/ole">
            <mc:AlternateContent xmlns:mc="http://schemas.openxmlformats.org/markup-compatibility/2006">
              <mc:Choice xmlns:v="urn:schemas-microsoft-com:vml" Requires="v">
                <p:oleObj spid="_x0000_s62592" name="Equation" r:id="rId11" imgW="177480" imgH="228600" progId="Equation.DSMT4">
                  <p:embed/>
                </p:oleObj>
              </mc:Choice>
              <mc:Fallback>
                <p:oleObj name="Equation" r:id="rId11" imgW="177480" imgH="228600" progId="Equation.DSMT4">
                  <p:embed/>
                  <p:pic>
                    <p:nvPicPr>
                      <p:cNvPr id="0" name="对象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4008" y="3798729"/>
                        <a:ext cx="31273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3" name="对象 8">
            <a:extLst>
              <a:ext uri="{FF2B5EF4-FFF2-40B4-BE49-F238E27FC236}">
                <a16:creationId xmlns:a16="http://schemas.microsoft.com/office/drawing/2014/main" id="{17AA3804-4FC3-46C2-BB3D-0FF1505F7700}"/>
              </a:ext>
            </a:extLst>
          </p:cNvPr>
          <p:cNvGraphicFramePr>
            <a:graphicFrameLocks noChangeAspect="1"/>
          </p:cNvGraphicFramePr>
          <p:nvPr>
            <p:extLst>
              <p:ext uri="{D42A27DB-BD31-4B8C-83A1-F6EECF244321}">
                <p14:modId xmlns:p14="http://schemas.microsoft.com/office/powerpoint/2010/main" val="1237740269"/>
              </p:ext>
            </p:extLst>
          </p:nvPr>
        </p:nvGraphicFramePr>
        <p:xfrm>
          <a:off x="6557962" y="3716338"/>
          <a:ext cx="365125" cy="547687"/>
        </p:xfrm>
        <a:graphic>
          <a:graphicData uri="http://schemas.openxmlformats.org/presentationml/2006/ole">
            <mc:AlternateContent xmlns:mc="http://schemas.openxmlformats.org/markup-compatibility/2006">
              <mc:Choice xmlns:v="urn:schemas-microsoft-com:vml" Requires="v">
                <p:oleObj spid="_x0000_s62593" name="Equation" r:id="rId13" imgW="152280" imgH="228600" progId="Equation.DSMT4">
                  <p:embed/>
                </p:oleObj>
              </mc:Choice>
              <mc:Fallback>
                <p:oleObj name="Equation" r:id="rId13" imgW="152280" imgH="228600" progId="Equation.DSMT4">
                  <p:embed/>
                  <p:pic>
                    <p:nvPicPr>
                      <p:cNvPr id="0" name="对象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57962" y="3716338"/>
                        <a:ext cx="365125"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6BC00CF7-329A-43E8-B4F1-CBA541B71CE3}"/>
              </a:ext>
            </a:extLst>
          </p:cNvPr>
          <p:cNvSpPr>
            <a:spLocks noGrp="1"/>
          </p:cNvSpPr>
          <p:nvPr>
            <p:ph type="title"/>
          </p:nvPr>
        </p:nvSpPr>
        <p:spPr/>
        <p:txBody>
          <a:bodyPr/>
          <a:lstStyle/>
          <a:p>
            <a:r>
              <a:rPr lang="zh-CN" altLang="zh-CN"/>
              <a:t>多项式朴素贝叶斯</a:t>
            </a:r>
            <a:endParaRPr lang="zh-CN" altLang="en-US"/>
          </a:p>
        </p:txBody>
      </p:sp>
      <p:sp>
        <p:nvSpPr>
          <p:cNvPr id="3" name="内容占位符 2">
            <a:extLst>
              <a:ext uri="{FF2B5EF4-FFF2-40B4-BE49-F238E27FC236}">
                <a16:creationId xmlns:a16="http://schemas.microsoft.com/office/drawing/2014/main" id="{3BA97F59-D7D4-4CF4-AEEE-29532687B32C}"/>
              </a:ext>
            </a:extLst>
          </p:cNvPr>
          <p:cNvSpPr>
            <a:spLocks noGrp="1"/>
          </p:cNvSpPr>
          <p:nvPr>
            <p:ph idx="1"/>
          </p:nvPr>
        </p:nvSpPr>
        <p:spPr/>
        <p:txBody>
          <a:bodyPr/>
          <a:lstStyle/>
          <a:p>
            <a:r>
              <a:rPr lang="zh-CN" altLang="zh-CN" dirty="0"/>
              <a:t>多项式朴素贝叶斯（</a:t>
            </a:r>
            <a:r>
              <a:rPr lang="en-US" altLang="zh-CN" dirty="0"/>
              <a:t>Multinomial Naïve Bayes</a:t>
            </a:r>
            <a:r>
              <a:rPr lang="zh-CN" altLang="zh-CN" dirty="0"/>
              <a:t>）经常被用于处理多分类问题，比起原始的朴素贝叶斯分类效果有较大的提升。其公式如下：</a:t>
            </a:r>
          </a:p>
          <a:p>
            <a:endParaRPr lang="en-US" altLang="zh-CN" dirty="0"/>
          </a:p>
          <a:p>
            <a:endParaRPr lang="en-US" altLang="zh-CN" dirty="0"/>
          </a:p>
          <a:p>
            <a:r>
              <a:rPr lang="zh-CN" altLang="zh-CN" dirty="0"/>
              <a:t>其中</a:t>
            </a:r>
            <a:r>
              <a:rPr lang="en-US" altLang="zh-CN" dirty="0"/>
              <a:t>                 </a:t>
            </a:r>
            <a:r>
              <a:rPr lang="zh-CN" altLang="zh-CN" dirty="0"/>
              <a:t>表示在训练集</a:t>
            </a:r>
            <a:r>
              <a:rPr lang="en-US" altLang="zh-CN" dirty="0"/>
              <a:t>T </a:t>
            </a:r>
            <a:r>
              <a:rPr lang="zh-CN" altLang="zh-CN" dirty="0"/>
              <a:t>中类</a:t>
            </a:r>
            <a:r>
              <a:rPr lang="en-US" altLang="zh-CN" dirty="0"/>
              <a:t>        </a:t>
            </a:r>
            <a:r>
              <a:rPr lang="zh-CN" altLang="zh-CN" dirty="0"/>
              <a:t>具有特征</a:t>
            </a:r>
            <a:r>
              <a:rPr lang="en-US" altLang="zh-CN" dirty="0"/>
              <a:t> </a:t>
            </a:r>
            <a:r>
              <a:rPr lang="en-US" altLang="zh-CN" dirty="0" err="1"/>
              <a:t>i</a:t>
            </a:r>
            <a:r>
              <a:rPr lang="zh-CN" altLang="zh-CN" dirty="0"/>
              <a:t>的样本的数量，</a:t>
            </a:r>
            <a:r>
              <a:rPr lang="en-US" altLang="zh-CN" dirty="0"/>
              <a:t>                     </a:t>
            </a:r>
          </a:p>
          <a:p>
            <a:r>
              <a:rPr lang="en-US" altLang="zh-CN" dirty="0"/>
              <a:t>                    </a:t>
            </a:r>
            <a:r>
              <a:rPr lang="zh-CN" altLang="zh-CN" dirty="0"/>
              <a:t>表示训练集</a:t>
            </a:r>
            <a:r>
              <a:rPr lang="en-US" altLang="zh-CN" dirty="0"/>
              <a:t> T</a:t>
            </a:r>
            <a:r>
              <a:rPr lang="zh-CN" altLang="zh-CN" dirty="0"/>
              <a:t>中类</a:t>
            </a:r>
            <a:r>
              <a:rPr lang="en-US" altLang="zh-CN" dirty="0"/>
              <a:t>        </a:t>
            </a:r>
            <a:r>
              <a:rPr lang="zh-CN" altLang="zh-CN" dirty="0"/>
              <a:t>的特征总数。平滑系数</a:t>
            </a:r>
            <a:r>
              <a:rPr lang="en-US" altLang="zh-CN" dirty="0"/>
              <a:t>        </a:t>
            </a:r>
            <a:r>
              <a:rPr lang="zh-CN" altLang="zh-CN" dirty="0"/>
              <a:t>防止零概率的出现，当</a:t>
            </a:r>
            <a:r>
              <a:rPr lang="en-US" altLang="zh-CN" dirty="0"/>
              <a:t>          </a:t>
            </a:r>
            <a:r>
              <a:rPr lang="zh-CN" altLang="zh-CN" dirty="0"/>
              <a:t>称为拉普拉斯平滑，而</a:t>
            </a:r>
            <a:r>
              <a:rPr lang="en-US" altLang="zh-CN" dirty="0"/>
              <a:t>         </a:t>
            </a:r>
            <a:r>
              <a:rPr lang="zh-CN" altLang="zh-CN" dirty="0"/>
              <a:t>称为</a:t>
            </a:r>
            <a:r>
              <a:rPr lang="en-US" altLang="zh-CN" dirty="0" err="1"/>
              <a:t>Lidstone</a:t>
            </a:r>
            <a:r>
              <a:rPr lang="zh-CN" altLang="zh-CN" dirty="0"/>
              <a:t>平滑。</a:t>
            </a:r>
            <a:endParaRPr lang="en-US" altLang="zh-CN" dirty="0"/>
          </a:p>
          <a:p>
            <a:endParaRPr lang="en-US" altLang="zh-CN" dirty="0"/>
          </a:p>
          <a:p>
            <a:endParaRPr lang="en-US" altLang="zh-CN" dirty="0"/>
          </a:p>
          <a:p>
            <a:endParaRPr lang="zh-CN" altLang="en-US" dirty="0"/>
          </a:p>
        </p:txBody>
      </p:sp>
      <p:graphicFrame>
        <p:nvGraphicFramePr>
          <p:cNvPr id="63492" name="对象 3">
            <a:extLst>
              <a:ext uri="{FF2B5EF4-FFF2-40B4-BE49-F238E27FC236}">
                <a16:creationId xmlns:a16="http://schemas.microsoft.com/office/drawing/2014/main" id="{E7CD0C2F-E901-454D-9425-2BBD0D108747}"/>
              </a:ext>
            </a:extLst>
          </p:cNvPr>
          <p:cNvGraphicFramePr>
            <a:graphicFrameLocks noChangeAspect="1"/>
          </p:cNvGraphicFramePr>
          <p:nvPr/>
        </p:nvGraphicFramePr>
        <p:xfrm>
          <a:off x="2987675" y="1773238"/>
          <a:ext cx="2803525" cy="1027112"/>
        </p:xfrm>
        <a:graphic>
          <a:graphicData uri="http://schemas.openxmlformats.org/presentationml/2006/ole">
            <mc:AlternateContent xmlns:mc="http://schemas.openxmlformats.org/markup-compatibility/2006">
              <mc:Choice xmlns:v="urn:schemas-microsoft-com:vml" Requires="v">
                <p:oleObj spid="_x0000_s63652" name="Equation" r:id="rId3" imgW="1282680" imgH="469800" progId="Equation.DSMT4">
                  <p:embed/>
                </p:oleObj>
              </mc:Choice>
              <mc:Fallback>
                <p:oleObj name="Equation" r:id="rId3" imgW="1282680" imgH="4698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1773238"/>
                        <a:ext cx="2803525"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493" name="对象 4">
            <a:extLst>
              <a:ext uri="{FF2B5EF4-FFF2-40B4-BE49-F238E27FC236}">
                <a16:creationId xmlns:a16="http://schemas.microsoft.com/office/drawing/2014/main" id="{89BC2296-4C5C-4C0F-B351-B3C8F6822E6E}"/>
              </a:ext>
            </a:extLst>
          </p:cNvPr>
          <p:cNvGraphicFramePr>
            <a:graphicFrameLocks noChangeAspect="1"/>
          </p:cNvGraphicFramePr>
          <p:nvPr/>
        </p:nvGraphicFramePr>
        <p:xfrm>
          <a:off x="1258888" y="2852738"/>
          <a:ext cx="1152525" cy="536575"/>
        </p:xfrm>
        <a:graphic>
          <a:graphicData uri="http://schemas.openxmlformats.org/presentationml/2006/ole">
            <mc:AlternateContent xmlns:mc="http://schemas.openxmlformats.org/markup-compatibility/2006">
              <mc:Choice xmlns:v="urn:schemas-microsoft-com:vml" Requires="v">
                <p:oleObj spid="_x0000_s63653" name="Equation" r:id="rId5" imgW="736560" imgH="342720" progId="Equation.DSMT4">
                  <p:embed/>
                </p:oleObj>
              </mc:Choice>
              <mc:Fallback>
                <p:oleObj name="Equation" r:id="rId5" imgW="736560" imgH="342720"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852738"/>
                        <a:ext cx="11525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494" name="对象 5">
            <a:extLst>
              <a:ext uri="{FF2B5EF4-FFF2-40B4-BE49-F238E27FC236}">
                <a16:creationId xmlns:a16="http://schemas.microsoft.com/office/drawing/2014/main" id="{32E1E309-0309-441F-919E-CE5F2E8DE50F}"/>
              </a:ext>
            </a:extLst>
          </p:cNvPr>
          <p:cNvGraphicFramePr>
            <a:graphicFrameLocks noChangeAspect="1"/>
          </p:cNvGraphicFramePr>
          <p:nvPr/>
        </p:nvGraphicFramePr>
        <p:xfrm>
          <a:off x="4787900" y="2781300"/>
          <a:ext cx="431800" cy="555625"/>
        </p:xfrm>
        <a:graphic>
          <a:graphicData uri="http://schemas.openxmlformats.org/presentationml/2006/ole">
            <mc:AlternateContent xmlns:mc="http://schemas.openxmlformats.org/markup-compatibility/2006">
              <mc:Choice xmlns:v="urn:schemas-microsoft-com:vml" Requires="v">
                <p:oleObj spid="_x0000_s63654" name="Equation" r:id="rId7" imgW="177480" imgH="228600" progId="Equation.DSMT4">
                  <p:embed/>
                </p:oleObj>
              </mc:Choice>
              <mc:Fallback>
                <p:oleObj name="Equation" r:id="rId7" imgW="177480" imgH="228600" progId="Equation.DSMT4">
                  <p:embed/>
                  <p:pic>
                    <p:nvPicPr>
                      <p:cNvPr id="0"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7900" y="2781300"/>
                        <a:ext cx="4318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495" name="对象 6">
            <a:extLst>
              <a:ext uri="{FF2B5EF4-FFF2-40B4-BE49-F238E27FC236}">
                <a16:creationId xmlns:a16="http://schemas.microsoft.com/office/drawing/2014/main" id="{A5B784A2-7D17-4E0D-86E1-7358635DEAA6}"/>
              </a:ext>
            </a:extLst>
          </p:cNvPr>
          <p:cNvGraphicFramePr>
            <a:graphicFrameLocks noChangeAspect="1"/>
          </p:cNvGraphicFramePr>
          <p:nvPr/>
        </p:nvGraphicFramePr>
        <p:xfrm>
          <a:off x="684213" y="3213100"/>
          <a:ext cx="1119187" cy="660400"/>
        </p:xfrm>
        <a:graphic>
          <a:graphicData uri="http://schemas.openxmlformats.org/presentationml/2006/ole">
            <mc:AlternateContent xmlns:mc="http://schemas.openxmlformats.org/markup-compatibility/2006">
              <mc:Choice xmlns:v="urn:schemas-microsoft-com:vml" Requires="v">
                <p:oleObj spid="_x0000_s63655" name="Equation" r:id="rId9" imgW="774360" imgH="457200" progId="Equation.DSMT4">
                  <p:embed/>
                </p:oleObj>
              </mc:Choice>
              <mc:Fallback>
                <p:oleObj name="Equation" r:id="rId9" imgW="774360" imgH="457200" progId="Equation.DSMT4">
                  <p:embed/>
                  <p:pic>
                    <p:nvPicPr>
                      <p:cNvPr id="0" name="对象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3213100"/>
                        <a:ext cx="1119187"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496" name="对象 7">
            <a:extLst>
              <a:ext uri="{FF2B5EF4-FFF2-40B4-BE49-F238E27FC236}">
                <a16:creationId xmlns:a16="http://schemas.microsoft.com/office/drawing/2014/main" id="{9EEA4CCE-99FF-4316-A9AA-5633EAC90AEB}"/>
              </a:ext>
            </a:extLst>
          </p:cNvPr>
          <p:cNvGraphicFramePr>
            <a:graphicFrameLocks noChangeAspect="1"/>
          </p:cNvGraphicFramePr>
          <p:nvPr>
            <p:extLst>
              <p:ext uri="{D42A27DB-BD31-4B8C-83A1-F6EECF244321}">
                <p14:modId xmlns:p14="http://schemas.microsoft.com/office/powerpoint/2010/main" val="2817833978"/>
              </p:ext>
            </p:extLst>
          </p:nvPr>
        </p:nvGraphicFramePr>
        <p:xfrm>
          <a:off x="4089135" y="3336925"/>
          <a:ext cx="377825" cy="485775"/>
        </p:xfrm>
        <a:graphic>
          <a:graphicData uri="http://schemas.openxmlformats.org/presentationml/2006/ole">
            <mc:AlternateContent xmlns:mc="http://schemas.openxmlformats.org/markup-compatibility/2006">
              <mc:Choice xmlns:v="urn:schemas-microsoft-com:vml" Requires="v">
                <p:oleObj spid="_x0000_s63656" name="Equation" r:id="rId11" imgW="177480" imgH="228600" progId="Equation.DSMT4">
                  <p:embed/>
                </p:oleObj>
              </mc:Choice>
              <mc:Fallback>
                <p:oleObj name="Equation" r:id="rId11" imgW="177480" imgH="228600" progId="Equation.DSMT4">
                  <p:embed/>
                  <p:pic>
                    <p:nvPicPr>
                      <p:cNvPr id="0" name="对象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89135" y="3336925"/>
                        <a:ext cx="3778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497" name="对象 8">
            <a:extLst>
              <a:ext uri="{FF2B5EF4-FFF2-40B4-BE49-F238E27FC236}">
                <a16:creationId xmlns:a16="http://schemas.microsoft.com/office/drawing/2014/main" id="{3B1489D5-27A8-4721-9E50-AD2C7A660E80}"/>
              </a:ext>
            </a:extLst>
          </p:cNvPr>
          <p:cNvGraphicFramePr>
            <a:graphicFrameLocks noChangeAspect="1"/>
          </p:cNvGraphicFramePr>
          <p:nvPr>
            <p:extLst>
              <p:ext uri="{D42A27DB-BD31-4B8C-83A1-F6EECF244321}">
                <p14:modId xmlns:p14="http://schemas.microsoft.com/office/powerpoint/2010/main" val="2780701978"/>
              </p:ext>
            </p:extLst>
          </p:nvPr>
        </p:nvGraphicFramePr>
        <p:xfrm>
          <a:off x="7164288" y="3427412"/>
          <a:ext cx="654050" cy="304800"/>
        </p:xfrm>
        <a:graphic>
          <a:graphicData uri="http://schemas.openxmlformats.org/presentationml/2006/ole">
            <mc:AlternateContent xmlns:mc="http://schemas.openxmlformats.org/markup-compatibility/2006">
              <mc:Choice xmlns:v="urn:schemas-microsoft-com:vml" Requires="v">
                <p:oleObj spid="_x0000_s63657" name="Equation" r:id="rId13" imgW="380880" imgH="177480" progId="Equation.DSMT4">
                  <p:embed/>
                </p:oleObj>
              </mc:Choice>
              <mc:Fallback>
                <p:oleObj name="Equation" r:id="rId13" imgW="380880" imgH="177480" progId="Equation.DSMT4">
                  <p:embed/>
                  <p:pic>
                    <p:nvPicPr>
                      <p:cNvPr id="0" name="对象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64288" y="3427412"/>
                        <a:ext cx="654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498" name="对象 9">
            <a:extLst>
              <a:ext uri="{FF2B5EF4-FFF2-40B4-BE49-F238E27FC236}">
                <a16:creationId xmlns:a16="http://schemas.microsoft.com/office/drawing/2014/main" id="{2D0E5BD5-CEC5-40DB-B63D-968E4B5FE122}"/>
              </a:ext>
            </a:extLst>
          </p:cNvPr>
          <p:cNvGraphicFramePr>
            <a:graphicFrameLocks noChangeAspect="1"/>
          </p:cNvGraphicFramePr>
          <p:nvPr>
            <p:extLst>
              <p:ext uri="{D42A27DB-BD31-4B8C-83A1-F6EECF244321}">
                <p14:modId xmlns:p14="http://schemas.microsoft.com/office/powerpoint/2010/main" val="3041808784"/>
              </p:ext>
            </p:extLst>
          </p:nvPr>
        </p:nvGraphicFramePr>
        <p:xfrm>
          <a:off x="2411413" y="3895726"/>
          <a:ext cx="647700" cy="323850"/>
        </p:xfrm>
        <a:graphic>
          <a:graphicData uri="http://schemas.openxmlformats.org/presentationml/2006/ole">
            <mc:AlternateContent xmlns:mc="http://schemas.openxmlformats.org/markup-compatibility/2006">
              <mc:Choice xmlns:v="urn:schemas-microsoft-com:vml" Requires="v">
                <p:oleObj spid="_x0000_s63658" name="Equation" r:id="rId15" imgW="355320" imgH="177480" progId="Equation.DSMT4">
                  <p:embed/>
                </p:oleObj>
              </mc:Choice>
              <mc:Fallback>
                <p:oleObj name="Equation" r:id="rId15" imgW="355320" imgH="177480" progId="Equation.DSMT4">
                  <p:embed/>
                  <p:pic>
                    <p:nvPicPr>
                      <p:cNvPr id="0" name="对象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11413" y="3895726"/>
                        <a:ext cx="6477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499" name="对象 10">
            <a:extLst>
              <a:ext uri="{FF2B5EF4-FFF2-40B4-BE49-F238E27FC236}">
                <a16:creationId xmlns:a16="http://schemas.microsoft.com/office/drawing/2014/main" id="{5D45B0F1-2B88-441D-B0D8-37291867CDE0}"/>
              </a:ext>
            </a:extLst>
          </p:cNvPr>
          <p:cNvGraphicFramePr>
            <a:graphicFrameLocks noChangeAspect="1"/>
          </p:cNvGraphicFramePr>
          <p:nvPr>
            <p:extLst>
              <p:ext uri="{D42A27DB-BD31-4B8C-83A1-F6EECF244321}">
                <p14:modId xmlns:p14="http://schemas.microsoft.com/office/powerpoint/2010/main" val="2068071968"/>
              </p:ext>
            </p:extLst>
          </p:nvPr>
        </p:nvGraphicFramePr>
        <p:xfrm>
          <a:off x="5652120" y="3892279"/>
          <a:ext cx="720725" cy="373062"/>
        </p:xfrm>
        <a:graphic>
          <a:graphicData uri="http://schemas.openxmlformats.org/presentationml/2006/ole">
            <mc:AlternateContent xmlns:mc="http://schemas.openxmlformats.org/markup-compatibility/2006">
              <mc:Choice xmlns:v="urn:schemas-microsoft-com:vml" Requires="v">
                <p:oleObj spid="_x0000_s63659" name="Equation" r:id="rId17" imgW="342720" imgH="177480" progId="Equation.DSMT4">
                  <p:embed/>
                </p:oleObj>
              </mc:Choice>
              <mc:Fallback>
                <p:oleObj name="Equation" r:id="rId17" imgW="342720" imgH="177480" progId="Equation.DSMT4">
                  <p:embed/>
                  <p:pic>
                    <p:nvPicPr>
                      <p:cNvPr id="0" name="对象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52120" y="3892279"/>
                        <a:ext cx="720725"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25A998CB-F4C9-46E0-997F-68C6C08EB0F1}"/>
              </a:ext>
            </a:extLst>
          </p:cNvPr>
          <p:cNvSpPr>
            <a:spLocks noGrp="1"/>
          </p:cNvSpPr>
          <p:nvPr>
            <p:ph type="title"/>
          </p:nvPr>
        </p:nvSpPr>
        <p:spPr/>
        <p:txBody>
          <a:bodyPr/>
          <a:lstStyle/>
          <a:p>
            <a:r>
              <a:rPr lang="en-US" altLang="zh-CN"/>
              <a:t>Python</a:t>
            </a:r>
            <a:r>
              <a:rPr lang="zh-CN" altLang="en-US"/>
              <a:t>实现</a:t>
            </a:r>
          </a:p>
        </p:txBody>
      </p:sp>
      <p:sp>
        <p:nvSpPr>
          <p:cNvPr id="3" name="内容占位符 2">
            <a:extLst>
              <a:ext uri="{FF2B5EF4-FFF2-40B4-BE49-F238E27FC236}">
                <a16:creationId xmlns:a16="http://schemas.microsoft.com/office/drawing/2014/main" id="{1060F95D-9908-419A-8922-014DA04C660C}"/>
              </a:ext>
            </a:extLst>
          </p:cNvPr>
          <p:cNvSpPr>
            <a:spLocks noGrp="1"/>
          </p:cNvSpPr>
          <p:nvPr>
            <p:ph idx="1"/>
          </p:nvPr>
        </p:nvSpPr>
        <p:spPr/>
        <p:txBody>
          <a:bodyPr/>
          <a:lstStyle/>
          <a:p>
            <a:r>
              <a:rPr lang="en-US" altLang="zh-CN" dirty="0" err="1"/>
              <a:t>scikit</a:t>
            </a:r>
            <a:r>
              <a:rPr lang="en-US" altLang="zh-CN" dirty="0"/>
              <a:t>-learn</a:t>
            </a:r>
            <a:r>
              <a:rPr lang="zh-CN" altLang="zh-CN" dirty="0"/>
              <a:t>模块中有</a:t>
            </a:r>
            <a:r>
              <a:rPr lang="en-US" altLang="zh-CN" dirty="0"/>
              <a:t>Naive Bayes</a:t>
            </a:r>
            <a:r>
              <a:rPr lang="zh-CN" altLang="zh-CN" dirty="0"/>
              <a:t>子模块，包含了本节涉及到的所有贝叶斯算法。关键在于将分类器设置定为朴素贝叶斯分类器，接着调用分类器训练和进行分类</a:t>
            </a:r>
            <a:r>
              <a:rPr lang="zh-CN" altLang="en-US" dirty="0"/>
              <a:t>，实现代码如下：</a:t>
            </a:r>
            <a:endParaRPr lang="zh-CN" altLang="zh-CN" dirty="0"/>
          </a:p>
          <a:p>
            <a:pPr marL="0" indent="0">
              <a:buNone/>
            </a:pPr>
            <a:r>
              <a:rPr lang="en-US" altLang="zh-CN" sz="1800" dirty="0"/>
              <a:t>from </a:t>
            </a:r>
            <a:r>
              <a:rPr lang="en-US" altLang="zh-CN" sz="1800" dirty="0" err="1"/>
              <a:t>sklearn</a:t>
            </a:r>
            <a:r>
              <a:rPr lang="en-US" altLang="zh-CN" sz="1800" dirty="0"/>
              <a:t> import datasets</a:t>
            </a:r>
            <a:endParaRPr lang="zh-CN" altLang="zh-CN" sz="1800" dirty="0"/>
          </a:p>
          <a:p>
            <a:pPr marL="0" indent="0">
              <a:buNone/>
            </a:pPr>
            <a:r>
              <a:rPr lang="en-US" altLang="zh-CN" sz="1800" dirty="0"/>
              <a:t>iris = </a:t>
            </a:r>
            <a:r>
              <a:rPr lang="en-US" altLang="zh-CN" sz="1800" dirty="0" err="1"/>
              <a:t>datasets.load_iris</a:t>
            </a:r>
            <a:r>
              <a:rPr lang="en-US" altLang="zh-CN" sz="1800" dirty="0"/>
              <a:t>() # </a:t>
            </a:r>
            <a:r>
              <a:rPr lang="zh-CN" altLang="zh-CN" sz="1800" dirty="0"/>
              <a:t>读取</a:t>
            </a:r>
            <a:r>
              <a:rPr lang="en-US" altLang="zh-CN" sz="1800" dirty="0"/>
              <a:t>iris</a:t>
            </a:r>
            <a:r>
              <a:rPr lang="zh-CN" altLang="zh-CN" sz="1800" dirty="0"/>
              <a:t>数据集</a:t>
            </a:r>
          </a:p>
          <a:p>
            <a:pPr marL="0" indent="0">
              <a:buNone/>
            </a:pPr>
            <a:r>
              <a:rPr lang="en-US" altLang="zh-CN" sz="1800" dirty="0"/>
              <a:t>from </a:t>
            </a:r>
            <a:r>
              <a:rPr lang="en-US" altLang="zh-CN" sz="1800" dirty="0" err="1"/>
              <a:t>sklearn.naive_bayes</a:t>
            </a:r>
            <a:r>
              <a:rPr lang="en-US" altLang="zh-CN" sz="1800" dirty="0"/>
              <a:t> import </a:t>
            </a:r>
            <a:r>
              <a:rPr lang="en-US" altLang="zh-CN" sz="1800" dirty="0" err="1"/>
              <a:t>GaussianNB</a:t>
            </a:r>
            <a:r>
              <a:rPr lang="en-US" altLang="zh-CN" sz="1800" dirty="0"/>
              <a:t> # </a:t>
            </a:r>
            <a:r>
              <a:rPr lang="zh-CN" altLang="zh-CN" sz="1800" dirty="0"/>
              <a:t>使用高斯贝叶斯模型</a:t>
            </a:r>
          </a:p>
          <a:p>
            <a:pPr marL="0" indent="0">
              <a:buNone/>
            </a:pPr>
            <a:r>
              <a:rPr lang="en-US" altLang="zh-CN" sz="1800" dirty="0" err="1"/>
              <a:t>clf</a:t>
            </a:r>
            <a:r>
              <a:rPr lang="en-US" altLang="zh-CN" sz="1800" dirty="0"/>
              <a:t> = </a:t>
            </a:r>
            <a:r>
              <a:rPr lang="en-US" altLang="zh-CN" sz="1800" dirty="0" err="1"/>
              <a:t>GaussianNB</a:t>
            </a:r>
            <a:r>
              <a:rPr lang="en-US" altLang="zh-CN" sz="1800" dirty="0"/>
              <a:t>()     # </a:t>
            </a:r>
            <a:r>
              <a:rPr lang="zh-CN" altLang="zh-CN" sz="1800" dirty="0"/>
              <a:t>设置分类器</a:t>
            </a:r>
          </a:p>
          <a:p>
            <a:pPr marL="0" indent="0">
              <a:buNone/>
            </a:pPr>
            <a:r>
              <a:rPr lang="en-US" altLang="zh-CN" sz="1800" dirty="0" err="1"/>
              <a:t>clf.fit</a:t>
            </a:r>
            <a:r>
              <a:rPr lang="en-US" altLang="zh-CN" sz="1800" dirty="0"/>
              <a:t>(</a:t>
            </a:r>
            <a:r>
              <a:rPr lang="en-US" altLang="zh-CN" sz="1800" dirty="0" err="1"/>
              <a:t>iris.data,iris.target</a:t>
            </a:r>
            <a:r>
              <a:rPr lang="en-US" altLang="zh-CN" sz="1800" dirty="0"/>
              <a:t>) # </a:t>
            </a:r>
            <a:r>
              <a:rPr lang="zh-CN" altLang="zh-CN" sz="1800" dirty="0"/>
              <a:t>训练分类器</a:t>
            </a:r>
          </a:p>
          <a:p>
            <a:pPr marL="0" indent="0">
              <a:buNone/>
            </a:pPr>
            <a:r>
              <a:rPr lang="en-US" altLang="zh-CN" sz="1800" dirty="0" err="1"/>
              <a:t>y_pred</a:t>
            </a:r>
            <a:r>
              <a:rPr lang="en-US" altLang="zh-CN" sz="1800" dirty="0"/>
              <a:t> = </a:t>
            </a:r>
            <a:r>
              <a:rPr lang="en-US" altLang="zh-CN" sz="1800" dirty="0" err="1"/>
              <a:t>clf.predict</a:t>
            </a:r>
            <a:r>
              <a:rPr lang="en-US" altLang="zh-CN" sz="1800" dirty="0"/>
              <a:t>(</a:t>
            </a:r>
            <a:r>
              <a:rPr lang="en-US" altLang="zh-CN" sz="1800" dirty="0" err="1"/>
              <a:t>iris.data</a:t>
            </a:r>
            <a:r>
              <a:rPr lang="en-US" altLang="zh-CN" sz="1800" dirty="0"/>
              <a:t>) # </a:t>
            </a:r>
            <a:r>
              <a:rPr lang="zh-CN" altLang="zh-CN" sz="1800" dirty="0"/>
              <a:t>预测</a:t>
            </a:r>
          </a:p>
          <a:p>
            <a:pPr marL="0" indent="0">
              <a:buNone/>
            </a:pPr>
            <a:r>
              <a:rPr lang="en-US" altLang="zh-CN" sz="1800" dirty="0"/>
              <a:t>print("Number of mislabeled points out of a total %d points : %d" % (</a:t>
            </a:r>
            <a:r>
              <a:rPr lang="en-US" altLang="zh-CN" sz="1800" dirty="0" err="1"/>
              <a:t>iris.data.shape</a:t>
            </a:r>
            <a:r>
              <a:rPr lang="en-US" altLang="zh-CN" sz="1800" dirty="0"/>
              <a:t>[0],(</a:t>
            </a:r>
            <a:r>
              <a:rPr lang="en-US" altLang="zh-CN" sz="1800" dirty="0" err="1"/>
              <a:t>iris.target</a:t>
            </a:r>
            <a:r>
              <a:rPr lang="en-US" altLang="zh-CN" sz="1800" dirty="0"/>
              <a:t> != </a:t>
            </a:r>
            <a:r>
              <a:rPr lang="en-US" altLang="zh-CN" sz="1800" dirty="0" err="1"/>
              <a:t>y_pred</a:t>
            </a:r>
            <a:r>
              <a:rPr lang="en-US" altLang="zh-CN" sz="1800" dirty="0"/>
              <a:t>).sum()))</a:t>
            </a:r>
            <a:endParaRPr lang="zh-CN" altLang="zh-CN" sz="1800" dirty="0"/>
          </a:p>
          <a:p>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7">
            <a:extLst>
              <a:ext uri="{FF2B5EF4-FFF2-40B4-BE49-F238E27FC236}">
                <a16:creationId xmlns:a16="http://schemas.microsoft.com/office/drawing/2014/main" id="{427E11B3-A85B-4C69-89F7-0B3918740757}"/>
              </a:ext>
            </a:extLst>
          </p:cNvPr>
          <p:cNvSpPr>
            <a:spLocks noChangeArrowheads="1"/>
          </p:cNvSpPr>
          <p:nvPr/>
        </p:nvSpPr>
        <p:spPr bwMode="gray">
          <a:xfrm>
            <a:off x="1588" y="1795463"/>
            <a:ext cx="9142412" cy="2503487"/>
          </a:xfrm>
          <a:prstGeom prst="rect">
            <a:avLst/>
          </a:prstGeom>
          <a:gradFill rotWithShape="1">
            <a:gsLst>
              <a:gs pos="0">
                <a:schemeClr val="tx2">
                  <a:gamma/>
                  <a:shade val="46275"/>
                  <a:invGamma/>
                </a:schemeClr>
              </a:gs>
              <a:gs pos="100000">
                <a:schemeClr val="tx2"/>
              </a:gs>
            </a:gsLst>
            <a:lin ang="0" scaled="1"/>
          </a:gradFill>
          <a:ln>
            <a:noFill/>
          </a:ln>
          <a:effectLst/>
          <a:extLst/>
        </p:spPr>
        <p:txBody>
          <a:bodyPr wrap="none" anchor="ctr"/>
          <a:lstStyle/>
          <a:p>
            <a:pPr>
              <a:defRPr/>
            </a:pPr>
            <a:endParaRPr lang="zh-CN" altLang="en-US">
              <a:latin typeface="Arial" charset="0"/>
              <a:ea typeface="宋体" charset="-122"/>
            </a:endParaRPr>
          </a:p>
        </p:txBody>
      </p:sp>
      <p:sp>
        <p:nvSpPr>
          <p:cNvPr id="50179" name="Rectangle 2">
            <a:extLst>
              <a:ext uri="{FF2B5EF4-FFF2-40B4-BE49-F238E27FC236}">
                <a16:creationId xmlns:a16="http://schemas.microsoft.com/office/drawing/2014/main" id="{41283949-5D36-4861-80CE-F5FAF89FE2FB}"/>
              </a:ext>
            </a:extLst>
          </p:cNvPr>
          <p:cNvSpPr>
            <a:spLocks noChangeArrowheads="1"/>
          </p:cNvSpPr>
          <p:nvPr/>
        </p:nvSpPr>
        <p:spPr bwMode="gray">
          <a:xfrm>
            <a:off x="0" y="0"/>
            <a:ext cx="9144000" cy="0"/>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6" name="Rectangle 6">
            <a:extLst>
              <a:ext uri="{FF2B5EF4-FFF2-40B4-BE49-F238E27FC236}">
                <a16:creationId xmlns:a16="http://schemas.microsoft.com/office/drawing/2014/main" id="{1731FA4B-B928-4ABE-9479-12F8338A8277}"/>
              </a:ext>
            </a:extLst>
          </p:cNvPr>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a:latin typeface="Arial" charset="0"/>
              <a:ea typeface="宋体" charset="-122"/>
            </a:endParaRPr>
          </a:p>
        </p:txBody>
      </p:sp>
      <p:sp>
        <p:nvSpPr>
          <p:cNvPr id="50182" name="WordArt 2">
            <a:extLst>
              <a:ext uri="{FF2B5EF4-FFF2-40B4-BE49-F238E27FC236}">
                <a16:creationId xmlns:a16="http://schemas.microsoft.com/office/drawing/2014/main" id="{EA09D126-C9E7-4F90-B4EA-6EA581B64BD2}"/>
              </a:ext>
            </a:extLst>
          </p:cNvPr>
          <p:cNvSpPr>
            <a:spLocks noChangeArrowheads="1" noChangeShapeType="1" noTextEdit="1"/>
          </p:cNvSpPr>
          <p:nvPr/>
        </p:nvSpPr>
        <p:spPr bwMode="gray">
          <a:xfrm>
            <a:off x="2483768" y="2767012"/>
            <a:ext cx="4343400" cy="560388"/>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ea typeface="Verdana" panose="020B0604030504040204" pitchFamily="34" charset="0"/>
                <a:cs typeface="Verdana" panose="020B0604030504040204" pitchFamily="34" charset="0"/>
              </a:rPr>
              <a:t>Thank You!</a:t>
            </a:r>
            <a:endParaRPr lang="zh-CN" altLang="en-US" sz="3600" kern="10" dirty="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18199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3EBB47DF-356E-4C6C-B376-5292D8C5D78A}"/>
              </a:ext>
            </a:extLst>
          </p:cNvPr>
          <p:cNvSpPr>
            <a:spLocks noGrp="1"/>
          </p:cNvSpPr>
          <p:nvPr>
            <p:ph type="title"/>
          </p:nvPr>
        </p:nvSpPr>
        <p:spPr/>
        <p:txBody>
          <a:bodyPr/>
          <a:lstStyle/>
          <a:p>
            <a:r>
              <a:rPr lang="zh-CN" altLang="en-US"/>
              <a:t>线性回归</a:t>
            </a:r>
          </a:p>
        </p:txBody>
      </p:sp>
      <p:sp>
        <p:nvSpPr>
          <p:cNvPr id="20483" name="内容占位符 2">
            <a:extLst>
              <a:ext uri="{FF2B5EF4-FFF2-40B4-BE49-F238E27FC236}">
                <a16:creationId xmlns:a16="http://schemas.microsoft.com/office/drawing/2014/main" id="{B804D721-3104-494B-8FC5-C6FA98B1A0CE}"/>
              </a:ext>
            </a:extLst>
          </p:cNvPr>
          <p:cNvSpPr>
            <a:spLocks noGrp="1"/>
          </p:cNvSpPr>
          <p:nvPr>
            <p:ph idx="1"/>
          </p:nvPr>
        </p:nvSpPr>
        <p:spPr/>
        <p:txBody>
          <a:bodyPr/>
          <a:lstStyle/>
          <a:p>
            <a:r>
              <a:rPr lang="zh-CN" altLang="zh-CN"/>
              <a:t>线性回归是最简单的回归模型。它的目的是：在自变量（输入数据）仅</a:t>
            </a:r>
            <a:r>
              <a:rPr lang="en-US" altLang="zh-CN"/>
              <a:t>1</a:t>
            </a:r>
            <a:r>
              <a:rPr lang="zh-CN" altLang="zh-CN"/>
              <a:t>维的情况下，找出一条最能够代表所有观测样本的直线（估计的回归方程）；在自变量（输入数据）高于</a:t>
            </a:r>
            <a:r>
              <a:rPr lang="en-US" altLang="zh-CN"/>
              <a:t>1</a:t>
            </a:r>
            <a:r>
              <a:rPr lang="zh-CN" altLang="zh-CN"/>
              <a:t>维的情况下，找到一个超平面使得数据点距离这个平面的误差（</a:t>
            </a:r>
            <a:r>
              <a:rPr lang="en-US" altLang="zh-CN"/>
              <a:t>residuals</a:t>
            </a:r>
            <a:r>
              <a:rPr lang="zh-CN" altLang="zh-CN"/>
              <a:t>）最小。而前者的情况在高中数学课本就已经学过，它的解法是普通最小二乘法（</a:t>
            </a:r>
            <a:r>
              <a:rPr lang="en-US" altLang="zh-CN"/>
              <a:t>Ordinary Least Squares</a:t>
            </a:r>
            <a:r>
              <a:rPr lang="zh-CN" altLang="zh-CN"/>
              <a:t>，</a:t>
            </a:r>
            <a:r>
              <a:rPr lang="en-US" altLang="zh-CN"/>
              <a:t> OLS</a:t>
            </a:r>
            <a:r>
              <a:rPr lang="zh-CN" altLang="zh-CN"/>
              <a:t>）</a:t>
            </a:r>
            <a:r>
              <a:rPr lang="zh-CN" altLang="en-US"/>
              <a:t>，线性回归示意图如下：</a:t>
            </a:r>
            <a:endParaRPr lang="en-US" altLang="zh-CN"/>
          </a:p>
          <a:p>
            <a:endParaRPr lang="zh-CN" altLang="zh-CN"/>
          </a:p>
          <a:p>
            <a:endParaRPr lang="zh-CN" altLang="en-US"/>
          </a:p>
        </p:txBody>
      </p:sp>
      <p:pic>
        <p:nvPicPr>
          <p:cNvPr id="20484" name="图片 3">
            <a:extLst>
              <a:ext uri="{FF2B5EF4-FFF2-40B4-BE49-F238E27FC236}">
                <a16:creationId xmlns:a16="http://schemas.microsoft.com/office/drawing/2014/main" id="{E2386609-C04E-4BD0-A859-CFFCD4397F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116" y="3573016"/>
            <a:ext cx="7848600"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A76712D0-B66C-4E33-971F-81AFF39114DB}"/>
              </a:ext>
            </a:extLst>
          </p:cNvPr>
          <p:cNvSpPr>
            <a:spLocks noGrp="1"/>
          </p:cNvSpPr>
          <p:nvPr>
            <p:ph type="title"/>
          </p:nvPr>
        </p:nvSpPr>
        <p:spPr/>
        <p:txBody>
          <a:bodyPr/>
          <a:lstStyle/>
          <a:p>
            <a:r>
              <a:rPr lang="zh-CN" altLang="en-US"/>
              <a:t>线性回归</a:t>
            </a:r>
          </a:p>
        </p:txBody>
      </p:sp>
      <p:graphicFrame>
        <p:nvGraphicFramePr>
          <p:cNvPr id="21508" name="对象 5">
            <a:extLst>
              <a:ext uri="{FF2B5EF4-FFF2-40B4-BE49-F238E27FC236}">
                <a16:creationId xmlns:a16="http://schemas.microsoft.com/office/drawing/2014/main" id="{9AAB35EA-44D9-48D0-806B-63EDF7E5E7B6}"/>
              </a:ext>
            </a:extLst>
          </p:cNvPr>
          <p:cNvGraphicFramePr>
            <a:graphicFrameLocks noChangeAspect="1"/>
          </p:cNvGraphicFramePr>
          <p:nvPr>
            <p:extLst>
              <p:ext uri="{D42A27DB-BD31-4B8C-83A1-F6EECF244321}">
                <p14:modId xmlns:p14="http://schemas.microsoft.com/office/powerpoint/2010/main" val="2330438323"/>
              </p:ext>
            </p:extLst>
          </p:nvPr>
        </p:nvGraphicFramePr>
        <p:xfrm>
          <a:off x="1979712" y="1340768"/>
          <a:ext cx="3822700" cy="431800"/>
        </p:xfrm>
        <a:graphic>
          <a:graphicData uri="http://schemas.openxmlformats.org/presentationml/2006/ole">
            <mc:AlternateContent xmlns:mc="http://schemas.openxmlformats.org/markup-compatibility/2006">
              <mc:Choice xmlns:v="urn:schemas-microsoft-com:vml" Requires="v">
                <p:oleObj spid="_x0000_s21528" name="Equation" r:id="rId3" imgW="2247840" imgH="253800" progId="Equation.DSMT4">
                  <p:embed/>
                </p:oleObj>
              </mc:Choice>
              <mc:Fallback>
                <p:oleObj name="Equation" r:id="rId3" imgW="2247840" imgH="253800" progId="Equation.DSMT4">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1340768"/>
                        <a:ext cx="38227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内容占位符 5">
            <a:extLst>
              <a:ext uri="{FF2B5EF4-FFF2-40B4-BE49-F238E27FC236}">
                <a16:creationId xmlns:a16="http://schemas.microsoft.com/office/drawing/2014/main" id="{C2B16040-8B1D-4703-AD4E-CCD057E1CB79}"/>
              </a:ext>
            </a:extLst>
          </p:cNvPr>
          <p:cNvSpPr>
            <a:spLocks noGrp="1"/>
          </p:cNvSpPr>
          <p:nvPr>
            <p:ph idx="1"/>
          </p:nvPr>
        </p:nvSpPr>
        <p:spPr/>
        <p:txBody>
          <a:bodyPr/>
          <a:lstStyle/>
          <a:p>
            <a:r>
              <a:rPr lang="zh-CN" altLang="en-US" dirty="0"/>
              <a:t>线性回归模型如下式：</a:t>
            </a:r>
            <a:endParaRPr lang="en-US" altLang="zh-CN" dirty="0"/>
          </a:p>
          <a:p>
            <a:endParaRPr lang="en-US" altLang="zh-CN" dirty="0"/>
          </a:p>
          <a:p>
            <a:r>
              <a:rPr lang="zh-CN" altLang="en-US" dirty="0"/>
              <a:t>其中权重</a:t>
            </a:r>
            <a:r>
              <a:rPr lang="en-US" altLang="zh-CN" dirty="0" err="1"/>
              <a:t>wi</a:t>
            </a:r>
            <a:r>
              <a:rPr lang="zh-CN" altLang="en-US" dirty="0"/>
              <a:t>和常数项</a:t>
            </a:r>
            <a:r>
              <a:rPr lang="en-US" altLang="zh-CN" dirty="0"/>
              <a:t>b</a:t>
            </a:r>
            <a:r>
              <a:rPr lang="zh-CN" altLang="en-US" dirty="0"/>
              <a:t>是待定的，这就意味着将输入的自变量按一定比例加权求和，得到预测值输出。</a:t>
            </a:r>
            <a:endParaRPr lang="en-US" altLang="zh-CN" dirty="0"/>
          </a:p>
          <a:p>
            <a:r>
              <a:rPr lang="en-US" altLang="zh-CN" dirty="0"/>
              <a:t>Python</a:t>
            </a:r>
            <a:r>
              <a:rPr lang="zh-CN" altLang="en-US" dirty="0"/>
              <a:t>有强大的第三方扩展模块</a:t>
            </a:r>
            <a:r>
              <a:rPr lang="en-US" altLang="zh-CN" dirty="0" err="1"/>
              <a:t>scikit</a:t>
            </a:r>
            <a:r>
              <a:rPr lang="en-US" altLang="zh-CN" dirty="0"/>
              <a:t>-learn</a:t>
            </a:r>
            <a:r>
              <a:rPr lang="zh-CN" altLang="en-US" dirty="0"/>
              <a:t>，实现了大部分的数据挖掘基础算法，包括线性回归。</a:t>
            </a:r>
            <a:endParaRPr lang="en-US" altLang="zh-CN" dirty="0"/>
          </a:p>
          <a:p>
            <a:r>
              <a:rPr lang="zh-CN" altLang="en-US" dirty="0"/>
              <a:t>我们使用</a:t>
            </a:r>
            <a:r>
              <a:rPr lang="en-US" altLang="zh-CN" dirty="0" err="1"/>
              <a:t>sklearn</a:t>
            </a:r>
            <a:r>
              <a:rPr lang="zh-CN" altLang="en-US" dirty="0"/>
              <a:t>快速实现线性回归模型。这个例子就是经典的波士顿房价预测问题。</a:t>
            </a:r>
            <a:endParaRPr lang="en-US" altLang="zh-CN" dirty="0"/>
          </a:p>
          <a:p>
            <a:r>
              <a:rPr lang="zh-CN" altLang="en-US" dirty="0"/>
              <a:t>在</a:t>
            </a:r>
            <a:r>
              <a:rPr lang="en-US" altLang="zh-CN" dirty="0" err="1"/>
              <a:t>sklearn</a:t>
            </a:r>
            <a:r>
              <a:rPr lang="zh-CN" altLang="en-US" dirty="0"/>
              <a:t>的安装文件中，已包含此问题对应的数据集。</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1F8D7C32-7839-4416-ADFF-0330DC8BDC5D}"/>
              </a:ext>
            </a:extLst>
          </p:cNvPr>
          <p:cNvSpPr>
            <a:spLocks noGrp="1"/>
          </p:cNvSpPr>
          <p:nvPr>
            <p:ph type="title"/>
          </p:nvPr>
        </p:nvSpPr>
        <p:spPr/>
        <p:txBody>
          <a:bodyPr/>
          <a:lstStyle/>
          <a:p>
            <a:r>
              <a:rPr lang="zh-CN" altLang="en-US"/>
              <a:t>线性回归例子</a:t>
            </a:r>
          </a:p>
        </p:txBody>
      </p:sp>
      <p:sp>
        <p:nvSpPr>
          <p:cNvPr id="22531" name="内容占位符 2">
            <a:extLst>
              <a:ext uri="{FF2B5EF4-FFF2-40B4-BE49-F238E27FC236}">
                <a16:creationId xmlns:a16="http://schemas.microsoft.com/office/drawing/2014/main" id="{ADF1BA76-2077-4C46-B56A-02929F6130B3}"/>
              </a:ext>
            </a:extLst>
          </p:cNvPr>
          <p:cNvSpPr>
            <a:spLocks noGrp="1"/>
          </p:cNvSpPr>
          <p:nvPr>
            <p:ph idx="1"/>
          </p:nvPr>
        </p:nvSpPr>
        <p:spPr/>
        <p:txBody>
          <a:bodyPr/>
          <a:lstStyle/>
          <a:p>
            <a:r>
              <a:rPr lang="zh-CN" altLang="zh-CN"/>
              <a:t>波士顿房价预测的部分数据</a:t>
            </a:r>
            <a:r>
              <a:rPr lang="zh-CN" altLang="en-US"/>
              <a:t>如下表：</a:t>
            </a:r>
          </a:p>
        </p:txBody>
      </p:sp>
      <p:graphicFrame>
        <p:nvGraphicFramePr>
          <p:cNvPr id="5" name="表格 4">
            <a:extLst>
              <a:ext uri="{FF2B5EF4-FFF2-40B4-BE49-F238E27FC236}">
                <a16:creationId xmlns:a16="http://schemas.microsoft.com/office/drawing/2014/main" id="{AB7537D3-87E8-467B-97C2-E7256386241D}"/>
              </a:ext>
            </a:extLst>
          </p:cNvPr>
          <p:cNvGraphicFramePr>
            <a:graphicFrameLocks noGrp="1"/>
          </p:cNvGraphicFramePr>
          <p:nvPr/>
        </p:nvGraphicFramePr>
        <p:xfrm>
          <a:off x="703263" y="1484313"/>
          <a:ext cx="6461125" cy="2195512"/>
        </p:xfrm>
        <a:graphic>
          <a:graphicData uri="http://schemas.openxmlformats.org/drawingml/2006/table">
            <a:tbl>
              <a:tblPr firstRow="1" firstCol="1" bandRow="1">
                <a:tableStyleId>{B301B821-A1FF-4177-AEE7-76D212191A09}</a:tableStyleId>
              </a:tblPr>
              <a:tblGrid>
                <a:gridCol w="1413353">
                  <a:extLst>
                    <a:ext uri="{9D8B030D-6E8A-4147-A177-3AD203B41FA5}">
                      <a16:colId xmlns:a16="http://schemas.microsoft.com/office/drawing/2014/main" val="20000"/>
                    </a:ext>
                  </a:extLst>
                </a:gridCol>
                <a:gridCol w="621875">
                  <a:extLst>
                    <a:ext uri="{9D8B030D-6E8A-4147-A177-3AD203B41FA5}">
                      <a16:colId xmlns:a16="http://schemas.microsoft.com/office/drawing/2014/main" val="20001"/>
                    </a:ext>
                  </a:extLst>
                </a:gridCol>
                <a:gridCol w="1413353">
                  <a:extLst>
                    <a:ext uri="{9D8B030D-6E8A-4147-A177-3AD203B41FA5}">
                      <a16:colId xmlns:a16="http://schemas.microsoft.com/office/drawing/2014/main" val="20002"/>
                    </a:ext>
                  </a:extLst>
                </a:gridCol>
                <a:gridCol w="858838">
                  <a:extLst>
                    <a:ext uri="{9D8B030D-6E8A-4147-A177-3AD203B41FA5}">
                      <a16:colId xmlns:a16="http://schemas.microsoft.com/office/drawing/2014/main" val="20003"/>
                    </a:ext>
                  </a:extLst>
                </a:gridCol>
                <a:gridCol w="1076853">
                  <a:extLst>
                    <a:ext uri="{9D8B030D-6E8A-4147-A177-3AD203B41FA5}">
                      <a16:colId xmlns:a16="http://schemas.microsoft.com/office/drawing/2014/main" val="20004"/>
                    </a:ext>
                  </a:extLst>
                </a:gridCol>
                <a:gridCol w="1076853">
                  <a:extLst>
                    <a:ext uri="{9D8B030D-6E8A-4147-A177-3AD203B41FA5}">
                      <a16:colId xmlns:a16="http://schemas.microsoft.com/office/drawing/2014/main" val="20005"/>
                    </a:ext>
                  </a:extLst>
                </a:gridCol>
              </a:tblGrid>
              <a:tr h="823317">
                <a:tc>
                  <a:txBody>
                    <a:bodyPr/>
                    <a:lstStyle/>
                    <a:p>
                      <a:pPr algn="ctr">
                        <a:spcAft>
                          <a:spcPts val="0"/>
                        </a:spcAft>
                      </a:pPr>
                      <a:r>
                        <a:rPr lang="zh-CN" sz="1800" b="0" kern="100" dirty="0">
                          <a:effectLst/>
                          <a:latin typeface="微软雅黑" pitchFamily="34" charset="-122"/>
                          <a:ea typeface="微软雅黑" pitchFamily="34" charset="-122"/>
                        </a:rPr>
                        <a:t>城镇人均犯罪率</a:t>
                      </a:r>
                      <a:endParaRPr lang="zh-CN" sz="1800" b="0" kern="100" dirty="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dirty="0">
                          <a:effectLst/>
                          <a:latin typeface="微软雅黑" pitchFamily="34" charset="-122"/>
                          <a:ea typeface="微软雅黑" pitchFamily="34" charset="-122"/>
                        </a:rPr>
                        <a:t>……</a:t>
                      </a:r>
                      <a:endParaRPr lang="zh-CN" sz="1800" b="0" kern="100" dirty="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a:effectLst/>
                          <a:latin typeface="微软雅黑" pitchFamily="34" charset="-122"/>
                          <a:ea typeface="微软雅黑" pitchFamily="34" charset="-122"/>
                        </a:rPr>
                        <a:t>住宅平均房间数</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a:effectLst/>
                          <a:latin typeface="微软雅黑" pitchFamily="34" charset="-122"/>
                          <a:ea typeface="微软雅黑" pitchFamily="34" charset="-122"/>
                        </a:rPr>
                        <a:t>……</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a:effectLst/>
                          <a:latin typeface="微软雅黑" pitchFamily="34" charset="-122"/>
                          <a:ea typeface="微软雅黑" pitchFamily="34" charset="-122"/>
                        </a:rPr>
                        <a:t>与五大就业中心的距离</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dirty="0">
                          <a:effectLst/>
                          <a:latin typeface="微软雅黑" pitchFamily="34" charset="-122"/>
                          <a:ea typeface="微软雅黑" pitchFamily="34" charset="-122"/>
                        </a:rPr>
                        <a:t>……</a:t>
                      </a:r>
                      <a:endParaRPr lang="zh-CN" sz="1800" b="0" kern="100" dirty="0">
                        <a:effectLst/>
                        <a:latin typeface="微软雅黑" pitchFamily="34" charset="-122"/>
                        <a:ea typeface="微软雅黑" pitchFamily="34" charset="-122"/>
                        <a:cs typeface="Times New Roman"/>
                      </a:endParaRPr>
                    </a:p>
                  </a:txBody>
                  <a:tcPr marL="68573" marR="68573" marT="0" marB="0"/>
                </a:tc>
                <a:extLst>
                  <a:ext uri="{0D108BD9-81ED-4DB2-BD59-A6C34878D82A}">
                    <a16:rowId xmlns:a16="http://schemas.microsoft.com/office/drawing/2014/main" val="10000"/>
                  </a:ext>
                </a:extLst>
              </a:tr>
              <a:tr h="274439">
                <a:tc>
                  <a:txBody>
                    <a:bodyPr/>
                    <a:lstStyle/>
                    <a:p>
                      <a:pPr algn="ctr">
                        <a:spcAft>
                          <a:spcPts val="0"/>
                        </a:spcAft>
                      </a:pPr>
                      <a:r>
                        <a:rPr lang="en-US" sz="1800" b="0" kern="100">
                          <a:effectLst/>
                          <a:latin typeface="微软雅黑" pitchFamily="34" charset="-122"/>
                          <a:ea typeface="微软雅黑" pitchFamily="34" charset="-122"/>
                        </a:rPr>
                        <a:t>0.00632</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dirty="0">
                          <a:effectLst/>
                          <a:latin typeface="微软雅黑" pitchFamily="34" charset="-122"/>
                          <a:ea typeface="微软雅黑" pitchFamily="34" charset="-122"/>
                        </a:rPr>
                        <a:t>……</a:t>
                      </a:r>
                      <a:endParaRPr lang="zh-CN" sz="1800" b="0" kern="100" dirty="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en-US" sz="1800" b="0" kern="100">
                          <a:effectLst/>
                          <a:latin typeface="微软雅黑" pitchFamily="34" charset="-122"/>
                          <a:ea typeface="微软雅黑" pitchFamily="34" charset="-122"/>
                        </a:rPr>
                        <a:t>6.575</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a:effectLst/>
                          <a:latin typeface="微软雅黑" pitchFamily="34" charset="-122"/>
                          <a:ea typeface="微软雅黑" pitchFamily="34" charset="-122"/>
                        </a:rPr>
                        <a:t>……</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en-US" sz="1800" b="0" kern="100">
                          <a:effectLst/>
                          <a:latin typeface="微软雅黑" pitchFamily="34" charset="-122"/>
                          <a:ea typeface="微软雅黑" pitchFamily="34" charset="-122"/>
                        </a:rPr>
                        <a:t>4.09</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dirty="0">
                          <a:effectLst/>
                          <a:latin typeface="微软雅黑" pitchFamily="34" charset="-122"/>
                          <a:ea typeface="微软雅黑" pitchFamily="34" charset="-122"/>
                        </a:rPr>
                        <a:t>……</a:t>
                      </a:r>
                      <a:endParaRPr lang="zh-CN" sz="1800" b="0" kern="100" dirty="0">
                        <a:effectLst/>
                        <a:latin typeface="微软雅黑" pitchFamily="34" charset="-122"/>
                        <a:ea typeface="微软雅黑" pitchFamily="34" charset="-122"/>
                        <a:cs typeface="Times New Roman"/>
                      </a:endParaRPr>
                    </a:p>
                  </a:txBody>
                  <a:tcPr marL="68573" marR="68573" marT="0" marB="0"/>
                </a:tc>
                <a:extLst>
                  <a:ext uri="{0D108BD9-81ED-4DB2-BD59-A6C34878D82A}">
                    <a16:rowId xmlns:a16="http://schemas.microsoft.com/office/drawing/2014/main" val="10001"/>
                  </a:ext>
                </a:extLst>
              </a:tr>
              <a:tr h="274439">
                <a:tc>
                  <a:txBody>
                    <a:bodyPr/>
                    <a:lstStyle/>
                    <a:p>
                      <a:pPr algn="ctr">
                        <a:spcAft>
                          <a:spcPts val="0"/>
                        </a:spcAft>
                      </a:pPr>
                      <a:r>
                        <a:rPr lang="en-US" sz="1800" b="0" kern="100">
                          <a:effectLst/>
                          <a:latin typeface="微软雅黑" pitchFamily="34" charset="-122"/>
                          <a:ea typeface="微软雅黑" pitchFamily="34" charset="-122"/>
                        </a:rPr>
                        <a:t>0.02731</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dirty="0">
                          <a:effectLst/>
                          <a:latin typeface="微软雅黑" pitchFamily="34" charset="-122"/>
                          <a:ea typeface="微软雅黑" pitchFamily="34" charset="-122"/>
                        </a:rPr>
                        <a:t>……</a:t>
                      </a:r>
                      <a:endParaRPr lang="zh-CN" sz="1800" b="0" kern="100" dirty="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en-US" sz="1800" b="0" kern="100" dirty="0">
                          <a:effectLst/>
                          <a:latin typeface="微软雅黑" pitchFamily="34" charset="-122"/>
                          <a:ea typeface="微软雅黑" pitchFamily="34" charset="-122"/>
                        </a:rPr>
                        <a:t>6.421</a:t>
                      </a:r>
                      <a:endParaRPr lang="zh-CN" sz="1800" b="0" kern="100" dirty="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a:effectLst/>
                          <a:latin typeface="微软雅黑" pitchFamily="34" charset="-122"/>
                          <a:ea typeface="微软雅黑" pitchFamily="34" charset="-122"/>
                        </a:rPr>
                        <a:t>……</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en-US" sz="1800" b="0" kern="100">
                          <a:effectLst/>
                          <a:latin typeface="微软雅黑" pitchFamily="34" charset="-122"/>
                          <a:ea typeface="微软雅黑" pitchFamily="34" charset="-122"/>
                        </a:rPr>
                        <a:t>4.9671</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dirty="0">
                          <a:effectLst/>
                          <a:latin typeface="微软雅黑" pitchFamily="34" charset="-122"/>
                          <a:ea typeface="微软雅黑" pitchFamily="34" charset="-122"/>
                        </a:rPr>
                        <a:t>……</a:t>
                      </a:r>
                      <a:endParaRPr lang="zh-CN" sz="1800" b="0" kern="100" dirty="0">
                        <a:effectLst/>
                        <a:latin typeface="微软雅黑" pitchFamily="34" charset="-122"/>
                        <a:ea typeface="微软雅黑" pitchFamily="34" charset="-122"/>
                        <a:cs typeface="Times New Roman"/>
                      </a:endParaRPr>
                    </a:p>
                  </a:txBody>
                  <a:tcPr marL="68573" marR="68573" marT="0" marB="0"/>
                </a:tc>
                <a:extLst>
                  <a:ext uri="{0D108BD9-81ED-4DB2-BD59-A6C34878D82A}">
                    <a16:rowId xmlns:a16="http://schemas.microsoft.com/office/drawing/2014/main" val="10002"/>
                  </a:ext>
                </a:extLst>
              </a:tr>
              <a:tr h="274439">
                <a:tc>
                  <a:txBody>
                    <a:bodyPr/>
                    <a:lstStyle/>
                    <a:p>
                      <a:pPr algn="ctr">
                        <a:spcAft>
                          <a:spcPts val="0"/>
                        </a:spcAft>
                      </a:pPr>
                      <a:r>
                        <a:rPr lang="en-US" sz="1800" b="0" kern="100">
                          <a:effectLst/>
                          <a:latin typeface="微软雅黑" pitchFamily="34" charset="-122"/>
                          <a:ea typeface="微软雅黑" pitchFamily="34" charset="-122"/>
                        </a:rPr>
                        <a:t>0.02729</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a:effectLst/>
                          <a:latin typeface="微软雅黑" pitchFamily="34" charset="-122"/>
                          <a:ea typeface="微软雅黑" pitchFamily="34" charset="-122"/>
                        </a:rPr>
                        <a:t>……</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en-US" sz="1800" b="0" kern="100" dirty="0">
                          <a:effectLst/>
                          <a:latin typeface="微软雅黑" pitchFamily="34" charset="-122"/>
                          <a:ea typeface="微软雅黑" pitchFamily="34" charset="-122"/>
                        </a:rPr>
                        <a:t>7.185</a:t>
                      </a:r>
                      <a:endParaRPr lang="zh-CN" sz="1800" b="0" kern="100" dirty="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a:effectLst/>
                          <a:latin typeface="微软雅黑" pitchFamily="34" charset="-122"/>
                          <a:ea typeface="微软雅黑" pitchFamily="34" charset="-122"/>
                        </a:rPr>
                        <a:t>……</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en-US" sz="1800" b="0" kern="100" dirty="0">
                          <a:effectLst/>
                          <a:latin typeface="微软雅黑" pitchFamily="34" charset="-122"/>
                          <a:ea typeface="微软雅黑" pitchFamily="34" charset="-122"/>
                        </a:rPr>
                        <a:t>4.9671</a:t>
                      </a:r>
                      <a:endParaRPr lang="zh-CN" sz="1800" b="0" kern="100" dirty="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a:effectLst/>
                          <a:latin typeface="微软雅黑" pitchFamily="34" charset="-122"/>
                          <a:ea typeface="微软雅黑" pitchFamily="34" charset="-122"/>
                        </a:rPr>
                        <a:t>……</a:t>
                      </a:r>
                      <a:endParaRPr lang="zh-CN" sz="1800" b="0" kern="100">
                        <a:effectLst/>
                        <a:latin typeface="微软雅黑" pitchFamily="34" charset="-122"/>
                        <a:ea typeface="微软雅黑" pitchFamily="34" charset="-122"/>
                        <a:cs typeface="Times New Roman"/>
                      </a:endParaRPr>
                    </a:p>
                  </a:txBody>
                  <a:tcPr marL="68573" marR="68573" marT="0" marB="0"/>
                </a:tc>
                <a:extLst>
                  <a:ext uri="{0D108BD9-81ED-4DB2-BD59-A6C34878D82A}">
                    <a16:rowId xmlns:a16="http://schemas.microsoft.com/office/drawing/2014/main" val="10003"/>
                  </a:ext>
                </a:extLst>
              </a:tr>
              <a:tr h="274439">
                <a:tc>
                  <a:txBody>
                    <a:bodyPr/>
                    <a:lstStyle/>
                    <a:p>
                      <a:pPr algn="ctr">
                        <a:spcAft>
                          <a:spcPts val="0"/>
                        </a:spcAft>
                      </a:pPr>
                      <a:r>
                        <a:rPr lang="en-US" sz="1800" b="0" kern="100">
                          <a:effectLst/>
                          <a:latin typeface="微软雅黑" pitchFamily="34" charset="-122"/>
                          <a:ea typeface="微软雅黑" pitchFamily="34" charset="-122"/>
                        </a:rPr>
                        <a:t>0.03237</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a:effectLst/>
                          <a:latin typeface="微软雅黑" pitchFamily="34" charset="-122"/>
                          <a:ea typeface="微软雅黑" pitchFamily="34" charset="-122"/>
                        </a:rPr>
                        <a:t>……</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en-US" sz="1800" b="0" kern="100" dirty="0">
                          <a:effectLst/>
                          <a:latin typeface="微软雅黑" pitchFamily="34" charset="-122"/>
                          <a:ea typeface="微软雅黑" pitchFamily="34" charset="-122"/>
                        </a:rPr>
                        <a:t>6.998</a:t>
                      </a:r>
                      <a:endParaRPr lang="zh-CN" sz="1800" b="0" kern="100" dirty="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a:effectLst/>
                          <a:latin typeface="微软雅黑" pitchFamily="34" charset="-122"/>
                          <a:ea typeface="微软雅黑" pitchFamily="34" charset="-122"/>
                        </a:rPr>
                        <a:t>……</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en-US" sz="1800" b="0" kern="100" dirty="0">
                          <a:effectLst/>
                          <a:latin typeface="微软雅黑" pitchFamily="34" charset="-122"/>
                          <a:ea typeface="微软雅黑" pitchFamily="34" charset="-122"/>
                        </a:rPr>
                        <a:t>6.0622</a:t>
                      </a:r>
                      <a:endParaRPr lang="zh-CN" sz="1800" b="0" kern="100" dirty="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a:effectLst/>
                          <a:latin typeface="微软雅黑" pitchFamily="34" charset="-122"/>
                          <a:ea typeface="微软雅黑" pitchFamily="34" charset="-122"/>
                        </a:rPr>
                        <a:t>……</a:t>
                      </a:r>
                      <a:endParaRPr lang="zh-CN" sz="1800" b="0" kern="100">
                        <a:effectLst/>
                        <a:latin typeface="微软雅黑" pitchFamily="34" charset="-122"/>
                        <a:ea typeface="微软雅黑" pitchFamily="34" charset="-122"/>
                        <a:cs typeface="Times New Roman"/>
                      </a:endParaRPr>
                    </a:p>
                  </a:txBody>
                  <a:tcPr marL="68573" marR="68573" marT="0" marB="0"/>
                </a:tc>
                <a:extLst>
                  <a:ext uri="{0D108BD9-81ED-4DB2-BD59-A6C34878D82A}">
                    <a16:rowId xmlns:a16="http://schemas.microsoft.com/office/drawing/2014/main" val="10004"/>
                  </a:ext>
                </a:extLst>
              </a:tr>
              <a:tr h="274439">
                <a:tc>
                  <a:txBody>
                    <a:bodyPr/>
                    <a:lstStyle/>
                    <a:p>
                      <a:pPr algn="ctr">
                        <a:spcAft>
                          <a:spcPts val="0"/>
                        </a:spcAft>
                      </a:pPr>
                      <a:r>
                        <a:rPr lang="en-US" sz="1800" b="0" kern="100">
                          <a:effectLst/>
                          <a:latin typeface="微软雅黑" pitchFamily="34" charset="-122"/>
                          <a:ea typeface="微软雅黑" pitchFamily="34" charset="-122"/>
                        </a:rPr>
                        <a:t>0.06905</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a:effectLst/>
                          <a:latin typeface="微软雅黑" pitchFamily="34" charset="-122"/>
                          <a:ea typeface="微软雅黑" pitchFamily="34" charset="-122"/>
                        </a:rPr>
                        <a:t>……</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en-US" sz="1800" b="0" kern="100" dirty="0">
                          <a:effectLst/>
                          <a:latin typeface="微软雅黑" pitchFamily="34" charset="-122"/>
                          <a:ea typeface="微软雅黑" pitchFamily="34" charset="-122"/>
                        </a:rPr>
                        <a:t>7.147</a:t>
                      </a:r>
                      <a:endParaRPr lang="zh-CN" sz="1800" b="0" kern="100" dirty="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dirty="0">
                          <a:effectLst/>
                          <a:latin typeface="微软雅黑" pitchFamily="34" charset="-122"/>
                          <a:ea typeface="微软雅黑" pitchFamily="34" charset="-122"/>
                        </a:rPr>
                        <a:t>……</a:t>
                      </a:r>
                      <a:endParaRPr lang="zh-CN" sz="1800" b="0" kern="100" dirty="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en-US" sz="1800" b="0" kern="100" dirty="0">
                          <a:effectLst/>
                          <a:latin typeface="微软雅黑" pitchFamily="34" charset="-122"/>
                          <a:ea typeface="微软雅黑" pitchFamily="34" charset="-122"/>
                        </a:rPr>
                        <a:t>6.0622</a:t>
                      </a:r>
                      <a:endParaRPr lang="zh-CN" sz="1800" b="0" kern="100" dirty="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dirty="0">
                          <a:effectLst/>
                          <a:latin typeface="微软雅黑" pitchFamily="34" charset="-122"/>
                          <a:ea typeface="微软雅黑" pitchFamily="34" charset="-122"/>
                        </a:rPr>
                        <a:t>……</a:t>
                      </a:r>
                      <a:endParaRPr lang="zh-CN" sz="1800" b="0" kern="100" dirty="0">
                        <a:effectLst/>
                        <a:latin typeface="微软雅黑" pitchFamily="34" charset="-122"/>
                        <a:ea typeface="微软雅黑" pitchFamily="34" charset="-122"/>
                        <a:cs typeface="Times New Roman"/>
                      </a:endParaRPr>
                    </a:p>
                  </a:txBody>
                  <a:tcPr marL="68573" marR="68573" marT="0" marB="0"/>
                </a:tc>
                <a:extLst>
                  <a:ext uri="{0D108BD9-81ED-4DB2-BD59-A6C34878D82A}">
                    <a16:rowId xmlns:a16="http://schemas.microsoft.com/office/drawing/2014/main" val="10005"/>
                  </a:ext>
                </a:extLst>
              </a:tr>
            </a:tbl>
          </a:graphicData>
        </a:graphic>
      </p:graphicFrame>
      <p:sp>
        <p:nvSpPr>
          <p:cNvPr id="22578" name="TextBox 5">
            <a:extLst>
              <a:ext uri="{FF2B5EF4-FFF2-40B4-BE49-F238E27FC236}">
                <a16:creationId xmlns:a16="http://schemas.microsoft.com/office/drawing/2014/main" id="{E03B4D7A-6292-489C-8CA2-BC562BEE75EA}"/>
              </a:ext>
            </a:extLst>
          </p:cNvPr>
          <p:cNvSpPr txBox="1">
            <a:spLocks noChangeArrowheads="1"/>
          </p:cNvSpPr>
          <p:nvPr/>
        </p:nvSpPr>
        <p:spPr bwMode="auto">
          <a:xfrm>
            <a:off x="250825" y="3789363"/>
            <a:ext cx="82089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lnSpc>
                <a:spcPct val="150000"/>
              </a:lnSpc>
              <a:buClr>
                <a:srgbClr val="002060"/>
              </a:buClr>
              <a:buFont typeface="Wingdings" panose="05000000000000000000" pitchFamily="2" charset="2"/>
              <a:buChar char="l"/>
            </a:pPr>
            <a:r>
              <a:rPr lang="zh-CN" altLang="zh-CN" sz="2000">
                <a:latin typeface="微软雅黑" panose="020B0503020204020204" pitchFamily="34" charset="-122"/>
                <a:ea typeface="微软雅黑" panose="020B0503020204020204" pitchFamily="34" charset="-122"/>
              </a:rPr>
              <a:t>直觉告诉我们：</a:t>
            </a:r>
            <a:r>
              <a:rPr lang="zh-CN" altLang="en-US" sz="2000">
                <a:latin typeface="微软雅黑" panose="020B0503020204020204" pitchFamily="34" charset="-122"/>
                <a:ea typeface="微软雅黑" panose="020B0503020204020204" pitchFamily="34" charset="-122"/>
              </a:rPr>
              <a:t>上面的</a:t>
            </a:r>
            <a:r>
              <a:rPr lang="zh-CN" altLang="zh-CN" sz="2000">
                <a:latin typeface="微软雅黑" panose="020B0503020204020204" pitchFamily="34" charset="-122"/>
                <a:ea typeface="微软雅黑" panose="020B0503020204020204" pitchFamily="34" charset="-122"/>
              </a:rPr>
              <a:t>数据表中第</a:t>
            </a:r>
            <a:r>
              <a:rPr lang="en-US" altLang="zh-CN" sz="2000">
                <a:latin typeface="微软雅黑" panose="020B0503020204020204" pitchFamily="34" charset="-122"/>
                <a:ea typeface="微软雅黑" panose="020B0503020204020204" pitchFamily="34" charset="-122"/>
              </a:rPr>
              <a:t>3</a:t>
            </a:r>
            <a:r>
              <a:rPr lang="zh-CN" altLang="zh-CN" sz="2000">
                <a:latin typeface="微软雅黑" panose="020B0503020204020204" pitchFamily="34" charset="-122"/>
                <a:ea typeface="微软雅黑" panose="020B0503020204020204" pitchFamily="34" charset="-122"/>
              </a:rPr>
              <a:t>列（住宅平均房间数）与最终房价一般是成正比的，具有某种线性关系。</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5F42E5D6-1F2B-4E9D-B7C0-0860041BA370}"/>
              </a:ext>
            </a:extLst>
          </p:cNvPr>
          <p:cNvSpPr>
            <a:spLocks noGrp="1"/>
          </p:cNvSpPr>
          <p:nvPr>
            <p:ph type="title"/>
          </p:nvPr>
        </p:nvSpPr>
        <p:spPr/>
        <p:txBody>
          <a:bodyPr/>
          <a:lstStyle/>
          <a:p>
            <a:r>
              <a:rPr lang="zh-CN" altLang="en-US"/>
              <a:t>线性回归例子</a:t>
            </a:r>
          </a:p>
        </p:txBody>
      </p:sp>
      <p:sp>
        <p:nvSpPr>
          <p:cNvPr id="23555" name="内容占位符 2">
            <a:extLst>
              <a:ext uri="{FF2B5EF4-FFF2-40B4-BE49-F238E27FC236}">
                <a16:creationId xmlns:a16="http://schemas.microsoft.com/office/drawing/2014/main" id="{CD345557-AF67-4BB7-A9FF-3B19DF623C3E}"/>
              </a:ext>
            </a:extLst>
          </p:cNvPr>
          <p:cNvSpPr>
            <a:spLocks noGrp="1"/>
          </p:cNvSpPr>
          <p:nvPr>
            <p:ph idx="1"/>
          </p:nvPr>
        </p:nvSpPr>
        <p:spPr/>
        <p:txBody>
          <a:bodyPr/>
          <a:lstStyle/>
          <a:p>
            <a:r>
              <a:rPr lang="zh-CN" altLang="zh-CN"/>
              <a:t>我们利用线性回归来验证想法。同时，作为一个二维的例子，可以在平面上绘出图形，进一步观察图形</a:t>
            </a:r>
            <a:r>
              <a:rPr lang="zh-CN" altLang="en-US"/>
              <a:t>，如下</a:t>
            </a:r>
            <a:r>
              <a:rPr lang="zh-CN" altLang="zh-CN"/>
              <a:t>见图 </a:t>
            </a:r>
            <a:r>
              <a:rPr lang="zh-CN" altLang="en-US"/>
              <a:t>：</a:t>
            </a:r>
          </a:p>
        </p:txBody>
      </p:sp>
      <p:pic>
        <p:nvPicPr>
          <p:cNvPr id="23556" name="图片 3">
            <a:extLst>
              <a:ext uri="{FF2B5EF4-FFF2-40B4-BE49-F238E27FC236}">
                <a16:creationId xmlns:a16="http://schemas.microsoft.com/office/drawing/2014/main" id="{0A49EB9B-6F23-44C1-A386-C9A864FFD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773238"/>
            <a:ext cx="8351837"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13065809-AC96-43C7-9633-F28377580211}"/>
              </a:ext>
            </a:extLst>
          </p:cNvPr>
          <p:cNvSpPr>
            <a:spLocks noGrp="1"/>
          </p:cNvSpPr>
          <p:nvPr>
            <p:ph type="title"/>
          </p:nvPr>
        </p:nvSpPr>
        <p:spPr/>
        <p:txBody>
          <a:bodyPr/>
          <a:lstStyle/>
          <a:p>
            <a:r>
              <a:rPr lang="zh-CN" altLang="en-US"/>
              <a:t>逻辑回归</a:t>
            </a:r>
          </a:p>
        </p:txBody>
      </p:sp>
      <p:sp>
        <p:nvSpPr>
          <p:cNvPr id="24579" name="内容占位符 2">
            <a:extLst>
              <a:ext uri="{FF2B5EF4-FFF2-40B4-BE49-F238E27FC236}">
                <a16:creationId xmlns:a16="http://schemas.microsoft.com/office/drawing/2014/main" id="{C9D701F1-8925-4EB6-84D4-51E1C46AB7CB}"/>
              </a:ext>
            </a:extLst>
          </p:cNvPr>
          <p:cNvSpPr>
            <a:spLocks noGrp="1"/>
          </p:cNvSpPr>
          <p:nvPr>
            <p:ph idx="1"/>
          </p:nvPr>
        </p:nvSpPr>
        <p:spPr/>
        <p:txBody>
          <a:bodyPr/>
          <a:lstStyle/>
          <a:p>
            <a:r>
              <a:rPr lang="zh-CN" altLang="zh-CN"/>
              <a:t>分类和回归二者不存在不可逾越的鸿沟。就波士顿房价预测作为例子：如果将房价按高低分为“高级”、“中级”和“普通”三个档次，那么这个预测问题也属于分类问题。</a:t>
            </a:r>
            <a:endParaRPr lang="en-US" altLang="zh-CN"/>
          </a:p>
          <a:p>
            <a:r>
              <a:rPr lang="zh-CN" altLang="zh-CN"/>
              <a:t>准确地说，逻辑回归（</a:t>
            </a:r>
            <a:r>
              <a:rPr lang="en-US" altLang="zh-CN"/>
              <a:t>Logistic Regression</a:t>
            </a:r>
            <a:r>
              <a:rPr lang="zh-CN" altLang="zh-CN"/>
              <a:t>）是对数几率回归，属于广义线性模型（</a:t>
            </a:r>
            <a:r>
              <a:rPr lang="en-US" altLang="zh-CN"/>
              <a:t>GLM</a:t>
            </a:r>
            <a:r>
              <a:rPr lang="zh-CN" altLang="zh-CN"/>
              <a:t>），它的因变量一般只有</a:t>
            </a:r>
            <a:r>
              <a:rPr lang="en-US" altLang="zh-CN"/>
              <a:t>0</a:t>
            </a:r>
            <a:r>
              <a:rPr lang="zh-CN" altLang="zh-CN"/>
              <a:t>或</a:t>
            </a:r>
            <a:r>
              <a:rPr lang="en-US" altLang="zh-CN"/>
              <a:t>1. </a:t>
            </a:r>
          </a:p>
          <a:p>
            <a:r>
              <a:rPr lang="zh-CN" altLang="zh-CN"/>
              <a:t>需要明确一件事情：线性回归并没有对数据的分布进行任何假设，而逻辑回归隐含了一个基本假设</a:t>
            </a:r>
            <a:r>
              <a:rPr lang="en-US" altLang="zh-CN"/>
              <a:t> </a:t>
            </a:r>
            <a:r>
              <a:rPr lang="zh-CN" altLang="zh-CN"/>
              <a:t>：每个样本均独立服从于伯努利分布（</a:t>
            </a:r>
            <a:r>
              <a:rPr lang="en-US" altLang="zh-CN"/>
              <a:t>0-1</a:t>
            </a:r>
            <a:r>
              <a:rPr lang="zh-CN" altLang="zh-CN"/>
              <a:t>分布）。</a:t>
            </a:r>
            <a:endParaRPr lang="en-US" altLang="zh-CN"/>
          </a:p>
          <a:p>
            <a:r>
              <a:rPr lang="zh-CN" altLang="zh-CN"/>
              <a:t>伯努利分布属于指数分布族，这个大家庭还包括：高斯（正态）分布、多项式分布、泊松分布、伽马分布、</a:t>
            </a:r>
            <a:r>
              <a:rPr lang="en-US" altLang="zh-CN"/>
              <a:t>Dirichlet</a:t>
            </a:r>
            <a:r>
              <a:rPr lang="zh-CN" altLang="zh-CN"/>
              <a:t>分布等。</a:t>
            </a:r>
          </a:p>
          <a:p>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5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53239</TotalTime>
  <Words>4302</Words>
  <Application>Microsoft Office PowerPoint</Application>
  <PresentationFormat>全屏显示(4:3)</PresentationFormat>
  <Paragraphs>365</Paragraphs>
  <Slides>49</Slides>
  <Notes>7</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49</vt:i4>
      </vt:variant>
    </vt:vector>
  </HeadingPairs>
  <TitlesOfParts>
    <vt:vector size="60" baseType="lpstr">
      <vt:lpstr>黑体</vt:lpstr>
      <vt:lpstr>华文楷体</vt:lpstr>
      <vt:lpstr>宋体</vt:lpstr>
      <vt:lpstr>微软雅黑</vt:lpstr>
      <vt:lpstr>Arial</vt:lpstr>
      <vt:lpstr>Calibri</vt:lpstr>
      <vt:lpstr>Times New Roman</vt:lpstr>
      <vt:lpstr>Verdana</vt:lpstr>
      <vt:lpstr>Wingdings</vt:lpstr>
      <vt:lpstr>Office 主题</vt:lpstr>
      <vt:lpstr>Equation</vt:lpstr>
      <vt:lpstr>PowerPoint 演示文稿</vt:lpstr>
      <vt:lpstr>目录</vt:lpstr>
      <vt:lpstr>分类与预测的概述</vt:lpstr>
      <vt:lpstr>回归分析</vt:lpstr>
      <vt:lpstr>线性回归</vt:lpstr>
      <vt:lpstr>线性回归</vt:lpstr>
      <vt:lpstr>线性回归例子</vt:lpstr>
      <vt:lpstr>线性回归例子</vt:lpstr>
      <vt:lpstr>逻辑回归</vt:lpstr>
      <vt:lpstr>逻辑回归</vt:lpstr>
      <vt:lpstr>逻辑回归</vt:lpstr>
      <vt:lpstr>逻辑回归</vt:lpstr>
      <vt:lpstr>算法实现</vt:lpstr>
      <vt:lpstr>目录</vt:lpstr>
      <vt:lpstr>决策树概述</vt:lpstr>
      <vt:lpstr>决策树算法分类</vt:lpstr>
      <vt:lpstr>ID3算法</vt:lpstr>
      <vt:lpstr>ID3基本原理</vt:lpstr>
      <vt:lpstr>ID3基本原理</vt:lpstr>
      <vt:lpstr>ID3算法实现</vt:lpstr>
      <vt:lpstr>ID3算法实现</vt:lpstr>
      <vt:lpstr>ID3算法实现</vt:lpstr>
      <vt:lpstr>ID3算法实现</vt:lpstr>
      <vt:lpstr>其他树算法</vt:lpstr>
      <vt:lpstr>C4.5算法</vt:lpstr>
      <vt:lpstr>C5.0算法</vt:lpstr>
      <vt:lpstr>C5.0算法</vt:lpstr>
      <vt:lpstr>CART算法</vt:lpstr>
      <vt:lpstr>CART算法</vt:lpstr>
      <vt:lpstr>目录</vt:lpstr>
      <vt:lpstr>神经网络的概述</vt:lpstr>
      <vt:lpstr>BP神经网络</vt:lpstr>
      <vt:lpstr>向前传播</vt:lpstr>
      <vt:lpstr>向前传播</vt:lpstr>
      <vt:lpstr>反向传播</vt:lpstr>
      <vt:lpstr>反向传播</vt:lpstr>
      <vt:lpstr>反向传播</vt:lpstr>
      <vt:lpstr>进行试验</vt:lpstr>
      <vt:lpstr>其他神经网络</vt:lpstr>
      <vt:lpstr>目录</vt:lpstr>
      <vt:lpstr>KNN算法概述</vt:lpstr>
      <vt:lpstr>KNN算法实现流程</vt:lpstr>
      <vt:lpstr>算法实现</vt:lpstr>
      <vt:lpstr>目录</vt:lpstr>
      <vt:lpstr>朴素贝叶斯</vt:lpstr>
      <vt:lpstr>高斯朴素贝叶斯</vt:lpstr>
      <vt:lpstr>多项式朴素贝叶斯</vt:lpstr>
      <vt:lpstr>Python实现</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tiptech</dc:creator>
  <cp:lastModifiedBy>武永亮</cp:lastModifiedBy>
  <cp:revision>6859</cp:revision>
  <cp:lastPrinted>1601-01-01T00:00:00Z</cp:lastPrinted>
  <dcterms:created xsi:type="dcterms:W3CDTF">2009-09-22T14:48:25Z</dcterms:created>
  <dcterms:modified xsi:type="dcterms:W3CDTF">2018-03-28T07:48:45Z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NXTAG2">
    <vt:lpwstr>000800a840000000000001024120</vt:lpwstr>
  </property>
</Properties>
</file>