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7" r:id="rId1"/>
  </p:sldMasterIdLst>
  <p:notesMasterIdLst>
    <p:notesMasterId r:id="rId21"/>
  </p:notesMasterIdLst>
  <p:sldIdLst>
    <p:sldId id="499" r:id="rId2"/>
    <p:sldId id="500" r:id="rId3"/>
    <p:sldId id="503" r:id="rId4"/>
    <p:sldId id="505" r:id="rId5"/>
    <p:sldId id="504" r:id="rId6"/>
    <p:sldId id="512" r:id="rId7"/>
    <p:sldId id="513" r:id="rId8"/>
    <p:sldId id="501" r:id="rId9"/>
    <p:sldId id="506" r:id="rId10"/>
    <p:sldId id="507" r:id="rId11"/>
    <p:sldId id="508" r:id="rId12"/>
    <p:sldId id="514" r:id="rId13"/>
    <p:sldId id="515" r:id="rId14"/>
    <p:sldId id="502" r:id="rId15"/>
    <p:sldId id="509" r:id="rId16"/>
    <p:sldId id="510" r:id="rId17"/>
    <p:sldId id="511" r:id="rId18"/>
    <p:sldId id="516" r:id="rId19"/>
    <p:sldId id="518" r:id="rId20"/>
  </p:sldIdLst>
  <p:sldSz cx="9144000" cy="6858000" type="screen4x3"/>
  <p:notesSz cx="7099300" cy="10234613"/>
  <p:custDataLst>
    <p:tags r:id="rId22"/>
  </p:custDataLst>
  <p:defaultTextStyle>
    <a:defPPr>
      <a:defRPr lang="zh-CN"/>
    </a:defPPr>
    <a:lvl1pPr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799">
          <p15:clr>
            <a:srgbClr val="A4A3A4"/>
          </p15:clr>
        </p15:guide>
        <p15:guide id="2" orient="horz" pos="1321">
          <p15:clr>
            <a:srgbClr val="A4A3A4"/>
          </p15:clr>
        </p15:guide>
        <p15:guide id="3" orient="horz" pos="4133">
          <p15:clr>
            <a:srgbClr val="A4A3A4"/>
          </p15:clr>
        </p15:guide>
        <p15:guide id="4" orient="horz" pos="4224">
          <p15:clr>
            <a:srgbClr val="A4A3A4"/>
          </p15:clr>
        </p15:guide>
        <p15:guide id="5" pos="295">
          <p15:clr>
            <a:srgbClr val="A4A3A4"/>
          </p15:clr>
        </p15:guide>
        <p15:guide id="6" pos="4037">
          <p15:clr>
            <a:srgbClr val="A4A3A4"/>
          </p15:clr>
        </p15:guide>
        <p15:guide id="7" pos="5534">
          <p15:clr>
            <a:srgbClr val="A4A3A4"/>
          </p15:clr>
        </p15:guide>
        <p15:guide id="8" pos="1134">
          <p15:clr>
            <a:srgbClr val="A4A3A4"/>
          </p15:clr>
        </p15:guide>
        <p15:guide id="9" pos="1202">
          <p15:clr>
            <a:srgbClr val="A4A3A4"/>
          </p15:clr>
        </p15:guide>
        <p15:guide id="10" pos="1678">
          <p15:clr>
            <a:srgbClr val="A4A3A4"/>
          </p15:clr>
        </p15:guide>
        <p15:guide id="11" pos="172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C40EA"/>
    <a:srgbClr val="E4D994"/>
    <a:srgbClr val="E8DFA6"/>
    <a:srgbClr val="99CCFF"/>
    <a:srgbClr val="C4C4C4"/>
    <a:srgbClr val="9B9B9B"/>
    <a:srgbClr val="F1F2EA"/>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37" autoAdjust="0"/>
    <p:restoredTop sz="98701" autoAdjust="0"/>
  </p:normalViewPr>
  <p:slideViewPr>
    <p:cSldViewPr>
      <p:cViewPr varScale="1">
        <p:scale>
          <a:sx n="84" d="100"/>
          <a:sy n="84" d="100"/>
        </p:scale>
        <p:origin x="918" y="84"/>
      </p:cViewPr>
      <p:guideLst>
        <p:guide orient="horz" pos="799"/>
        <p:guide orient="horz" pos="1321"/>
        <p:guide orient="horz" pos="4133"/>
        <p:guide orient="horz" pos="4224"/>
        <p:guide pos="295"/>
        <p:guide pos="4037"/>
        <p:guide pos="5534"/>
        <p:guide pos="1134"/>
        <p:guide pos="1202"/>
        <p:guide pos="1678"/>
        <p:guide pos="172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6BE984B0-4472-45A7-BD5F-608BBEA4D274}"/>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114691" name="Rectangle 3">
            <a:extLst>
              <a:ext uri="{FF2B5EF4-FFF2-40B4-BE49-F238E27FC236}">
                <a16:creationId xmlns:a16="http://schemas.microsoft.com/office/drawing/2014/main" id="{042CF660-EDDE-439C-A6FD-02FAA4BC083C}"/>
              </a:ext>
            </a:extLst>
          </p:cNvPr>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35844" name="Rectangle 4">
            <a:extLst>
              <a:ext uri="{FF2B5EF4-FFF2-40B4-BE49-F238E27FC236}">
                <a16:creationId xmlns:a16="http://schemas.microsoft.com/office/drawing/2014/main" id="{49B6EA88-B2D6-4200-8C38-2A1890A1BCEE}"/>
              </a:ext>
            </a:extLst>
          </p:cNvPr>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3" name="Rectangle 5">
            <a:extLst>
              <a:ext uri="{FF2B5EF4-FFF2-40B4-BE49-F238E27FC236}">
                <a16:creationId xmlns:a16="http://schemas.microsoft.com/office/drawing/2014/main" id="{CB5AD3C4-97B3-41B0-ABB5-32C9F49357AB}"/>
              </a:ext>
            </a:extLst>
          </p:cNvPr>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4694" name="Rectangle 6">
            <a:extLst>
              <a:ext uri="{FF2B5EF4-FFF2-40B4-BE49-F238E27FC236}">
                <a16:creationId xmlns:a16="http://schemas.microsoft.com/office/drawing/2014/main" id="{F8297B66-68F4-49B6-BDE3-8951966E700D}"/>
              </a:ext>
            </a:extLst>
          </p:cNvPr>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114695" name="Rectangle 7">
            <a:extLst>
              <a:ext uri="{FF2B5EF4-FFF2-40B4-BE49-F238E27FC236}">
                <a16:creationId xmlns:a16="http://schemas.microsoft.com/office/drawing/2014/main" id="{822A7763-F8B6-4B24-998C-7D81B1664391}"/>
              </a:ext>
            </a:extLst>
          </p:cNvPr>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solidFill>
                  <a:schemeClr val="tx1"/>
                </a:solidFill>
              </a:defRPr>
            </a:lvl1pPr>
          </a:lstStyle>
          <a:p>
            <a:fld id="{7B1EBAB5-5F3D-44A0-BF6E-CA05812C5326}"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a:extLst>
              <a:ext uri="{FF2B5EF4-FFF2-40B4-BE49-F238E27FC236}">
                <a16:creationId xmlns:a16="http://schemas.microsoft.com/office/drawing/2014/main" id="{69A0DEBA-D755-4079-B91A-3CA228B853D7}"/>
              </a:ext>
            </a:extLst>
          </p:cNvPr>
          <p:cNvSpPr>
            <a:spLocks noGrp="1" noRot="1" noChangeAspect="1" noTextEdit="1"/>
          </p:cNvSpPr>
          <p:nvPr>
            <p:ph type="sldImg"/>
          </p:nvPr>
        </p:nvSpPr>
        <p:spPr>
          <a:ln/>
        </p:spPr>
      </p:sp>
      <p:sp>
        <p:nvSpPr>
          <p:cNvPr id="36867" name="备注占位符 2">
            <a:extLst>
              <a:ext uri="{FF2B5EF4-FFF2-40B4-BE49-F238E27FC236}">
                <a16:creationId xmlns:a16="http://schemas.microsoft.com/office/drawing/2014/main" id="{81CB1C6D-6DA1-4E91-8269-52EAA764808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36868" name="灯片编号占位符 3">
            <a:extLst>
              <a:ext uri="{FF2B5EF4-FFF2-40B4-BE49-F238E27FC236}">
                <a16:creationId xmlns:a16="http://schemas.microsoft.com/office/drawing/2014/main" id="{6D58BA06-1180-4EB0-A719-8059CA1D1D7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9DE1CCCD-9D99-4A6C-8B8B-F77C0DFEB5BE}" type="slidenum">
              <a:rPr lang="en-US" altLang="zh-CN" sz="1300">
                <a:solidFill>
                  <a:schemeClr val="tx1"/>
                </a:solidFill>
              </a:rPr>
              <a:pPr eaLnBrk="1" hangingPunct="1"/>
              <a:t>1</a:t>
            </a:fld>
            <a:endParaRPr lang="en-US" altLang="zh-CN" sz="130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a:extLst>
              <a:ext uri="{FF2B5EF4-FFF2-40B4-BE49-F238E27FC236}">
                <a16:creationId xmlns:a16="http://schemas.microsoft.com/office/drawing/2014/main" id="{8F806F0B-E32A-47BE-8B6A-020ABE19FE49}"/>
              </a:ext>
            </a:extLst>
          </p:cNvPr>
          <p:cNvSpPr>
            <a:spLocks noGrp="1" noRot="1" noChangeAspect="1" noTextEdit="1"/>
          </p:cNvSpPr>
          <p:nvPr>
            <p:ph type="sldImg"/>
          </p:nvPr>
        </p:nvSpPr>
        <p:spPr>
          <a:ln/>
        </p:spPr>
      </p:sp>
      <p:sp>
        <p:nvSpPr>
          <p:cNvPr id="37891" name="备注占位符 2">
            <a:extLst>
              <a:ext uri="{FF2B5EF4-FFF2-40B4-BE49-F238E27FC236}">
                <a16:creationId xmlns:a16="http://schemas.microsoft.com/office/drawing/2014/main" id="{DBC26F5E-FD8E-4993-B8D2-9A18A8B3722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37892" name="灯片编号占位符 3">
            <a:extLst>
              <a:ext uri="{FF2B5EF4-FFF2-40B4-BE49-F238E27FC236}">
                <a16:creationId xmlns:a16="http://schemas.microsoft.com/office/drawing/2014/main" id="{C69C1C7C-80E8-4436-A9BD-B36EF6CC74A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98DDAD78-91F0-4306-A728-E7D741C45427}" type="slidenum">
              <a:rPr lang="zh-CN" altLang="en-US" sz="1300">
                <a:solidFill>
                  <a:schemeClr val="tx1"/>
                </a:solidFill>
              </a:rPr>
              <a:pPr eaLnBrk="1" hangingPunct="1"/>
              <a:t>2</a:t>
            </a:fld>
            <a:endParaRPr lang="zh-CN" altLang="en-US" sz="130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a:extLst>
              <a:ext uri="{FF2B5EF4-FFF2-40B4-BE49-F238E27FC236}">
                <a16:creationId xmlns:a16="http://schemas.microsoft.com/office/drawing/2014/main" id="{72AFD273-4EC7-4D28-A9B1-DA188699E361}"/>
              </a:ext>
            </a:extLst>
          </p:cNvPr>
          <p:cNvSpPr>
            <a:spLocks noGrp="1" noRot="1" noChangeAspect="1" noTextEdit="1"/>
          </p:cNvSpPr>
          <p:nvPr>
            <p:ph type="sldImg"/>
          </p:nvPr>
        </p:nvSpPr>
        <p:spPr>
          <a:ln/>
        </p:spPr>
      </p:sp>
      <p:sp>
        <p:nvSpPr>
          <p:cNvPr id="38915" name="备注占位符 2">
            <a:extLst>
              <a:ext uri="{FF2B5EF4-FFF2-40B4-BE49-F238E27FC236}">
                <a16:creationId xmlns:a16="http://schemas.microsoft.com/office/drawing/2014/main" id="{F02D25DD-B4B0-4473-8485-46D8CFF8163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38916" name="灯片编号占位符 3">
            <a:extLst>
              <a:ext uri="{FF2B5EF4-FFF2-40B4-BE49-F238E27FC236}">
                <a16:creationId xmlns:a16="http://schemas.microsoft.com/office/drawing/2014/main" id="{F8CDA226-C138-4C9B-BB6C-D0CD346F662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81A8533D-0F4E-42C8-AD1D-E30DFC3A6EFC}" type="slidenum">
              <a:rPr lang="zh-CN" altLang="en-US" sz="1300">
                <a:solidFill>
                  <a:schemeClr val="tx1"/>
                </a:solidFill>
              </a:rPr>
              <a:pPr eaLnBrk="1" hangingPunct="1"/>
              <a:t>8</a:t>
            </a:fld>
            <a:endParaRPr lang="zh-CN" altLang="en-US" sz="1300">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a:extLst>
              <a:ext uri="{FF2B5EF4-FFF2-40B4-BE49-F238E27FC236}">
                <a16:creationId xmlns:a16="http://schemas.microsoft.com/office/drawing/2014/main" id="{309FDAF5-5F51-485F-ACAC-733AEA45FB1A}"/>
              </a:ext>
            </a:extLst>
          </p:cNvPr>
          <p:cNvSpPr>
            <a:spLocks noGrp="1" noRot="1" noChangeAspect="1" noTextEdit="1"/>
          </p:cNvSpPr>
          <p:nvPr>
            <p:ph type="sldImg"/>
          </p:nvPr>
        </p:nvSpPr>
        <p:spPr>
          <a:ln/>
        </p:spPr>
      </p:sp>
      <p:sp>
        <p:nvSpPr>
          <p:cNvPr id="39939" name="备注占位符 2">
            <a:extLst>
              <a:ext uri="{FF2B5EF4-FFF2-40B4-BE49-F238E27FC236}">
                <a16:creationId xmlns:a16="http://schemas.microsoft.com/office/drawing/2014/main" id="{6B8D9F9F-D931-4762-8B53-BF3990EEB5E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39940" name="灯片编号占位符 3">
            <a:extLst>
              <a:ext uri="{FF2B5EF4-FFF2-40B4-BE49-F238E27FC236}">
                <a16:creationId xmlns:a16="http://schemas.microsoft.com/office/drawing/2014/main" id="{2D6F5AD5-5070-466A-9705-5715D843E19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2CD4762E-B51E-4A03-8FC7-53D6335BFF04}" type="slidenum">
              <a:rPr lang="zh-CN" altLang="en-US" sz="1300">
                <a:solidFill>
                  <a:schemeClr val="tx1"/>
                </a:solidFill>
              </a:rPr>
              <a:pPr eaLnBrk="1" hangingPunct="1"/>
              <a:t>14</a:t>
            </a:fld>
            <a:endParaRPr lang="zh-CN" altLang="en-US" sz="130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374E120C-6EC1-4E78-970A-6E1AD4130201}"/>
              </a:ext>
            </a:extLst>
          </p:cNvPr>
          <p:cNvSpPr>
            <a:spLocks noGrp="1" noRot="1" noChangeAspect="1" noTextEdit="1"/>
          </p:cNvSpPr>
          <p:nvPr>
            <p:ph type="sldImg"/>
          </p:nvPr>
        </p:nvSpPr>
        <p:spPr>
          <a:ln/>
        </p:spPr>
      </p:sp>
      <p:sp>
        <p:nvSpPr>
          <p:cNvPr id="56323" name="Rectangle 3">
            <a:extLst>
              <a:ext uri="{FF2B5EF4-FFF2-40B4-BE49-F238E27FC236}">
                <a16:creationId xmlns:a16="http://schemas.microsoft.com/office/drawing/2014/main" id="{AAE3D214-17CF-40A8-905E-C15207067B0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41264966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20D3845-A1AA-4E03-9D0F-6C5C427E30D4}"/>
              </a:ext>
            </a:extLst>
          </p:cNvPr>
          <p:cNvSpPr/>
          <p:nvPr userDrawn="1"/>
        </p:nvSpPr>
        <p:spPr>
          <a:xfrm>
            <a:off x="0" y="1857375"/>
            <a:ext cx="9142413" cy="2500313"/>
          </a:xfrm>
          <a:prstGeom prst="rect">
            <a:avLst/>
          </a:prstGeom>
          <a:solidFill>
            <a:srgbClr val="9B9B9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 name="图片 2" descr="AW视觉符号.jpg">
            <a:extLst>
              <a:ext uri="{FF2B5EF4-FFF2-40B4-BE49-F238E27FC236}">
                <a16:creationId xmlns:a16="http://schemas.microsoft.com/office/drawing/2014/main" id="{9A40F7EE-B3D8-4C3D-A911-6E388FAB07A6}"/>
              </a:ext>
            </a:extLst>
          </p:cNvPr>
          <p:cNvPicPr>
            <a:picLocks noChangeAspect="1"/>
          </p:cNvPicPr>
          <p:nvPr userDrawn="1"/>
        </p:nvPicPr>
        <p:blipFill>
          <a:blip r:embed="rId2" cstate="print"/>
          <a:stretch>
            <a:fillRect/>
          </a:stretch>
        </p:blipFill>
        <p:spPr>
          <a:xfrm>
            <a:off x="124019" y="2628032"/>
            <a:ext cx="3896807" cy="20559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8">
            <a:extLst>
              <a:ext uri="{FF2B5EF4-FFF2-40B4-BE49-F238E27FC236}">
                <a16:creationId xmlns:a16="http://schemas.microsoft.com/office/drawing/2014/main" id="{2936911E-9263-4CCF-9296-114EFCD82418}"/>
              </a:ext>
            </a:extLst>
          </p:cNvPr>
          <p:cNvSpPr txBox="1">
            <a:spLocks noChangeArrowheads="1"/>
          </p:cNvSpPr>
          <p:nvPr userDrawn="1"/>
        </p:nvSpPr>
        <p:spPr bwMode="auto">
          <a:xfrm>
            <a:off x="1500188" y="500063"/>
            <a:ext cx="7643812" cy="523220"/>
          </a:xfrm>
          <a:prstGeom prst="rect">
            <a:avLst/>
          </a:prstGeom>
          <a:noFill/>
          <a:ln>
            <a:noFill/>
          </a:ln>
          <a:extLst/>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r" eaLnBrk="1" hangingPunct="1">
              <a:defRPr/>
            </a:pPr>
            <a:r>
              <a:rPr lang="en-US" altLang="zh-CN" sz="2800" dirty="0">
                <a:solidFill>
                  <a:schemeClr val="tx1"/>
                </a:solidFill>
                <a:latin typeface="微软雅黑" pitchFamily="34" charset="-122"/>
                <a:ea typeface="微软雅黑" pitchFamily="34" charset="-122"/>
              </a:rPr>
              <a:t>《Python</a:t>
            </a:r>
            <a:r>
              <a:rPr lang="zh-CN" altLang="en-US" sz="2800" dirty="0">
                <a:solidFill>
                  <a:schemeClr val="tx1"/>
                </a:solidFill>
                <a:latin typeface="微软雅黑" pitchFamily="34" charset="-122"/>
                <a:ea typeface="微软雅黑" pitchFamily="34" charset="-122"/>
              </a:rPr>
              <a:t>与数据挖掘</a:t>
            </a:r>
            <a:r>
              <a:rPr lang="en-US" altLang="zh-CN" sz="2800" dirty="0">
                <a:solidFill>
                  <a:schemeClr val="tx1"/>
                </a:solidFill>
                <a:latin typeface="微软雅黑" pitchFamily="34" charset="-122"/>
                <a:ea typeface="微软雅黑" pitchFamily="34" charset="-122"/>
              </a:rPr>
              <a:t>》</a:t>
            </a:r>
            <a:r>
              <a:rPr lang="zh-CN" altLang="en-US" sz="2000" dirty="0">
                <a:solidFill>
                  <a:schemeClr val="tx1"/>
                </a:solidFill>
                <a:latin typeface="华文楷体" pitchFamily="2" charset="-122"/>
                <a:ea typeface="华文楷体" pitchFamily="2" charset="-122"/>
              </a:rPr>
              <a:t>    </a:t>
            </a:r>
          </a:p>
        </p:txBody>
      </p:sp>
    </p:spTree>
    <p:extLst>
      <p:ext uri="{BB962C8B-B14F-4D97-AF65-F5344CB8AC3E}">
        <p14:creationId xmlns:p14="http://schemas.microsoft.com/office/powerpoint/2010/main" val="1482488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1" name="AutoShape 22">
            <a:extLst>
              <a:ext uri="{FF2B5EF4-FFF2-40B4-BE49-F238E27FC236}">
                <a16:creationId xmlns:a16="http://schemas.microsoft.com/office/drawing/2014/main" id="{BF2622F1-ABCC-4EBC-9FC8-621E901FDD10}"/>
              </a:ext>
            </a:extLst>
          </p:cNvPr>
          <p:cNvSpPr>
            <a:spLocks noChangeArrowheads="1"/>
          </p:cNvSpPr>
          <p:nvPr userDrawn="1"/>
        </p:nvSpPr>
        <p:spPr bwMode="auto">
          <a:xfrm>
            <a:off x="7308850" y="657225"/>
            <a:ext cx="1439863" cy="17463"/>
          </a:xfrm>
          <a:prstGeom prst="roundRect">
            <a:avLst>
              <a:gd name="adj" fmla="val 35898"/>
            </a:avLst>
          </a:prstGeom>
          <a:solidFill>
            <a:srgbClr val="F5A000"/>
          </a:solidFill>
          <a:ln>
            <a:noFill/>
          </a:ln>
          <a:extLst/>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22" name="AutoShape 23">
            <a:extLst>
              <a:ext uri="{FF2B5EF4-FFF2-40B4-BE49-F238E27FC236}">
                <a16:creationId xmlns:a16="http://schemas.microsoft.com/office/drawing/2014/main" id="{CA76A666-CBE3-44B6-9FEF-2B6A9E7D9423}"/>
              </a:ext>
            </a:extLst>
          </p:cNvPr>
          <p:cNvSpPr>
            <a:spLocks noChangeArrowheads="1"/>
          </p:cNvSpPr>
          <p:nvPr userDrawn="1"/>
        </p:nvSpPr>
        <p:spPr bwMode="auto">
          <a:xfrm>
            <a:off x="396875" y="657225"/>
            <a:ext cx="6840538" cy="17463"/>
          </a:xfrm>
          <a:prstGeom prst="roundRect">
            <a:avLst>
              <a:gd name="adj" fmla="val 50000"/>
            </a:avLst>
          </a:prstGeom>
          <a:solidFill>
            <a:srgbClr val="031D89"/>
          </a:solidFill>
          <a:ln>
            <a:noFill/>
          </a:ln>
          <a:extLst/>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23" name="Rectangle 12">
            <a:extLst>
              <a:ext uri="{FF2B5EF4-FFF2-40B4-BE49-F238E27FC236}">
                <a16:creationId xmlns:a16="http://schemas.microsoft.com/office/drawing/2014/main" id="{8AAB44C2-E26C-4CAD-8B9C-2ABF24D44668}"/>
              </a:ext>
            </a:extLst>
          </p:cNvPr>
          <p:cNvSpPr>
            <a:spLocks noChangeArrowheads="1"/>
          </p:cNvSpPr>
          <p:nvPr userDrawn="1"/>
        </p:nvSpPr>
        <p:spPr bwMode="auto">
          <a:xfrm>
            <a:off x="7929563" y="6484938"/>
            <a:ext cx="428625" cy="231775"/>
          </a:xfrm>
          <a:prstGeom prst="rect">
            <a:avLst/>
          </a:prstGeom>
          <a:noFill/>
          <a:ln>
            <a:noFill/>
          </a:ln>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r>
              <a:rPr lang="en-US" altLang="zh-CN" sz="1000">
                <a:solidFill>
                  <a:srgbClr val="7F7F7F"/>
                </a:solidFill>
                <a:ea typeface="黑体" panose="02010609060101010101" pitchFamily="49" charset="-122"/>
                <a:cs typeface="Arial" panose="020B0604020202020204" pitchFamily="34" charset="0"/>
              </a:rPr>
              <a:t> </a:t>
            </a:r>
            <a:fld id="{EC9AFC04-FEF9-41D0-BA8E-E01D990C3EEA}" type="slidenum">
              <a:rPr lang="en-US" altLang="zh-CN" sz="1000">
                <a:solidFill>
                  <a:srgbClr val="7F7F7F"/>
                </a:solidFill>
                <a:ea typeface="黑体" panose="02010609060101010101" pitchFamily="49" charset="-122"/>
                <a:cs typeface="Arial" panose="020B0604020202020204" pitchFamily="34" charset="0"/>
              </a:rPr>
              <a:pPr algn="ctr" eaLnBrk="1" hangingPunct="1"/>
              <a:t>‹#›</a:t>
            </a:fld>
            <a:endParaRPr lang="en-US" altLang="zh-CN" sz="1000">
              <a:solidFill>
                <a:srgbClr val="7F7F7F"/>
              </a:solidFill>
              <a:ea typeface="黑体" panose="02010609060101010101" pitchFamily="49" charset="-122"/>
              <a:cs typeface="Arial" panose="020B0604020202020204" pitchFamily="34" charset="0"/>
            </a:endParaRPr>
          </a:p>
        </p:txBody>
      </p:sp>
      <p:cxnSp>
        <p:nvCxnSpPr>
          <p:cNvPr id="24" name="直接连接符 23">
            <a:extLst>
              <a:ext uri="{FF2B5EF4-FFF2-40B4-BE49-F238E27FC236}">
                <a16:creationId xmlns:a16="http://schemas.microsoft.com/office/drawing/2014/main" id="{E60E3434-DF06-4D57-86AF-1BCA2A739D84}"/>
              </a:ext>
            </a:extLst>
          </p:cNvPr>
          <p:cNvCxnSpPr/>
          <p:nvPr userDrawn="1"/>
        </p:nvCxnSpPr>
        <p:spPr>
          <a:xfrm>
            <a:off x="2500313" y="6642100"/>
            <a:ext cx="5500687" cy="1588"/>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7A698B1C-7A50-4508-930D-5298A7520FDD}"/>
              </a:ext>
            </a:extLst>
          </p:cNvPr>
          <p:cNvCxnSpPr/>
          <p:nvPr userDrawn="1"/>
        </p:nvCxnSpPr>
        <p:spPr>
          <a:xfrm>
            <a:off x="8335963" y="6629400"/>
            <a:ext cx="395287"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8228DA5-4319-4B64-B5D0-68036BE3A9E5}"/>
              </a:ext>
            </a:extLst>
          </p:cNvPr>
          <p:cNvCxnSpPr/>
          <p:nvPr userDrawn="1"/>
        </p:nvCxnSpPr>
        <p:spPr>
          <a:xfrm rot="5400000">
            <a:off x="1336675" y="6623050"/>
            <a:ext cx="179388"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BE69E080-7CC0-4BB4-8B18-FC6945E10A30}"/>
              </a:ext>
            </a:extLst>
          </p:cNvPr>
          <p:cNvSpPr>
            <a:spLocks noChangeArrowheads="1"/>
          </p:cNvSpPr>
          <p:nvPr userDrawn="1"/>
        </p:nvSpPr>
        <p:spPr bwMode="auto">
          <a:xfrm>
            <a:off x="1425575" y="6440488"/>
            <a:ext cx="1107996" cy="326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600"/>
              </a:spcBef>
              <a:defRPr/>
            </a:pPr>
            <a:r>
              <a:rPr lang="zh-CN" altLang="en-US" sz="1200" dirty="0">
                <a:solidFill>
                  <a:srgbClr val="404040"/>
                </a:solidFill>
                <a:latin typeface="黑体" pitchFamily="49" charset="-122"/>
                <a:ea typeface="黑体" pitchFamily="49" charset="-122"/>
                <a:cs typeface="Arial" charset="0"/>
              </a:rPr>
              <a:t>讲师：武永亮</a:t>
            </a:r>
            <a:endParaRPr lang="en-US" altLang="zh-CN" sz="1200" dirty="0">
              <a:solidFill>
                <a:srgbClr val="404040"/>
              </a:solidFill>
              <a:latin typeface="黑体" pitchFamily="49" charset="-122"/>
              <a:ea typeface="黑体" pitchFamily="49" charset="-122"/>
              <a:cs typeface="Arial" charset="0"/>
            </a:endParaRPr>
          </a:p>
        </p:txBody>
      </p:sp>
      <p:sp>
        <p:nvSpPr>
          <p:cNvPr id="28" name="标题 1">
            <a:extLst>
              <a:ext uri="{FF2B5EF4-FFF2-40B4-BE49-F238E27FC236}">
                <a16:creationId xmlns:a16="http://schemas.microsoft.com/office/drawing/2014/main" id="{297603E2-4390-44FF-88E0-F080CE73CCB0}"/>
              </a:ext>
            </a:extLst>
          </p:cNvPr>
          <p:cNvSpPr>
            <a:spLocks noGrp="1"/>
          </p:cNvSpPr>
          <p:nvPr>
            <p:ph type="title"/>
          </p:nvPr>
        </p:nvSpPr>
        <p:spPr>
          <a:xfrm>
            <a:off x="142844" y="154379"/>
            <a:ext cx="8317619" cy="432048"/>
          </a:xfrm>
        </p:spPr>
        <p:txBody>
          <a:bodyPr>
            <a:noAutofit/>
          </a:bodyPr>
          <a:lstStyle>
            <a:lvl1pPr algn="l">
              <a:defRPr sz="2200" b="1">
                <a:latin typeface="Arial" pitchFamily="34" charset="0"/>
                <a:ea typeface="微软雅黑" pitchFamily="34" charset="-122"/>
                <a:cs typeface="Arial" pitchFamily="34" charset="0"/>
              </a:defRPr>
            </a:lvl1pPr>
          </a:lstStyle>
          <a:p>
            <a:r>
              <a:rPr lang="zh-CN" altLang="en-US" dirty="0"/>
              <a:t>单击此处编辑母版标题样式</a:t>
            </a:r>
          </a:p>
        </p:txBody>
      </p:sp>
      <p:sp>
        <p:nvSpPr>
          <p:cNvPr id="29" name="内容占位符 2">
            <a:extLst>
              <a:ext uri="{FF2B5EF4-FFF2-40B4-BE49-F238E27FC236}">
                <a16:creationId xmlns:a16="http://schemas.microsoft.com/office/drawing/2014/main" id="{B8C678D9-A252-4942-923E-E47272D18951}"/>
              </a:ext>
            </a:extLst>
          </p:cNvPr>
          <p:cNvSpPr>
            <a:spLocks noGrp="1"/>
          </p:cNvSpPr>
          <p:nvPr>
            <p:ph idx="1" hasCustomPrompt="1"/>
          </p:nvPr>
        </p:nvSpPr>
        <p:spPr>
          <a:xfrm>
            <a:off x="142844" y="775245"/>
            <a:ext cx="8583145" cy="1285603"/>
          </a:xfrm>
        </p:spPr>
        <p:txBody>
          <a:bodyPr>
            <a:noAutofit/>
          </a:bodyPr>
          <a:lstStyle>
            <a:lvl1pPr marL="342900" indent="-342900" algn="l" rtl="0" eaLnBrk="0" fontAlgn="base" hangingPunct="0">
              <a:lnSpc>
                <a:spcPct val="150000"/>
              </a:lnSpc>
              <a:spcBef>
                <a:spcPct val="20000"/>
              </a:spcBef>
              <a:spcAft>
                <a:spcPct val="0"/>
              </a:spcAft>
              <a:buClr>
                <a:srgbClr val="032089"/>
              </a:buClr>
              <a:buFont typeface="Wingdings" pitchFamily="2" charset="2"/>
              <a:buChar char="l"/>
              <a:defRPr lang="zh-CN" altLang="en-US" sz="2000" b="0" kern="1200" dirty="0">
                <a:solidFill>
                  <a:schemeClr val="tx1"/>
                </a:solidFill>
                <a:latin typeface="微软雅黑" pitchFamily="34" charset="-122"/>
                <a:ea typeface="微软雅黑" pitchFamily="34" charset="-122"/>
                <a:cs typeface="+mn-cs"/>
              </a:defRPr>
            </a:lvl1pPr>
            <a:lvl2pPr>
              <a:buClr>
                <a:srgbClr val="032089"/>
              </a:buClr>
              <a:buFont typeface="Wingdings" pitchFamily="2" charset="2"/>
              <a:buChar char="l"/>
              <a:defRPr sz="1600" b="0">
                <a:latin typeface="微软雅黑" pitchFamily="34" charset="-122"/>
                <a:ea typeface="微软雅黑" pitchFamily="34" charset="-122"/>
              </a:defRPr>
            </a:lvl2pPr>
            <a:lvl3pPr>
              <a:defRPr sz="1600" b="0">
                <a:latin typeface="微软雅黑" pitchFamily="34" charset="-122"/>
                <a:ea typeface="微软雅黑" pitchFamily="34" charset="-122"/>
              </a:defRPr>
            </a:lvl3pPr>
            <a:lvl4pPr>
              <a:defRPr sz="1600" b="0">
                <a:latin typeface="微软雅黑" pitchFamily="34" charset="-122"/>
                <a:ea typeface="微软雅黑" pitchFamily="34" charset="-122"/>
              </a:defRPr>
            </a:lvl4pPr>
            <a:lvl5pPr>
              <a:defRPr sz="1600" b="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072350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 calcmode="lin" valueType="num">
                                      <p:cBhvr additive="base">
                                        <p:cTn id="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
                                            <p:txEl>
                                              <p:pRg st="1" end="1"/>
                                            </p:txEl>
                                          </p:spTgt>
                                        </p:tgtEl>
                                        <p:attrNameLst>
                                          <p:attrName>style.visibility</p:attrName>
                                        </p:attrNameLst>
                                      </p:cBhvr>
                                      <p:to>
                                        <p:strVal val="visible"/>
                                      </p:to>
                                    </p:set>
                                    <p:anim calcmode="lin" valueType="num">
                                      <p:cBhvr additive="base">
                                        <p:cTn id="11" dur="500" fill="hold"/>
                                        <p:tgtEl>
                                          <p:spTgt spid="2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9">
                                            <p:txEl>
                                              <p:pRg st="2" end="2"/>
                                            </p:txEl>
                                          </p:spTgt>
                                        </p:tgtEl>
                                        <p:attrNameLst>
                                          <p:attrName>style.visibility</p:attrName>
                                        </p:attrNameLst>
                                      </p:cBhvr>
                                      <p:to>
                                        <p:strVal val="visible"/>
                                      </p:to>
                                    </p:set>
                                    <p:anim calcmode="lin" valueType="num">
                                      <p:cBhvr additive="base">
                                        <p:cTn id="15" dur="500" fill="hold"/>
                                        <p:tgtEl>
                                          <p:spTgt spid="2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9">
                                            <p:txEl>
                                              <p:pRg st="3" end="3"/>
                                            </p:txEl>
                                          </p:spTgt>
                                        </p:tgtEl>
                                        <p:attrNameLst>
                                          <p:attrName>style.visibility</p:attrName>
                                        </p:attrNameLst>
                                      </p:cBhvr>
                                      <p:to>
                                        <p:strVal val="visible"/>
                                      </p:to>
                                    </p:set>
                                    <p:anim calcmode="lin" valueType="num">
                                      <p:cBhvr additive="base">
                                        <p:cTn id="19" dur="500" fill="hold"/>
                                        <p:tgtEl>
                                          <p:spTgt spid="2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9">
                                            <p:txEl>
                                              <p:pRg st="4" end="4"/>
                                            </p:txEl>
                                          </p:spTgt>
                                        </p:tgtEl>
                                        <p:attrNameLst>
                                          <p:attrName>style.visibility</p:attrName>
                                        </p:attrNameLst>
                                      </p:cBhvr>
                                      <p:to>
                                        <p:strVal val="visible"/>
                                      </p:to>
                                    </p:set>
                                    <p:anim calcmode="lin" valueType="num">
                                      <p:cBhvr additive="base">
                                        <p:cTn id="23" dur="500" fill="hold"/>
                                        <p:tgtEl>
                                          <p:spTgt spid="2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tmplLst>
          <p:tmpl lvl="1">
            <p:tnLst>
              <p:par>
                <p:cTn presetID="2" presetClass="entr" presetSubtype="4" fill="hold" nodeType="click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59DC80AE-F38C-49CD-9DEE-A126403F8B6B}"/>
              </a:ext>
            </a:extLst>
          </p:cNvPr>
          <p:cNvSpPr>
            <a:spLocks noGrp="1"/>
          </p:cNvSpPr>
          <p:nvPr>
            <p:ph type="dt" sz="half" idx="10"/>
          </p:nvPr>
        </p:nvSpPr>
        <p:spPr/>
        <p:txBody>
          <a:bodyPr/>
          <a:lstStyle>
            <a:lvl1pPr eaLnBrk="0" hangingPunct="0">
              <a:defRPr>
                <a:latin typeface="Arial" charset="0"/>
                <a:ea typeface="宋体" charset="-122"/>
              </a:defRPr>
            </a:lvl1pPr>
          </a:lstStyle>
          <a:p>
            <a:pPr>
              <a:defRPr/>
            </a:pPr>
            <a:fld id="{1791664D-33E8-4FE4-BB2F-071903E13CE0}" type="datetimeFigureOut">
              <a:rPr lang="zh-CN" altLang="en-US"/>
              <a:pPr>
                <a:defRPr/>
              </a:pPr>
              <a:t>2018/4/28</a:t>
            </a:fld>
            <a:endParaRPr lang="zh-CN" altLang="en-US"/>
          </a:p>
        </p:txBody>
      </p:sp>
      <p:sp>
        <p:nvSpPr>
          <p:cNvPr id="3" name="页脚占位符 4">
            <a:extLst>
              <a:ext uri="{FF2B5EF4-FFF2-40B4-BE49-F238E27FC236}">
                <a16:creationId xmlns:a16="http://schemas.microsoft.com/office/drawing/2014/main" id="{74D5E924-9C96-4B9E-9B16-36E1C2B8B5EC}"/>
              </a:ext>
            </a:extLst>
          </p:cNvPr>
          <p:cNvSpPr>
            <a:spLocks noGrp="1"/>
          </p:cNvSpPr>
          <p:nvPr>
            <p:ph type="ftr" sz="quarter" idx="11"/>
          </p:nvPr>
        </p:nvSpPr>
        <p:spPr/>
        <p:txBody>
          <a:bodyPr/>
          <a:lstStyle>
            <a:lvl1pPr eaLnBrk="0" hangingPunct="0">
              <a:defRPr>
                <a:latin typeface="Arial" charset="0"/>
                <a:ea typeface="宋体" charset="-122"/>
              </a:defRPr>
            </a:lvl1pPr>
          </a:lstStyle>
          <a:p>
            <a:pPr>
              <a:defRPr/>
            </a:pPr>
            <a:endParaRPr lang="zh-CN" altLang="en-US"/>
          </a:p>
        </p:txBody>
      </p:sp>
      <p:sp>
        <p:nvSpPr>
          <p:cNvPr id="4" name="灯片编号占位符 5">
            <a:extLst>
              <a:ext uri="{FF2B5EF4-FFF2-40B4-BE49-F238E27FC236}">
                <a16:creationId xmlns:a16="http://schemas.microsoft.com/office/drawing/2014/main" id="{A6E32A02-9B5A-4432-A89D-12CBFCECC310}"/>
              </a:ext>
            </a:extLst>
          </p:cNvPr>
          <p:cNvSpPr>
            <a:spLocks noGrp="1"/>
          </p:cNvSpPr>
          <p:nvPr>
            <p:ph type="sldNum" sz="quarter" idx="12"/>
          </p:nvPr>
        </p:nvSpPr>
        <p:spPr/>
        <p:txBody>
          <a:bodyPr/>
          <a:lstStyle>
            <a:lvl1pPr eaLnBrk="0" hangingPunct="0">
              <a:defRPr/>
            </a:lvl1pPr>
          </a:lstStyle>
          <a:p>
            <a:fld id="{4FE1A11C-8A26-4502-A4B6-80365FBDC362}" type="slidenum">
              <a:rPr lang="zh-CN" altLang="en-US"/>
              <a:pPr/>
              <a:t>‹#›</a:t>
            </a:fld>
            <a:endParaRPr lang="zh-CN" altLang="en-US"/>
          </a:p>
        </p:txBody>
      </p:sp>
    </p:spTree>
    <p:extLst>
      <p:ext uri="{BB962C8B-B14F-4D97-AF65-F5344CB8AC3E}">
        <p14:creationId xmlns:p14="http://schemas.microsoft.com/office/powerpoint/2010/main" val="3788740637"/>
      </p:ext>
    </p:extLst>
  </p:cSld>
  <p:clrMapOvr>
    <a:masterClrMapping/>
  </p:clrMapOvr>
  <p:transition spd="slow" advClick="0" advTm="1000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26DAA377-8356-474B-8160-B9A44B9767BA}"/>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3C0ABEF0-82CC-4002-A28E-5EB974471D07}"/>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797DE78-9739-4145-83AC-1E5577F470FC}"/>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ea typeface="宋体" charset="-122"/>
              </a:defRPr>
            </a:lvl1pPr>
          </a:lstStyle>
          <a:p>
            <a:pPr>
              <a:defRPr/>
            </a:pPr>
            <a:fld id="{8BD37229-8511-4178-93AC-2E765C3BC0A4}" type="datetimeFigureOut">
              <a:rPr lang="zh-CN" altLang="en-US"/>
              <a:pPr>
                <a:defRPr/>
              </a:pPr>
              <a:t>2018/4/28</a:t>
            </a:fld>
            <a:endParaRPr lang="zh-CN" altLang="en-US"/>
          </a:p>
        </p:txBody>
      </p:sp>
      <p:sp>
        <p:nvSpPr>
          <p:cNvPr id="5" name="页脚占位符 4">
            <a:extLst>
              <a:ext uri="{FF2B5EF4-FFF2-40B4-BE49-F238E27FC236}">
                <a16:creationId xmlns:a16="http://schemas.microsoft.com/office/drawing/2014/main" id="{EB9DDE51-5CF8-410C-9D6F-3DF03F6D34BF}"/>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宋体" charset="-122"/>
              </a:defRPr>
            </a:lvl1pPr>
          </a:lstStyle>
          <a:p>
            <a:pPr>
              <a:defRPr/>
            </a:pPr>
            <a:endParaRPr lang="zh-CN" altLang="en-US"/>
          </a:p>
        </p:txBody>
      </p:sp>
      <p:sp>
        <p:nvSpPr>
          <p:cNvPr id="6" name="灯片编号占位符 5">
            <a:extLst>
              <a:ext uri="{FF2B5EF4-FFF2-40B4-BE49-F238E27FC236}">
                <a16:creationId xmlns:a16="http://schemas.microsoft.com/office/drawing/2014/main" id="{832E5B87-026B-42A9-8881-6ED9B13D7E2A}"/>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DC42A949-1942-410D-BFA1-0CDBAC3A6D23}"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5849" r:id="rId1"/>
    <p:sldLayoutId id="2147485850" r:id="rId2"/>
    <p:sldLayoutId id="2147485857"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emf"/></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34">
            <a:extLst>
              <a:ext uri="{FF2B5EF4-FFF2-40B4-BE49-F238E27FC236}">
                <a16:creationId xmlns:a16="http://schemas.microsoft.com/office/drawing/2014/main" id="{ED85C99E-9F8B-4046-B111-70843B6144FA}"/>
              </a:ext>
            </a:extLst>
          </p:cNvPr>
          <p:cNvGrpSpPr>
            <a:grpSpLocks/>
          </p:cNvGrpSpPr>
          <p:nvPr/>
        </p:nvGrpSpPr>
        <p:grpSpPr bwMode="auto">
          <a:xfrm>
            <a:off x="6300788" y="333375"/>
            <a:ext cx="1878012" cy="90488"/>
            <a:chOff x="2483768" y="6213195"/>
            <a:chExt cx="1877958" cy="90000"/>
          </a:xfrm>
        </p:grpSpPr>
        <p:sp>
          <p:nvSpPr>
            <p:cNvPr id="13" name="椭圆 12">
              <a:extLst>
                <a:ext uri="{FF2B5EF4-FFF2-40B4-BE49-F238E27FC236}">
                  <a16:creationId xmlns:a16="http://schemas.microsoft.com/office/drawing/2014/main" id="{61808790-E5E8-4CDA-959F-FAE63C2892FC}"/>
                </a:ext>
              </a:extLst>
            </p:cNvPr>
            <p:cNvSpPr>
              <a:spLocks noChangeAspect="1"/>
            </p:cNvSpPr>
            <p:nvPr/>
          </p:nvSpPr>
          <p:spPr>
            <a:xfrm>
              <a:off x="2483768" y="6213195"/>
              <a:ext cx="90484"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4" name="椭圆 13">
              <a:extLst>
                <a:ext uri="{FF2B5EF4-FFF2-40B4-BE49-F238E27FC236}">
                  <a16:creationId xmlns:a16="http://schemas.microsoft.com/office/drawing/2014/main" id="{FCBBB864-BD48-4068-9673-811C1DD7D065}"/>
                </a:ext>
              </a:extLst>
            </p:cNvPr>
            <p:cNvSpPr>
              <a:spLocks noChangeAspect="1"/>
            </p:cNvSpPr>
            <p:nvPr/>
          </p:nvSpPr>
          <p:spPr>
            <a:xfrm>
              <a:off x="3383854" y="6213195"/>
              <a:ext cx="90485"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5" name="椭圆 14">
              <a:extLst>
                <a:ext uri="{FF2B5EF4-FFF2-40B4-BE49-F238E27FC236}">
                  <a16:creationId xmlns:a16="http://schemas.microsoft.com/office/drawing/2014/main" id="{8E76A598-A870-4938-9C80-430C8BBE18F8}"/>
                </a:ext>
              </a:extLst>
            </p:cNvPr>
            <p:cNvSpPr>
              <a:spLocks noChangeAspect="1"/>
            </p:cNvSpPr>
            <p:nvPr/>
          </p:nvSpPr>
          <p:spPr>
            <a:xfrm>
              <a:off x="4271242" y="6213195"/>
              <a:ext cx="90484"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grpSp>
      <p:grpSp>
        <p:nvGrpSpPr>
          <p:cNvPr id="16387" name="组合 33">
            <a:extLst>
              <a:ext uri="{FF2B5EF4-FFF2-40B4-BE49-F238E27FC236}">
                <a16:creationId xmlns:a16="http://schemas.microsoft.com/office/drawing/2014/main" id="{D4DD428E-CB80-4239-A021-E29BE97B453F}"/>
              </a:ext>
            </a:extLst>
          </p:cNvPr>
          <p:cNvGrpSpPr>
            <a:grpSpLocks/>
          </p:cNvGrpSpPr>
          <p:nvPr/>
        </p:nvGrpSpPr>
        <p:grpSpPr bwMode="auto">
          <a:xfrm>
            <a:off x="6372225" y="609600"/>
            <a:ext cx="1836738" cy="34925"/>
            <a:chOff x="2555776" y="6488961"/>
            <a:chExt cx="1836200" cy="36000"/>
          </a:xfrm>
        </p:grpSpPr>
        <p:sp>
          <p:nvSpPr>
            <p:cNvPr id="17" name="椭圆 16">
              <a:extLst>
                <a:ext uri="{FF2B5EF4-FFF2-40B4-BE49-F238E27FC236}">
                  <a16:creationId xmlns:a16="http://schemas.microsoft.com/office/drawing/2014/main" id="{B35ABFA8-9E6E-40FE-90AF-5D6AE797A356}"/>
                </a:ext>
              </a:extLst>
            </p:cNvPr>
            <p:cNvSpPr>
              <a:spLocks noChangeAspect="1"/>
            </p:cNvSpPr>
            <p:nvPr/>
          </p:nvSpPr>
          <p:spPr>
            <a:xfrm>
              <a:off x="4355474" y="6488961"/>
              <a:ext cx="36502"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8" name="椭圆 17">
              <a:extLst>
                <a:ext uri="{FF2B5EF4-FFF2-40B4-BE49-F238E27FC236}">
                  <a16:creationId xmlns:a16="http://schemas.microsoft.com/office/drawing/2014/main" id="{2DB8E180-6372-4F68-96D2-978F46B7CDF7}"/>
                </a:ext>
              </a:extLst>
            </p:cNvPr>
            <p:cNvSpPr>
              <a:spLocks noChangeAspect="1"/>
            </p:cNvSpPr>
            <p:nvPr/>
          </p:nvSpPr>
          <p:spPr>
            <a:xfrm>
              <a:off x="3455625" y="6488961"/>
              <a:ext cx="36501"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9" name="椭圆 18">
              <a:extLst>
                <a:ext uri="{FF2B5EF4-FFF2-40B4-BE49-F238E27FC236}">
                  <a16:creationId xmlns:a16="http://schemas.microsoft.com/office/drawing/2014/main" id="{FAE4790E-B6FE-46D6-A508-39746B733AFF}"/>
                </a:ext>
              </a:extLst>
            </p:cNvPr>
            <p:cNvSpPr>
              <a:spLocks noChangeAspect="1"/>
            </p:cNvSpPr>
            <p:nvPr/>
          </p:nvSpPr>
          <p:spPr>
            <a:xfrm>
              <a:off x="2555776" y="6488961"/>
              <a:ext cx="36502"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grpSp>
      <p:sp>
        <p:nvSpPr>
          <p:cNvPr id="16388" name="TextBox 10">
            <a:extLst>
              <a:ext uri="{FF2B5EF4-FFF2-40B4-BE49-F238E27FC236}">
                <a16:creationId xmlns:a16="http://schemas.microsoft.com/office/drawing/2014/main" id="{ED9855B4-F532-4C32-8AEE-F5353C4FEE0C}"/>
              </a:ext>
            </a:extLst>
          </p:cNvPr>
          <p:cNvSpPr txBox="1">
            <a:spLocks noChangeArrowheads="1"/>
          </p:cNvSpPr>
          <p:nvPr/>
        </p:nvSpPr>
        <p:spPr bwMode="auto">
          <a:xfrm>
            <a:off x="4071938" y="2873375"/>
            <a:ext cx="507206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lnSpc>
                <a:spcPts val="3200"/>
              </a:lnSpc>
              <a:spcBef>
                <a:spcPts val="600"/>
              </a:spcBef>
            </a:pPr>
            <a:r>
              <a:rPr lang="zh-CN" altLang="en-US" sz="2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第</a:t>
            </a:r>
            <a:r>
              <a:rPr lang="en-US" altLang="zh-CN" sz="2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10</a:t>
            </a:r>
            <a:r>
              <a:rPr lang="zh-CN" altLang="en-US" sz="2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章 智能推荐</a:t>
            </a:r>
            <a:endParaRPr lang="en-US" altLang="zh-CN" sz="2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pPr algn="ctr" eaLnBrk="1" hangingPunct="1">
              <a:lnSpc>
                <a:spcPts val="3200"/>
              </a:lnSpc>
              <a:spcBef>
                <a:spcPts val="600"/>
              </a:spcBef>
            </a:pPr>
            <a:r>
              <a:rPr lang="zh-CN" altLang="en-US" sz="2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讲师：武永亮</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2822882D-4AEF-453B-99DC-D6A79DD19B54}"/>
              </a:ext>
            </a:extLst>
          </p:cNvPr>
          <p:cNvSpPr>
            <a:spLocks noGrp="1"/>
          </p:cNvSpPr>
          <p:nvPr>
            <p:ph type="title"/>
          </p:nvPr>
        </p:nvSpPr>
        <p:spPr/>
        <p:txBody>
          <a:bodyPr/>
          <a:lstStyle/>
          <a:p>
            <a:r>
              <a:rPr lang="zh-CN" altLang="en-US"/>
              <a:t>基于用户的协同过滤</a:t>
            </a:r>
          </a:p>
        </p:txBody>
      </p:sp>
      <p:sp>
        <p:nvSpPr>
          <p:cNvPr id="3" name="内容占位符 2">
            <a:extLst>
              <a:ext uri="{FF2B5EF4-FFF2-40B4-BE49-F238E27FC236}">
                <a16:creationId xmlns:a16="http://schemas.microsoft.com/office/drawing/2014/main" id="{DFD0613C-4B90-499B-81BB-81CDBEA5AE59}"/>
              </a:ext>
            </a:extLst>
          </p:cNvPr>
          <p:cNvSpPr>
            <a:spLocks noGrp="1"/>
          </p:cNvSpPr>
          <p:nvPr>
            <p:ph idx="1"/>
          </p:nvPr>
        </p:nvSpPr>
        <p:spPr/>
        <p:txBody>
          <a:bodyPr/>
          <a:lstStyle/>
          <a:p>
            <a:r>
              <a:rPr lang="zh-CN" altLang="zh-CN"/>
              <a:t>基于欧几里德距离的相似度余弦相似度</a:t>
            </a:r>
            <a:endParaRPr lang="en-US" altLang="zh-CN"/>
          </a:p>
          <a:p>
            <a:r>
              <a:rPr lang="zh-CN" altLang="zh-CN"/>
              <a:t>欧几里德距离计算相似度是所有相似度计算里面最简单、最易理解的方法</a:t>
            </a:r>
            <a:endParaRPr lang="en-US" altLang="zh-CN"/>
          </a:p>
          <a:p>
            <a:r>
              <a:rPr lang="zh-CN" altLang="zh-CN"/>
              <a:t>计算出来的欧几里德距离是一个大于</a:t>
            </a:r>
            <a:r>
              <a:rPr lang="en-US" altLang="zh-CN"/>
              <a:t>0</a:t>
            </a:r>
            <a:r>
              <a:rPr lang="zh-CN" altLang="zh-CN"/>
              <a:t>的数，为了使其更能体现用户之间的相似度，可以把它规约到</a:t>
            </a:r>
            <a:r>
              <a:rPr lang="en-US" altLang="zh-CN"/>
              <a:t>(0, 1]</a:t>
            </a:r>
            <a:r>
              <a:rPr lang="zh-CN" altLang="zh-CN"/>
              <a:t>之间，最终得到如下计算公式</a:t>
            </a:r>
          </a:p>
          <a:p>
            <a:endParaRPr lang="en-US" altLang="zh-CN"/>
          </a:p>
          <a:p>
            <a:endParaRPr lang="en-US" altLang="zh-CN"/>
          </a:p>
          <a:p>
            <a:r>
              <a:rPr lang="zh-CN" altLang="zh-CN"/>
              <a:t>只要至少有一个共同评分项，就能用欧几里德距离计算相似度；如果没有共同评分项，那么欧几里德距离也就失去了作用。</a:t>
            </a:r>
            <a:endParaRPr lang="en-US" altLang="zh-CN"/>
          </a:p>
          <a:p>
            <a:r>
              <a:rPr lang="zh-CN" altLang="zh-CN"/>
              <a:t>其实照常理理解，如果没有共同评分项，那么意味着这两个用户或物品根本不相似。</a:t>
            </a:r>
            <a:endParaRPr lang="zh-CN" altLang="zh-CN" dirty="0"/>
          </a:p>
        </p:txBody>
      </p:sp>
      <p:graphicFrame>
        <p:nvGraphicFramePr>
          <p:cNvPr id="25604" name="对象 3">
            <a:extLst>
              <a:ext uri="{FF2B5EF4-FFF2-40B4-BE49-F238E27FC236}">
                <a16:creationId xmlns:a16="http://schemas.microsoft.com/office/drawing/2014/main" id="{D58B6620-F8AE-4B8D-8D76-B74578865B07}"/>
              </a:ext>
            </a:extLst>
          </p:cNvPr>
          <p:cNvGraphicFramePr>
            <a:graphicFrameLocks noChangeAspect="1"/>
          </p:cNvGraphicFramePr>
          <p:nvPr>
            <p:extLst>
              <p:ext uri="{D42A27DB-BD31-4B8C-83A1-F6EECF244321}">
                <p14:modId xmlns:p14="http://schemas.microsoft.com/office/powerpoint/2010/main" val="1627479658"/>
              </p:ext>
            </p:extLst>
          </p:nvPr>
        </p:nvGraphicFramePr>
        <p:xfrm>
          <a:off x="2755428" y="3284984"/>
          <a:ext cx="3092450" cy="863600"/>
        </p:xfrm>
        <a:graphic>
          <a:graphicData uri="http://schemas.openxmlformats.org/presentationml/2006/ole">
            <mc:AlternateContent xmlns:mc="http://schemas.openxmlformats.org/markup-compatibility/2006">
              <mc:Choice xmlns:v="urn:schemas-microsoft-com:vml" Requires="v">
                <p:oleObj spid="_x0000_s25618" name="Equation" r:id="rId3" imgW="1726920" imgH="482400" progId="Equation.DSMT4">
                  <p:embed/>
                </p:oleObj>
              </mc:Choice>
              <mc:Fallback>
                <p:oleObj name="Equation" r:id="rId3" imgW="1726920" imgH="482400" progId="Equation.DSMT4">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5428" y="3284984"/>
                        <a:ext cx="30924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F8FA18BC-8655-4122-AFC7-8D5EC6126105}"/>
              </a:ext>
            </a:extLst>
          </p:cNvPr>
          <p:cNvSpPr>
            <a:spLocks noGrp="1"/>
          </p:cNvSpPr>
          <p:nvPr>
            <p:ph type="title"/>
          </p:nvPr>
        </p:nvSpPr>
        <p:spPr/>
        <p:txBody>
          <a:bodyPr/>
          <a:lstStyle/>
          <a:p>
            <a:r>
              <a:rPr lang="zh-CN" altLang="en-US"/>
              <a:t>基于用户的协同过滤</a:t>
            </a:r>
          </a:p>
        </p:txBody>
      </p:sp>
      <p:sp>
        <p:nvSpPr>
          <p:cNvPr id="3" name="内容占位符 2">
            <a:extLst>
              <a:ext uri="{FF2B5EF4-FFF2-40B4-BE49-F238E27FC236}">
                <a16:creationId xmlns:a16="http://schemas.microsoft.com/office/drawing/2014/main" id="{CE7E826E-5C9B-4F51-8CEE-EBD0C9768C7A}"/>
              </a:ext>
            </a:extLst>
          </p:cNvPr>
          <p:cNvSpPr>
            <a:spLocks noGrp="1"/>
          </p:cNvSpPr>
          <p:nvPr>
            <p:ph idx="1"/>
          </p:nvPr>
        </p:nvSpPr>
        <p:spPr/>
        <p:txBody>
          <a:bodyPr/>
          <a:lstStyle/>
          <a:p>
            <a:r>
              <a:rPr lang="zh-CN" altLang="zh-CN"/>
              <a:t>余弦相似度</a:t>
            </a:r>
            <a:endParaRPr lang="en-US" altLang="zh-CN"/>
          </a:p>
          <a:p>
            <a:r>
              <a:rPr lang="zh-CN" altLang="zh-CN"/>
              <a:t>余弦相似度用向量空间中两个向量夹角的余弦值作为衡量两个个体间差异的大小。余弦相似度更加注重两个向量在方向上的差异，而非距离或长度上。计算公式如下所示：</a:t>
            </a:r>
          </a:p>
          <a:p>
            <a:endParaRPr lang="en-US" altLang="zh-CN"/>
          </a:p>
          <a:p>
            <a:endParaRPr lang="zh-CN" altLang="zh-CN"/>
          </a:p>
          <a:p>
            <a:endParaRPr lang="zh-CN" altLang="en-US" dirty="0"/>
          </a:p>
        </p:txBody>
      </p:sp>
      <p:graphicFrame>
        <p:nvGraphicFramePr>
          <p:cNvPr id="26628" name="对象 3">
            <a:extLst>
              <a:ext uri="{FF2B5EF4-FFF2-40B4-BE49-F238E27FC236}">
                <a16:creationId xmlns:a16="http://schemas.microsoft.com/office/drawing/2014/main" id="{FC5F9926-17C9-46E4-BFF9-B2FB0F4D9A1C}"/>
              </a:ext>
            </a:extLst>
          </p:cNvPr>
          <p:cNvGraphicFramePr>
            <a:graphicFrameLocks noChangeAspect="1"/>
          </p:cNvGraphicFramePr>
          <p:nvPr/>
        </p:nvGraphicFramePr>
        <p:xfrm>
          <a:off x="3132138" y="2708275"/>
          <a:ext cx="2451100" cy="746125"/>
        </p:xfrm>
        <a:graphic>
          <a:graphicData uri="http://schemas.openxmlformats.org/presentationml/2006/ole">
            <mc:AlternateContent xmlns:mc="http://schemas.openxmlformats.org/markup-compatibility/2006">
              <mc:Choice xmlns:v="urn:schemas-microsoft-com:vml" Requires="v">
                <p:oleObj spid="_x0000_s26642" name="Equation" r:id="rId3" imgW="1587240" imgH="482400" progId="Equation.DSMT4">
                  <p:embed/>
                </p:oleObj>
              </mc:Choice>
              <mc:Fallback>
                <p:oleObj name="Equation" r:id="rId3" imgW="1587240" imgH="482400" progId="Equation.DSMT4">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2708275"/>
                        <a:ext cx="24511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39CE33DE-C5BC-4BAB-8D7E-523F64760CD6}"/>
              </a:ext>
            </a:extLst>
          </p:cNvPr>
          <p:cNvSpPr>
            <a:spLocks noGrp="1"/>
          </p:cNvSpPr>
          <p:nvPr>
            <p:ph type="title"/>
          </p:nvPr>
        </p:nvSpPr>
        <p:spPr/>
        <p:txBody>
          <a:bodyPr/>
          <a:lstStyle/>
          <a:p>
            <a:r>
              <a:rPr lang="zh-CN" altLang="en-US"/>
              <a:t>基于用户的协同过滤</a:t>
            </a:r>
          </a:p>
        </p:txBody>
      </p:sp>
      <p:sp>
        <p:nvSpPr>
          <p:cNvPr id="27651" name="内容占位符 2">
            <a:extLst>
              <a:ext uri="{FF2B5EF4-FFF2-40B4-BE49-F238E27FC236}">
                <a16:creationId xmlns:a16="http://schemas.microsoft.com/office/drawing/2014/main" id="{EE86D2B8-2261-441B-982B-8A44F3D36AEC}"/>
              </a:ext>
            </a:extLst>
          </p:cNvPr>
          <p:cNvSpPr>
            <a:spLocks noGrp="1"/>
          </p:cNvSpPr>
          <p:nvPr>
            <p:ph idx="1"/>
          </p:nvPr>
        </p:nvSpPr>
        <p:spPr/>
        <p:txBody>
          <a:bodyPr/>
          <a:lstStyle/>
          <a:p>
            <a:r>
              <a:rPr lang="zh-CN" altLang="zh-CN"/>
              <a:t>从图上可以看出距离度量衡量的是空间各点间的绝对距离，跟各个点所在的位置坐标（即个体特征维度的数值）直接相关。</a:t>
            </a:r>
            <a:endParaRPr lang="en-US" altLang="zh-CN"/>
          </a:p>
          <a:p>
            <a:r>
              <a:rPr lang="zh-CN" altLang="zh-CN"/>
              <a:t>如果保持</a:t>
            </a:r>
            <a:r>
              <a:rPr lang="en-US" altLang="zh-CN"/>
              <a:t>X</a:t>
            </a:r>
            <a:r>
              <a:rPr lang="zh-CN" altLang="zh-CN"/>
              <a:t>点的位置不变，</a:t>
            </a:r>
            <a:r>
              <a:rPr lang="en-US" altLang="zh-CN"/>
              <a:t>Y</a:t>
            </a:r>
            <a:r>
              <a:rPr lang="zh-CN" altLang="zh-CN"/>
              <a:t>点朝原方向远离坐标轴原点，那么这个时候余弦相似度是保持不变的，因为夹角不变，而</a:t>
            </a:r>
            <a:r>
              <a:rPr lang="en-US" altLang="zh-CN"/>
              <a:t>X</a:t>
            </a:r>
            <a:r>
              <a:rPr lang="zh-CN" altLang="zh-CN"/>
              <a:t>、</a:t>
            </a:r>
            <a:r>
              <a:rPr lang="en-US" altLang="zh-CN"/>
              <a:t>Y</a:t>
            </a:r>
            <a:r>
              <a:rPr lang="zh-CN" altLang="zh-CN"/>
              <a:t>两点的距离显然在发生改变，这就是欧氏距离和余弦相似度的不同之处。</a:t>
            </a:r>
          </a:p>
          <a:p>
            <a:endParaRPr lang="zh-CN" altLang="en-US"/>
          </a:p>
        </p:txBody>
      </p:sp>
      <p:sp>
        <p:nvSpPr>
          <p:cNvPr id="27652" name="Rectangle 2">
            <a:extLst>
              <a:ext uri="{FF2B5EF4-FFF2-40B4-BE49-F238E27FC236}">
                <a16:creationId xmlns:a16="http://schemas.microsoft.com/office/drawing/2014/main" id="{C44520ED-4939-4B82-8E11-BFFEB7C59BD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7653" name="对象 4">
            <a:extLst>
              <a:ext uri="{FF2B5EF4-FFF2-40B4-BE49-F238E27FC236}">
                <a16:creationId xmlns:a16="http://schemas.microsoft.com/office/drawing/2014/main" id="{03FED441-E80B-4D31-8161-AD6E84788C48}"/>
              </a:ext>
            </a:extLst>
          </p:cNvPr>
          <p:cNvGraphicFramePr>
            <a:graphicFrameLocks noChangeAspect="1"/>
          </p:cNvGraphicFramePr>
          <p:nvPr/>
        </p:nvGraphicFramePr>
        <p:xfrm>
          <a:off x="3132138" y="2205038"/>
          <a:ext cx="4383087" cy="4176712"/>
        </p:xfrm>
        <a:graphic>
          <a:graphicData uri="http://schemas.openxmlformats.org/presentationml/2006/ole">
            <mc:AlternateContent xmlns:mc="http://schemas.openxmlformats.org/markup-compatibility/2006">
              <mc:Choice xmlns:v="urn:schemas-microsoft-com:vml" Requires="v">
                <p:oleObj spid="_x0000_s27667" r:id="rId3" imgW="7905839" imgH="7534432" progId="Visio.Drawing.15">
                  <p:embed/>
                </p:oleObj>
              </mc:Choice>
              <mc:Fallback>
                <p:oleObj r:id="rId3" imgW="7905839" imgH="7534432" progId="Visio.Drawing.15">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2205038"/>
                        <a:ext cx="4383087" cy="417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87078A35-1EC4-4950-8C86-7E6215840E64}"/>
              </a:ext>
            </a:extLst>
          </p:cNvPr>
          <p:cNvSpPr>
            <a:spLocks noGrp="1"/>
          </p:cNvSpPr>
          <p:nvPr>
            <p:ph type="title"/>
          </p:nvPr>
        </p:nvSpPr>
        <p:spPr/>
        <p:txBody>
          <a:bodyPr/>
          <a:lstStyle/>
          <a:p>
            <a:r>
              <a:rPr lang="zh-CN" altLang="en-US"/>
              <a:t>基于用户的协同过滤</a:t>
            </a:r>
          </a:p>
        </p:txBody>
      </p:sp>
      <p:pic>
        <p:nvPicPr>
          <p:cNvPr id="5" name="内容占位符 4">
            <a:extLst>
              <a:ext uri="{FF2B5EF4-FFF2-40B4-BE49-F238E27FC236}">
                <a16:creationId xmlns:a16="http://schemas.microsoft.com/office/drawing/2014/main" id="{7D52A4CC-D61F-4C0B-977F-17113A0093EB}"/>
              </a:ext>
            </a:extLst>
          </p:cNvPr>
          <p:cNvPicPr>
            <a:picLocks noGrp="1" noChangeAspect="1"/>
          </p:cNvPicPr>
          <p:nvPr>
            <p:ph idx="1"/>
          </p:nvPr>
        </p:nvPicPr>
        <p:blipFill>
          <a:blip r:embed="rId2"/>
          <a:stretch>
            <a:fillRect/>
          </a:stretch>
        </p:blipFill>
        <p:spPr>
          <a:xfrm>
            <a:off x="22521" y="908720"/>
            <a:ext cx="8938541" cy="432048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7AEFBACE-903F-4887-8D2B-BE01D672B5B5}"/>
              </a:ext>
            </a:extLst>
          </p:cNvPr>
          <p:cNvCxnSpPr/>
          <p:nvPr/>
        </p:nvCxnSpPr>
        <p:spPr>
          <a:xfrm>
            <a:off x="2143125" y="1268413"/>
            <a:ext cx="0" cy="3889375"/>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808609BF-34BD-4EED-BD78-AD0B700055A0}"/>
              </a:ext>
            </a:extLst>
          </p:cNvPr>
          <p:cNvSpPr>
            <a:spLocks noChangeShapeType="1"/>
          </p:cNvSpPr>
          <p:nvPr/>
        </p:nvSpPr>
        <p:spPr bwMode="auto">
          <a:xfrm>
            <a:off x="1476375" y="1982788"/>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5A1AC160-1756-4D42-A47D-4D995E35CE86}"/>
              </a:ext>
            </a:extLst>
          </p:cNvPr>
          <p:cNvSpPr>
            <a:spLocks noChangeArrowheads="1"/>
          </p:cNvSpPr>
          <p:nvPr/>
        </p:nvSpPr>
        <p:spPr bwMode="auto">
          <a:xfrm>
            <a:off x="1855788" y="1700213"/>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045B5D9F-5282-4D69-95A4-B7883B3A23DC}"/>
              </a:ext>
            </a:extLst>
          </p:cNvPr>
          <p:cNvSpPr>
            <a:spLocks noChangeArrowheads="1"/>
          </p:cNvSpPr>
          <p:nvPr/>
        </p:nvSpPr>
        <p:spPr bwMode="auto">
          <a:xfrm>
            <a:off x="2844800" y="1700213"/>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智能推荐概述</a:t>
            </a:r>
          </a:p>
        </p:txBody>
      </p:sp>
      <p:sp>
        <p:nvSpPr>
          <p:cNvPr id="11" name="AutoShape 12">
            <a:hlinkClick r:id="" action="ppaction://noaction" highlightClick="1"/>
            <a:extLst>
              <a:ext uri="{FF2B5EF4-FFF2-40B4-BE49-F238E27FC236}">
                <a16:creationId xmlns:a16="http://schemas.microsoft.com/office/drawing/2014/main" id="{A2669333-0128-4187-8EE1-7BAEE3FD882B}"/>
              </a:ext>
            </a:extLst>
          </p:cNvPr>
          <p:cNvSpPr>
            <a:spLocks noChangeArrowheads="1"/>
          </p:cNvSpPr>
          <p:nvPr/>
        </p:nvSpPr>
        <p:spPr bwMode="auto">
          <a:xfrm>
            <a:off x="2844800" y="2781300"/>
            <a:ext cx="4602163"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zh-CN" sz="1800" dirty="0">
                <a:latin typeface="微软雅黑" pitchFamily="34" charset="-122"/>
                <a:ea typeface="微软雅黑" pitchFamily="34" charset="-122"/>
              </a:rPr>
              <a:t>基于用户的协同过滤</a:t>
            </a:r>
            <a:endParaRPr lang="zh-CN" altLang="en-US" sz="1800" dirty="0">
              <a:latin typeface="微软雅黑" pitchFamily="34" charset="-122"/>
              <a:ea typeface="微软雅黑" pitchFamily="34" charset="-122"/>
            </a:endParaRPr>
          </a:p>
        </p:txBody>
      </p:sp>
      <p:sp>
        <p:nvSpPr>
          <p:cNvPr id="12" name="Oval 13">
            <a:hlinkClick r:id="" action="ppaction://noaction" highlightClick="1"/>
            <a:extLst>
              <a:ext uri="{FF2B5EF4-FFF2-40B4-BE49-F238E27FC236}">
                <a16:creationId xmlns:a16="http://schemas.microsoft.com/office/drawing/2014/main" id="{EB6ABB4A-9A81-4249-8F26-3A9BDC424EA0}"/>
              </a:ext>
            </a:extLst>
          </p:cNvPr>
          <p:cNvSpPr>
            <a:spLocks noChangeArrowheads="1"/>
          </p:cNvSpPr>
          <p:nvPr/>
        </p:nvSpPr>
        <p:spPr bwMode="auto">
          <a:xfrm>
            <a:off x="1857375" y="27813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29704" name="标题 13">
            <a:extLst>
              <a:ext uri="{FF2B5EF4-FFF2-40B4-BE49-F238E27FC236}">
                <a16:creationId xmlns:a16="http://schemas.microsoft.com/office/drawing/2014/main" id="{6D9D3AFD-2D26-4CD7-92D0-83BA9D645ED9}"/>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C002524B-493B-4698-BDBB-48ACC755683C}"/>
              </a:ext>
            </a:extLst>
          </p:cNvPr>
          <p:cNvSpPr>
            <a:spLocks noChangeArrowheads="1"/>
          </p:cNvSpPr>
          <p:nvPr/>
        </p:nvSpPr>
        <p:spPr bwMode="auto">
          <a:xfrm>
            <a:off x="2843213" y="3860849"/>
            <a:ext cx="4602162"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zh-CN" sz="1800" dirty="0">
                <a:latin typeface="微软雅黑" pitchFamily="34" charset="-122"/>
                <a:ea typeface="微软雅黑" pitchFamily="34" charset="-122"/>
              </a:rPr>
              <a:t>协同过滤</a:t>
            </a:r>
            <a:r>
              <a:rPr lang="zh-CN" altLang="en-US" sz="1800" dirty="0">
                <a:latin typeface="微软雅黑" pitchFamily="34" charset="-122"/>
                <a:ea typeface="微软雅黑" pitchFamily="34" charset="-122"/>
              </a:rPr>
              <a:t>的实现</a:t>
            </a:r>
          </a:p>
        </p:txBody>
      </p:sp>
      <p:sp>
        <p:nvSpPr>
          <p:cNvPr id="16" name="Oval 13">
            <a:hlinkClick r:id="" action="ppaction://noaction" highlightClick="1"/>
            <a:extLst>
              <a:ext uri="{FF2B5EF4-FFF2-40B4-BE49-F238E27FC236}">
                <a16:creationId xmlns:a16="http://schemas.microsoft.com/office/drawing/2014/main" id="{9D9483A6-00D3-4359-AEF2-7C6C8AF4AE18}"/>
              </a:ext>
            </a:extLst>
          </p:cNvPr>
          <p:cNvSpPr>
            <a:spLocks noChangeArrowheads="1"/>
          </p:cNvSpPr>
          <p:nvPr/>
        </p:nvSpPr>
        <p:spPr bwMode="auto">
          <a:xfrm>
            <a:off x="1860550" y="3860849"/>
            <a:ext cx="623888"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latin typeface="微软雅黑" pitchFamily="34" charset="-122"/>
                <a:ea typeface="微软雅黑" pitchFamily="34" charset="-122"/>
              </a:rPr>
              <a:t>3</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ECCDAB72-2761-43D6-B134-0C81BDFB5505}"/>
              </a:ext>
            </a:extLst>
          </p:cNvPr>
          <p:cNvSpPr>
            <a:spLocks noGrp="1"/>
          </p:cNvSpPr>
          <p:nvPr>
            <p:ph type="title"/>
          </p:nvPr>
        </p:nvSpPr>
        <p:spPr/>
        <p:txBody>
          <a:bodyPr/>
          <a:lstStyle/>
          <a:p>
            <a:r>
              <a:rPr lang="zh-CN" altLang="en-US"/>
              <a:t>协同过滤的实现</a:t>
            </a:r>
          </a:p>
        </p:txBody>
      </p:sp>
      <p:sp>
        <p:nvSpPr>
          <p:cNvPr id="30723" name="内容占位符 2">
            <a:extLst>
              <a:ext uri="{FF2B5EF4-FFF2-40B4-BE49-F238E27FC236}">
                <a16:creationId xmlns:a16="http://schemas.microsoft.com/office/drawing/2014/main" id="{8C802410-4038-4FA3-80DB-5D054609BB8B}"/>
              </a:ext>
            </a:extLst>
          </p:cNvPr>
          <p:cNvSpPr>
            <a:spLocks noGrp="1"/>
          </p:cNvSpPr>
          <p:nvPr>
            <p:ph idx="1"/>
          </p:nvPr>
        </p:nvSpPr>
        <p:spPr/>
        <p:txBody>
          <a:bodyPr/>
          <a:lstStyle/>
          <a:p>
            <a:r>
              <a:rPr lang="zh-CN" altLang="zh-CN"/>
              <a:t>下面通过个性化的电影推荐的例子演示基于用户的协同过滤算法在</a:t>
            </a:r>
            <a:r>
              <a:rPr lang="en-US" altLang="zh-CN"/>
              <a:t>Python</a:t>
            </a:r>
            <a:r>
              <a:rPr lang="zh-CN" altLang="zh-CN"/>
              <a:t>中的实现。</a:t>
            </a:r>
            <a:endParaRPr lang="en-US" altLang="zh-CN"/>
          </a:p>
          <a:p>
            <a:r>
              <a:rPr lang="zh-CN" altLang="zh-CN"/>
              <a:t>现在影视已经成为大众喜爱的休闲娱乐的方式之一，合理的个性化电影推荐一方面能够促进电影行业的发展，另一方面也可以让大众数量众多的电影中迅速得到自己想要的电影，从而做到两全齐美。甚至更近一步，可以明确市场走向，对后续电影的类型导向等起到重要作用。</a:t>
            </a:r>
            <a:endParaRPr lang="en-US" altLang="zh-CN"/>
          </a:p>
          <a:p>
            <a:r>
              <a:rPr lang="zh-CN" altLang="zh-CN"/>
              <a:t>现有的部分电影评分数据如</a:t>
            </a:r>
            <a:r>
              <a:rPr lang="zh-CN" altLang="en-US"/>
              <a:t>下</a:t>
            </a:r>
            <a:r>
              <a:rPr lang="zh-CN" altLang="zh-CN"/>
              <a:t>表 ：</a:t>
            </a:r>
          </a:p>
          <a:p>
            <a:endParaRPr lang="zh-CN" altLang="zh-CN"/>
          </a:p>
          <a:p>
            <a:endParaRPr lang="zh-CN" altLang="en-US" dirty="0"/>
          </a:p>
        </p:txBody>
      </p:sp>
      <p:graphicFrame>
        <p:nvGraphicFramePr>
          <p:cNvPr id="4" name="表格 3">
            <a:extLst>
              <a:ext uri="{FF2B5EF4-FFF2-40B4-BE49-F238E27FC236}">
                <a16:creationId xmlns:a16="http://schemas.microsoft.com/office/drawing/2014/main" id="{314CC0F9-AB79-4B38-A7B0-5C59F6FFC08B}"/>
              </a:ext>
            </a:extLst>
          </p:cNvPr>
          <p:cNvGraphicFramePr>
            <a:graphicFrameLocks noGrp="1"/>
          </p:cNvGraphicFramePr>
          <p:nvPr>
            <p:extLst>
              <p:ext uri="{D42A27DB-BD31-4B8C-83A1-F6EECF244321}">
                <p14:modId xmlns:p14="http://schemas.microsoft.com/office/powerpoint/2010/main" val="2085575563"/>
              </p:ext>
            </p:extLst>
          </p:nvPr>
        </p:nvGraphicFramePr>
        <p:xfrm>
          <a:off x="719931" y="4221088"/>
          <a:ext cx="7704138" cy="2232027"/>
        </p:xfrm>
        <a:graphic>
          <a:graphicData uri="http://schemas.openxmlformats.org/drawingml/2006/table">
            <a:tbl>
              <a:tblPr>
                <a:tableStyleId>{5C22544A-7EE6-4342-B048-85BDC9FD1C3A}</a:tableStyleId>
              </a:tblPr>
              <a:tblGrid>
                <a:gridCol w="1172789">
                  <a:extLst>
                    <a:ext uri="{9D8B030D-6E8A-4147-A177-3AD203B41FA5}">
                      <a16:colId xmlns:a16="http://schemas.microsoft.com/office/drawing/2014/main" val="20000"/>
                    </a:ext>
                  </a:extLst>
                </a:gridCol>
                <a:gridCol w="2232711">
                  <a:extLst>
                    <a:ext uri="{9D8B030D-6E8A-4147-A177-3AD203B41FA5}">
                      <a16:colId xmlns:a16="http://schemas.microsoft.com/office/drawing/2014/main" val="20001"/>
                    </a:ext>
                  </a:extLst>
                </a:gridCol>
                <a:gridCol w="1912269">
                  <a:extLst>
                    <a:ext uri="{9D8B030D-6E8A-4147-A177-3AD203B41FA5}">
                      <a16:colId xmlns:a16="http://schemas.microsoft.com/office/drawing/2014/main" val="20002"/>
                    </a:ext>
                  </a:extLst>
                </a:gridCol>
                <a:gridCol w="2386369">
                  <a:extLst>
                    <a:ext uri="{9D8B030D-6E8A-4147-A177-3AD203B41FA5}">
                      <a16:colId xmlns:a16="http://schemas.microsoft.com/office/drawing/2014/main" val="20003"/>
                    </a:ext>
                  </a:extLst>
                </a:gridCol>
              </a:tblGrid>
              <a:tr h="248003">
                <a:tc>
                  <a:txBody>
                    <a:bodyPr/>
                    <a:lstStyle/>
                    <a:p>
                      <a:pPr algn="ctr">
                        <a:spcAft>
                          <a:spcPts val="0"/>
                        </a:spcAft>
                      </a:pPr>
                      <a:r>
                        <a:rPr lang="zh-CN" sz="1400" kern="0" dirty="0">
                          <a:effectLst/>
                          <a:latin typeface="微软雅黑" pitchFamily="34" charset="-122"/>
                          <a:ea typeface="微软雅黑" pitchFamily="34" charset="-122"/>
                        </a:rPr>
                        <a:t>用户</a:t>
                      </a:r>
                      <a:r>
                        <a:rPr lang="en-US" sz="1400" kern="0" dirty="0">
                          <a:effectLst/>
                          <a:latin typeface="微软雅黑" pitchFamily="34" charset="-122"/>
                          <a:ea typeface="微软雅黑" pitchFamily="34" charset="-122"/>
                        </a:rPr>
                        <a:t>ID </a:t>
                      </a:r>
                      <a:endParaRPr lang="zh-CN" sz="1400" kern="100" dirty="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zh-CN" sz="1400" kern="0">
                          <a:effectLst/>
                          <a:latin typeface="微软雅黑" pitchFamily="34" charset="-122"/>
                          <a:ea typeface="微软雅黑" pitchFamily="34" charset="-122"/>
                        </a:rPr>
                        <a:t>电影</a:t>
                      </a:r>
                      <a:r>
                        <a:rPr lang="en-US" sz="1400" kern="0">
                          <a:effectLst/>
                          <a:latin typeface="微软雅黑" pitchFamily="34" charset="-122"/>
                          <a:ea typeface="微软雅黑" pitchFamily="34" charset="-122"/>
                        </a:rPr>
                        <a:t>ID</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zh-CN" sz="1400" kern="100">
                          <a:effectLst/>
                          <a:latin typeface="微软雅黑" pitchFamily="34" charset="-122"/>
                          <a:ea typeface="微软雅黑" pitchFamily="34" charset="-122"/>
                        </a:rPr>
                        <a:t>电影评分</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zh-CN" sz="1400" kern="0">
                          <a:effectLst/>
                          <a:latin typeface="微软雅黑" pitchFamily="34" charset="-122"/>
                          <a:ea typeface="微软雅黑" pitchFamily="34" charset="-122"/>
                        </a:rPr>
                        <a:t>时间标签</a:t>
                      </a:r>
                      <a:endParaRPr lang="zh-CN" sz="1400" kern="100">
                        <a:effectLst/>
                        <a:latin typeface="微软雅黑" pitchFamily="34" charset="-122"/>
                        <a:ea typeface="微软雅黑" pitchFamily="34" charset="-122"/>
                        <a:cs typeface="Times New Roman"/>
                      </a:endParaRPr>
                    </a:p>
                  </a:txBody>
                  <a:tcPr marL="68574" marR="68574" marT="0" marB="0" anchor="ctr"/>
                </a:tc>
                <a:extLst>
                  <a:ext uri="{0D108BD9-81ED-4DB2-BD59-A6C34878D82A}">
                    <a16:rowId xmlns:a16="http://schemas.microsoft.com/office/drawing/2014/main" val="10000"/>
                  </a:ext>
                </a:extLst>
              </a:tr>
              <a:tr h="248003">
                <a:tc>
                  <a:txBody>
                    <a:bodyPr/>
                    <a:lstStyle/>
                    <a:p>
                      <a:pPr algn="ctr">
                        <a:spcAft>
                          <a:spcPts val="0"/>
                        </a:spcAft>
                      </a:pPr>
                      <a:r>
                        <a:rPr lang="en-US" sz="1400" kern="100">
                          <a:effectLst/>
                          <a:latin typeface="微软雅黑" pitchFamily="34" charset="-122"/>
                          <a:ea typeface="微软雅黑" pitchFamily="34" charset="-122"/>
                        </a:rPr>
                        <a:t>1</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dirty="0">
                          <a:effectLst/>
                          <a:latin typeface="微软雅黑" pitchFamily="34" charset="-122"/>
                          <a:ea typeface="微软雅黑" pitchFamily="34" charset="-122"/>
                        </a:rPr>
                        <a:t>1</a:t>
                      </a:r>
                      <a:endParaRPr lang="zh-CN" sz="1400" kern="100" dirty="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dirty="0">
                          <a:effectLst/>
                          <a:latin typeface="微软雅黑" pitchFamily="34" charset="-122"/>
                          <a:ea typeface="微软雅黑" pitchFamily="34" charset="-122"/>
                        </a:rPr>
                        <a:t>5</a:t>
                      </a:r>
                      <a:endParaRPr lang="zh-CN" sz="1400" kern="100" dirty="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a:effectLst/>
                          <a:latin typeface="微软雅黑" pitchFamily="34" charset="-122"/>
                          <a:ea typeface="微软雅黑" pitchFamily="34" charset="-122"/>
                        </a:rPr>
                        <a:t>874965758</a:t>
                      </a:r>
                      <a:endParaRPr lang="zh-CN" sz="1400" kern="100">
                        <a:effectLst/>
                        <a:latin typeface="微软雅黑" pitchFamily="34" charset="-122"/>
                        <a:ea typeface="微软雅黑" pitchFamily="34" charset="-122"/>
                        <a:cs typeface="Times New Roman"/>
                      </a:endParaRPr>
                    </a:p>
                  </a:txBody>
                  <a:tcPr marL="68574" marR="68574" marT="0" marB="0" anchor="ctr"/>
                </a:tc>
                <a:extLst>
                  <a:ext uri="{0D108BD9-81ED-4DB2-BD59-A6C34878D82A}">
                    <a16:rowId xmlns:a16="http://schemas.microsoft.com/office/drawing/2014/main" val="10001"/>
                  </a:ext>
                </a:extLst>
              </a:tr>
              <a:tr h="248003">
                <a:tc>
                  <a:txBody>
                    <a:bodyPr/>
                    <a:lstStyle/>
                    <a:p>
                      <a:pPr algn="ctr">
                        <a:spcAft>
                          <a:spcPts val="0"/>
                        </a:spcAft>
                      </a:pPr>
                      <a:r>
                        <a:rPr lang="en-US" sz="1400" kern="100">
                          <a:effectLst/>
                          <a:latin typeface="微软雅黑" pitchFamily="34" charset="-122"/>
                          <a:ea typeface="微软雅黑" pitchFamily="34" charset="-122"/>
                        </a:rPr>
                        <a:t>1</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dirty="0">
                          <a:effectLst/>
                          <a:latin typeface="微软雅黑" pitchFamily="34" charset="-122"/>
                          <a:ea typeface="微软雅黑" pitchFamily="34" charset="-122"/>
                        </a:rPr>
                        <a:t>2</a:t>
                      </a:r>
                      <a:endParaRPr lang="zh-CN" sz="1400" kern="100" dirty="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a:effectLst/>
                          <a:latin typeface="微软雅黑" pitchFamily="34" charset="-122"/>
                          <a:ea typeface="微软雅黑" pitchFamily="34" charset="-122"/>
                        </a:rPr>
                        <a:t>3</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a:effectLst/>
                          <a:latin typeface="微软雅黑" pitchFamily="34" charset="-122"/>
                          <a:ea typeface="微软雅黑" pitchFamily="34" charset="-122"/>
                        </a:rPr>
                        <a:t>876893171</a:t>
                      </a:r>
                      <a:endParaRPr lang="zh-CN" sz="1400" kern="100">
                        <a:effectLst/>
                        <a:latin typeface="微软雅黑" pitchFamily="34" charset="-122"/>
                        <a:ea typeface="微软雅黑" pitchFamily="34" charset="-122"/>
                        <a:cs typeface="Times New Roman"/>
                      </a:endParaRPr>
                    </a:p>
                  </a:txBody>
                  <a:tcPr marL="68574" marR="68574" marT="0" marB="0" anchor="ctr"/>
                </a:tc>
                <a:extLst>
                  <a:ext uri="{0D108BD9-81ED-4DB2-BD59-A6C34878D82A}">
                    <a16:rowId xmlns:a16="http://schemas.microsoft.com/office/drawing/2014/main" val="10002"/>
                  </a:ext>
                </a:extLst>
              </a:tr>
              <a:tr h="248003">
                <a:tc>
                  <a:txBody>
                    <a:bodyPr/>
                    <a:lstStyle/>
                    <a:p>
                      <a:pPr algn="ctr">
                        <a:spcAft>
                          <a:spcPts val="0"/>
                        </a:spcAft>
                      </a:pPr>
                      <a:r>
                        <a:rPr lang="en-US" sz="1400" kern="100">
                          <a:effectLst/>
                          <a:latin typeface="微软雅黑" pitchFamily="34" charset="-122"/>
                          <a:ea typeface="微软雅黑" pitchFamily="34" charset="-122"/>
                        </a:rPr>
                        <a:t>1</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a:effectLst/>
                          <a:latin typeface="微软雅黑" pitchFamily="34" charset="-122"/>
                          <a:ea typeface="微软雅黑" pitchFamily="34" charset="-122"/>
                        </a:rPr>
                        <a:t>3</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a:effectLst/>
                          <a:latin typeface="微软雅黑" pitchFamily="34" charset="-122"/>
                          <a:ea typeface="微软雅黑" pitchFamily="34" charset="-122"/>
                        </a:rPr>
                        <a:t>4</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a:effectLst/>
                          <a:latin typeface="微软雅黑" pitchFamily="34" charset="-122"/>
                          <a:ea typeface="微软雅黑" pitchFamily="34" charset="-122"/>
                        </a:rPr>
                        <a:t>878542960</a:t>
                      </a:r>
                      <a:endParaRPr lang="zh-CN" sz="1400" kern="100">
                        <a:effectLst/>
                        <a:latin typeface="微软雅黑" pitchFamily="34" charset="-122"/>
                        <a:ea typeface="微软雅黑" pitchFamily="34" charset="-122"/>
                        <a:cs typeface="Times New Roman"/>
                      </a:endParaRPr>
                    </a:p>
                  </a:txBody>
                  <a:tcPr marL="68574" marR="68574" marT="0" marB="0" anchor="ctr"/>
                </a:tc>
                <a:extLst>
                  <a:ext uri="{0D108BD9-81ED-4DB2-BD59-A6C34878D82A}">
                    <a16:rowId xmlns:a16="http://schemas.microsoft.com/office/drawing/2014/main" val="10003"/>
                  </a:ext>
                </a:extLst>
              </a:tr>
              <a:tr h="248003">
                <a:tc>
                  <a:txBody>
                    <a:bodyPr/>
                    <a:lstStyle/>
                    <a:p>
                      <a:pPr algn="ctr">
                        <a:spcAft>
                          <a:spcPts val="0"/>
                        </a:spcAft>
                      </a:pPr>
                      <a:r>
                        <a:rPr lang="en-US" sz="1400" kern="100">
                          <a:effectLst/>
                          <a:latin typeface="微软雅黑" pitchFamily="34" charset="-122"/>
                          <a:ea typeface="微软雅黑" pitchFamily="34" charset="-122"/>
                        </a:rPr>
                        <a:t>1</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a:effectLst/>
                          <a:latin typeface="微软雅黑" pitchFamily="34" charset="-122"/>
                          <a:ea typeface="微软雅黑" pitchFamily="34" charset="-122"/>
                        </a:rPr>
                        <a:t>4</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a:effectLst/>
                          <a:latin typeface="微软雅黑" pitchFamily="34" charset="-122"/>
                          <a:ea typeface="微软雅黑" pitchFamily="34" charset="-122"/>
                        </a:rPr>
                        <a:t>3</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a:effectLst/>
                          <a:latin typeface="微软雅黑" pitchFamily="34" charset="-122"/>
                          <a:ea typeface="微软雅黑" pitchFamily="34" charset="-122"/>
                        </a:rPr>
                        <a:t>876893119</a:t>
                      </a:r>
                      <a:endParaRPr lang="zh-CN" sz="1400" kern="100">
                        <a:effectLst/>
                        <a:latin typeface="微软雅黑" pitchFamily="34" charset="-122"/>
                        <a:ea typeface="微软雅黑" pitchFamily="34" charset="-122"/>
                        <a:cs typeface="Times New Roman"/>
                      </a:endParaRPr>
                    </a:p>
                  </a:txBody>
                  <a:tcPr marL="68574" marR="68574" marT="0" marB="0" anchor="ctr"/>
                </a:tc>
                <a:extLst>
                  <a:ext uri="{0D108BD9-81ED-4DB2-BD59-A6C34878D82A}">
                    <a16:rowId xmlns:a16="http://schemas.microsoft.com/office/drawing/2014/main" val="10004"/>
                  </a:ext>
                </a:extLst>
              </a:tr>
              <a:tr h="248003">
                <a:tc>
                  <a:txBody>
                    <a:bodyPr/>
                    <a:lstStyle/>
                    <a:p>
                      <a:pPr algn="ctr">
                        <a:spcAft>
                          <a:spcPts val="0"/>
                        </a:spcAft>
                      </a:pPr>
                      <a:r>
                        <a:rPr lang="en-US" sz="1400" kern="100">
                          <a:effectLst/>
                          <a:latin typeface="微软雅黑" pitchFamily="34" charset="-122"/>
                          <a:ea typeface="微软雅黑" pitchFamily="34" charset="-122"/>
                        </a:rPr>
                        <a:t>1</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a:effectLst/>
                          <a:latin typeface="微软雅黑" pitchFamily="34" charset="-122"/>
                          <a:ea typeface="微软雅黑" pitchFamily="34" charset="-122"/>
                        </a:rPr>
                        <a:t>5</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a:effectLst/>
                          <a:latin typeface="微软雅黑" pitchFamily="34" charset="-122"/>
                          <a:ea typeface="微软雅黑" pitchFamily="34" charset="-122"/>
                        </a:rPr>
                        <a:t>3</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dirty="0">
                          <a:effectLst/>
                          <a:latin typeface="微软雅黑" pitchFamily="34" charset="-122"/>
                          <a:ea typeface="微软雅黑" pitchFamily="34" charset="-122"/>
                        </a:rPr>
                        <a:t>889751712</a:t>
                      </a:r>
                      <a:endParaRPr lang="zh-CN" sz="1400" kern="100" dirty="0">
                        <a:effectLst/>
                        <a:latin typeface="微软雅黑" pitchFamily="34" charset="-122"/>
                        <a:ea typeface="微软雅黑" pitchFamily="34" charset="-122"/>
                        <a:cs typeface="Times New Roman"/>
                      </a:endParaRPr>
                    </a:p>
                  </a:txBody>
                  <a:tcPr marL="68574" marR="68574" marT="0" marB="0" anchor="ctr"/>
                </a:tc>
                <a:extLst>
                  <a:ext uri="{0D108BD9-81ED-4DB2-BD59-A6C34878D82A}">
                    <a16:rowId xmlns:a16="http://schemas.microsoft.com/office/drawing/2014/main" val="10005"/>
                  </a:ext>
                </a:extLst>
              </a:tr>
              <a:tr h="248003">
                <a:tc>
                  <a:txBody>
                    <a:bodyPr/>
                    <a:lstStyle/>
                    <a:p>
                      <a:pPr algn="ctr">
                        <a:spcAft>
                          <a:spcPts val="0"/>
                        </a:spcAft>
                      </a:pPr>
                      <a:r>
                        <a:rPr lang="en-US" sz="1400" kern="100">
                          <a:effectLst/>
                          <a:latin typeface="微软雅黑" pitchFamily="34" charset="-122"/>
                          <a:ea typeface="微软雅黑" pitchFamily="34" charset="-122"/>
                        </a:rPr>
                        <a:t>1</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a:effectLst/>
                          <a:latin typeface="微软雅黑" pitchFamily="34" charset="-122"/>
                          <a:ea typeface="微软雅黑" pitchFamily="34" charset="-122"/>
                        </a:rPr>
                        <a:t>6</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a:effectLst/>
                          <a:latin typeface="微软雅黑" pitchFamily="34" charset="-122"/>
                          <a:ea typeface="微软雅黑" pitchFamily="34" charset="-122"/>
                        </a:rPr>
                        <a:t>4</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a:effectLst/>
                          <a:latin typeface="微软雅黑" pitchFamily="34" charset="-122"/>
                          <a:ea typeface="微软雅黑" pitchFamily="34" charset="-122"/>
                        </a:rPr>
                        <a:t>875071561</a:t>
                      </a:r>
                      <a:endParaRPr lang="zh-CN" sz="1400" kern="100">
                        <a:effectLst/>
                        <a:latin typeface="微软雅黑" pitchFamily="34" charset="-122"/>
                        <a:ea typeface="微软雅黑" pitchFamily="34" charset="-122"/>
                        <a:cs typeface="Times New Roman"/>
                      </a:endParaRPr>
                    </a:p>
                  </a:txBody>
                  <a:tcPr marL="68574" marR="68574" marT="0" marB="0" anchor="ctr"/>
                </a:tc>
                <a:extLst>
                  <a:ext uri="{0D108BD9-81ED-4DB2-BD59-A6C34878D82A}">
                    <a16:rowId xmlns:a16="http://schemas.microsoft.com/office/drawing/2014/main" val="10006"/>
                  </a:ext>
                </a:extLst>
              </a:tr>
              <a:tr h="248003">
                <a:tc>
                  <a:txBody>
                    <a:bodyPr/>
                    <a:lstStyle/>
                    <a:p>
                      <a:pPr algn="ctr">
                        <a:spcAft>
                          <a:spcPts val="0"/>
                        </a:spcAft>
                      </a:pPr>
                      <a:r>
                        <a:rPr lang="en-US" sz="1400" kern="100">
                          <a:effectLst/>
                          <a:latin typeface="微软雅黑" pitchFamily="34" charset="-122"/>
                          <a:ea typeface="微软雅黑" pitchFamily="34" charset="-122"/>
                        </a:rPr>
                        <a:t>1</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a:effectLst/>
                          <a:latin typeface="微软雅黑" pitchFamily="34" charset="-122"/>
                          <a:ea typeface="微软雅黑" pitchFamily="34" charset="-122"/>
                        </a:rPr>
                        <a:t>7</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a:effectLst/>
                          <a:latin typeface="微软雅黑" pitchFamily="34" charset="-122"/>
                          <a:ea typeface="微软雅黑" pitchFamily="34" charset="-122"/>
                        </a:rPr>
                        <a:t>1</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a:effectLst/>
                          <a:latin typeface="微软雅黑" pitchFamily="34" charset="-122"/>
                          <a:ea typeface="微软雅黑" pitchFamily="34" charset="-122"/>
                        </a:rPr>
                        <a:t>875072484</a:t>
                      </a:r>
                      <a:endParaRPr lang="zh-CN" sz="1400" kern="100">
                        <a:effectLst/>
                        <a:latin typeface="微软雅黑" pitchFamily="34" charset="-122"/>
                        <a:ea typeface="微软雅黑" pitchFamily="34" charset="-122"/>
                        <a:cs typeface="Times New Roman"/>
                      </a:endParaRPr>
                    </a:p>
                  </a:txBody>
                  <a:tcPr marL="68574" marR="68574" marT="0" marB="0" anchor="ctr"/>
                </a:tc>
                <a:extLst>
                  <a:ext uri="{0D108BD9-81ED-4DB2-BD59-A6C34878D82A}">
                    <a16:rowId xmlns:a16="http://schemas.microsoft.com/office/drawing/2014/main" val="10007"/>
                  </a:ext>
                </a:extLst>
              </a:tr>
              <a:tr h="248003">
                <a:tc>
                  <a:txBody>
                    <a:bodyPr/>
                    <a:lstStyle/>
                    <a:p>
                      <a:pPr algn="ctr">
                        <a:spcAft>
                          <a:spcPts val="0"/>
                        </a:spcAft>
                      </a:pPr>
                      <a:r>
                        <a:rPr lang="en-US" sz="1400" kern="100">
                          <a:effectLst/>
                          <a:latin typeface="微软雅黑" pitchFamily="34" charset="-122"/>
                          <a:ea typeface="微软雅黑" pitchFamily="34" charset="-122"/>
                        </a:rPr>
                        <a:t>…</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a:effectLst/>
                          <a:latin typeface="微软雅黑" pitchFamily="34" charset="-122"/>
                          <a:ea typeface="微软雅黑" pitchFamily="34" charset="-122"/>
                        </a:rPr>
                        <a:t>…</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a:effectLst/>
                          <a:latin typeface="微软雅黑" pitchFamily="34" charset="-122"/>
                          <a:ea typeface="微软雅黑" pitchFamily="34" charset="-122"/>
                        </a:rPr>
                        <a:t>…</a:t>
                      </a:r>
                      <a:endParaRPr lang="zh-CN" sz="1400" kern="100">
                        <a:effectLst/>
                        <a:latin typeface="微软雅黑" pitchFamily="34" charset="-122"/>
                        <a:ea typeface="微软雅黑" pitchFamily="34" charset="-122"/>
                        <a:cs typeface="Times New Roman"/>
                      </a:endParaRPr>
                    </a:p>
                  </a:txBody>
                  <a:tcPr marL="68574" marR="68574" marT="0" marB="0" anchor="ctr"/>
                </a:tc>
                <a:tc>
                  <a:txBody>
                    <a:bodyPr/>
                    <a:lstStyle/>
                    <a:p>
                      <a:pPr algn="ctr">
                        <a:spcAft>
                          <a:spcPts val="0"/>
                        </a:spcAft>
                      </a:pPr>
                      <a:r>
                        <a:rPr lang="en-US" sz="1400" kern="100" dirty="0">
                          <a:effectLst/>
                          <a:latin typeface="微软雅黑" pitchFamily="34" charset="-122"/>
                          <a:ea typeface="微软雅黑" pitchFamily="34" charset="-122"/>
                        </a:rPr>
                        <a:t>…</a:t>
                      </a:r>
                      <a:endParaRPr lang="zh-CN" sz="1400" kern="100" dirty="0">
                        <a:effectLst/>
                        <a:latin typeface="微软雅黑" pitchFamily="34" charset="-122"/>
                        <a:ea typeface="微软雅黑" pitchFamily="34" charset="-122"/>
                        <a:cs typeface="Times New Roman"/>
                      </a:endParaRPr>
                    </a:p>
                  </a:txBody>
                  <a:tcPr marL="68574" marR="68574" marT="0" marB="0" anchor="ctr"/>
                </a:tc>
                <a:extLst>
                  <a:ext uri="{0D108BD9-81ED-4DB2-BD59-A6C34878D82A}">
                    <a16:rowId xmlns:a16="http://schemas.microsoft.com/office/drawing/2014/main" val="10008"/>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74893465-DA79-4277-BEDF-720F29582E35}"/>
              </a:ext>
            </a:extLst>
          </p:cNvPr>
          <p:cNvSpPr>
            <a:spLocks noGrp="1"/>
          </p:cNvSpPr>
          <p:nvPr>
            <p:ph type="title"/>
          </p:nvPr>
        </p:nvSpPr>
        <p:spPr/>
        <p:txBody>
          <a:bodyPr/>
          <a:lstStyle/>
          <a:p>
            <a:r>
              <a:rPr lang="zh-CN" altLang="en-US"/>
              <a:t>协同过滤实现代码</a:t>
            </a:r>
          </a:p>
        </p:txBody>
      </p:sp>
      <p:sp>
        <p:nvSpPr>
          <p:cNvPr id="31747" name="内容占位符 2">
            <a:extLst>
              <a:ext uri="{FF2B5EF4-FFF2-40B4-BE49-F238E27FC236}">
                <a16:creationId xmlns:a16="http://schemas.microsoft.com/office/drawing/2014/main" id="{4928BB71-9BDD-439F-B8E0-42C6206BEF1C}"/>
              </a:ext>
            </a:extLst>
          </p:cNvPr>
          <p:cNvSpPr>
            <a:spLocks noGrp="1"/>
          </p:cNvSpPr>
          <p:nvPr>
            <p:ph idx="1"/>
          </p:nvPr>
        </p:nvSpPr>
        <p:spPr>
          <a:xfrm>
            <a:off x="142844" y="692696"/>
            <a:ext cx="8583145" cy="1285603"/>
          </a:xfrm>
        </p:spPr>
        <p:txBody>
          <a:bodyPr/>
          <a:lstStyle/>
          <a:p>
            <a:r>
              <a:rPr lang="zh-CN" altLang="zh-CN" dirty="0"/>
              <a:t>在</a:t>
            </a:r>
            <a:r>
              <a:rPr lang="en-US" altLang="zh-CN" dirty="0"/>
              <a:t>Python</a:t>
            </a:r>
            <a:r>
              <a:rPr lang="zh-CN" altLang="zh-CN" dirty="0"/>
              <a:t>中实现基于用户的协同过滤推荐系统首先计算用户之间的相关系数。实现代码如</a:t>
            </a:r>
            <a:r>
              <a:rPr lang="zh-CN" altLang="en-US" dirty="0"/>
              <a:t>下</a:t>
            </a:r>
            <a:r>
              <a:rPr lang="zh-CN" altLang="zh-CN" dirty="0"/>
              <a:t>所示</a:t>
            </a:r>
            <a:r>
              <a:rPr lang="zh-CN" altLang="en-US" dirty="0"/>
              <a:t>：</a:t>
            </a:r>
          </a:p>
        </p:txBody>
      </p:sp>
      <p:sp>
        <p:nvSpPr>
          <p:cNvPr id="31748" name="TextBox 3">
            <a:extLst>
              <a:ext uri="{FF2B5EF4-FFF2-40B4-BE49-F238E27FC236}">
                <a16:creationId xmlns:a16="http://schemas.microsoft.com/office/drawing/2014/main" id="{EB5410DC-08C9-487D-8D9A-4B6A72D0D4B2}"/>
              </a:ext>
            </a:extLst>
          </p:cNvPr>
          <p:cNvSpPr txBox="1">
            <a:spLocks noChangeArrowheads="1"/>
          </p:cNvSpPr>
          <p:nvPr/>
        </p:nvSpPr>
        <p:spPr bwMode="auto">
          <a:xfrm>
            <a:off x="611981" y="1556792"/>
            <a:ext cx="7920038" cy="504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r>
              <a:rPr lang="en-US" altLang="zh-CN"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使用基于</a:t>
            </a:r>
            <a:r>
              <a:rPr lang="en-US" altLang="zh-CN" sz="1400" dirty="0">
                <a:latin typeface="微软雅黑" panose="020B0503020204020204" pitchFamily="34" charset="-122"/>
                <a:ea typeface="微软雅黑" panose="020B0503020204020204" pitchFamily="34" charset="-122"/>
              </a:rPr>
              <a:t>UBCF</a:t>
            </a:r>
            <a:r>
              <a:rPr lang="zh-CN" altLang="zh-CN" sz="1400" dirty="0">
                <a:latin typeface="微软雅黑" panose="020B0503020204020204" pitchFamily="34" charset="-122"/>
                <a:ea typeface="微软雅黑" panose="020B0503020204020204" pitchFamily="34" charset="-122"/>
              </a:rPr>
              <a:t>算法对电影进行推荐</a:t>
            </a:r>
          </a:p>
          <a:p>
            <a:pPr eaLnBrk="1" hangingPunct="1"/>
            <a:r>
              <a:rPr lang="en-US" altLang="zh-CN" sz="1400" dirty="0">
                <a:latin typeface="微软雅黑" panose="020B0503020204020204" pitchFamily="34" charset="-122"/>
                <a:ea typeface="微软雅黑" panose="020B0503020204020204" pitchFamily="34" charset="-122"/>
              </a:rPr>
              <a:t>from __future__ import </a:t>
            </a:r>
            <a:r>
              <a:rPr lang="en-US" altLang="zh-CN" sz="1400" dirty="0" err="1">
                <a:latin typeface="微软雅黑" panose="020B0503020204020204" pitchFamily="34" charset="-122"/>
                <a:ea typeface="微软雅黑" panose="020B0503020204020204" pitchFamily="34" charset="-122"/>
              </a:rPr>
              <a:t>print_function</a:t>
            </a:r>
            <a:endParaRPr lang="zh-CN" altLang="zh-CN" sz="1400" dirty="0">
              <a:latin typeface="微软雅黑" panose="020B0503020204020204" pitchFamily="34" charset="-122"/>
              <a:ea typeface="微软雅黑" panose="020B0503020204020204" pitchFamily="34" charset="-122"/>
            </a:endParaRPr>
          </a:p>
          <a:p>
            <a:pPr eaLnBrk="1" hangingPunct="1"/>
            <a:r>
              <a:rPr lang="en-US" altLang="zh-CN" sz="1400" dirty="0">
                <a:latin typeface="微软雅黑" panose="020B0503020204020204" pitchFamily="34" charset="-122"/>
                <a:ea typeface="微软雅黑" panose="020B0503020204020204" pitchFamily="34" charset="-122"/>
              </a:rPr>
              <a:t>import pandas as </a:t>
            </a:r>
            <a:r>
              <a:rPr lang="en-US" altLang="zh-CN" sz="1400" dirty="0" err="1">
                <a:latin typeface="微软雅黑" panose="020B0503020204020204" pitchFamily="34" charset="-122"/>
                <a:ea typeface="微软雅黑" panose="020B0503020204020204" pitchFamily="34" charset="-122"/>
              </a:rPr>
              <a:t>pd</a:t>
            </a:r>
            <a:endParaRPr lang="zh-CN" altLang="zh-CN" sz="1400" dirty="0">
              <a:latin typeface="微软雅黑" panose="020B0503020204020204" pitchFamily="34" charset="-122"/>
              <a:ea typeface="微软雅黑" panose="020B0503020204020204" pitchFamily="34" charset="-122"/>
            </a:endParaRPr>
          </a:p>
          <a:p>
            <a:pPr eaLnBrk="1" hangingPunct="1"/>
            <a:r>
              <a:rPr lang="en-US" altLang="zh-CN" sz="1400" dirty="0">
                <a:latin typeface="微软雅黑" panose="020B0503020204020204" pitchFamily="34" charset="-122"/>
                <a:ea typeface="微软雅黑" panose="020B0503020204020204" pitchFamily="34" charset="-122"/>
              </a:rPr>
              <a:t>############    </a:t>
            </a:r>
            <a:r>
              <a:rPr lang="zh-CN" altLang="zh-CN" sz="1400" dirty="0">
                <a:latin typeface="微软雅黑" panose="020B0503020204020204" pitchFamily="34" charset="-122"/>
                <a:ea typeface="微软雅黑" panose="020B0503020204020204" pitchFamily="34" charset="-122"/>
              </a:rPr>
              <a:t>主程序</a:t>
            </a:r>
            <a:r>
              <a:rPr lang="en-US" altLang="zh-CN" sz="1400" dirty="0">
                <a:latin typeface="微软雅黑" panose="020B0503020204020204" pitchFamily="34" charset="-122"/>
                <a:ea typeface="微软雅黑" panose="020B0503020204020204" pitchFamily="34" charset="-122"/>
              </a:rPr>
              <a:t>   ##############</a:t>
            </a:r>
            <a:endParaRPr lang="zh-CN" altLang="zh-CN" sz="1400" dirty="0">
              <a:latin typeface="微软雅黑" panose="020B0503020204020204" pitchFamily="34" charset="-122"/>
              <a:ea typeface="微软雅黑" panose="020B0503020204020204" pitchFamily="34" charset="-122"/>
            </a:endParaRPr>
          </a:p>
          <a:p>
            <a:pPr eaLnBrk="1" hangingPunct="1"/>
            <a:r>
              <a:rPr lang="en-US" altLang="zh-CN" sz="1400" dirty="0">
                <a:latin typeface="微软雅黑" panose="020B0503020204020204" pitchFamily="34" charset="-122"/>
                <a:ea typeface="微软雅黑" panose="020B0503020204020204" pitchFamily="34" charset="-122"/>
              </a:rPr>
              <a:t>if __name__ == "__main__":</a:t>
            </a:r>
            <a:endParaRPr lang="zh-CN" altLang="zh-CN" sz="1400" dirty="0">
              <a:latin typeface="微软雅黑" panose="020B0503020204020204" pitchFamily="34" charset="-122"/>
              <a:ea typeface="微软雅黑" panose="020B0503020204020204" pitchFamily="34" charset="-122"/>
            </a:endParaRPr>
          </a:p>
          <a:p>
            <a:pPr eaLnBrk="1" hangingPunct="1"/>
            <a:r>
              <a:rPr lang="en-US" altLang="zh-CN" sz="1400" dirty="0">
                <a:latin typeface="微软雅黑" panose="020B0503020204020204" pitchFamily="34" charset="-122"/>
                <a:ea typeface="微软雅黑" panose="020B0503020204020204" pitchFamily="34" charset="-122"/>
              </a:rPr>
              <a:t>    print("\n--------------</a:t>
            </a:r>
            <a:r>
              <a:rPr lang="zh-CN" altLang="zh-CN" sz="1400" dirty="0">
                <a:latin typeface="微软雅黑" panose="020B0503020204020204" pitchFamily="34" charset="-122"/>
                <a:ea typeface="微软雅黑" panose="020B0503020204020204" pitchFamily="34" charset="-122"/>
              </a:rPr>
              <a:t>使用基于</a:t>
            </a:r>
            <a:r>
              <a:rPr lang="en-US" altLang="zh-CN" sz="1400" dirty="0">
                <a:latin typeface="微软雅黑" panose="020B0503020204020204" pitchFamily="34" charset="-122"/>
                <a:ea typeface="微软雅黑" panose="020B0503020204020204" pitchFamily="34" charset="-122"/>
              </a:rPr>
              <a:t>UBCF</a:t>
            </a:r>
            <a:r>
              <a:rPr lang="zh-CN" altLang="zh-CN" sz="1400" dirty="0">
                <a:latin typeface="微软雅黑" panose="020B0503020204020204" pitchFamily="34" charset="-122"/>
                <a:ea typeface="微软雅黑" panose="020B0503020204020204" pitchFamily="34" charset="-122"/>
              </a:rPr>
              <a:t>算法对电影进行推荐 运行中</a:t>
            </a:r>
            <a:r>
              <a:rPr lang="en-US" altLang="zh-CN" sz="1400" dirty="0">
                <a:latin typeface="微软雅黑" panose="020B0503020204020204" pitchFamily="34" charset="-122"/>
                <a:ea typeface="微软雅黑" panose="020B0503020204020204" pitchFamily="34" charset="-122"/>
              </a:rPr>
              <a:t>... -----------\n")</a:t>
            </a:r>
            <a:endParaRPr lang="zh-CN" altLang="zh-CN" sz="1400" dirty="0">
              <a:latin typeface="微软雅黑" panose="020B0503020204020204" pitchFamily="34" charset="-122"/>
              <a:ea typeface="微软雅黑" panose="020B0503020204020204" pitchFamily="34" charset="-122"/>
            </a:endParaRPr>
          </a:p>
          <a:p>
            <a:pPr eaLnBrk="1" hangingPunct="1"/>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traindata</a:t>
            </a:r>
            <a:r>
              <a:rPr lang="en-US" altLang="zh-CN" sz="1400" dirty="0">
                <a:latin typeface="微软雅黑" panose="020B0503020204020204" pitchFamily="34" charset="-122"/>
                <a:ea typeface="微软雅黑" panose="020B0503020204020204" pitchFamily="34" charset="-122"/>
              </a:rPr>
              <a:t> = </a:t>
            </a:r>
            <a:r>
              <a:rPr lang="en-US" altLang="zh-CN" sz="1400" dirty="0" err="1">
                <a:latin typeface="微软雅黑" panose="020B0503020204020204" pitchFamily="34" charset="-122"/>
                <a:ea typeface="微软雅黑" panose="020B0503020204020204" pitchFamily="34" charset="-122"/>
              </a:rPr>
              <a:t>pd.read_csv</a:t>
            </a:r>
            <a:r>
              <a:rPr lang="en-US" altLang="zh-CN" sz="1400" dirty="0">
                <a:latin typeface="微软雅黑" panose="020B0503020204020204" pitchFamily="34" charset="-122"/>
                <a:ea typeface="微软雅黑" panose="020B0503020204020204" pitchFamily="34" charset="-122"/>
              </a:rPr>
              <a:t>('../data/u1.base',sep='\t', header=</a:t>
            </a:r>
            <a:r>
              <a:rPr lang="en-US" altLang="zh-CN" sz="1400" dirty="0" err="1">
                <a:latin typeface="微软雅黑" panose="020B0503020204020204" pitchFamily="34" charset="-122"/>
                <a:ea typeface="微软雅黑" panose="020B0503020204020204" pitchFamily="34" charset="-122"/>
              </a:rPr>
              <a:t>None,index_col</a:t>
            </a:r>
            <a:r>
              <a:rPr lang="en-US" altLang="zh-CN" sz="1400" dirty="0">
                <a:latin typeface="微软雅黑" panose="020B0503020204020204" pitchFamily="34" charset="-122"/>
                <a:ea typeface="微软雅黑" panose="020B0503020204020204" pitchFamily="34" charset="-122"/>
              </a:rPr>
              <a:t>=None)</a:t>
            </a:r>
            <a:endParaRPr lang="zh-CN" altLang="zh-CN" sz="1400" dirty="0">
              <a:latin typeface="微软雅黑" panose="020B0503020204020204" pitchFamily="34" charset="-122"/>
              <a:ea typeface="微软雅黑" panose="020B0503020204020204" pitchFamily="34" charset="-122"/>
            </a:endParaRPr>
          </a:p>
          <a:p>
            <a:pPr eaLnBrk="1" hangingPunct="1"/>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testdata</a:t>
            </a:r>
            <a:r>
              <a:rPr lang="en-US" altLang="zh-CN" sz="1400" dirty="0">
                <a:latin typeface="微软雅黑" panose="020B0503020204020204" pitchFamily="34" charset="-122"/>
                <a:ea typeface="微软雅黑" panose="020B0503020204020204" pitchFamily="34" charset="-122"/>
              </a:rPr>
              <a:t> = </a:t>
            </a:r>
            <a:r>
              <a:rPr lang="en-US" altLang="zh-CN" sz="1400" dirty="0" err="1">
                <a:latin typeface="微软雅黑" panose="020B0503020204020204" pitchFamily="34" charset="-122"/>
                <a:ea typeface="微软雅黑" panose="020B0503020204020204" pitchFamily="34" charset="-122"/>
              </a:rPr>
              <a:t>pd.read_csv</a:t>
            </a:r>
            <a:r>
              <a:rPr lang="en-US" altLang="zh-CN" sz="1400" dirty="0">
                <a:latin typeface="微软雅黑" panose="020B0503020204020204" pitchFamily="34" charset="-122"/>
                <a:ea typeface="微软雅黑" panose="020B0503020204020204" pitchFamily="34" charset="-122"/>
              </a:rPr>
              <a:t>('../data/u1.test',sep='\t', header=</a:t>
            </a:r>
            <a:r>
              <a:rPr lang="en-US" altLang="zh-CN" sz="1400" dirty="0" err="1">
                <a:latin typeface="微软雅黑" panose="020B0503020204020204" pitchFamily="34" charset="-122"/>
                <a:ea typeface="微软雅黑" panose="020B0503020204020204" pitchFamily="34" charset="-122"/>
              </a:rPr>
              <a:t>None,index_col</a:t>
            </a:r>
            <a:r>
              <a:rPr lang="en-US" altLang="zh-CN" sz="1400" dirty="0">
                <a:latin typeface="微软雅黑" panose="020B0503020204020204" pitchFamily="34" charset="-122"/>
                <a:ea typeface="微软雅黑" panose="020B0503020204020204" pitchFamily="34" charset="-122"/>
              </a:rPr>
              <a:t>=None)</a:t>
            </a:r>
            <a:endParaRPr lang="zh-CN" altLang="zh-CN" sz="1400" dirty="0">
              <a:latin typeface="微软雅黑" panose="020B0503020204020204" pitchFamily="34" charset="-122"/>
              <a:ea typeface="微软雅黑" panose="020B0503020204020204" pitchFamily="34" charset="-122"/>
            </a:endParaRPr>
          </a:p>
          <a:p>
            <a:pPr eaLnBrk="1" hangingPunct="1"/>
            <a:r>
              <a:rPr lang="en-US" altLang="zh-CN" sz="1400" dirty="0">
                <a:latin typeface="微软雅黑" panose="020B0503020204020204" pitchFamily="34" charset="-122"/>
                <a:ea typeface="微软雅黑" panose="020B0503020204020204" pitchFamily="34" charset="-122"/>
              </a:rPr>
              <a:t>    #</a:t>
            </a:r>
            <a:r>
              <a:rPr lang="zh-CN" altLang="zh-CN" sz="1400" dirty="0">
                <a:latin typeface="微软雅黑" panose="020B0503020204020204" pitchFamily="34" charset="-122"/>
                <a:ea typeface="微软雅黑" panose="020B0503020204020204" pitchFamily="34" charset="-122"/>
              </a:rPr>
              <a:t>删除时间标签列</a:t>
            </a:r>
          </a:p>
          <a:p>
            <a:pPr eaLnBrk="1" hangingPunct="1"/>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traindata.drop</a:t>
            </a:r>
            <a:r>
              <a:rPr lang="en-US" altLang="zh-CN" sz="1400" dirty="0">
                <a:latin typeface="微软雅黑" panose="020B0503020204020204" pitchFamily="34" charset="-122"/>
                <a:ea typeface="微软雅黑" panose="020B0503020204020204" pitchFamily="34" charset="-122"/>
              </a:rPr>
              <a:t>(3,axis=1, </a:t>
            </a:r>
            <a:r>
              <a:rPr lang="en-US" altLang="zh-CN" sz="1400" dirty="0" err="1">
                <a:latin typeface="微软雅黑" panose="020B0503020204020204" pitchFamily="34" charset="-122"/>
                <a:ea typeface="微软雅黑" panose="020B0503020204020204" pitchFamily="34" charset="-122"/>
              </a:rPr>
              <a:t>inplace</a:t>
            </a:r>
            <a:r>
              <a:rPr lang="en-US" altLang="zh-CN" sz="1400" dirty="0">
                <a:latin typeface="微软雅黑" panose="020B0503020204020204" pitchFamily="34" charset="-122"/>
                <a:ea typeface="微软雅黑" panose="020B0503020204020204" pitchFamily="34" charset="-122"/>
              </a:rPr>
              <a:t>=True)</a:t>
            </a:r>
            <a:endParaRPr lang="zh-CN" altLang="zh-CN" sz="1400" dirty="0">
              <a:latin typeface="微软雅黑" panose="020B0503020204020204" pitchFamily="34" charset="-122"/>
              <a:ea typeface="微软雅黑" panose="020B0503020204020204" pitchFamily="34" charset="-122"/>
            </a:endParaRPr>
          </a:p>
          <a:p>
            <a:pPr eaLnBrk="1" hangingPunct="1"/>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testdata.drop</a:t>
            </a:r>
            <a:r>
              <a:rPr lang="en-US" altLang="zh-CN" sz="1400" dirty="0">
                <a:latin typeface="微软雅黑" panose="020B0503020204020204" pitchFamily="34" charset="-122"/>
                <a:ea typeface="微软雅黑" panose="020B0503020204020204" pitchFamily="34" charset="-122"/>
              </a:rPr>
              <a:t>(3,axis=1, </a:t>
            </a:r>
            <a:r>
              <a:rPr lang="en-US" altLang="zh-CN" sz="1400" dirty="0" err="1">
                <a:latin typeface="微软雅黑" panose="020B0503020204020204" pitchFamily="34" charset="-122"/>
                <a:ea typeface="微软雅黑" panose="020B0503020204020204" pitchFamily="34" charset="-122"/>
              </a:rPr>
              <a:t>inplace</a:t>
            </a:r>
            <a:r>
              <a:rPr lang="en-US" altLang="zh-CN" sz="1400" dirty="0">
                <a:latin typeface="微软雅黑" panose="020B0503020204020204" pitchFamily="34" charset="-122"/>
                <a:ea typeface="微软雅黑" panose="020B0503020204020204" pitchFamily="34" charset="-122"/>
              </a:rPr>
              <a:t>=True)</a:t>
            </a:r>
            <a:endParaRPr lang="zh-CN" altLang="zh-CN" sz="1400" dirty="0">
              <a:latin typeface="微软雅黑" panose="020B0503020204020204" pitchFamily="34" charset="-122"/>
              <a:ea typeface="微软雅黑" panose="020B0503020204020204" pitchFamily="34" charset="-122"/>
            </a:endParaRPr>
          </a:p>
          <a:p>
            <a:pPr eaLnBrk="1" hangingPunct="1"/>
            <a:r>
              <a:rPr lang="en-US" altLang="zh-CN" sz="1400" dirty="0">
                <a:latin typeface="微软雅黑" panose="020B0503020204020204" pitchFamily="34" charset="-122"/>
                <a:ea typeface="微软雅黑" panose="020B0503020204020204" pitchFamily="34" charset="-122"/>
              </a:rPr>
              <a:t>    #</a:t>
            </a:r>
            <a:r>
              <a:rPr lang="zh-CN" altLang="zh-CN" sz="1400" dirty="0">
                <a:latin typeface="微软雅黑" panose="020B0503020204020204" pitchFamily="34" charset="-122"/>
                <a:ea typeface="微软雅黑" panose="020B0503020204020204" pitchFamily="34" charset="-122"/>
              </a:rPr>
              <a:t>行与列重新命名</a:t>
            </a:r>
          </a:p>
          <a:p>
            <a:pPr eaLnBrk="1" hangingPunct="1"/>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traindata.rename</a:t>
            </a:r>
            <a:r>
              <a:rPr lang="en-US" altLang="zh-CN" sz="1400" dirty="0">
                <a:latin typeface="微软雅黑" panose="020B0503020204020204" pitchFamily="34" charset="-122"/>
                <a:ea typeface="微软雅黑" panose="020B0503020204020204" pitchFamily="34" charset="-122"/>
              </a:rPr>
              <a:t>(columns={0:'userid',1:'movid',2:'rat'}, </a:t>
            </a:r>
            <a:r>
              <a:rPr lang="en-US" altLang="zh-CN" sz="1400" dirty="0" err="1">
                <a:latin typeface="微软雅黑" panose="020B0503020204020204" pitchFamily="34" charset="-122"/>
                <a:ea typeface="微软雅黑" panose="020B0503020204020204" pitchFamily="34" charset="-122"/>
              </a:rPr>
              <a:t>inplace</a:t>
            </a:r>
            <a:r>
              <a:rPr lang="en-US" altLang="zh-CN" sz="1400" dirty="0">
                <a:latin typeface="微软雅黑" panose="020B0503020204020204" pitchFamily="34" charset="-122"/>
                <a:ea typeface="微软雅黑" panose="020B0503020204020204" pitchFamily="34" charset="-122"/>
              </a:rPr>
              <a:t>=True)</a:t>
            </a:r>
            <a:endParaRPr lang="zh-CN" altLang="zh-CN" sz="1400" dirty="0">
              <a:latin typeface="微软雅黑" panose="020B0503020204020204" pitchFamily="34" charset="-122"/>
              <a:ea typeface="微软雅黑" panose="020B0503020204020204" pitchFamily="34" charset="-122"/>
            </a:endParaRPr>
          </a:p>
          <a:p>
            <a:pPr eaLnBrk="1" hangingPunct="1"/>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testdata.rename</a:t>
            </a:r>
            <a:r>
              <a:rPr lang="en-US" altLang="zh-CN" sz="1400" dirty="0">
                <a:latin typeface="微软雅黑" panose="020B0503020204020204" pitchFamily="34" charset="-122"/>
                <a:ea typeface="微软雅黑" panose="020B0503020204020204" pitchFamily="34" charset="-122"/>
              </a:rPr>
              <a:t>(columns={0:'userid',1:'movid',2:'rat'}, </a:t>
            </a:r>
            <a:r>
              <a:rPr lang="en-US" altLang="zh-CN" sz="1400" dirty="0" err="1">
                <a:latin typeface="微软雅黑" panose="020B0503020204020204" pitchFamily="34" charset="-122"/>
                <a:ea typeface="微软雅黑" panose="020B0503020204020204" pitchFamily="34" charset="-122"/>
              </a:rPr>
              <a:t>inplace</a:t>
            </a:r>
            <a:r>
              <a:rPr lang="en-US" altLang="zh-CN" sz="1400" dirty="0">
                <a:latin typeface="微软雅黑" panose="020B0503020204020204" pitchFamily="34" charset="-122"/>
                <a:ea typeface="微软雅黑" panose="020B0503020204020204" pitchFamily="34" charset="-122"/>
              </a:rPr>
              <a:t>=True)</a:t>
            </a:r>
            <a:endParaRPr lang="zh-CN" altLang="zh-CN" sz="1400" dirty="0">
              <a:latin typeface="微软雅黑" panose="020B0503020204020204" pitchFamily="34" charset="-122"/>
              <a:ea typeface="微软雅黑" panose="020B0503020204020204" pitchFamily="34" charset="-122"/>
            </a:endParaRPr>
          </a:p>
          <a:p>
            <a:pPr eaLnBrk="1" hangingPunct="1"/>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traindf</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traindata.pivot</a:t>
            </a:r>
            <a:r>
              <a:rPr lang="en-US" altLang="zh-CN" sz="1400" dirty="0">
                <a:latin typeface="微软雅黑" panose="020B0503020204020204" pitchFamily="34" charset="-122"/>
                <a:ea typeface="微软雅黑" panose="020B0503020204020204" pitchFamily="34" charset="-122"/>
              </a:rPr>
              <a:t>(index='</a:t>
            </a:r>
            <a:r>
              <a:rPr lang="en-US" altLang="zh-CN" sz="1400" dirty="0" err="1">
                <a:latin typeface="微软雅黑" panose="020B0503020204020204" pitchFamily="34" charset="-122"/>
                <a:ea typeface="微软雅黑" panose="020B0503020204020204" pitchFamily="34" charset="-122"/>
              </a:rPr>
              <a:t>userid</a:t>
            </a:r>
            <a:r>
              <a:rPr lang="en-US" altLang="zh-CN" sz="1400" dirty="0">
                <a:latin typeface="微软雅黑" panose="020B0503020204020204" pitchFamily="34" charset="-122"/>
                <a:ea typeface="微软雅黑" panose="020B0503020204020204" pitchFamily="34" charset="-122"/>
              </a:rPr>
              <a:t>', columns='</a:t>
            </a:r>
            <a:r>
              <a:rPr lang="en-US" altLang="zh-CN" sz="1400" dirty="0" err="1">
                <a:latin typeface="微软雅黑" panose="020B0503020204020204" pitchFamily="34" charset="-122"/>
                <a:ea typeface="微软雅黑" panose="020B0503020204020204" pitchFamily="34" charset="-122"/>
              </a:rPr>
              <a:t>movid</a:t>
            </a:r>
            <a:r>
              <a:rPr lang="en-US" altLang="zh-CN" sz="1400" dirty="0">
                <a:latin typeface="微软雅黑" panose="020B0503020204020204" pitchFamily="34" charset="-122"/>
                <a:ea typeface="微软雅黑" panose="020B0503020204020204" pitchFamily="34" charset="-122"/>
              </a:rPr>
              <a:t>', values='rat')</a:t>
            </a:r>
            <a:endParaRPr lang="zh-CN" altLang="zh-CN" sz="1400" dirty="0">
              <a:latin typeface="微软雅黑" panose="020B0503020204020204" pitchFamily="34" charset="-122"/>
              <a:ea typeface="微软雅黑" panose="020B0503020204020204" pitchFamily="34" charset="-122"/>
            </a:endParaRPr>
          </a:p>
          <a:p>
            <a:pPr eaLnBrk="1" hangingPunct="1"/>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testdf</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testdata.pivot</a:t>
            </a:r>
            <a:r>
              <a:rPr lang="en-US" altLang="zh-CN" sz="1400" dirty="0">
                <a:latin typeface="微软雅黑" panose="020B0503020204020204" pitchFamily="34" charset="-122"/>
                <a:ea typeface="微软雅黑" panose="020B0503020204020204" pitchFamily="34" charset="-122"/>
              </a:rPr>
              <a:t>(index='</a:t>
            </a:r>
            <a:r>
              <a:rPr lang="en-US" altLang="zh-CN" sz="1400" dirty="0" err="1">
                <a:latin typeface="微软雅黑" panose="020B0503020204020204" pitchFamily="34" charset="-122"/>
                <a:ea typeface="微软雅黑" panose="020B0503020204020204" pitchFamily="34" charset="-122"/>
              </a:rPr>
              <a:t>userid</a:t>
            </a:r>
            <a:r>
              <a:rPr lang="en-US" altLang="zh-CN" sz="1400" dirty="0">
                <a:latin typeface="微软雅黑" panose="020B0503020204020204" pitchFamily="34" charset="-122"/>
                <a:ea typeface="微软雅黑" panose="020B0503020204020204" pitchFamily="34" charset="-122"/>
              </a:rPr>
              <a:t>', columns='</a:t>
            </a:r>
            <a:r>
              <a:rPr lang="en-US" altLang="zh-CN" sz="1400" dirty="0" err="1">
                <a:latin typeface="微软雅黑" panose="020B0503020204020204" pitchFamily="34" charset="-122"/>
                <a:ea typeface="微软雅黑" panose="020B0503020204020204" pitchFamily="34" charset="-122"/>
              </a:rPr>
              <a:t>movid</a:t>
            </a:r>
            <a:r>
              <a:rPr lang="en-US" altLang="zh-CN" sz="1400" dirty="0">
                <a:latin typeface="微软雅黑" panose="020B0503020204020204" pitchFamily="34" charset="-122"/>
                <a:ea typeface="微软雅黑" panose="020B0503020204020204" pitchFamily="34" charset="-122"/>
              </a:rPr>
              <a:t>', values='rat')</a:t>
            </a:r>
            <a:endParaRPr lang="zh-CN" altLang="zh-CN" sz="1400" dirty="0">
              <a:latin typeface="微软雅黑" panose="020B0503020204020204" pitchFamily="34" charset="-122"/>
              <a:ea typeface="微软雅黑" panose="020B0503020204020204" pitchFamily="34" charset="-122"/>
            </a:endParaRPr>
          </a:p>
          <a:p>
            <a:pPr eaLnBrk="1" hangingPunct="1"/>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traindf.rename</a:t>
            </a:r>
            <a:r>
              <a:rPr lang="en-US" altLang="zh-CN" sz="1400" dirty="0">
                <a:latin typeface="微软雅黑" panose="020B0503020204020204" pitchFamily="34" charset="-122"/>
                <a:ea typeface="微软雅黑" panose="020B0503020204020204" pitchFamily="34" charset="-122"/>
              </a:rPr>
              <a:t>(index={</a:t>
            </a:r>
            <a:r>
              <a:rPr lang="en-US" altLang="zh-CN" sz="1400" dirty="0" err="1">
                <a:latin typeface="微软雅黑" panose="020B0503020204020204" pitchFamily="34" charset="-122"/>
                <a:ea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usr%d</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rPr>
              <a:t>) for </a:t>
            </a:r>
            <a:r>
              <a:rPr lang="en-US" altLang="zh-CN" sz="1400" dirty="0" err="1">
                <a:latin typeface="微软雅黑" panose="020B0503020204020204" pitchFamily="34" charset="-122"/>
                <a:ea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rPr>
              <a:t> in </a:t>
            </a:r>
            <a:r>
              <a:rPr lang="en-US" altLang="zh-CN" sz="1400" dirty="0" err="1">
                <a:latin typeface="微软雅黑" panose="020B0503020204020204" pitchFamily="34" charset="-122"/>
                <a:ea typeface="微软雅黑" panose="020B0503020204020204" pitchFamily="34" charset="-122"/>
              </a:rPr>
              <a:t>traindf.index</a:t>
            </a:r>
            <a:r>
              <a:rPr lang="en-US" altLang="zh-CN" sz="1400" dirty="0">
                <a:latin typeface="微软雅黑" panose="020B0503020204020204" pitchFamily="34" charset="-122"/>
                <a:ea typeface="微软雅黑" panose="020B0503020204020204" pitchFamily="34" charset="-122"/>
              </a:rPr>
              <a:t>} , </a:t>
            </a:r>
            <a:r>
              <a:rPr lang="en-US" altLang="zh-CN" sz="1400" dirty="0" err="1">
                <a:latin typeface="微软雅黑" panose="020B0503020204020204" pitchFamily="34" charset="-122"/>
                <a:ea typeface="微软雅黑" panose="020B0503020204020204" pitchFamily="34" charset="-122"/>
              </a:rPr>
              <a:t>inplace</a:t>
            </a:r>
            <a:r>
              <a:rPr lang="en-US" altLang="zh-CN" sz="1400" dirty="0">
                <a:latin typeface="微软雅黑" panose="020B0503020204020204" pitchFamily="34" charset="-122"/>
                <a:ea typeface="微软雅黑" panose="020B0503020204020204" pitchFamily="34" charset="-122"/>
              </a:rPr>
              <a:t>=True)</a:t>
            </a:r>
            <a:endParaRPr lang="zh-CN" altLang="zh-CN" sz="1400" dirty="0">
              <a:latin typeface="微软雅黑" panose="020B0503020204020204" pitchFamily="34" charset="-122"/>
              <a:ea typeface="微软雅黑" panose="020B0503020204020204" pitchFamily="34" charset="-122"/>
            </a:endParaRPr>
          </a:p>
          <a:p>
            <a:pPr eaLnBrk="1" hangingPunct="1"/>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traindf.rename</a:t>
            </a:r>
            <a:r>
              <a:rPr lang="en-US" altLang="zh-CN" sz="1400" dirty="0">
                <a:latin typeface="微软雅黑" panose="020B0503020204020204" pitchFamily="34" charset="-122"/>
                <a:ea typeface="微软雅黑" panose="020B0503020204020204" pitchFamily="34" charset="-122"/>
              </a:rPr>
              <a:t>(columns={</a:t>
            </a:r>
            <a:r>
              <a:rPr lang="en-US" altLang="zh-CN" sz="1400" dirty="0" err="1">
                <a:latin typeface="微软雅黑" panose="020B0503020204020204" pitchFamily="34" charset="-122"/>
                <a:ea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mov%d</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rPr>
              <a:t>) for </a:t>
            </a:r>
            <a:r>
              <a:rPr lang="en-US" altLang="zh-CN" sz="1400" dirty="0" err="1">
                <a:latin typeface="微软雅黑" panose="020B0503020204020204" pitchFamily="34" charset="-122"/>
                <a:ea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rPr>
              <a:t> in </a:t>
            </a:r>
            <a:r>
              <a:rPr lang="en-US" altLang="zh-CN" sz="1400" dirty="0" err="1">
                <a:latin typeface="微软雅黑" panose="020B0503020204020204" pitchFamily="34" charset="-122"/>
                <a:ea typeface="微软雅黑" panose="020B0503020204020204" pitchFamily="34" charset="-122"/>
              </a:rPr>
              <a:t>traindf.columns</a:t>
            </a:r>
            <a:r>
              <a:rPr lang="en-US" altLang="zh-CN" sz="1400" dirty="0">
                <a:latin typeface="微软雅黑" panose="020B0503020204020204" pitchFamily="34" charset="-122"/>
                <a:ea typeface="微软雅黑" panose="020B0503020204020204" pitchFamily="34" charset="-122"/>
              </a:rPr>
              <a:t>} , </a:t>
            </a:r>
            <a:r>
              <a:rPr lang="en-US" altLang="zh-CN" sz="1400" dirty="0" err="1">
                <a:latin typeface="微软雅黑" panose="020B0503020204020204" pitchFamily="34" charset="-122"/>
                <a:ea typeface="微软雅黑" panose="020B0503020204020204" pitchFamily="34" charset="-122"/>
              </a:rPr>
              <a:t>inplace</a:t>
            </a:r>
            <a:r>
              <a:rPr lang="en-US" altLang="zh-CN" sz="1400" dirty="0">
                <a:latin typeface="微软雅黑" panose="020B0503020204020204" pitchFamily="34" charset="-122"/>
                <a:ea typeface="微软雅黑" panose="020B0503020204020204" pitchFamily="34" charset="-122"/>
              </a:rPr>
              <a:t>=True)</a:t>
            </a:r>
            <a:endParaRPr lang="zh-CN" altLang="zh-CN" sz="1400" dirty="0">
              <a:latin typeface="微软雅黑" panose="020B0503020204020204" pitchFamily="34" charset="-122"/>
              <a:ea typeface="微软雅黑" panose="020B0503020204020204" pitchFamily="34" charset="-122"/>
            </a:endParaRPr>
          </a:p>
          <a:p>
            <a:pPr eaLnBrk="1" hangingPunct="1"/>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testdf.rename</a:t>
            </a:r>
            <a:r>
              <a:rPr lang="en-US" altLang="zh-CN" sz="1400" dirty="0">
                <a:latin typeface="微软雅黑" panose="020B0503020204020204" pitchFamily="34" charset="-122"/>
                <a:ea typeface="微软雅黑" panose="020B0503020204020204" pitchFamily="34" charset="-122"/>
              </a:rPr>
              <a:t>(index={</a:t>
            </a:r>
            <a:r>
              <a:rPr lang="en-US" altLang="zh-CN" sz="1400" dirty="0" err="1">
                <a:latin typeface="微软雅黑" panose="020B0503020204020204" pitchFamily="34" charset="-122"/>
                <a:ea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usr%d</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rPr>
              <a:t>) for </a:t>
            </a:r>
            <a:r>
              <a:rPr lang="en-US" altLang="zh-CN" sz="1400" dirty="0" err="1">
                <a:latin typeface="微软雅黑" panose="020B0503020204020204" pitchFamily="34" charset="-122"/>
                <a:ea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rPr>
              <a:t> in </a:t>
            </a:r>
            <a:r>
              <a:rPr lang="en-US" altLang="zh-CN" sz="1400" dirty="0" err="1">
                <a:latin typeface="微软雅黑" panose="020B0503020204020204" pitchFamily="34" charset="-122"/>
                <a:ea typeface="微软雅黑" panose="020B0503020204020204" pitchFamily="34" charset="-122"/>
              </a:rPr>
              <a:t>testdf.index</a:t>
            </a:r>
            <a:r>
              <a:rPr lang="en-US" altLang="zh-CN" sz="1400" dirty="0">
                <a:latin typeface="微软雅黑" panose="020B0503020204020204" pitchFamily="34" charset="-122"/>
                <a:ea typeface="微软雅黑" panose="020B0503020204020204" pitchFamily="34" charset="-122"/>
              </a:rPr>
              <a:t>} , </a:t>
            </a:r>
            <a:r>
              <a:rPr lang="en-US" altLang="zh-CN" sz="1400" dirty="0" err="1">
                <a:latin typeface="微软雅黑" panose="020B0503020204020204" pitchFamily="34" charset="-122"/>
                <a:ea typeface="微软雅黑" panose="020B0503020204020204" pitchFamily="34" charset="-122"/>
              </a:rPr>
              <a:t>inplace</a:t>
            </a:r>
            <a:r>
              <a:rPr lang="en-US" altLang="zh-CN" sz="1400" dirty="0">
                <a:latin typeface="微软雅黑" panose="020B0503020204020204" pitchFamily="34" charset="-122"/>
                <a:ea typeface="微软雅黑" panose="020B0503020204020204" pitchFamily="34" charset="-122"/>
              </a:rPr>
              <a:t>=True)</a:t>
            </a:r>
            <a:endParaRPr lang="zh-CN" altLang="zh-CN" sz="1400" dirty="0">
              <a:latin typeface="微软雅黑" panose="020B0503020204020204" pitchFamily="34" charset="-122"/>
              <a:ea typeface="微软雅黑" panose="020B0503020204020204" pitchFamily="34" charset="-122"/>
            </a:endParaRPr>
          </a:p>
          <a:p>
            <a:pPr eaLnBrk="1" hangingPunct="1"/>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testdf.rename</a:t>
            </a:r>
            <a:r>
              <a:rPr lang="en-US" altLang="zh-CN" sz="1400" dirty="0">
                <a:latin typeface="微软雅黑" panose="020B0503020204020204" pitchFamily="34" charset="-122"/>
                <a:ea typeface="微软雅黑" panose="020B0503020204020204" pitchFamily="34" charset="-122"/>
              </a:rPr>
              <a:t>(columns={</a:t>
            </a:r>
            <a:r>
              <a:rPr lang="en-US" altLang="zh-CN" sz="1400" dirty="0" err="1">
                <a:latin typeface="微软雅黑" panose="020B0503020204020204" pitchFamily="34" charset="-122"/>
                <a:ea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mov%d</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rPr>
              <a:t>) for </a:t>
            </a:r>
            <a:r>
              <a:rPr lang="en-US" altLang="zh-CN" sz="1400" dirty="0" err="1">
                <a:latin typeface="微软雅黑" panose="020B0503020204020204" pitchFamily="34" charset="-122"/>
                <a:ea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rPr>
              <a:t> in </a:t>
            </a:r>
            <a:r>
              <a:rPr lang="en-US" altLang="zh-CN" sz="1400" dirty="0" err="1">
                <a:latin typeface="微软雅黑" panose="020B0503020204020204" pitchFamily="34" charset="-122"/>
                <a:ea typeface="微软雅黑" panose="020B0503020204020204" pitchFamily="34" charset="-122"/>
              </a:rPr>
              <a:t>testdf.columns</a:t>
            </a:r>
            <a:r>
              <a:rPr lang="en-US" altLang="zh-CN" sz="1400" dirty="0">
                <a:latin typeface="微软雅黑" panose="020B0503020204020204" pitchFamily="34" charset="-122"/>
                <a:ea typeface="微软雅黑" panose="020B0503020204020204" pitchFamily="34" charset="-122"/>
              </a:rPr>
              <a:t>} , </a:t>
            </a:r>
            <a:r>
              <a:rPr lang="en-US" altLang="zh-CN" sz="1400" dirty="0" err="1">
                <a:latin typeface="微软雅黑" panose="020B0503020204020204" pitchFamily="34" charset="-122"/>
                <a:ea typeface="微软雅黑" panose="020B0503020204020204" pitchFamily="34" charset="-122"/>
              </a:rPr>
              <a:t>inplace</a:t>
            </a:r>
            <a:r>
              <a:rPr lang="en-US" altLang="zh-CN" sz="1400" dirty="0">
                <a:latin typeface="微软雅黑" panose="020B0503020204020204" pitchFamily="34" charset="-122"/>
                <a:ea typeface="微软雅黑" panose="020B0503020204020204" pitchFamily="34" charset="-122"/>
              </a:rPr>
              <a:t>=True)</a:t>
            </a:r>
            <a:endParaRPr lang="zh-CN" altLang="zh-CN" sz="1400" dirty="0">
              <a:latin typeface="微软雅黑" panose="020B0503020204020204" pitchFamily="34" charset="-122"/>
              <a:ea typeface="微软雅黑" panose="020B0503020204020204" pitchFamily="34" charset="-122"/>
            </a:endParaRPr>
          </a:p>
          <a:p>
            <a:pPr eaLnBrk="1" hangingPunct="1"/>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userdf</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traindf.loc</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testdf.index</a:t>
            </a:r>
            <a:r>
              <a:rPr lang="en-US" altLang="zh-CN" sz="1400" dirty="0">
                <a:latin typeface="微软雅黑" panose="020B0503020204020204" pitchFamily="34" charset="-122"/>
                <a:ea typeface="微软雅黑" panose="020B0503020204020204" pitchFamily="34" charset="-122"/>
              </a:rPr>
              <a:t>]</a:t>
            </a:r>
            <a:endParaRPr lang="zh-CN" altLang="zh-CN" sz="1400" dirty="0">
              <a:latin typeface="微软雅黑" panose="020B0503020204020204" pitchFamily="34" charset="-122"/>
              <a:ea typeface="微软雅黑" panose="020B0503020204020204" pitchFamily="34" charset="-122"/>
            </a:endParaRPr>
          </a:p>
          <a:p>
            <a:pPr eaLnBrk="1" hangingPunct="1"/>
            <a:r>
              <a:rPr lang="en-US" altLang="zh-CN" sz="1400" dirty="0">
                <a:latin typeface="微软雅黑" panose="020B0503020204020204" pitchFamily="34" charset="-122"/>
                <a:ea typeface="微软雅黑" panose="020B0503020204020204" pitchFamily="34" charset="-122"/>
              </a:rPr>
              <a:t>    #</a:t>
            </a:r>
            <a:r>
              <a:rPr lang="zh-CN" altLang="zh-CN" sz="1400" dirty="0">
                <a:latin typeface="微软雅黑" panose="020B0503020204020204" pitchFamily="34" charset="-122"/>
                <a:ea typeface="微软雅黑" panose="020B0503020204020204" pitchFamily="34" charset="-122"/>
              </a:rPr>
              <a:t>获取预测评分和推荐列表</a:t>
            </a:r>
          </a:p>
          <a:p>
            <a:pPr eaLnBrk="1" hangingPunct="1"/>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trainrats,trainrecomm</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recomm</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traindf,userdf</a:t>
            </a:r>
            <a:r>
              <a:rPr lang="en-US" altLang="zh-CN" sz="1400" dirty="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03AAF3B4-7129-48F0-9F1A-4E092BF4680F}"/>
              </a:ext>
            </a:extLst>
          </p:cNvPr>
          <p:cNvSpPr>
            <a:spLocks noGrp="1"/>
          </p:cNvSpPr>
          <p:nvPr>
            <p:ph type="title"/>
          </p:nvPr>
        </p:nvSpPr>
        <p:spPr/>
        <p:txBody>
          <a:bodyPr/>
          <a:lstStyle/>
          <a:p>
            <a:r>
              <a:rPr lang="en-US" altLang="zh-CN"/>
              <a:t>Python</a:t>
            </a:r>
            <a:r>
              <a:rPr lang="zh-CN" altLang="en-US"/>
              <a:t>输出结果</a:t>
            </a:r>
          </a:p>
        </p:txBody>
      </p:sp>
      <p:graphicFrame>
        <p:nvGraphicFramePr>
          <p:cNvPr id="4" name="内容占位符 3">
            <a:extLst>
              <a:ext uri="{FF2B5EF4-FFF2-40B4-BE49-F238E27FC236}">
                <a16:creationId xmlns:a16="http://schemas.microsoft.com/office/drawing/2014/main" id="{4D1F14B3-3420-4900-A89E-DBCE724A142B}"/>
              </a:ext>
            </a:extLst>
          </p:cNvPr>
          <p:cNvGraphicFramePr>
            <a:graphicFrameLocks noGrp="1"/>
          </p:cNvGraphicFramePr>
          <p:nvPr>
            <p:ph idx="1"/>
            <p:extLst>
              <p:ext uri="{D42A27DB-BD31-4B8C-83A1-F6EECF244321}">
                <p14:modId xmlns:p14="http://schemas.microsoft.com/office/powerpoint/2010/main" val="747652610"/>
              </p:ext>
            </p:extLst>
          </p:nvPr>
        </p:nvGraphicFramePr>
        <p:xfrm>
          <a:off x="653709" y="836712"/>
          <a:ext cx="7777162" cy="5365755"/>
        </p:xfrm>
        <a:graphic>
          <a:graphicData uri="http://schemas.openxmlformats.org/drawingml/2006/table">
            <a:tbl>
              <a:tblPr firstRow="1" firstCol="1" bandRow="1">
                <a:tableStyleId>{BC89EF96-8CEA-46FF-86C4-4CE0E7609802}</a:tableStyleId>
              </a:tblPr>
              <a:tblGrid>
                <a:gridCol w="7777162">
                  <a:extLst>
                    <a:ext uri="{9D8B030D-6E8A-4147-A177-3AD203B41FA5}">
                      <a16:colId xmlns:a16="http://schemas.microsoft.com/office/drawing/2014/main" val="20000"/>
                    </a:ext>
                  </a:extLst>
                </a:gridCol>
              </a:tblGrid>
              <a:tr h="243898">
                <a:tc>
                  <a:txBody>
                    <a:bodyPr/>
                    <a:lstStyle/>
                    <a:p>
                      <a:pPr algn="l">
                        <a:spcAft>
                          <a:spcPts val="0"/>
                        </a:spcAft>
                      </a:pPr>
                      <a:r>
                        <a:rPr lang="en-US" sz="1600" b="0" kern="0" dirty="0">
                          <a:effectLst/>
                          <a:latin typeface="微软雅黑" pitchFamily="34" charset="-122"/>
                          <a:ea typeface="微软雅黑" pitchFamily="34" charset="-122"/>
                        </a:rPr>
                        <a:t>usr1([u'mov1290', u'mov1354', u'mov1678'], </a:t>
                      </a:r>
                      <a:r>
                        <a:rPr lang="en-US" sz="1600" b="0" kern="0" dirty="0" err="1">
                          <a:effectLst/>
                          <a:latin typeface="微软雅黑" pitchFamily="34" charset="-122"/>
                          <a:ea typeface="微软雅黑" pitchFamily="34" charset="-122"/>
                        </a:rPr>
                        <a:t>dtype</a:t>
                      </a:r>
                      <a:r>
                        <a:rPr lang="en-US" sz="1600" b="0" kern="0" dirty="0">
                          <a:effectLst/>
                          <a:latin typeface="微软雅黑" pitchFamily="34" charset="-122"/>
                          <a:ea typeface="微软雅黑" pitchFamily="34" charset="-122"/>
                        </a:rPr>
                        <a:t>='object', name=</a:t>
                      </a:r>
                      <a:r>
                        <a:rPr lang="en-US" sz="1600" b="0" kern="0" dirty="0" err="1">
                          <a:effectLst/>
                          <a:latin typeface="微软雅黑" pitchFamily="34" charset="-122"/>
                          <a:ea typeface="微软雅黑" pitchFamily="34" charset="-122"/>
                        </a:rPr>
                        <a:t>u'movid</a:t>
                      </a:r>
                      <a:r>
                        <a:rPr lang="en-US" sz="1600" b="0" kern="0" dirty="0">
                          <a:effectLst/>
                          <a:latin typeface="微软雅黑" pitchFamily="34" charset="-122"/>
                          <a:ea typeface="微软雅黑" pitchFamily="34" charset="-122"/>
                        </a:rPr>
                        <a:t>'),</a:t>
                      </a:r>
                      <a:endParaRPr lang="zh-CN" sz="1600" b="0" kern="100" dirty="0">
                        <a:effectLst/>
                        <a:latin typeface="微软雅黑" pitchFamily="34" charset="-122"/>
                        <a:ea typeface="微软雅黑" pitchFamily="34" charset="-122"/>
                        <a:cs typeface="Times New Roman"/>
                      </a:endParaRPr>
                    </a:p>
                  </a:txBody>
                  <a:tcPr marL="16255" marR="16255" marT="0" marB="0" anchor="ctr"/>
                </a:tc>
                <a:extLst>
                  <a:ext uri="{0D108BD9-81ED-4DB2-BD59-A6C34878D82A}">
                    <a16:rowId xmlns:a16="http://schemas.microsoft.com/office/drawing/2014/main" val="10000"/>
                  </a:ext>
                </a:extLst>
              </a:tr>
              <a:tr h="243898">
                <a:tc>
                  <a:txBody>
                    <a:bodyPr/>
                    <a:lstStyle/>
                    <a:p>
                      <a:pPr algn="l">
                        <a:spcAft>
                          <a:spcPts val="0"/>
                        </a:spcAft>
                      </a:pPr>
                      <a:r>
                        <a:rPr lang="en-US" sz="1600" b="0" kern="0" dirty="0">
                          <a:effectLst/>
                          <a:latin typeface="微软雅黑" pitchFamily="34" charset="-122"/>
                          <a:ea typeface="微软雅黑" pitchFamily="34" charset="-122"/>
                        </a:rPr>
                        <a:t>usr2([u'mov1491', u'mov1354', u'mov1371'], </a:t>
                      </a:r>
                      <a:r>
                        <a:rPr lang="en-US" sz="1600" b="0" kern="0" dirty="0" err="1">
                          <a:effectLst/>
                          <a:latin typeface="微软雅黑" pitchFamily="34" charset="-122"/>
                          <a:ea typeface="微软雅黑" pitchFamily="34" charset="-122"/>
                        </a:rPr>
                        <a:t>dtype</a:t>
                      </a:r>
                      <a:r>
                        <a:rPr lang="en-US" sz="1600" b="0" kern="0" dirty="0">
                          <a:effectLst/>
                          <a:latin typeface="微软雅黑" pitchFamily="34" charset="-122"/>
                          <a:ea typeface="微软雅黑" pitchFamily="34" charset="-122"/>
                        </a:rPr>
                        <a:t>='object', name=</a:t>
                      </a:r>
                      <a:r>
                        <a:rPr lang="en-US" sz="1600" b="0" kern="0" dirty="0" err="1">
                          <a:effectLst/>
                          <a:latin typeface="微软雅黑" pitchFamily="34" charset="-122"/>
                          <a:ea typeface="微软雅黑" pitchFamily="34" charset="-122"/>
                        </a:rPr>
                        <a:t>u'movid</a:t>
                      </a:r>
                      <a:r>
                        <a:rPr lang="en-US" sz="1600" b="0" kern="0" dirty="0">
                          <a:effectLst/>
                          <a:latin typeface="微软雅黑" pitchFamily="34" charset="-122"/>
                          <a:ea typeface="微软雅黑" pitchFamily="34" charset="-122"/>
                        </a:rPr>
                        <a:t>'),</a:t>
                      </a:r>
                      <a:endParaRPr lang="zh-CN" sz="1600" b="0" kern="100" dirty="0">
                        <a:effectLst/>
                        <a:latin typeface="微软雅黑" pitchFamily="34" charset="-122"/>
                        <a:ea typeface="微软雅黑" pitchFamily="34" charset="-122"/>
                        <a:cs typeface="Times New Roman"/>
                      </a:endParaRPr>
                    </a:p>
                  </a:txBody>
                  <a:tcPr marL="16255" marR="16255" marT="0" marB="0" anchor="ctr"/>
                </a:tc>
                <a:extLst>
                  <a:ext uri="{0D108BD9-81ED-4DB2-BD59-A6C34878D82A}">
                    <a16:rowId xmlns:a16="http://schemas.microsoft.com/office/drawing/2014/main" val="10001"/>
                  </a:ext>
                </a:extLst>
              </a:tr>
              <a:tr h="243898">
                <a:tc>
                  <a:txBody>
                    <a:bodyPr/>
                    <a:lstStyle/>
                    <a:p>
                      <a:pPr algn="l">
                        <a:spcAft>
                          <a:spcPts val="0"/>
                        </a:spcAft>
                      </a:pPr>
                      <a:r>
                        <a:rPr lang="en-US" sz="1600" b="0" kern="0">
                          <a:effectLst/>
                          <a:latin typeface="微软雅黑" pitchFamily="34" charset="-122"/>
                          <a:ea typeface="微软雅黑" pitchFamily="34" charset="-122"/>
                        </a:rPr>
                        <a:t>usr3([u'mov1304', u'mov1621', u'mov1678'], dtype='object', name=u'movid'),</a:t>
                      </a:r>
                      <a:endParaRPr lang="zh-CN" sz="1600" b="0" kern="100">
                        <a:effectLst/>
                        <a:latin typeface="微软雅黑" pitchFamily="34" charset="-122"/>
                        <a:ea typeface="微软雅黑" pitchFamily="34" charset="-122"/>
                        <a:cs typeface="Times New Roman"/>
                      </a:endParaRPr>
                    </a:p>
                  </a:txBody>
                  <a:tcPr marL="16255" marR="16255" marT="0" marB="0" anchor="ctr"/>
                </a:tc>
                <a:extLst>
                  <a:ext uri="{0D108BD9-81ED-4DB2-BD59-A6C34878D82A}">
                    <a16:rowId xmlns:a16="http://schemas.microsoft.com/office/drawing/2014/main" val="10002"/>
                  </a:ext>
                </a:extLst>
              </a:tr>
              <a:tr h="243898">
                <a:tc>
                  <a:txBody>
                    <a:bodyPr/>
                    <a:lstStyle/>
                    <a:p>
                      <a:pPr algn="l">
                        <a:spcAft>
                          <a:spcPts val="0"/>
                        </a:spcAft>
                      </a:pPr>
                      <a:r>
                        <a:rPr lang="en-US" sz="1600" b="0" kern="0">
                          <a:effectLst/>
                          <a:latin typeface="微软雅黑" pitchFamily="34" charset="-122"/>
                          <a:ea typeface="微软雅黑" pitchFamily="34" charset="-122"/>
                        </a:rPr>
                        <a:t>usr4([u'mov1502', u'mov1659', u'mov1304'], dtype='object', name=u'movid'),</a:t>
                      </a:r>
                      <a:endParaRPr lang="zh-CN" sz="1600" b="0" kern="100">
                        <a:effectLst/>
                        <a:latin typeface="微软雅黑" pitchFamily="34" charset="-122"/>
                        <a:ea typeface="微软雅黑" pitchFamily="34" charset="-122"/>
                        <a:cs typeface="Times New Roman"/>
                      </a:endParaRPr>
                    </a:p>
                  </a:txBody>
                  <a:tcPr marL="16255" marR="16255" marT="0" marB="0" anchor="ctr"/>
                </a:tc>
                <a:extLst>
                  <a:ext uri="{0D108BD9-81ED-4DB2-BD59-A6C34878D82A}">
                    <a16:rowId xmlns:a16="http://schemas.microsoft.com/office/drawing/2014/main" val="10003"/>
                  </a:ext>
                </a:extLst>
              </a:tr>
              <a:tr h="243898">
                <a:tc>
                  <a:txBody>
                    <a:bodyPr/>
                    <a:lstStyle/>
                    <a:p>
                      <a:pPr algn="l">
                        <a:spcAft>
                          <a:spcPts val="0"/>
                        </a:spcAft>
                      </a:pPr>
                      <a:r>
                        <a:rPr lang="en-US" sz="1600" b="0" kern="0">
                          <a:effectLst/>
                          <a:latin typeface="微软雅黑" pitchFamily="34" charset="-122"/>
                          <a:ea typeface="微软雅黑" pitchFamily="34" charset="-122"/>
                        </a:rPr>
                        <a:t>usr5([u'mov1304', u'mov1621', u'mov1472'], dtype='object', name=u'movid'),</a:t>
                      </a:r>
                      <a:endParaRPr lang="zh-CN" sz="1600" b="0" kern="100">
                        <a:effectLst/>
                        <a:latin typeface="微软雅黑" pitchFamily="34" charset="-122"/>
                        <a:ea typeface="微软雅黑" pitchFamily="34" charset="-122"/>
                        <a:cs typeface="Times New Roman"/>
                      </a:endParaRPr>
                    </a:p>
                  </a:txBody>
                  <a:tcPr marL="16255" marR="16255" marT="0" marB="0" anchor="ctr"/>
                </a:tc>
                <a:extLst>
                  <a:ext uri="{0D108BD9-81ED-4DB2-BD59-A6C34878D82A}">
                    <a16:rowId xmlns:a16="http://schemas.microsoft.com/office/drawing/2014/main" val="10004"/>
                  </a:ext>
                </a:extLst>
              </a:tr>
              <a:tr h="243898">
                <a:tc>
                  <a:txBody>
                    <a:bodyPr/>
                    <a:lstStyle/>
                    <a:p>
                      <a:pPr algn="l">
                        <a:spcAft>
                          <a:spcPts val="0"/>
                        </a:spcAft>
                      </a:pPr>
                      <a:r>
                        <a:rPr lang="en-US" sz="1600" b="0" kern="0">
                          <a:effectLst/>
                          <a:latin typeface="微软雅黑" pitchFamily="34" charset="-122"/>
                          <a:ea typeface="微软雅黑" pitchFamily="34" charset="-122"/>
                        </a:rPr>
                        <a:t>usr6([u'mov1618', u'mov1671', u'mov1357'], dtype='object', name=u'movid'),</a:t>
                      </a:r>
                      <a:endParaRPr lang="zh-CN" sz="1600" b="0" kern="100">
                        <a:effectLst/>
                        <a:latin typeface="微软雅黑" pitchFamily="34" charset="-122"/>
                        <a:ea typeface="微软雅黑" pitchFamily="34" charset="-122"/>
                        <a:cs typeface="Times New Roman"/>
                      </a:endParaRPr>
                    </a:p>
                  </a:txBody>
                  <a:tcPr marL="16255" marR="16255" marT="0" marB="0" anchor="ctr"/>
                </a:tc>
                <a:extLst>
                  <a:ext uri="{0D108BD9-81ED-4DB2-BD59-A6C34878D82A}">
                    <a16:rowId xmlns:a16="http://schemas.microsoft.com/office/drawing/2014/main" val="10005"/>
                  </a:ext>
                </a:extLst>
              </a:tr>
              <a:tr h="243898">
                <a:tc>
                  <a:txBody>
                    <a:bodyPr/>
                    <a:lstStyle/>
                    <a:p>
                      <a:pPr algn="l">
                        <a:spcAft>
                          <a:spcPts val="0"/>
                        </a:spcAft>
                      </a:pPr>
                      <a:r>
                        <a:rPr lang="en-US" sz="1600" b="0" kern="0" dirty="0">
                          <a:effectLst/>
                          <a:latin typeface="微软雅黑" pitchFamily="34" charset="-122"/>
                          <a:ea typeface="微软雅黑" pitchFamily="34" charset="-122"/>
                        </a:rPr>
                        <a:t>usr7([u'mov1472', u'mov1467', u'mov1374'], </a:t>
                      </a:r>
                      <a:r>
                        <a:rPr lang="en-US" sz="1600" b="0" kern="0" dirty="0" err="1">
                          <a:effectLst/>
                          <a:latin typeface="微软雅黑" pitchFamily="34" charset="-122"/>
                          <a:ea typeface="微软雅黑" pitchFamily="34" charset="-122"/>
                        </a:rPr>
                        <a:t>dtype</a:t>
                      </a:r>
                      <a:r>
                        <a:rPr lang="en-US" sz="1600" b="0" kern="0" dirty="0">
                          <a:effectLst/>
                          <a:latin typeface="微软雅黑" pitchFamily="34" charset="-122"/>
                          <a:ea typeface="微软雅黑" pitchFamily="34" charset="-122"/>
                        </a:rPr>
                        <a:t>='object', name=</a:t>
                      </a:r>
                      <a:r>
                        <a:rPr lang="en-US" sz="1600" b="0" kern="0" dirty="0" err="1">
                          <a:effectLst/>
                          <a:latin typeface="微软雅黑" pitchFamily="34" charset="-122"/>
                          <a:ea typeface="微软雅黑" pitchFamily="34" charset="-122"/>
                        </a:rPr>
                        <a:t>u'movid</a:t>
                      </a:r>
                      <a:r>
                        <a:rPr lang="en-US" sz="1600" b="0" kern="0" dirty="0">
                          <a:effectLst/>
                          <a:latin typeface="微软雅黑" pitchFamily="34" charset="-122"/>
                          <a:ea typeface="微软雅黑" pitchFamily="34" charset="-122"/>
                        </a:rPr>
                        <a:t>'),</a:t>
                      </a:r>
                      <a:endParaRPr lang="zh-CN" sz="1600" b="0" kern="100" dirty="0">
                        <a:effectLst/>
                        <a:latin typeface="微软雅黑" pitchFamily="34" charset="-122"/>
                        <a:ea typeface="微软雅黑" pitchFamily="34" charset="-122"/>
                        <a:cs typeface="Times New Roman"/>
                      </a:endParaRPr>
                    </a:p>
                  </a:txBody>
                  <a:tcPr marL="16255" marR="16255" marT="0" marB="0" anchor="ctr"/>
                </a:tc>
                <a:extLst>
                  <a:ext uri="{0D108BD9-81ED-4DB2-BD59-A6C34878D82A}">
                    <a16:rowId xmlns:a16="http://schemas.microsoft.com/office/drawing/2014/main" val="10006"/>
                  </a:ext>
                </a:extLst>
              </a:tr>
              <a:tr h="243898">
                <a:tc>
                  <a:txBody>
                    <a:bodyPr/>
                    <a:lstStyle/>
                    <a:p>
                      <a:pPr algn="l">
                        <a:spcAft>
                          <a:spcPts val="0"/>
                        </a:spcAft>
                      </a:pPr>
                      <a:r>
                        <a:rPr lang="en-US" sz="1600" b="0" kern="0">
                          <a:effectLst/>
                          <a:latin typeface="微软雅黑" pitchFamily="34" charset="-122"/>
                          <a:ea typeface="微软雅黑" pitchFamily="34" charset="-122"/>
                        </a:rPr>
                        <a:t>usr8([u'mov1659', u'mov1316', u'mov1494'], dtype='object', name=u'movid'),</a:t>
                      </a:r>
                      <a:endParaRPr lang="zh-CN" sz="1600" b="0" kern="100">
                        <a:effectLst/>
                        <a:latin typeface="微软雅黑" pitchFamily="34" charset="-122"/>
                        <a:ea typeface="微软雅黑" pitchFamily="34" charset="-122"/>
                        <a:cs typeface="Times New Roman"/>
                      </a:endParaRPr>
                    </a:p>
                  </a:txBody>
                  <a:tcPr marL="16255" marR="16255" marT="0" marB="0" anchor="ctr"/>
                </a:tc>
                <a:extLst>
                  <a:ext uri="{0D108BD9-81ED-4DB2-BD59-A6C34878D82A}">
                    <a16:rowId xmlns:a16="http://schemas.microsoft.com/office/drawing/2014/main" val="10007"/>
                  </a:ext>
                </a:extLst>
              </a:tr>
              <a:tr h="243898">
                <a:tc>
                  <a:txBody>
                    <a:bodyPr/>
                    <a:lstStyle/>
                    <a:p>
                      <a:pPr algn="l">
                        <a:spcAft>
                          <a:spcPts val="0"/>
                        </a:spcAft>
                      </a:pPr>
                      <a:r>
                        <a:rPr lang="en-US" sz="1600" b="0" kern="0" dirty="0">
                          <a:effectLst/>
                          <a:latin typeface="微软雅黑" pitchFamily="34" charset="-122"/>
                          <a:ea typeface="微软雅黑" pitchFamily="34" charset="-122"/>
                        </a:rPr>
                        <a:t>usr9([u'mov1621', u'mov1304', u'mov1491'], </a:t>
                      </a:r>
                      <a:r>
                        <a:rPr lang="en-US" sz="1600" b="0" kern="0" dirty="0" err="1">
                          <a:effectLst/>
                          <a:latin typeface="微软雅黑" pitchFamily="34" charset="-122"/>
                          <a:ea typeface="微软雅黑" pitchFamily="34" charset="-122"/>
                        </a:rPr>
                        <a:t>dtype</a:t>
                      </a:r>
                      <a:r>
                        <a:rPr lang="en-US" sz="1600" b="0" kern="0" dirty="0">
                          <a:effectLst/>
                          <a:latin typeface="微软雅黑" pitchFamily="34" charset="-122"/>
                          <a:ea typeface="微软雅黑" pitchFamily="34" charset="-122"/>
                        </a:rPr>
                        <a:t>='object', name=</a:t>
                      </a:r>
                      <a:r>
                        <a:rPr lang="en-US" sz="1600" b="0" kern="0" dirty="0" err="1">
                          <a:effectLst/>
                          <a:latin typeface="微软雅黑" pitchFamily="34" charset="-122"/>
                          <a:ea typeface="微软雅黑" pitchFamily="34" charset="-122"/>
                        </a:rPr>
                        <a:t>u'movid</a:t>
                      </a:r>
                      <a:r>
                        <a:rPr lang="en-US" sz="1600" b="0" kern="0" dirty="0">
                          <a:effectLst/>
                          <a:latin typeface="微软雅黑" pitchFamily="34" charset="-122"/>
                          <a:ea typeface="微软雅黑" pitchFamily="34" charset="-122"/>
                        </a:rPr>
                        <a:t>'),</a:t>
                      </a:r>
                      <a:endParaRPr lang="zh-CN" sz="1600" b="0" kern="100" dirty="0">
                        <a:effectLst/>
                        <a:latin typeface="微软雅黑" pitchFamily="34" charset="-122"/>
                        <a:ea typeface="微软雅黑" pitchFamily="34" charset="-122"/>
                        <a:cs typeface="Times New Roman"/>
                      </a:endParaRPr>
                    </a:p>
                  </a:txBody>
                  <a:tcPr marL="16255" marR="16255" marT="0" marB="0" anchor="ctr"/>
                </a:tc>
                <a:extLst>
                  <a:ext uri="{0D108BD9-81ED-4DB2-BD59-A6C34878D82A}">
                    <a16:rowId xmlns:a16="http://schemas.microsoft.com/office/drawing/2014/main" val="10008"/>
                  </a:ext>
                </a:extLst>
              </a:tr>
              <a:tr h="243898">
                <a:tc>
                  <a:txBody>
                    <a:bodyPr/>
                    <a:lstStyle/>
                    <a:p>
                      <a:pPr algn="l">
                        <a:spcAft>
                          <a:spcPts val="0"/>
                        </a:spcAft>
                      </a:pPr>
                      <a:r>
                        <a:rPr lang="en-US" sz="1600" b="0" kern="0">
                          <a:effectLst/>
                          <a:latin typeface="微软雅黑" pitchFamily="34" charset="-122"/>
                          <a:ea typeface="微软雅黑" pitchFamily="34" charset="-122"/>
                        </a:rPr>
                        <a:t>usr10([u'mov1486', u'mov1494', u'mov437'], dtype='object', name=u'movid'), </a:t>
                      </a:r>
                      <a:endParaRPr lang="zh-CN" sz="1600" b="0" kern="100">
                        <a:effectLst/>
                        <a:latin typeface="微软雅黑" pitchFamily="34" charset="-122"/>
                        <a:ea typeface="微软雅黑" pitchFamily="34" charset="-122"/>
                        <a:cs typeface="Times New Roman"/>
                      </a:endParaRPr>
                    </a:p>
                  </a:txBody>
                  <a:tcPr marL="16255" marR="16255" marT="0" marB="0" anchor="ctr"/>
                </a:tc>
                <a:extLst>
                  <a:ext uri="{0D108BD9-81ED-4DB2-BD59-A6C34878D82A}">
                    <a16:rowId xmlns:a16="http://schemas.microsoft.com/office/drawing/2014/main" val="10009"/>
                  </a:ext>
                </a:extLst>
              </a:tr>
              <a:tr h="243898">
                <a:tc>
                  <a:txBody>
                    <a:bodyPr/>
                    <a:lstStyle/>
                    <a:p>
                      <a:pPr algn="l">
                        <a:spcAft>
                          <a:spcPts val="0"/>
                        </a:spcAft>
                      </a:pPr>
                      <a:r>
                        <a:rPr lang="en-US" sz="1600" b="0" kern="0">
                          <a:effectLst/>
                          <a:latin typeface="微软雅黑" pitchFamily="34" charset="-122"/>
                          <a:ea typeface="微软雅黑" pitchFamily="34" charset="-122"/>
                        </a:rPr>
                        <a:t>usr11([u'mov1659', u'mov1654', u'mov1626'], dtype='object', name=u'movid'), </a:t>
                      </a:r>
                      <a:endParaRPr lang="zh-CN" sz="1600" b="0" kern="100">
                        <a:effectLst/>
                        <a:latin typeface="微软雅黑" pitchFamily="34" charset="-122"/>
                        <a:ea typeface="微软雅黑" pitchFamily="34" charset="-122"/>
                        <a:cs typeface="Times New Roman"/>
                      </a:endParaRPr>
                    </a:p>
                  </a:txBody>
                  <a:tcPr marL="16255" marR="16255" marT="0" marB="0" anchor="ctr"/>
                </a:tc>
                <a:extLst>
                  <a:ext uri="{0D108BD9-81ED-4DB2-BD59-A6C34878D82A}">
                    <a16:rowId xmlns:a16="http://schemas.microsoft.com/office/drawing/2014/main" val="10010"/>
                  </a:ext>
                </a:extLst>
              </a:tr>
              <a:tr h="243898">
                <a:tc>
                  <a:txBody>
                    <a:bodyPr/>
                    <a:lstStyle/>
                    <a:p>
                      <a:pPr algn="l">
                        <a:spcAft>
                          <a:spcPts val="0"/>
                        </a:spcAft>
                      </a:pPr>
                      <a:r>
                        <a:rPr lang="en-US" sz="1600" b="0" kern="0">
                          <a:effectLst/>
                          <a:latin typeface="微软雅黑" pitchFamily="34" charset="-122"/>
                          <a:ea typeface="微软雅黑" pitchFamily="34" charset="-122"/>
                        </a:rPr>
                        <a:t>usr12([u'mov1659', u'mov1618', u'mov1661'], dtype='object', name=u'movid'), </a:t>
                      </a:r>
                      <a:endParaRPr lang="zh-CN" sz="1600" b="0" kern="100">
                        <a:effectLst/>
                        <a:latin typeface="微软雅黑" pitchFamily="34" charset="-122"/>
                        <a:ea typeface="微软雅黑" pitchFamily="34" charset="-122"/>
                        <a:cs typeface="Times New Roman"/>
                      </a:endParaRPr>
                    </a:p>
                  </a:txBody>
                  <a:tcPr marL="16255" marR="16255" marT="0" marB="0" anchor="ctr"/>
                </a:tc>
                <a:extLst>
                  <a:ext uri="{0D108BD9-81ED-4DB2-BD59-A6C34878D82A}">
                    <a16:rowId xmlns:a16="http://schemas.microsoft.com/office/drawing/2014/main" val="10011"/>
                  </a:ext>
                </a:extLst>
              </a:tr>
              <a:tr h="243898">
                <a:tc>
                  <a:txBody>
                    <a:bodyPr/>
                    <a:lstStyle/>
                    <a:p>
                      <a:pPr algn="l">
                        <a:spcAft>
                          <a:spcPts val="0"/>
                        </a:spcAft>
                      </a:pPr>
                      <a:r>
                        <a:rPr lang="en-US" sz="1600" b="0" kern="0">
                          <a:effectLst/>
                          <a:latin typeface="微软雅黑" pitchFamily="34" charset="-122"/>
                          <a:ea typeface="微软雅黑" pitchFamily="34" charset="-122"/>
                        </a:rPr>
                        <a:t>usr13([u'mov1486', u'mov1494', u'mov1662'], dtype='object', name=u'movid'),</a:t>
                      </a:r>
                      <a:endParaRPr lang="zh-CN" sz="1600" b="0" kern="100">
                        <a:effectLst/>
                        <a:latin typeface="微软雅黑" pitchFamily="34" charset="-122"/>
                        <a:ea typeface="微软雅黑" pitchFamily="34" charset="-122"/>
                        <a:cs typeface="Times New Roman"/>
                      </a:endParaRPr>
                    </a:p>
                  </a:txBody>
                  <a:tcPr marL="16255" marR="16255" marT="0" marB="0" anchor="ctr"/>
                </a:tc>
                <a:extLst>
                  <a:ext uri="{0D108BD9-81ED-4DB2-BD59-A6C34878D82A}">
                    <a16:rowId xmlns:a16="http://schemas.microsoft.com/office/drawing/2014/main" val="10012"/>
                  </a:ext>
                </a:extLst>
              </a:tr>
              <a:tr h="243898">
                <a:tc>
                  <a:txBody>
                    <a:bodyPr/>
                    <a:lstStyle/>
                    <a:p>
                      <a:pPr algn="l">
                        <a:spcAft>
                          <a:spcPts val="0"/>
                        </a:spcAft>
                      </a:pPr>
                      <a:r>
                        <a:rPr lang="en-US" sz="1600" b="0" kern="0">
                          <a:effectLst/>
                          <a:latin typeface="微软雅黑" pitchFamily="34" charset="-122"/>
                          <a:ea typeface="微软雅黑" pitchFamily="34" charset="-122"/>
                        </a:rPr>
                        <a:t>usr14([u'mov1661', u'mov1308', u'mov1671'], dtype='object', name=u'movid'),</a:t>
                      </a:r>
                      <a:endParaRPr lang="zh-CN" sz="1600" b="0" kern="100">
                        <a:effectLst/>
                        <a:latin typeface="微软雅黑" pitchFamily="34" charset="-122"/>
                        <a:ea typeface="微软雅黑" pitchFamily="34" charset="-122"/>
                        <a:cs typeface="Times New Roman"/>
                      </a:endParaRPr>
                    </a:p>
                  </a:txBody>
                  <a:tcPr marL="16255" marR="16255" marT="0" marB="0" anchor="ctr"/>
                </a:tc>
                <a:extLst>
                  <a:ext uri="{0D108BD9-81ED-4DB2-BD59-A6C34878D82A}">
                    <a16:rowId xmlns:a16="http://schemas.microsoft.com/office/drawing/2014/main" val="10013"/>
                  </a:ext>
                </a:extLst>
              </a:tr>
              <a:tr h="243898">
                <a:tc>
                  <a:txBody>
                    <a:bodyPr/>
                    <a:lstStyle/>
                    <a:p>
                      <a:pPr algn="l">
                        <a:spcAft>
                          <a:spcPts val="0"/>
                        </a:spcAft>
                      </a:pPr>
                      <a:r>
                        <a:rPr lang="en-US" sz="1600" b="0" kern="0">
                          <a:effectLst/>
                          <a:latin typeface="微软雅黑" pitchFamily="34" charset="-122"/>
                          <a:ea typeface="微软雅黑" pitchFamily="34" charset="-122"/>
                        </a:rPr>
                        <a:t>usr15([u'mov1626', u'mov1671', u'mov1678'], dtype='object', name=u'movid'),</a:t>
                      </a:r>
                      <a:endParaRPr lang="zh-CN" sz="1600" b="0" kern="100">
                        <a:effectLst/>
                        <a:latin typeface="微软雅黑" pitchFamily="34" charset="-122"/>
                        <a:ea typeface="微软雅黑" pitchFamily="34" charset="-122"/>
                        <a:cs typeface="Times New Roman"/>
                      </a:endParaRPr>
                    </a:p>
                  </a:txBody>
                  <a:tcPr marL="16255" marR="16255" marT="0" marB="0" anchor="ctr"/>
                </a:tc>
                <a:extLst>
                  <a:ext uri="{0D108BD9-81ED-4DB2-BD59-A6C34878D82A}">
                    <a16:rowId xmlns:a16="http://schemas.microsoft.com/office/drawing/2014/main" val="10014"/>
                  </a:ext>
                </a:extLst>
              </a:tr>
              <a:tr h="243898">
                <a:tc>
                  <a:txBody>
                    <a:bodyPr/>
                    <a:lstStyle/>
                    <a:p>
                      <a:pPr algn="l">
                        <a:spcAft>
                          <a:spcPts val="0"/>
                        </a:spcAft>
                      </a:pPr>
                      <a:r>
                        <a:rPr lang="en-US" sz="1600" b="0" kern="0">
                          <a:effectLst/>
                          <a:latin typeface="微软雅黑" pitchFamily="34" charset="-122"/>
                          <a:ea typeface="微软雅黑" pitchFamily="34" charset="-122"/>
                        </a:rPr>
                        <a:t>usr16([u'mov1618', u'mov1486', u'mov1494'], dtype='object', name=u'movid'),</a:t>
                      </a:r>
                      <a:endParaRPr lang="zh-CN" sz="1600" b="0" kern="100">
                        <a:effectLst/>
                        <a:latin typeface="微软雅黑" pitchFamily="34" charset="-122"/>
                        <a:ea typeface="微软雅黑" pitchFamily="34" charset="-122"/>
                        <a:cs typeface="Times New Roman"/>
                      </a:endParaRPr>
                    </a:p>
                  </a:txBody>
                  <a:tcPr marL="16255" marR="16255" marT="0" marB="0" anchor="ctr"/>
                </a:tc>
                <a:extLst>
                  <a:ext uri="{0D108BD9-81ED-4DB2-BD59-A6C34878D82A}">
                    <a16:rowId xmlns:a16="http://schemas.microsoft.com/office/drawing/2014/main" val="10015"/>
                  </a:ext>
                </a:extLst>
              </a:tr>
              <a:tr h="243898">
                <a:tc>
                  <a:txBody>
                    <a:bodyPr/>
                    <a:lstStyle/>
                    <a:p>
                      <a:pPr algn="l">
                        <a:spcAft>
                          <a:spcPts val="0"/>
                        </a:spcAft>
                      </a:pPr>
                      <a:r>
                        <a:rPr lang="en-US" sz="1600" b="0" kern="0">
                          <a:effectLst/>
                          <a:latin typeface="微软雅黑" pitchFamily="34" charset="-122"/>
                          <a:ea typeface="微软雅黑" pitchFamily="34" charset="-122"/>
                        </a:rPr>
                        <a:t>usr17([u'mov1316', u'mov1621', u'mov1304'], dtype='object', name=u'movid'),</a:t>
                      </a:r>
                      <a:endParaRPr lang="zh-CN" sz="1600" b="0" kern="100">
                        <a:effectLst/>
                        <a:latin typeface="微软雅黑" pitchFamily="34" charset="-122"/>
                        <a:ea typeface="微软雅黑" pitchFamily="34" charset="-122"/>
                        <a:cs typeface="Times New Roman"/>
                      </a:endParaRPr>
                    </a:p>
                  </a:txBody>
                  <a:tcPr marL="16255" marR="16255" marT="0" marB="0" anchor="ctr"/>
                </a:tc>
                <a:extLst>
                  <a:ext uri="{0D108BD9-81ED-4DB2-BD59-A6C34878D82A}">
                    <a16:rowId xmlns:a16="http://schemas.microsoft.com/office/drawing/2014/main" val="10016"/>
                  </a:ext>
                </a:extLst>
              </a:tr>
              <a:tr h="243898">
                <a:tc>
                  <a:txBody>
                    <a:bodyPr/>
                    <a:lstStyle/>
                    <a:p>
                      <a:pPr algn="l">
                        <a:spcAft>
                          <a:spcPts val="0"/>
                        </a:spcAft>
                      </a:pPr>
                      <a:r>
                        <a:rPr lang="en-US" sz="1600" b="0" kern="0">
                          <a:effectLst/>
                          <a:latin typeface="微软雅黑" pitchFamily="34" charset="-122"/>
                          <a:ea typeface="微软雅黑" pitchFamily="34" charset="-122"/>
                        </a:rPr>
                        <a:t>usr18([u'mov1618',u'mov1654',u'mov1626'], dtype='object', name=u'movid'), </a:t>
                      </a:r>
                      <a:endParaRPr lang="zh-CN" sz="1600" b="0" kern="100">
                        <a:effectLst/>
                        <a:latin typeface="微软雅黑" pitchFamily="34" charset="-122"/>
                        <a:ea typeface="微软雅黑" pitchFamily="34" charset="-122"/>
                        <a:cs typeface="Times New Roman"/>
                      </a:endParaRPr>
                    </a:p>
                  </a:txBody>
                  <a:tcPr marL="16255" marR="16255" marT="0" marB="0" anchor="ctr"/>
                </a:tc>
                <a:extLst>
                  <a:ext uri="{0D108BD9-81ED-4DB2-BD59-A6C34878D82A}">
                    <a16:rowId xmlns:a16="http://schemas.microsoft.com/office/drawing/2014/main" val="10017"/>
                  </a:ext>
                </a:extLst>
              </a:tr>
              <a:tr h="243898">
                <a:tc>
                  <a:txBody>
                    <a:bodyPr/>
                    <a:lstStyle/>
                    <a:p>
                      <a:pPr algn="l">
                        <a:spcAft>
                          <a:spcPts val="0"/>
                        </a:spcAft>
                      </a:pPr>
                      <a:r>
                        <a:rPr lang="en-US" sz="1600" b="0" kern="0">
                          <a:effectLst/>
                          <a:latin typeface="微软雅黑" pitchFamily="34" charset="-122"/>
                          <a:ea typeface="微软雅黑" pitchFamily="34" charset="-122"/>
                        </a:rPr>
                        <a:t>usr19([u'mov1316', u'mov1661', u'mov1275'], dtype='object', name=u'movid'),</a:t>
                      </a:r>
                      <a:endParaRPr lang="zh-CN" sz="1600" b="0" kern="100">
                        <a:effectLst/>
                        <a:latin typeface="微软雅黑" pitchFamily="34" charset="-122"/>
                        <a:ea typeface="微软雅黑" pitchFamily="34" charset="-122"/>
                        <a:cs typeface="Times New Roman"/>
                      </a:endParaRPr>
                    </a:p>
                  </a:txBody>
                  <a:tcPr marL="16255" marR="16255" marT="0" marB="0" anchor="ctr"/>
                </a:tc>
                <a:extLst>
                  <a:ext uri="{0D108BD9-81ED-4DB2-BD59-A6C34878D82A}">
                    <a16:rowId xmlns:a16="http://schemas.microsoft.com/office/drawing/2014/main" val="10018"/>
                  </a:ext>
                </a:extLst>
              </a:tr>
              <a:tr h="243898">
                <a:tc>
                  <a:txBody>
                    <a:bodyPr/>
                    <a:lstStyle/>
                    <a:p>
                      <a:pPr algn="l">
                        <a:spcAft>
                          <a:spcPts val="0"/>
                        </a:spcAft>
                      </a:pPr>
                      <a:r>
                        <a:rPr lang="en-US" sz="1600" b="0" kern="0">
                          <a:effectLst/>
                          <a:latin typeface="微软雅黑" pitchFamily="34" charset="-122"/>
                          <a:ea typeface="微软雅黑" pitchFamily="34" charset="-122"/>
                        </a:rPr>
                        <a:t>usr20([u'mov1659', u'mov1292', u'mov1304'], dtype='object', name=u'movid'),</a:t>
                      </a:r>
                      <a:endParaRPr lang="zh-CN" sz="1600" b="0" kern="100">
                        <a:effectLst/>
                        <a:latin typeface="微软雅黑" pitchFamily="34" charset="-122"/>
                        <a:ea typeface="微软雅黑" pitchFamily="34" charset="-122"/>
                        <a:cs typeface="Times New Roman"/>
                      </a:endParaRPr>
                    </a:p>
                  </a:txBody>
                  <a:tcPr marL="16255" marR="16255" marT="0" marB="0" anchor="ctr"/>
                </a:tc>
                <a:extLst>
                  <a:ext uri="{0D108BD9-81ED-4DB2-BD59-A6C34878D82A}">
                    <a16:rowId xmlns:a16="http://schemas.microsoft.com/office/drawing/2014/main" val="10019"/>
                  </a:ext>
                </a:extLst>
              </a:tr>
              <a:tr h="487795">
                <a:tc>
                  <a:txBody>
                    <a:bodyPr/>
                    <a:lstStyle/>
                    <a:p>
                      <a:pPr algn="l">
                        <a:spcAft>
                          <a:spcPts val="0"/>
                        </a:spcAft>
                      </a:pPr>
                      <a:r>
                        <a:rPr lang="en-US" sz="1600" b="0" kern="0" dirty="0">
                          <a:effectLst/>
                          <a:latin typeface="微软雅黑" pitchFamily="34" charset="-122"/>
                          <a:ea typeface="微软雅黑" pitchFamily="34" charset="-122"/>
                        </a:rPr>
                        <a:t>……</a:t>
                      </a:r>
                      <a:endParaRPr lang="zh-CN" sz="1600" b="0" kern="100" dirty="0">
                        <a:effectLst/>
                        <a:latin typeface="微软雅黑" pitchFamily="34" charset="-122"/>
                        <a:ea typeface="微软雅黑" pitchFamily="34" charset="-122"/>
                      </a:endParaRPr>
                    </a:p>
                    <a:p>
                      <a:pPr algn="l">
                        <a:spcAft>
                          <a:spcPts val="0"/>
                        </a:spcAft>
                      </a:pPr>
                      <a:r>
                        <a:rPr lang="en-US" sz="1600" b="0" kern="0" dirty="0">
                          <a:effectLst/>
                          <a:latin typeface="微软雅黑" pitchFamily="34" charset="-122"/>
                          <a:ea typeface="微软雅黑" pitchFamily="34" charset="-122"/>
                        </a:rPr>
                        <a:t>Total: 80000rows</a:t>
                      </a:r>
                      <a:endParaRPr lang="zh-CN" sz="1600" b="0" kern="100" dirty="0">
                        <a:effectLst/>
                        <a:latin typeface="微软雅黑" pitchFamily="34" charset="-122"/>
                        <a:ea typeface="微软雅黑" pitchFamily="34" charset="-122"/>
                        <a:cs typeface="Times New Roman"/>
                      </a:endParaRPr>
                    </a:p>
                  </a:txBody>
                  <a:tcPr marL="16255" marR="16255" marT="0" marB="0" anchor="ctr"/>
                </a:tc>
                <a:extLst>
                  <a:ext uri="{0D108BD9-81ED-4DB2-BD59-A6C34878D82A}">
                    <a16:rowId xmlns:a16="http://schemas.microsoft.com/office/drawing/2014/main" val="10020"/>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0314F509-9C86-4D8A-9FE6-90EAF9368F24}"/>
              </a:ext>
            </a:extLst>
          </p:cNvPr>
          <p:cNvSpPr>
            <a:spLocks noGrp="1"/>
          </p:cNvSpPr>
          <p:nvPr>
            <p:ph type="title"/>
          </p:nvPr>
        </p:nvSpPr>
        <p:spPr/>
        <p:txBody>
          <a:bodyPr/>
          <a:lstStyle/>
          <a:p>
            <a:r>
              <a:rPr lang="zh-CN" altLang="en-US"/>
              <a:t>结果分析</a:t>
            </a:r>
          </a:p>
        </p:txBody>
      </p:sp>
      <p:sp>
        <p:nvSpPr>
          <p:cNvPr id="33795" name="内容占位符 2">
            <a:extLst>
              <a:ext uri="{FF2B5EF4-FFF2-40B4-BE49-F238E27FC236}">
                <a16:creationId xmlns:a16="http://schemas.microsoft.com/office/drawing/2014/main" id="{029CA21D-99CB-49A0-9594-484F41B6EA70}"/>
              </a:ext>
            </a:extLst>
          </p:cNvPr>
          <p:cNvSpPr>
            <a:spLocks noGrp="1"/>
          </p:cNvSpPr>
          <p:nvPr>
            <p:ph idx="1"/>
          </p:nvPr>
        </p:nvSpPr>
        <p:spPr/>
        <p:txBody>
          <a:bodyPr/>
          <a:lstStyle/>
          <a:p>
            <a:r>
              <a:rPr lang="zh-CN" altLang="zh-CN"/>
              <a:t>对输出结果进行解释：其中最前端格式为</a:t>
            </a:r>
            <a:r>
              <a:rPr lang="en-US" altLang="zh-CN"/>
              <a:t>“usr+</a:t>
            </a:r>
            <a:r>
              <a:rPr lang="zh-CN" altLang="zh-CN"/>
              <a:t>整数</a:t>
            </a:r>
            <a:r>
              <a:rPr lang="en-US" altLang="zh-CN"/>
              <a:t>”</a:t>
            </a:r>
            <a:r>
              <a:rPr lang="zh-CN" altLang="zh-CN"/>
              <a:t>字符串代表用户编号，</a:t>
            </a:r>
            <a:r>
              <a:rPr lang="en-US" altLang="zh-CN"/>
              <a:t>“[]”</a:t>
            </a:r>
            <a:r>
              <a:rPr lang="zh-CN" altLang="zh-CN"/>
              <a:t>内的字符串代表三部电影的编号，</a:t>
            </a:r>
            <a:r>
              <a:rPr lang="en-US" altLang="zh-CN"/>
              <a:t>dtype</a:t>
            </a:r>
            <a:r>
              <a:rPr lang="zh-CN" altLang="zh-CN"/>
              <a:t>为类型，</a:t>
            </a:r>
            <a:r>
              <a:rPr lang="en-US" altLang="zh-CN"/>
              <a:t>name</a:t>
            </a:r>
            <a:r>
              <a:rPr lang="zh-CN" altLang="zh-CN"/>
              <a:t>为字段名。</a:t>
            </a:r>
            <a:endParaRPr lang="en-US" altLang="zh-CN"/>
          </a:p>
          <a:p>
            <a:r>
              <a:rPr lang="zh-CN" altLang="zh-CN"/>
              <a:t>整体代表意思是，根据算法得出对用户</a:t>
            </a:r>
            <a:r>
              <a:rPr lang="en-US" altLang="zh-CN"/>
              <a:t>usr1</a:t>
            </a:r>
            <a:r>
              <a:rPr lang="zh-CN" altLang="zh-CN"/>
              <a:t>推荐他并未看过的三部电影，编号为：</a:t>
            </a:r>
            <a:r>
              <a:rPr lang="en-US" altLang="zh-CN"/>
              <a:t>mov1290</a:t>
            </a:r>
            <a:r>
              <a:rPr lang="zh-CN" altLang="zh-CN"/>
              <a:t>，</a:t>
            </a:r>
            <a:r>
              <a:rPr lang="en-US" altLang="zh-CN"/>
              <a:t>mov1354</a:t>
            </a:r>
            <a:r>
              <a:rPr lang="zh-CN" altLang="zh-CN"/>
              <a:t>，</a:t>
            </a:r>
            <a:r>
              <a:rPr lang="en-US" altLang="zh-CN"/>
              <a:t>u'mov1678</a:t>
            </a:r>
            <a:r>
              <a:rPr lang="zh-CN" altLang="zh-CN"/>
              <a:t>。</a:t>
            </a:r>
          </a:p>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7">
            <a:extLst>
              <a:ext uri="{FF2B5EF4-FFF2-40B4-BE49-F238E27FC236}">
                <a16:creationId xmlns:a16="http://schemas.microsoft.com/office/drawing/2014/main" id="{427E11B3-A85B-4C69-89F7-0B3918740757}"/>
              </a:ext>
            </a:extLst>
          </p:cNvPr>
          <p:cNvSpPr>
            <a:spLocks noChangeArrowheads="1"/>
          </p:cNvSpPr>
          <p:nvPr/>
        </p:nvSpPr>
        <p:spPr bwMode="gray">
          <a:xfrm>
            <a:off x="1588" y="1795463"/>
            <a:ext cx="9142412" cy="2503487"/>
          </a:xfrm>
          <a:prstGeom prst="rect">
            <a:avLst/>
          </a:prstGeom>
          <a:gradFill rotWithShape="1">
            <a:gsLst>
              <a:gs pos="0">
                <a:schemeClr val="tx2">
                  <a:gamma/>
                  <a:shade val="46275"/>
                  <a:invGamma/>
                </a:schemeClr>
              </a:gs>
              <a:gs pos="100000">
                <a:schemeClr val="tx2"/>
              </a:gs>
            </a:gsLst>
            <a:lin ang="0" scaled="1"/>
          </a:gradFill>
          <a:ln>
            <a:noFill/>
          </a:ln>
          <a:effectLst/>
          <a:extLst/>
        </p:spPr>
        <p:txBody>
          <a:bodyPr wrap="none" anchor="ctr"/>
          <a:lstStyle/>
          <a:p>
            <a:pPr>
              <a:defRPr/>
            </a:pPr>
            <a:endParaRPr lang="zh-CN" altLang="en-US">
              <a:latin typeface="Arial" charset="0"/>
              <a:ea typeface="宋体" charset="-122"/>
            </a:endParaRPr>
          </a:p>
        </p:txBody>
      </p:sp>
      <p:sp>
        <p:nvSpPr>
          <p:cNvPr id="50179" name="Rectangle 2">
            <a:extLst>
              <a:ext uri="{FF2B5EF4-FFF2-40B4-BE49-F238E27FC236}">
                <a16:creationId xmlns:a16="http://schemas.microsoft.com/office/drawing/2014/main" id="{41283949-5D36-4861-80CE-F5FAF89FE2FB}"/>
              </a:ext>
            </a:extLst>
          </p:cNvPr>
          <p:cNvSpPr>
            <a:spLocks noChangeArrowheads="1"/>
          </p:cNvSpPr>
          <p:nvPr/>
        </p:nvSpPr>
        <p:spPr bwMode="gray">
          <a:xfrm>
            <a:off x="0" y="0"/>
            <a:ext cx="9144000" cy="0"/>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46" name="Rectangle 6">
            <a:extLst>
              <a:ext uri="{FF2B5EF4-FFF2-40B4-BE49-F238E27FC236}">
                <a16:creationId xmlns:a16="http://schemas.microsoft.com/office/drawing/2014/main" id="{1731FA4B-B928-4ABE-9479-12F8338A8277}"/>
              </a:ext>
            </a:extLst>
          </p:cNvPr>
          <p:cNvSpPr>
            <a:spLocks noChangeArrowheads="1"/>
          </p:cNvSpPr>
          <p:nvPr/>
        </p:nvSpPr>
        <p:spPr bwMode="auto">
          <a:xfrm>
            <a:off x="0" y="0"/>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a:latin typeface="Arial" charset="0"/>
              <a:ea typeface="宋体" charset="-122"/>
            </a:endParaRPr>
          </a:p>
        </p:txBody>
      </p:sp>
      <p:sp>
        <p:nvSpPr>
          <p:cNvPr id="50182" name="WordArt 2">
            <a:extLst>
              <a:ext uri="{FF2B5EF4-FFF2-40B4-BE49-F238E27FC236}">
                <a16:creationId xmlns:a16="http://schemas.microsoft.com/office/drawing/2014/main" id="{EA09D126-C9E7-4F90-B4EA-6EA581B64BD2}"/>
              </a:ext>
            </a:extLst>
          </p:cNvPr>
          <p:cNvSpPr>
            <a:spLocks noChangeArrowheads="1" noChangeShapeType="1" noTextEdit="1"/>
          </p:cNvSpPr>
          <p:nvPr/>
        </p:nvSpPr>
        <p:spPr bwMode="gray">
          <a:xfrm>
            <a:off x="2483768" y="2767012"/>
            <a:ext cx="4343400" cy="560388"/>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1F497D"/>
                </a:solidFill>
                <a:effectLst>
                  <a:outerShdw dist="63500" dir="3187806" algn="ctr" rotWithShape="0">
                    <a:srgbClr val="EEECE1">
                      <a:alpha val="50000"/>
                    </a:srgbClr>
                  </a:outerShdw>
                </a:effectLst>
                <a:latin typeface="Verdana" panose="020B0604030504040204" pitchFamily="34" charset="0"/>
                <a:ea typeface="Verdana" panose="020B0604030504040204" pitchFamily="34" charset="0"/>
                <a:cs typeface="Verdana" panose="020B0604030504040204" pitchFamily="34" charset="0"/>
              </a:rPr>
              <a:t>Thank You!</a:t>
            </a:r>
            <a:endParaRPr lang="zh-CN" altLang="en-US" sz="3600" kern="10" dirty="0">
              <a:ln w="19050">
                <a:solidFill>
                  <a:srgbClr val="FFFFFF"/>
                </a:solidFill>
                <a:round/>
                <a:headEnd/>
                <a:tailEnd/>
              </a:ln>
              <a:solidFill>
                <a:srgbClr val="1F497D"/>
              </a:solidFill>
              <a:effectLst>
                <a:outerShdw dist="63500" dir="3187806" algn="ctr" rotWithShape="0">
                  <a:srgbClr val="EEECE1">
                    <a:alpha val="50000"/>
                  </a:srgbClr>
                </a:outerShdw>
              </a:effectLst>
              <a:latin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0527877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59B4764F-DE9E-43BB-A719-00967230CF9E}"/>
              </a:ext>
            </a:extLst>
          </p:cNvPr>
          <p:cNvCxnSpPr/>
          <p:nvPr/>
        </p:nvCxnSpPr>
        <p:spPr>
          <a:xfrm>
            <a:off x="2143125" y="1268413"/>
            <a:ext cx="0" cy="3889375"/>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9AE94C7B-0AB1-4DB3-A576-8AB001C6936A}"/>
              </a:ext>
            </a:extLst>
          </p:cNvPr>
          <p:cNvSpPr>
            <a:spLocks noChangeShapeType="1"/>
          </p:cNvSpPr>
          <p:nvPr/>
        </p:nvSpPr>
        <p:spPr bwMode="auto">
          <a:xfrm>
            <a:off x="1476375" y="1982788"/>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F5873A93-666F-4F8B-9A4C-C9B0FCD058AE}"/>
              </a:ext>
            </a:extLst>
          </p:cNvPr>
          <p:cNvSpPr>
            <a:spLocks noChangeArrowheads="1"/>
          </p:cNvSpPr>
          <p:nvPr/>
        </p:nvSpPr>
        <p:spPr bwMode="auto">
          <a:xfrm>
            <a:off x="1855790" y="1700852"/>
            <a:ext cx="623887"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lvl1pPr eaLnBrk="0" hangingPunct="0">
              <a:defRPr sz="900">
                <a:solidFill>
                  <a:srgbClr val="000000"/>
                </a:solidFill>
                <a:latin typeface="Arial" pitchFamily="34" charset="0"/>
                <a:ea typeface="宋体" pitchFamily="2" charset="-122"/>
              </a:defRPr>
            </a:lvl1pPr>
            <a:lvl2pPr marL="742950" indent="-285750" eaLnBrk="0" hangingPunct="0">
              <a:defRPr sz="900">
                <a:solidFill>
                  <a:srgbClr val="000000"/>
                </a:solidFill>
                <a:latin typeface="Arial" pitchFamily="34" charset="0"/>
                <a:ea typeface="宋体" pitchFamily="2" charset="-122"/>
              </a:defRPr>
            </a:lvl2pPr>
            <a:lvl3pPr marL="1143000" indent="-228600" eaLnBrk="0" hangingPunct="0">
              <a:defRPr sz="900">
                <a:solidFill>
                  <a:srgbClr val="000000"/>
                </a:solidFill>
                <a:latin typeface="Arial" pitchFamily="34" charset="0"/>
                <a:ea typeface="宋体" pitchFamily="2" charset="-122"/>
              </a:defRPr>
            </a:lvl3pPr>
            <a:lvl4pPr marL="1600200" indent="-228600" eaLnBrk="0" hangingPunct="0">
              <a:defRPr sz="900">
                <a:solidFill>
                  <a:srgbClr val="000000"/>
                </a:solidFill>
                <a:latin typeface="Arial" pitchFamily="34" charset="0"/>
                <a:ea typeface="宋体" pitchFamily="2" charset="-122"/>
              </a:defRPr>
            </a:lvl4pPr>
            <a:lvl5pPr marL="2057400" indent="-228600" eaLnBrk="0" hangingPunct="0">
              <a:defRPr sz="900">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itchFamily="34" charset="0"/>
                <a:ea typeface="宋体" pitchFamily="2" charset="-122"/>
              </a:defRPr>
            </a:lvl9pPr>
          </a:lstStyle>
          <a:p>
            <a:pPr algn="ctr" eaLnBrk="1" hangingPunct="1">
              <a:defRPr/>
            </a:pPr>
            <a:r>
              <a:rPr lang="en-US" altLang="zh-CN" sz="1800">
                <a:solidFill>
                  <a:schemeClr val="bg1"/>
                </a:solidFill>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AE541B30-6D3F-4AA1-BD2E-EC25B87CFF7F}"/>
              </a:ext>
            </a:extLst>
          </p:cNvPr>
          <p:cNvSpPr>
            <a:spLocks noChangeArrowheads="1"/>
          </p:cNvSpPr>
          <p:nvPr/>
        </p:nvSpPr>
        <p:spPr bwMode="auto">
          <a:xfrm>
            <a:off x="2844802" y="1700852"/>
            <a:ext cx="4602163"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1800" dirty="0">
                <a:latin typeface="微软雅黑" pitchFamily="34" charset="-122"/>
                <a:ea typeface="微软雅黑" pitchFamily="34" charset="-122"/>
              </a:rPr>
              <a:t>智能推荐概述</a:t>
            </a:r>
            <a:endParaRPr lang="zh-CN" altLang="en-US" sz="1800" dirty="0">
              <a:solidFill>
                <a:schemeClr val="bg1"/>
              </a:solidFill>
              <a:latin typeface="微软雅黑" pitchFamily="34" charset="-122"/>
              <a:ea typeface="微软雅黑" pitchFamily="34" charset="-122"/>
            </a:endParaRPr>
          </a:p>
        </p:txBody>
      </p:sp>
      <p:sp>
        <p:nvSpPr>
          <p:cNvPr id="11" name="AutoShape 12">
            <a:hlinkClick r:id="" action="ppaction://noaction" highlightClick="1"/>
            <a:extLst>
              <a:ext uri="{FF2B5EF4-FFF2-40B4-BE49-F238E27FC236}">
                <a16:creationId xmlns:a16="http://schemas.microsoft.com/office/drawing/2014/main" id="{E4CA967E-69CD-4138-B7F8-75ED3697E7BD}"/>
              </a:ext>
            </a:extLst>
          </p:cNvPr>
          <p:cNvSpPr>
            <a:spLocks noChangeArrowheads="1"/>
          </p:cNvSpPr>
          <p:nvPr/>
        </p:nvSpPr>
        <p:spPr bwMode="auto">
          <a:xfrm>
            <a:off x="2844800" y="2781300"/>
            <a:ext cx="4602163"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zh-CN" sz="1800" dirty="0">
                <a:latin typeface="微软雅黑" pitchFamily="34" charset="-122"/>
                <a:ea typeface="微软雅黑" pitchFamily="34" charset="-122"/>
              </a:rPr>
              <a:t>基于用户的协同过滤</a:t>
            </a:r>
            <a:endParaRPr lang="zh-CN" altLang="en-US" sz="1800" dirty="0">
              <a:latin typeface="微软雅黑" pitchFamily="34" charset="-122"/>
              <a:ea typeface="微软雅黑" pitchFamily="34" charset="-122"/>
            </a:endParaRPr>
          </a:p>
        </p:txBody>
      </p:sp>
      <p:sp>
        <p:nvSpPr>
          <p:cNvPr id="12" name="Oval 13">
            <a:hlinkClick r:id="" action="ppaction://noaction" highlightClick="1"/>
            <a:extLst>
              <a:ext uri="{FF2B5EF4-FFF2-40B4-BE49-F238E27FC236}">
                <a16:creationId xmlns:a16="http://schemas.microsoft.com/office/drawing/2014/main" id="{688E3711-A095-4BDB-B05F-3EC5B929F94E}"/>
              </a:ext>
            </a:extLst>
          </p:cNvPr>
          <p:cNvSpPr>
            <a:spLocks noChangeArrowheads="1"/>
          </p:cNvSpPr>
          <p:nvPr/>
        </p:nvSpPr>
        <p:spPr bwMode="auto">
          <a:xfrm>
            <a:off x="1857375" y="27813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17420" name="标题 13">
            <a:extLst>
              <a:ext uri="{FF2B5EF4-FFF2-40B4-BE49-F238E27FC236}">
                <a16:creationId xmlns:a16="http://schemas.microsoft.com/office/drawing/2014/main" id="{96B511F2-5D1C-4F13-86FB-99E639819E17}"/>
              </a:ext>
            </a:extLst>
          </p:cNvPr>
          <p:cNvSpPr>
            <a:spLocks noGrp="1"/>
          </p:cNvSpPr>
          <p:nvPr>
            <p:ph type="title"/>
          </p:nvPr>
        </p:nvSpPr>
        <p:spPr>
          <a:xfrm>
            <a:off x="142875" y="153988"/>
            <a:ext cx="8316913"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4F04F5BE-FBF8-4805-83A8-7089AA070921}"/>
              </a:ext>
            </a:extLst>
          </p:cNvPr>
          <p:cNvSpPr>
            <a:spLocks noChangeArrowheads="1"/>
          </p:cNvSpPr>
          <p:nvPr/>
        </p:nvSpPr>
        <p:spPr bwMode="auto">
          <a:xfrm>
            <a:off x="2843213" y="38608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zh-CN" sz="1800" dirty="0">
                <a:latin typeface="微软雅黑" pitchFamily="34" charset="-122"/>
                <a:ea typeface="微软雅黑" pitchFamily="34" charset="-122"/>
              </a:rPr>
              <a:t>协同过滤</a:t>
            </a:r>
            <a:r>
              <a:rPr lang="zh-CN" altLang="en-US" sz="1800" dirty="0">
                <a:latin typeface="微软雅黑" pitchFamily="34" charset="-122"/>
                <a:ea typeface="微软雅黑" pitchFamily="34" charset="-122"/>
              </a:rPr>
              <a:t>的实现</a:t>
            </a:r>
          </a:p>
        </p:txBody>
      </p:sp>
      <p:sp>
        <p:nvSpPr>
          <p:cNvPr id="16" name="Oval 13">
            <a:hlinkClick r:id="" action="ppaction://noaction" highlightClick="1"/>
            <a:extLst>
              <a:ext uri="{FF2B5EF4-FFF2-40B4-BE49-F238E27FC236}">
                <a16:creationId xmlns:a16="http://schemas.microsoft.com/office/drawing/2014/main" id="{DB55D978-F04A-47E1-AA2C-8EA9016E1AC6}"/>
              </a:ext>
            </a:extLst>
          </p:cNvPr>
          <p:cNvSpPr>
            <a:spLocks noChangeArrowheads="1"/>
          </p:cNvSpPr>
          <p:nvPr/>
        </p:nvSpPr>
        <p:spPr bwMode="auto">
          <a:xfrm>
            <a:off x="1860550" y="38608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1B3C176F-933A-4E7C-98AB-DB7807D01E47}"/>
              </a:ext>
            </a:extLst>
          </p:cNvPr>
          <p:cNvSpPr>
            <a:spLocks noGrp="1"/>
          </p:cNvSpPr>
          <p:nvPr>
            <p:ph type="title"/>
          </p:nvPr>
        </p:nvSpPr>
        <p:spPr/>
        <p:txBody>
          <a:bodyPr/>
          <a:lstStyle/>
          <a:p>
            <a:r>
              <a:rPr lang="zh-CN" altLang="en-US"/>
              <a:t>智能推荐概述</a:t>
            </a:r>
          </a:p>
        </p:txBody>
      </p:sp>
      <p:sp>
        <p:nvSpPr>
          <p:cNvPr id="18435" name="内容占位符 2">
            <a:extLst>
              <a:ext uri="{FF2B5EF4-FFF2-40B4-BE49-F238E27FC236}">
                <a16:creationId xmlns:a16="http://schemas.microsoft.com/office/drawing/2014/main" id="{BC30DB4E-BF80-4FE7-BF87-3C03797C6886}"/>
              </a:ext>
            </a:extLst>
          </p:cNvPr>
          <p:cNvSpPr>
            <a:spLocks noGrp="1"/>
          </p:cNvSpPr>
          <p:nvPr>
            <p:ph idx="1"/>
          </p:nvPr>
        </p:nvSpPr>
        <p:spPr/>
        <p:txBody>
          <a:bodyPr/>
          <a:lstStyle/>
          <a:p>
            <a:r>
              <a:rPr lang="zh-CN" altLang="zh-CN" dirty="0"/>
              <a:t>信息大爆炸时代来临，用户在面对大量的信息时无法从中迅速获得对自己真正有用的信息。</a:t>
            </a:r>
            <a:endParaRPr lang="en-US" altLang="zh-CN" dirty="0"/>
          </a:p>
          <a:p>
            <a:r>
              <a:rPr lang="zh-CN" altLang="zh-CN" dirty="0"/>
              <a:t>传统的搜索系统，需要用户提供明确需求，从用户提供的需求信息出发，继而给用户展现信息，无法针对不同用户的兴趣爱好提供相应地信息反馈服务。</a:t>
            </a:r>
            <a:endParaRPr lang="en-US" altLang="zh-CN" dirty="0"/>
          </a:p>
          <a:p>
            <a:r>
              <a:rPr lang="zh-CN" altLang="zh-CN" dirty="0"/>
              <a:t>推荐系统，相比于搜索系统，不需要用户提供明确需求，便可以为每一个用户实现个性化的推荐结果，让每个用户更便捷的获取信息。它是根据用户的兴趣特点和购买行为，向用户推荐用户感兴趣的信息和商品。</a:t>
            </a:r>
          </a:p>
          <a:p>
            <a:pPr marL="0" indent="0">
              <a:buNone/>
            </a:pP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C9C3EAC7-6FCF-4D18-9BAB-62412E3EA19E}"/>
              </a:ext>
            </a:extLst>
          </p:cNvPr>
          <p:cNvSpPr>
            <a:spLocks noGrp="1"/>
          </p:cNvSpPr>
          <p:nvPr>
            <p:ph type="title"/>
          </p:nvPr>
        </p:nvSpPr>
        <p:spPr/>
        <p:txBody>
          <a:bodyPr/>
          <a:lstStyle/>
          <a:p>
            <a:r>
              <a:rPr lang="zh-CN" altLang="en-US"/>
              <a:t>智能推荐的种类</a:t>
            </a:r>
          </a:p>
        </p:txBody>
      </p:sp>
      <p:sp>
        <p:nvSpPr>
          <p:cNvPr id="19459" name="内容占位符 2">
            <a:extLst>
              <a:ext uri="{FF2B5EF4-FFF2-40B4-BE49-F238E27FC236}">
                <a16:creationId xmlns:a16="http://schemas.microsoft.com/office/drawing/2014/main" id="{E07442AE-5A28-4542-914A-DD1C4B21408E}"/>
              </a:ext>
            </a:extLst>
          </p:cNvPr>
          <p:cNvSpPr>
            <a:spLocks noGrp="1"/>
          </p:cNvSpPr>
          <p:nvPr>
            <p:ph idx="1"/>
          </p:nvPr>
        </p:nvSpPr>
        <p:spPr/>
        <p:txBody>
          <a:bodyPr/>
          <a:lstStyle/>
          <a:p>
            <a:r>
              <a:rPr lang="zh-CN" altLang="zh-CN" dirty="0"/>
              <a:t>智能推荐的方法有很多，常见的推荐技术主要分为：</a:t>
            </a:r>
            <a:r>
              <a:rPr lang="zh-CN" altLang="zh-CN" dirty="0">
                <a:solidFill>
                  <a:srgbClr val="FF0000"/>
                </a:solidFill>
              </a:rPr>
              <a:t>基于用户的协同过滤推荐</a:t>
            </a:r>
            <a:r>
              <a:rPr lang="zh-CN" altLang="zh-CN" dirty="0"/>
              <a:t>和</a:t>
            </a:r>
            <a:r>
              <a:rPr lang="zh-CN" altLang="zh-CN" dirty="0">
                <a:solidFill>
                  <a:srgbClr val="FF0000"/>
                </a:solidFill>
              </a:rPr>
              <a:t>基于物品的协同过滤推荐</a:t>
            </a:r>
            <a:r>
              <a:rPr lang="zh-CN" altLang="zh-CN" dirty="0"/>
              <a:t>。</a:t>
            </a:r>
          </a:p>
          <a:p>
            <a:r>
              <a:rPr lang="zh-CN" altLang="zh-CN" dirty="0"/>
              <a:t>基于用户的协同过滤的基本思想相当简单，基于用户对物品的偏好找到相邻邻居用户，然后将邻居用户喜欢的推荐给当前用户。</a:t>
            </a:r>
            <a:endParaRPr lang="en-US" altLang="zh-CN" dirty="0"/>
          </a:p>
          <a:p>
            <a:r>
              <a:rPr lang="zh-CN" altLang="zh-CN" dirty="0"/>
              <a:t>计算上，就是将一个用户对所有物品的偏好作为一个向量来计算用户之间的相似度，找到</a:t>
            </a:r>
            <a:r>
              <a:rPr lang="en-US" altLang="zh-CN" dirty="0"/>
              <a:t> K </a:t>
            </a:r>
            <a:r>
              <a:rPr lang="zh-CN" altLang="zh-CN" dirty="0"/>
              <a:t>邻居后，根据邻居的相似度权重以及他们对物品的偏好，预测当前用户没有偏好的未涉及物品，计算得到一个排序的物品列表作为推荐。</a:t>
            </a: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14B22223-5980-46EB-867D-B46947E48721}"/>
              </a:ext>
            </a:extLst>
          </p:cNvPr>
          <p:cNvSpPr>
            <a:spLocks noGrp="1"/>
          </p:cNvSpPr>
          <p:nvPr>
            <p:ph type="title"/>
          </p:nvPr>
        </p:nvSpPr>
        <p:spPr/>
        <p:txBody>
          <a:bodyPr/>
          <a:lstStyle/>
          <a:p>
            <a:r>
              <a:rPr lang="zh-CN" altLang="en-US"/>
              <a:t>基于用户的协同过滤</a:t>
            </a:r>
          </a:p>
        </p:txBody>
      </p:sp>
      <p:sp>
        <p:nvSpPr>
          <p:cNvPr id="20483" name="内容占位符 2">
            <a:extLst>
              <a:ext uri="{FF2B5EF4-FFF2-40B4-BE49-F238E27FC236}">
                <a16:creationId xmlns:a16="http://schemas.microsoft.com/office/drawing/2014/main" id="{60BD27BA-761D-4D84-8D81-6535FFDEB2B1}"/>
              </a:ext>
            </a:extLst>
          </p:cNvPr>
          <p:cNvSpPr>
            <a:spLocks noGrp="1"/>
          </p:cNvSpPr>
          <p:nvPr>
            <p:ph idx="1"/>
          </p:nvPr>
        </p:nvSpPr>
        <p:spPr>
          <a:xfrm>
            <a:off x="142844" y="775245"/>
            <a:ext cx="8583145" cy="1285603"/>
          </a:xfrm>
        </p:spPr>
        <p:txBody>
          <a:bodyPr/>
          <a:lstStyle/>
          <a:p>
            <a:r>
              <a:rPr lang="zh-CN" altLang="en-US"/>
              <a:t>下</a:t>
            </a:r>
            <a:r>
              <a:rPr lang="zh-CN" altLang="zh-CN"/>
              <a:t>图</a:t>
            </a:r>
            <a:r>
              <a:rPr lang="en-US" altLang="zh-CN"/>
              <a:t> </a:t>
            </a:r>
            <a:r>
              <a:rPr lang="zh-CN" altLang="zh-CN"/>
              <a:t>给出了一个例子，对于用户</a:t>
            </a:r>
            <a:r>
              <a:rPr lang="en-US" altLang="zh-CN"/>
              <a:t> A</a:t>
            </a:r>
            <a:r>
              <a:rPr lang="zh-CN" altLang="zh-CN"/>
              <a:t>，根据用户的历史偏好，这里只计算得到一个邻居</a:t>
            </a:r>
            <a:r>
              <a:rPr lang="en-US" altLang="zh-CN"/>
              <a:t> - </a:t>
            </a:r>
            <a:r>
              <a:rPr lang="zh-CN" altLang="zh-CN"/>
              <a:t>用户</a:t>
            </a:r>
            <a:r>
              <a:rPr lang="en-US" altLang="zh-CN"/>
              <a:t> C</a:t>
            </a:r>
            <a:r>
              <a:rPr lang="zh-CN" altLang="zh-CN"/>
              <a:t>，然后将用户</a:t>
            </a:r>
            <a:r>
              <a:rPr lang="en-US" altLang="zh-CN"/>
              <a:t> C </a:t>
            </a:r>
            <a:r>
              <a:rPr lang="zh-CN" altLang="zh-CN"/>
              <a:t>喜欢的物品</a:t>
            </a:r>
            <a:r>
              <a:rPr lang="en-US" altLang="zh-CN"/>
              <a:t> D </a:t>
            </a:r>
            <a:r>
              <a:rPr lang="zh-CN" altLang="zh-CN"/>
              <a:t>推荐给用户</a:t>
            </a:r>
            <a:r>
              <a:rPr lang="en-US" altLang="zh-CN"/>
              <a:t> A</a:t>
            </a:r>
            <a:r>
              <a:rPr lang="zh-CN" altLang="zh-CN"/>
              <a:t>。</a:t>
            </a:r>
          </a:p>
          <a:p>
            <a:endParaRPr lang="zh-CN" altLang="en-US"/>
          </a:p>
        </p:txBody>
      </p:sp>
      <p:sp>
        <p:nvSpPr>
          <p:cNvPr id="5" name="笑脸 4">
            <a:extLst>
              <a:ext uri="{FF2B5EF4-FFF2-40B4-BE49-F238E27FC236}">
                <a16:creationId xmlns:a16="http://schemas.microsoft.com/office/drawing/2014/main" id="{7A220134-3855-4C8C-9425-1B84B239424C}"/>
              </a:ext>
            </a:extLst>
          </p:cNvPr>
          <p:cNvSpPr/>
          <p:nvPr/>
        </p:nvSpPr>
        <p:spPr>
          <a:xfrm>
            <a:off x="2699816" y="2564309"/>
            <a:ext cx="1152525" cy="1081087"/>
          </a:xfrm>
          <a:prstGeom prst="smileyFace">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zh-CN" alt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 name="笑脸 7">
            <a:extLst>
              <a:ext uri="{FF2B5EF4-FFF2-40B4-BE49-F238E27FC236}">
                <a16:creationId xmlns:a16="http://schemas.microsoft.com/office/drawing/2014/main" id="{97B478CF-024B-448D-9859-A679575E0317}"/>
              </a:ext>
            </a:extLst>
          </p:cNvPr>
          <p:cNvSpPr/>
          <p:nvPr/>
        </p:nvSpPr>
        <p:spPr>
          <a:xfrm>
            <a:off x="2628379" y="4005759"/>
            <a:ext cx="1150937" cy="1079500"/>
          </a:xfrm>
          <a:prstGeom prst="smileyFac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a:p>
        </p:txBody>
      </p:sp>
      <p:cxnSp>
        <p:nvCxnSpPr>
          <p:cNvPr id="7" name="直接箭头连接符 6">
            <a:extLst>
              <a:ext uri="{FF2B5EF4-FFF2-40B4-BE49-F238E27FC236}">
                <a16:creationId xmlns:a16="http://schemas.microsoft.com/office/drawing/2014/main" id="{297E2D8F-3A5C-4C0D-9D5F-4C4DA9C6B542}"/>
              </a:ext>
            </a:extLst>
          </p:cNvPr>
          <p:cNvCxnSpPr/>
          <p:nvPr/>
        </p:nvCxnSpPr>
        <p:spPr>
          <a:xfrm>
            <a:off x="3852341" y="3213596"/>
            <a:ext cx="165576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圆角矩形 8">
            <a:extLst>
              <a:ext uri="{FF2B5EF4-FFF2-40B4-BE49-F238E27FC236}">
                <a16:creationId xmlns:a16="http://schemas.microsoft.com/office/drawing/2014/main" id="{22962784-28AC-4E3E-B773-00289012D2A9}"/>
              </a:ext>
            </a:extLst>
          </p:cNvPr>
          <p:cNvSpPr/>
          <p:nvPr/>
        </p:nvSpPr>
        <p:spPr>
          <a:xfrm>
            <a:off x="5508104" y="2853234"/>
            <a:ext cx="1655762" cy="576262"/>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zh-CN" altLang="en-US" sz="3200" dirty="0"/>
              <a:t>物品</a:t>
            </a:r>
            <a:r>
              <a:rPr lang="en-US" altLang="zh-CN" sz="3200" dirty="0"/>
              <a:t>A</a:t>
            </a:r>
            <a:endParaRPr lang="zh-CN" altLang="en-US" sz="3200" dirty="0"/>
          </a:p>
        </p:txBody>
      </p:sp>
      <p:sp>
        <p:nvSpPr>
          <p:cNvPr id="20488" name="TextBox 9">
            <a:extLst>
              <a:ext uri="{FF2B5EF4-FFF2-40B4-BE49-F238E27FC236}">
                <a16:creationId xmlns:a16="http://schemas.microsoft.com/office/drawing/2014/main" id="{09524BDB-B232-4F2E-B024-4D58F513FCA1}"/>
              </a:ext>
            </a:extLst>
          </p:cNvPr>
          <p:cNvSpPr txBox="1">
            <a:spLocks noChangeArrowheads="1"/>
          </p:cNvSpPr>
          <p:nvPr/>
        </p:nvSpPr>
        <p:spPr bwMode="auto">
          <a:xfrm>
            <a:off x="1836216" y="2843709"/>
            <a:ext cx="935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r>
              <a:rPr lang="zh-CN" altLang="en-US" sz="1800"/>
              <a:t>用户</a:t>
            </a:r>
            <a:r>
              <a:rPr lang="en-US" altLang="zh-CN" sz="1800"/>
              <a:t>A</a:t>
            </a:r>
            <a:endParaRPr lang="zh-CN" altLang="en-US" sz="1800"/>
          </a:p>
        </p:txBody>
      </p:sp>
      <p:sp>
        <p:nvSpPr>
          <p:cNvPr id="20489" name="TextBox 12">
            <a:extLst>
              <a:ext uri="{FF2B5EF4-FFF2-40B4-BE49-F238E27FC236}">
                <a16:creationId xmlns:a16="http://schemas.microsoft.com/office/drawing/2014/main" id="{31583CDC-F51F-4EDA-985A-2BFDB9CAB7A6}"/>
              </a:ext>
            </a:extLst>
          </p:cNvPr>
          <p:cNvSpPr txBox="1">
            <a:spLocks noChangeArrowheads="1"/>
          </p:cNvSpPr>
          <p:nvPr/>
        </p:nvSpPr>
        <p:spPr bwMode="auto">
          <a:xfrm>
            <a:off x="1836216" y="4356596"/>
            <a:ext cx="863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r>
              <a:rPr lang="zh-CN" altLang="en-US" sz="1800"/>
              <a:t>用户</a:t>
            </a:r>
            <a:r>
              <a:rPr lang="en-US" altLang="zh-CN" sz="1800"/>
              <a:t>C</a:t>
            </a:r>
            <a:endParaRPr lang="zh-CN" altLang="en-US" sz="1800"/>
          </a:p>
        </p:txBody>
      </p:sp>
      <p:sp>
        <p:nvSpPr>
          <p:cNvPr id="14" name="圆角矩形 13">
            <a:extLst>
              <a:ext uri="{FF2B5EF4-FFF2-40B4-BE49-F238E27FC236}">
                <a16:creationId xmlns:a16="http://schemas.microsoft.com/office/drawing/2014/main" id="{F32ACEBA-1560-4E63-965D-6E15306E28C5}"/>
              </a:ext>
            </a:extLst>
          </p:cNvPr>
          <p:cNvSpPr/>
          <p:nvPr/>
        </p:nvSpPr>
        <p:spPr>
          <a:xfrm>
            <a:off x="5508104" y="4293096"/>
            <a:ext cx="1655762" cy="576263"/>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zh-CN" altLang="en-US" sz="3200" dirty="0"/>
              <a:t>物品</a:t>
            </a:r>
            <a:r>
              <a:rPr lang="en-US" altLang="zh-CN" sz="3200" dirty="0"/>
              <a:t>D</a:t>
            </a:r>
            <a:endParaRPr lang="zh-CN" altLang="en-US" sz="3200" dirty="0"/>
          </a:p>
        </p:txBody>
      </p:sp>
      <p:cxnSp>
        <p:nvCxnSpPr>
          <p:cNvPr id="15" name="直接箭头连接符 14">
            <a:extLst>
              <a:ext uri="{FF2B5EF4-FFF2-40B4-BE49-F238E27FC236}">
                <a16:creationId xmlns:a16="http://schemas.microsoft.com/office/drawing/2014/main" id="{9D36A73A-84F7-4E88-A19E-3B143EA07475}"/>
              </a:ext>
            </a:extLst>
          </p:cNvPr>
          <p:cNvCxnSpPr/>
          <p:nvPr/>
        </p:nvCxnSpPr>
        <p:spPr>
          <a:xfrm>
            <a:off x="3852341" y="4582021"/>
            <a:ext cx="165576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左弧形箭头 11">
            <a:extLst>
              <a:ext uri="{FF2B5EF4-FFF2-40B4-BE49-F238E27FC236}">
                <a16:creationId xmlns:a16="http://schemas.microsoft.com/office/drawing/2014/main" id="{6C5E02F8-F1FF-43CE-8AFD-109F3B13312E}"/>
              </a:ext>
            </a:extLst>
          </p:cNvPr>
          <p:cNvSpPr/>
          <p:nvPr/>
        </p:nvSpPr>
        <p:spPr>
          <a:xfrm>
            <a:off x="1547291" y="3002459"/>
            <a:ext cx="288925" cy="150653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0493" name="TextBox 15">
            <a:extLst>
              <a:ext uri="{FF2B5EF4-FFF2-40B4-BE49-F238E27FC236}">
                <a16:creationId xmlns:a16="http://schemas.microsoft.com/office/drawing/2014/main" id="{CC0A6B75-36CE-4CEF-AC8B-F0C49AB640F0}"/>
              </a:ext>
            </a:extLst>
          </p:cNvPr>
          <p:cNvSpPr txBox="1">
            <a:spLocks noChangeArrowheads="1"/>
          </p:cNvSpPr>
          <p:nvPr/>
        </p:nvSpPr>
        <p:spPr bwMode="auto">
          <a:xfrm>
            <a:off x="1439341" y="3564434"/>
            <a:ext cx="7556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r>
              <a:rPr lang="zh-CN" altLang="en-US" sz="1800"/>
              <a:t>相似</a:t>
            </a:r>
          </a:p>
        </p:txBody>
      </p:sp>
      <p:cxnSp>
        <p:nvCxnSpPr>
          <p:cNvPr id="18" name="直接箭头连接符 17">
            <a:extLst>
              <a:ext uri="{FF2B5EF4-FFF2-40B4-BE49-F238E27FC236}">
                <a16:creationId xmlns:a16="http://schemas.microsoft.com/office/drawing/2014/main" id="{80AC3099-36A7-4F68-97E6-B5BE3849FF92}"/>
              </a:ext>
            </a:extLst>
          </p:cNvPr>
          <p:cNvCxnSpPr/>
          <p:nvPr/>
        </p:nvCxnSpPr>
        <p:spPr>
          <a:xfrm flipH="1" flipV="1">
            <a:off x="3852341" y="3248521"/>
            <a:ext cx="1655763" cy="1333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495" name="TextBox 18">
            <a:extLst>
              <a:ext uri="{FF2B5EF4-FFF2-40B4-BE49-F238E27FC236}">
                <a16:creationId xmlns:a16="http://schemas.microsoft.com/office/drawing/2014/main" id="{3605BBAB-EBD7-4883-9844-C959A4DDF597}"/>
              </a:ext>
            </a:extLst>
          </p:cNvPr>
          <p:cNvSpPr txBox="1">
            <a:spLocks noChangeArrowheads="1"/>
          </p:cNvSpPr>
          <p:nvPr/>
        </p:nvSpPr>
        <p:spPr bwMode="auto">
          <a:xfrm>
            <a:off x="4211116" y="3615234"/>
            <a:ext cx="10810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r>
              <a:rPr lang="zh-CN" altLang="en-US" sz="2400"/>
              <a:t>推  荐</a:t>
            </a:r>
          </a:p>
        </p:txBody>
      </p:sp>
      <p:sp>
        <p:nvSpPr>
          <p:cNvPr id="20496" name="TextBox 19">
            <a:extLst>
              <a:ext uri="{FF2B5EF4-FFF2-40B4-BE49-F238E27FC236}">
                <a16:creationId xmlns:a16="http://schemas.microsoft.com/office/drawing/2014/main" id="{BD84463C-9866-47C5-AF86-7F58ABCA3237}"/>
              </a:ext>
            </a:extLst>
          </p:cNvPr>
          <p:cNvSpPr txBox="1">
            <a:spLocks noChangeArrowheads="1"/>
          </p:cNvSpPr>
          <p:nvPr/>
        </p:nvSpPr>
        <p:spPr bwMode="auto">
          <a:xfrm>
            <a:off x="3799954" y="2730996"/>
            <a:ext cx="844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r>
              <a:rPr lang="zh-CN" altLang="en-US" sz="1600"/>
              <a:t>喜欢</a:t>
            </a:r>
          </a:p>
        </p:txBody>
      </p:sp>
      <p:sp>
        <p:nvSpPr>
          <p:cNvPr id="20497" name="TextBox 22">
            <a:extLst>
              <a:ext uri="{FF2B5EF4-FFF2-40B4-BE49-F238E27FC236}">
                <a16:creationId xmlns:a16="http://schemas.microsoft.com/office/drawing/2014/main" id="{8F8AE001-DE7B-4F00-90FE-B975237ACBBB}"/>
              </a:ext>
            </a:extLst>
          </p:cNvPr>
          <p:cNvSpPr txBox="1">
            <a:spLocks noChangeArrowheads="1"/>
          </p:cNvSpPr>
          <p:nvPr/>
        </p:nvSpPr>
        <p:spPr bwMode="auto">
          <a:xfrm>
            <a:off x="3799954" y="4242296"/>
            <a:ext cx="8445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r>
              <a:rPr lang="zh-CN" altLang="en-US" sz="1600"/>
              <a:t>喜欢</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FA514699-7851-4BA4-A0AF-EEE92A5146A3}"/>
              </a:ext>
            </a:extLst>
          </p:cNvPr>
          <p:cNvSpPr>
            <a:spLocks noGrp="1"/>
          </p:cNvSpPr>
          <p:nvPr>
            <p:ph type="title"/>
          </p:nvPr>
        </p:nvSpPr>
        <p:spPr/>
        <p:txBody>
          <a:bodyPr/>
          <a:lstStyle/>
          <a:p>
            <a:r>
              <a:rPr lang="zh-CN" altLang="zh-CN"/>
              <a:t>基于物品的协同过滤</a:t>
            </a:r>
            <a:endParaRPr lang="zh-CN" altLang="en-US"/>
          </a:p>
        </p:txBody>
      </p:sp>
      <p:sp>
        <p:nvSpPr>
          <p:cNvPr id="3" name="内容占位符 2">
            <a:extLst>
              <a:ext uri="{FF2B5EF4-FFF2-40B4-BE49-F238E27FC236}">
                <a16:creationId xmlns:a16="http://schemas.microsoft.com/office/drawing/2014/main" id="{58E336C1-FD8C-4F47-A57E-9EDDD04866FD}"/>
              </a:ext>
            </a:extLst>
          </p:cNvPr>
          <p:cNvSpPr>
            <a:spLocks noGrp="1"/>
          </p:cNvSpPr>
          <p:nvPr>
            <p:ph idx="1"/>
          </p:nvPr>
        </p:nvSpPr>
        <p:spPr/>
        <p:txBody>
          <a:bodyPr/>
          <a:lstStyle/>
          <a:p>
            <a:r>
              <a:rPr lang="zh-CN" altLang="zh-CN"/>
              <a:t>基于物品的协同过滤的原理和基于用户的协同过滤类似，只是在计算邻居时采用物品本身，而不是从用户的角度，即基于用户对物品的偏好找到相似的物品，然后根据用户的历史偏好，推荐相似的物品给他。</a:t>
            </a:r>
            <a:endParaRPr lang="en-US" altLang="zh-CN"/>
          </a:p>
          <a:p>
            <a:r>
              <a:rPr lang="zh-CN" altLang="zh-CN"/>
              <a:t>从计算的角度看，就是将所有用户对某个物品的偏好作为一个向量来计算物品之间的相似度，得到物品的相似物品后，根据用户历史的偏好预测当前用户还没有表示偏好的物品，计算得到一个排序的物品列表作为推荐。</a:t>
            </a:r>
            <a:endParaRPr lang="en-US" altLang="zh-CN"/>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AB7934BD-2FA0-420A-8F7E-124643F8E03F}"/>
              </a:ext>
            </a:extLst>
          </p:cNvPr>
          <p:cNvSpPr>
            <a:spLocks noGrp="1"/>
          </p:cNvSpPr>
          <p:nvPr>
            <p:ph type="title"/>
          </p:nvPr>
        </p:nvSpPr>
        <p:spPr/>
        <p:txBody>
          <a:bodyPr/>
          <a:lstStyle/>
          <a:p>
            <a:r>
              <a:rPr lang="zh-CN" altLang="zh-CN"/>
              <a:t>基于物品的协同过滤</a:t>
            </a:r>
            <a:endParaRPr lang="zh-CN" altLang="en-US"/>
          </a:p>
        </p:txBody>
      </p:sp>
      <p:sp>
        <p:nvSpPr>
          <p:cNvPr id="22531" name="内容占位符 2">
            <a:extLst>
              <a:ext uri="{FF2B5EF4-FFF2-40B4-BE49-F238E27FC236}">
                <a16:creationId xmlns:a16="http://schemas.microsoft.com/office/drawing/2014/main" id="{B774154B-224D-456F-9E83-0498E49CC8E4}"/>
              </a:ext>
            </a:extLst>
          </p:cNvPr>
          <p:cNvSpPr>
            <a:spLocks noGrp="1"/>
          </p:cNvSpPr>
          <p:nvPr>
            <p:ph idx="1"/>
          </p:nvPr>
        </p:nvSpPr>
        <p:spPr/>
        <p:txBody>
          <a:bodyPr/>
          <a:lstStyle/>
          <a:p>
            <a:r>
              <a:rPr lang="zh-CN" altLang="en-US"/>
              <a:t>下</a:t>
            </a:r>
            <a:r>
              <a:rPr lang="zh-CN" altLang="zh-CN"/>
              <a:t>图</a:t>
            </a:r>
            <a:r>
              <a:rPr lang="en-US" altLang="zh-CN"/>
              <a:t> </a:t>
            </a:r>
            <a:r>
              <a:rPr lang="zh-CN" altLang="zh-CN"/>
              <a:t>给出了一个例子，对于物品</a:t>
            </a:r>
            <a:r>
              <a:rPr lang="en-US" altLang="zh-CN"/>
              <a:t> A</a:t>
            </a:r>
            <a:r>
              <a:rPr lang="zh-CN" altLang="zh-CN"/>
              <a:t>，根据所有用户的历史偏好，喜欢物品</a:t>
            </a:r>
            <a:r>
              <a:rPr lang="en-US" altLang="zh-CN"/>
              <a:t> A </a:t>
            </a:r>
            <a:r>
              <a:rPr lang="zh-CN" altLang="zh-CN"/>
              <a:t>的用户都喜欢物品</a:t>
            </a:r>
            <a:r>
              <a:rPr lang="en-US" altLang="zh-CN"/>
              <a:t> C</a:t>
            </a:r>
            <a:r>
              <a:rPr lang="zh-CN" altLang="zh-CN"/>
              <a:t>，得出物品</a:t>
            </a:r>
            <a:r>
              <a:rPr lang="en-US" altLang="zh-CN"/>
              <a:t> A </a:t>
            </a:r>
            <a:r>
              <a:rPr lang="zh-CN" altLang="zh-CN"/>
              <a:t>和物品</a:t>
            </a:r>
            <a:r>
              <a:rPr lang="en-US" altLang="zh-CN"/>
              <a:t> C </a:t>
            </a:r>
            <a:r>
              <a:rPr lang="zh-CN" altLang="zh-CN"/>
              <a:t>比较相似，而用户</a:t>
            </a:r>
            <a:r>
              <a:rPr lang="en-US" altLang="zh-CN"/>
              <a:t> C </a:t>
            </a:r>
            <a:r>
              <a:rPr lang="zh-CN" altLang="zh-CN"/>
              <a:t>喜欢物品</a:t>
            </a:r>
            <a:r>
              <a:rPr lang="en-US" altLang="zh-CN"/>
              <a:t> A</a:t>
            </a:r>
            <a:r>
              <a:rPr lang="zh-CN" altLang="zh-CN"/>
              <a:t>，那么可以推断出用户</a:t>
            </a:r>
            <a:r>
              <a:rPr lang="en-US" altLang="zh-CN"/>
              <a:t> C </a:t>
            </a:r>
            <a:r>
              <a:rPr lang="zh-CN" altLang="zh-CN"/>
              <a:t>可能也喜欢物品</a:t>
            </a:r>
            <a:r>
              <a:rPr lang="en-US" altLang="zh-CN"/>
              <a:t> C</a:t>
            </a:r>
            <a:r>
              <a:rPr lang="zh-CN" altLang="zh-CN"/>
              <a:t>。</a:t>
            </a:r>
          </a:p>
          <a:p>
            <a:endParaRPr lang="zh-CN" altLang="en-US"/>
          </a:p>
        </p:txBody>
      </p:sp>
      <p:sp>
        <p:nvSpPr>
          <p:cNvPr id="4" name="笑脸 3">
            <a:extLst>
              <a:ext uri="{FF2B5EF4-FFF2-40B4-BE49-F238E27FC236}">
                <a16:creationId xmlns:a16="http://schemas.microsoft.com/office/drawing/2014/main" id="{9DFBC6D6-6B83-4CAF-A315-A2E6D631FA04}"/>
              </a:ext>
            </a:extLst>
          </p:cNvPr>
          <p:cNvSpPr/>
          <p:nvPr/>
        </p:nvSpPr>
        <p:spPr>
          <a:xfrm>
            <a:off x="2195513" y="2133600"/>
            <a:ext cx="1152525" cy="1079500"/>
          </a:xfrm>
          <a:prstGeom prst="smileyFace">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zh-CN" alt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5" name="笑脸 4">
            <a:extLst>
              <a:ext uri="{FF2B5EF4-FFF2-40B4-BE49-F238E27FC236}">
                <a16:creationId xmlns:a16="http://schemas.microsoft.com/office/drawing/2014/main" id="{5F66AF41-88F6-4E46-9B10-FD14CD41B72B}"/>
              </a:ext>
            </a:extLst>
          </p:cNvPr>
          <p:cNvSpPr/>
          <p:nvPr/>
        </p:nvSpPr>
        <p:spPr>
          <a:xfrm>
            <a:off x="2179638" y="3573463"/>
            <a:ext cx="1152525" cy="1079500"/>
          </a:xfrm>
          <a:prstGeom prst="smileyFac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a:p>
        </p:txBody>
      </p:sp>
      <p:cxnSp>
        <p:nvCxnSpPr>
          <p:cNvPr id="6" name="直接箭头连接符 5">
            <a:extLst>
              <a:ext uri="{FF2B5EF4-FFF2-40B4-BE49-F238E27FC236}">
                <a16:creationId xmlns:a16="http://schemas.microsoft.com/office/drawing/2014/main" id="{6B5326BB-1B98-48B9-989A-3CCC07CE5D17}"/>
              </a:ext>
            </a:extLst>
          </p:cNvPr>
          <p:cNvCxnSpPr>
            <a:stCxn id="4" idx="6"/>
          </p:cNvCxnSpPr>
          <p:nvPr/>
        </p:nvCxnSpPr>
        <p:spPr>
          <a:xfrm>
            <a:off x="3348038" y="2673350"/>
            <a:ext cx="16557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圆角矩形 6">
            <a:extLst>
              <a:ext uri="{FF2B5EF4-FFF2-40B4-BE49-F238E27FC236}">
                <a16:creationId xmlns:a16="http://schemas.microsoft.com/office/drawing/2014/main" id="{E3455E91-6D6E-48B4-BD3E-0EFD78DF5F3D}"/>
              </a:ext>
            </a:extLst>
          </p:cNvPr>
          <p:cNvSpPr/>
          <p:nvPr/>
        </p:nvSpPr>
        <p:spPr>
          <a:xfrm>
            <a:off x="5003800" y="2420938"/>
            <a:ext cx="1655763" cy="576262"/>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zh-CN" altLang="en-US" sz="3200" dirty="0"/>
              <a:t>物品</a:t>
            </a:r>
            <a:r>
              <a:rPr lang="en-US" altLang="zh-CN" sz="3200" dirty="0"/>
              <a:t>A</a:t>
            </a:r>
            <a:endParaRPr lang="zh-CN" altLang="en-US" sz="3200" dirty="0"/>
          </a:p>
        </p:txBody>
      </p:sp>
      <p:sp>
        <p:nvSpPr>
          <p:cNvPr id="22536" name="TextBox 7">
            <a:extLst>
              <a:ext uri="{FF2B5EF4-FFF2-40B4-BE49-F238E27FC236}">
                <a16:creationId xmlns:a16="http://schemas.microsoft.com/office/drawing/2014/main" id="{5AF9AA93-806F-4419-AA9E-526867B18C4E}"/>
              </a:ext>
            </a:extLst>
          </p:cNvPr>
          <p:cNvSpPr txBox="1">
            <a:spLocks noChangeArrowheads="1"/>
          </p:cNvSpPr>
          <p:nvPr/>
        </p:nvSpPr>
        <p:spPr bwMode="auto">
          <a:xfrm>
            <a:off x="1331913" y="2420938"/>
            <a:ext cx="936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r>
              <a:rPr lang="zh-CN" altLang="en-US" sz="1800"/>
              <a:t>用户</a:t>
            </a:r>
            <a:r>
              <a:rPr lang="en-US" altLang="zh-CN" sz="1800"/>
              <a:t>A</a:t>
            </a:r>
            <a:endParaRPr lang="zh-CN" altLang="en-US" sz="1800"/>
          </a:p>
        </p:txBody>
      </p:sp>
      <p:sp>
        <p:nvSpPr>
          <p:cNvPr id="22537" name="TextBox 8">
            <a:extLst>
              <a:ext uri="{FF2B5EF4-FFF2-40B4-BE49-F238E27FC236}">
                <a16:creationId xmlns:a16="http://schemas.microsoft.com/office/drawing/2014/main" id="{1AEB0E50-39F3-4279-9634-A7D2570F9A3C}"/>
              </a:ext>
            </a:extLst>
          </p:cNvPr>
          <p:cNvSpPr txBox="1">
            <a:spLocks noChangeArrowheads="1"/>
          </p:cNvSpPr>
          <p:nvPr/>
        </p:nvSpPr>
        <p:spPr bwMode="auto">
          <a:xfrm>
            <a:off x="1331913" y="3933825"/>
            <a:ext cx="863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r>
              <a:rPr lang="zh-CN" altLang="en-US" sz="1800"/>
              <a:t>用户</a:t>
            </a:r>
            <a:r>
              <a:rPr lang="en-US" altLang="zh-CN" sz="1800"/>
              <a:t>B</a:t>
            </a:r>
            <a:endParaRPr lang="zh-CN" altLang="en-US" sz="1800"/>
          </a:p>
        </p:txBody>
      </p:sp>
      <p:sp>
        <p:nvSpPr>
          <p:cNvPr id="10" name="圆角矩形 9">
            <a:extLst>
              <a:ext uri="{FF2B5EF4-FFF2-40B4-BE49-F238E27FC236}">
                <a16:creationId xmlns:a16="http://schemas.microsoft.com/office/drawing/2014/main" id="{77929191-84B3-4E05-BF3F-BEBC45955259}"/>
              </a:ext>
            </a:extLst>
          </p:cNvPr>
          <p:cNvSpPr/>
          <p:nvPr/>
        </p:nvSpPr>
        <p:spPr>
          <a:xfrm>
            <a:off x="5003800" y="3860800"/>
            <a:ext cx="1655763" cy="576263"/>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zh-CN" altLang="en-US" sz="3200" dirty="0"/>
              <a:t>物品</a:t>
            </a:r>
            <a:r>
              <a:rPr lang="en-US" altLang="zh-CN" sz="3200" dirty="0"/>
              <a:t>B</a:t>
            </a:r>
            <a:endParaRPr lang="zh-CN" altLang="en-US" sz="3200" dirty="0"/>
          </a:p>
        </p:txBody>
      </p:sp>
      <p:cxnSp>
        <p:nvCxnSpPr>
          <p:cNvPr id="11" name="直接箭头连接符 10">
            <a:extLst>
              <a:ext uri="{FF2B5EF4-FFF2-40B4-BE49-F238E27FC236}">
                <a16:creationId xmlns:a16="http://schemas.microsoft.com/office/drawing/2014/main" id="{1DA63E87-1BA6-4524-8E05-56F75CBB5939}"/>
              </a:ext>
            </a:extLst>
          </p:cNvPr>
          <p:cNvCxnSpPr/>
          <p:nvPr/>
        </p:nvCxnSpPr>
        <p:spPr>
          <a:xfrm>
            <a:off x="3348038" y="4149725"/>
            <a:ext cx="16557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笑脸 17">
            <a:extLst>
              <a:ext uri="{FF2B5EF4-FFF2-40B4-BE49-F238E27FC236}">
                <a16:creationId xmlns:a16="http://schemas.microsoft.com/office/drawing/2014/main" id="{F91C3701-FD00-4B94-A377-738E562B8877}"/>
              </a:ext>
            </a:extLst>
          </p:cNvPr>
          <p:cNvSpPr/>
          <p:nvPr/>
        </p:nvSpPr>
        <p:spPr>
          <a:xfrm>
            <a:off x="2195513" y="5013325"/>
            <a:ext cx="1152525" cy="1079500"/>
          </a:xfrm>
          <a:prstGeom prst="smileyFace">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zh-CN" altLang="en-US"/>
          </a:p>
        </p:txBody>
      </p:sp>
      <p:sp>
        <p:nvSpPr>
          <p:cNvPr id="22541" name="TextBox 18">
            <a:extLst>
              <a:ext uri="{FF2B5EF4-FFF2-40B4-BE49-F238E27FC236}">
                <a16:creationId xmlns:a16="http://schemas.microsoft.com/office/drawing/2014/main" id="{BBF34DF8-5DC2-4153-B7E9-BC49AA0C0A05}"/>
              </a:ext>
            </a:extLst>
          </p:cNvPr>
          <p:cNvSpPr txBox="1">
            <a:spLocks noChangeArrowheads="1"/>
          </p:cNvSpPr>
          <p:nvPr/>
        </p:nvSpPr>
        <p:spPr bwMode="auto">
          <a:xfrm>
            <a:off x="1331913" y="5364163"/>
            <a:ext cx="863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r>
              <a:rPr lang="zh-CN" altLang="en-US" sz="1800"/>
              <a:t>用户</a:t>
            </a:r>
            <a:r>
              <a:rPr lang="en-US" altLang="zh-CN" sz="1800"/>
              <a:t>C</a:t>
            </a:r>
            <a:endParaRPr lang="zh-CN" altLang="en-US" sz="1800"/>
          </a:p>
        </p:txBody>
      </p:sp>
      <p:sp>
        <p:nvSpPr>
          <p:cNvPr id="20" name="圆角矩形 19">
            <a:extLst>
              <a:ext uri="{FF2B5EF4-FFF2-40B4-BE49-F238E27FC236}">
                <a16:creationId xmlns:a16="http://schemas.microsoft.com/office/drawing/2014/main" id="{E2BFF904-46AB-45CE-9776-AF96F211F39C}"/>
              </a:ext>
            </a:extLst>
          </p:cNvPr>
          <p:cNvSpPr/>
          <p:nvPr/>
        </p:nvSpPr>
        <p:spPr>
          <a:xfrm>
            <a:off x="5003800" y="5300663"/>
            <a:ext cx="1655763" cy="576262"/>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zh-CN" altLang="en-US" sz="3200" dirty="0"/>
              <a:t>物品</a:t>
            </a:r>
            <a:r>
              <a:rPr lang="en-US" altLang="zh-CN" sz="3200" dirty="0"/>
              <a:t>C</a:t>
            </a:r>
            <a:endParaRPr lang="zh-CN" altLang="en-US" sz="3200" dirty="0"/>
          </a:p>
        </p:txBody>
      </p:sp>
      <p:cxnSp>
        <p:nvCxnSpPr>
          <p:cNvPr id="22" name="直接箭头连接符 21">
            <a:extLst>
              <a:ext uri="{FF2B5EF4-FFF2-40B4-BE49-F238E27FC236}">
                <a16:creationId xmlns:a16="http://schemas.microsoft.com/office/drawing/2014/main" id="{F42885C9-0606-4C49-B6C1-089A2FFCD1A6}"/>
              </a:ext>
            </a:extLst>
          </p:cNvPr>
          <p:cNvCxnSpPr>
            <a:stCxn id="5" idx="6"/>
            <a:endCxn id="7" idx="1"/>
          </p:cNvCxnSpPr>
          <p:nvPr/>
        </p:nvCxnSpPr>
        <p:spPr>
          <a:xfrm flipV="1">
            <a:off x="3332163" y="2708275"/>
            <a:ext cx="1671637" cy="14049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EF3974D2-9599-4887-BD27-170909546A9D}"/>
              </a:ext>
            </a:extLst>
          </p:cNvPr>
          <p:cNvCxnSpPr>
            <a:stCxn id="5" idx="6"/>
            <a:endCxn id="20" idx="1"/>
          </p:cNvCxnSpPr>
          <p:nvPr/>
        </p:nvCxnSpPr>
        <p:spPr>
          <a:xfrm>
            <a:off x="3332163" y="4113213"/>
            <a:ext cx="1671637" cy="1476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D6ED7F74-9AFB-40D0-A231-5718E055B709}"/>
              </a:ext>
            </a:extLst>
          </p:cNvPr>
          <p:cNvCxnSpPr>
            <a:stCxn id="4" idx="6"/>
            <a:endCxn id="20" idx="1"/>
          </p:cNvCxnSpPr>
          <p:nvPr/>
        </p:nvCxnSpPr>
        <p:spPr>
          <a:xfrm>
            <a:off x="3348038" y="2673350"/>
            <a:ext cx="1655762" cy="29162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A2F50E05-9880-4CEE-AF83-52389B233E07}"/>
              </a:ext>
            </a:extLst>
          </p:cNvPr>
          <p:cNvCxnSpPr>
            <a:stCxn id="18" idx="6"/>
          </p:cNvCxnSpPr>
          <p:nvPr/>
        </p:nvCxnSpPr>
        <p:spPr>
          <a:xfrm flipV="1">
            <a:off x="3348038" y="2790825"/>
            <a:ext cx="1655762" cy="27622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右弧形箭头 28">
            <a:extLst>
              <a:ext uri="{FF2B5EF4-FFF2-40B4-BE49-F238E27FC236}">
                <a16:creationId xmlns:a16="http://schemas.microsoft.com/office/drawing/2014/main" id="{09A47454-FE70-4453-B8B6-51184483CBE5}"/>
              </a:ext>
            </a:extLst>
          </p:cNvPr>
          <p:cNvSpPr/>
          <p:nvPr/>
        </p:nvSpPr>
        <p:spPr>
          <a:xfrm>
            <a:off x="6659563" y="2646363"/>
            <a:ext cx="720725" cy="30861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2548" name="TextBox 29">
            <a:extLst>
              <a:ext uri="{FF2B5EF4-FFF2-40B4-BE49-F238E27FC236}">
                <a16:creationId xmlns:a16="http://schemas.microsoft.com/office/drawing/2014/main" id="{C1DF7557-A337-45A3-8E6E-0A6FCB336FBD}"/>
              </a:ext>
            </a:extLst>
          </p:cNvPr>
          <p:cNvSpPr txBox="1">
            <a:spLocks noChangeArrowheads="1"/>
          </p:cNvSpPr>
          <p:nvPr/>
        </p:nvSpPr>
        <p:spPr bwMode="auto">
          <a:xfrm>
            <a:off x="6875463" y="3933825"/>
            <a:ext cx="11525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r>
              <a:rPr lang="zh-CN" altLang="en-US" sz="2800"/>
              <a:t>相 似</a:t>
            </a:r>
          </a:p>
        </p:txBody>
      </p:sp>
      <p:cxnSp>
        <p:nvCxnSpPr>
          <p:cNvPr id="32" name="直接箭头连接符 31">
            <a:extLst>
              <a:ext uri="{FF2B5EF4-FFF2-40B4-BE49-F238E27FC236}">
                <a16:creationId xmlns:a16="http://schemas.microsoft.com/office/drawing/2014/main" id="{46E44D2F-D25D-4DFF-A6D7-6677807C6D64}"/>
              </a:ext>
            </a:extLst>
          </p:cNvPr>
          <p:cNvCxnSpPr>
            <a:endCxn id="18" idx="6"/>
          </p:cNvCxnSpPr>
          <p:nvPr/>
        </p:nvCxnSpPr>
        <p:spPr>
          <a:xfrm flipH="1">
            <a:off x="3348038" y="5553075"/>
            <a:ext cx="1655762"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2550" name="TextBox 32">
            <a:extLst>
              <a:ext uri="{FF2B5EF4-FFF2-40B4-BE49-F238E27FC236}">
                <a16:creationId xmlns:a16="http://schemas.microsoft.com/office/drawing/2014/main" id="{5F6B44E3-D7DB-4C20-8F9B-AC320D615165}"/>
              </a:ext>
            </a:extLst>
          </p:cNvPr>
          <p:cNvSpPr txBox="1">
            <a:spLocks noChangeArrowheads="1"/>
          </p:cNvSpPr>
          <p:nvPr/>
        </p:nvSpPr>
        <p:spPr bwMode="auto">
          <a:xfrm>
            <a:off x="3708400" y="5516563"/>
            <a:ext cx="863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r>
              <a:rPr lang="zh-CN" altLang="en-US" sz="2400"/>
              <a:t>推荐</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158D3EA2-9EA2-414B-96EF-20433A87D17F}"/>
              </a:ext>
            </a:extLst>
          </p:cNvPr>
          <p:cNvCxnSpPr/>
          <p:nvPr/>
        </p:nvCxnSpPr>
        <p:spPr>
          <a:xfrm>
            <a:off x="2143125" y="1268413"/>
            <a:ext cx="0" cy="3889375"/>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D7A2877A-2160-423D-8CB8-4BCDB875C238}"/>
              </a:ext>
            </a:extLst>
          </p:cNvPr>
          <p:cNvSpPr>
            <a:spLocks noChangeShapeType="1"/>
          </p:cNvSpPr>
          <p:nvPr/>
        </p:nvSpPr>
        <p:spPr bwMode="auto">
          <a:xfrm>
            <a:off x="1476375" y="1982788"/>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6735A4B8-FEF5-437D-80E0-B7F4925BB527}"/>
              </a:ext>
            </a:extLst>
          </p:cNvPr>
          <p:cNvSpPr>
            <a:spLocks noChangeArrowheads="1"/>
          </p:cNvSpPr>
          <p:nvPr/>
        </p:nvSpPr>
        <p:spPr bwMode="auto">
          <a:xfrm>
            <a:off x="1855788" y="1700213"/>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8C012CEE-B239-4E10-B53E-50CAD207F797}"/>
              </a:ext>
            </a:extLst>
          </p:cNvPr>
          <p:cNvSpPr>
            <a:spLocks noChangeArrowheads="1"/>
          </p:cNvSpPr>
          <p:nvPr/>
        </p:nvSpPr>
        <p:spPr bwMode="auto">
          <a:xfrm>
            <a:off x="2844800" y="1700213"/>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智能推荐概述</a:t>
            </a:r>
          </a:p>
        </p:txBody>
      </p:sp>
      <p:sp>
        <p:nvSpPr>
          <p:cNvPr id="11" name="AutoShape 12">
            <a:hlinkClick r:id="" action="ppaction://noaction" highlightClick="1"/>
            <a:extLst>
              <a:ext uri="{FF2B5EF4-FFF2-40B4-BE49-F238E27FC236}">
                <a16:creationId xmlns:a16="http://schemas.microsoft.com/office/drawing/2014/main" id="{946266A1-8C18-40F4-8CCA-C5EE6034BC81}"/>
              </a:ext>
            </a:extLst>
          </p:cNvPr>
          <p:cNvSpPr>
            <a:spLocks noChangeArrowheads="1"/>
          </p:cNvSpPr>
          <p:nvPr/>
        </p:nvSpPr>
        <p:spPr bwMode="auto">
          <a:xfrm>
            <a:off x="2844800" y="2780730"/>
            <a:ext cx="4602163" cy="576262"/>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zh-CN" sz="1800" dirty="0">
                <a:latin typeface="微软雅黑" pitchFamily="34" charset="-122"/>
                <a:ea typeface="微软雅黑" pitchFamily="34" charset="-122"/>
              </a:rPr>
              <a:t>基于用户的协同过滤</a:t>
            </a:r>
            <a:endParaRPr lang="zh-CN" altLang="en-US" sz="1800" dirty="0">
              <a:latin typeface="微软雅黑" pitchFamily="34" charset="-122"/>
              <a:ea typeface="微软雅黑" pitchFamily="34" charset="-122"/>
            </a:endParaRPr>
          </a:p>
        </p:txBody>
      </p:sp>
      <p:sp>
        <p:nvSpPr>
          <p:cNvPr id="12" name="Oval 13">
            <a:hlinkClick r:id="" action="ppaction://noaction" highlightClick="1"/>
            <a:extLst>
              <a:ext uri="{FF2B5EF4-FFF2-40B4-BE49-F238E27FC236}">
                <a16:creationId xmlns:a16="http://schemas.microsoft.com/office/drawing/2014/main" id="{044AD715-EF31-4415-9C6D-1104DC07DE65}"/>
              </a:ext>
            </a:extLst>
          </p:cNvPr>
          <p:cNvSpPr>
            <a:spLocks noChangeArrowheads="1"/>
          </p:cNvSpPr>
          <p:nvPr/>
        </p:nvSpPr>
        <p:spPr bwMode="auto">
          <a:xfrm>
            <a:off x="1857375" y="2780730"/>
            <a:ext cx="623888" cy="576262"/>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latin typeface="微软雅黑" pitchFamily="34" charset="-122"/>
                <a:ea typeface="微软雅黑" pitchFamily="34" charset="-122"/>
              </a:rPr>
              <a:t>2</a:t>
            </a:r>
          </a:p>
        </p:txBody>
      </p:sp>
      <p:sp>
        <p:nvSpPr>
          <p:cNvPr id="23564" name="标题 13">
            <a:extLst>
              <a:ext uri="{FF2B5EF4-FFF2-40B4-BE49-F238E27FC236}">
                <a16:creationId xmlns:a16="http://schemas.microsoft.com/office/drawing/2014/main" id="{0689018D-D189-4B88-81F1-67B95EC49629}"/>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EB8731B3-D4B8-4B14-AAF0-D4408A93FA55}"/>
              </a:ext>
            </a:extLst>
          </p:cNvPr>
          <p:cNvSpPr>
            <a:spLocks noChangeArrowheads="1"/>
          </p:cNvSpPr>
          <p:nvPr/>
        </p:nvSpPr>
        <p:spPr bwMode="auto">
          <a:xfrm>
            <a:off x="2843213" y="38608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zh-CN" sz="1800" dirty="0">
                <a:latin typeface="微软雅黑" pitchFamily="34" charset="-122"/>
                <a:ea typeface="微软雅黑" pitchFamily="34" charset="-122"/>
              </a:rPr>
              <a:t>协同过滤</a:t>
            </a:r>
            <a:r>
              <a:rPr lang="zh-CN" altLang="en-US" sz="1800" dirty="0">
                <a:latin typeface="微软雅黑" pitchFamily="34" charset="-122"/>
                <a:ea typeface="微软雅黑" pitchFamily="34" charset="-122"/>
              </a:rPr>
              <a:t>的实现</a:t>
            </a:r>
          </a:p>
        </p:txBody>
      </p:sp>
      <p:sp>
        <p:nvSpPr>
          <p:cNvPr id="16" name="Oval 13">
            <a:hlinkClick r:id="" action="ppaction://noaction" highlightClick="1"/>
            <a:extLst>
              <a:ext uri="{FF2B5EF4-FFF2-40B4-BE49-F238E27FC236}">
                <a16:creationId xmlns:a16="http://schemas.microsoft.com/office/drawing/2014/main" id="{A38FFEC7-3B0F-4FF8-8395-85A546E4B0B6}"/>
              </a:ext>
            </a:extLst>
          </p:cNvPr>
          <p:cNvSpPr>
            <a:spLocks noChangeArrowheads="1"/>
          </p:cNvSpPr>
          <p:nvPr/>
        </p:nvSpPr>
        <p:spPr bwMode="auto">
          <a:xfrm>
            <a:off x="1860550" y="38608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EF5AB5FB-06AD-4AFC-AEB5-06A1BCF160E7}"/>
              </a:ext>
            </a:extLst>
          </p:cNvPr>
          <p:cNvSpPr>
            <a:spLocks noGrp="1"/>
          </p:cNvSpPr>
          <p:nvPr>
            <p:ph type="title"/>
          </p:nvPr>
        </p:nvSpPr>
        <p:spPr/>
        <p:txBody>
          <a:bodyPr/>
          <a:lstStyle/>
          <a:p>
            <a:r>
              <a:rPr lang="zh-CN" altLang="en-US"/>
              <a:t>基于用户的协同过滤</a:t>
            </a:r>
          </a:p>
        </p:txBody>
      </p:sp>
      <p:sp>
        <p:nvSpPr>
          <p:cNvPr id="3" name="内容占位符 2">
            <a:extLst>
              <a:ext uri="{FF2B5EF4-FFF2-40B4-BE49-F238E27FC236}">
                <a16:creationId xmlns:a16="http://schemas.microsoft.com/office/drawing/2014/main" id="{18461933-6A19-4FA1-BFC6-85EB02FA6A80}"/>
              </a:ext>
            </a:extLst>
          </p:cNvPr>
          <p:cNvSpPr>
            <a:spLocks noGrp="1"/>
          </p:cNvSpPr>
          <p:nvPr>
            <p:ph idx="1"/>
          </p:nvPr>
        </p:nvSpPr>
        <p:spPr/>
        <p:txBody>
          <a:bodyPr/>
          <a:lstStyle/>
          <a:p>
            <a:r>
              <a:rPr lang="zh-CN" altLang="zh-CN"/>
              <a:t>以电影评分数据为例，实现基于用户的协同过滤算法第一个重要的步骤就是计算用户之间的相似度。而计算相似度，建立相关系数矩阵目前主要分为以下几种方法。</a:t>
            </a:r>
          </a:p>
          <a:p>
            <a:r>
              <a:rPr lang="zh-CN" altLang="zh-CN"/>
              <a:t>皮尔逊相关系数</a:t>
            </a:r>
            <a:endParaRPr lang="en-US" altLang="zh-CN"/>
          </a:p>
          <a:p>
            <a:r>
              <a:rPr lang="zh-CN" altLang="zh-CN"/>
              <a:t>皮尔逊相关系数一般用于计算两个定距变量间联系的紧密程度，它的取值在</a:t>
            </a:r>
            <a:r>
              <a:rPr lang="en-US" altLang="zh-CN"/>
              <a:t> [-1</a:t>
            </a:r>
            <a:r>
              <a:rPr lang="zh-CN" altLang="zh-CN"/>
              <a:t>，</a:t>
            </a:r>
            <a:r>
              <a:rPr lang="en-US" altLang="zh-CN"/>
              <a:t>+1] </a:t>
            </a:r>
            <a:r>
              <a:rPr lang="zh-CN" altLang="zh-CN"/>
              <a:t>之间。用数学公式表示，皮尔森相关系数等于两个变量的协方差除于两个变量的标准差。计算公式如下所示：</a:t>
            </a:r>
          </a:p>
          <a:p>
            <a:endParaRPr lang="en-US" altLang="zh-CN"/>
          </a:p>
          <a:p>
            <a:r>
              <a:rPr lang="zh-CN" altLang="zh-CN"/>
              <a:t>由于皮尔逊相关系数描述的是两组数据变化移动的趋势，所以在基于</a:t>
            </a:r>
            <a:r>
              <a:rPr lang="en-US" altLang="zh-CN"/>
              <a:t> </a:t>
            </a:r>
            <a:r>
              <a:rPr lang="zh-CN" altLang="zh-CN"/>
              <a:t>用户的协同过滤系统中，经常使用。描述用户购买或评分变化的趋势，若趋势相近则皮尔逊系数趋近于</a:t>
            </a:r>
            <a:r>
              <a:rPr lang="en-US" altLang="zh-CN"/>
              <a:t>1</a:t>
            </a:r>
            <a:r>
              <a:rPr lang="zh-CN" altLang="zh-CN"/>
              <a:t>，也就是我们认为相似的用户。</a:t>
            </a:r>
            <a:endParaRPr lang="zh-CN" altLang="zh-CN" dirty="0"/>
          </a:p>
        </p:txBody>
      </p:sp>
      <p:graphicFrame>
        <p:nvGraphicFramePr>
          <p:cNvPr id="24580" name="对象 3">
            <a:extLst>
              <a:ext uri="{FF2B5EF4-FFF2-40B4-BE49-F238E27FC236}">
                <a16:creationId xmlns:a16="http://schemas.microsoft.com/office/drawing/2014/main" id="{348F5BC5-998C-4ECE-A92E-A522F7609587}"/>
              </a:ext>
            </a:extLst>
          </p:cNvPr>
          <p:cNvGraphicFramePr>
            <a:graphicFrameLocks noChangeAspect="1"/>
          </p:cNvGraphicFramePr>
          <p:nvPr/>
        </p:nvGraphicFramePr>
        <p:xfrm>
          <a:off x="3492500" y="4149725"/>
          <a:ext cx="1943100" cy="641350"/>
        </p:xfrm>
        <a:graphic>
          <a:graphicData uri="http://schemas.openxmlformats.org/presentationml/2006/ole">
            <mc:AlternateContent xmlns:mc="http://schemas.openxmlformats.org/markup-compatibility/2006">
              <mc:Choice xmlns:v="urn:schemas-microsoft-com:vml" Requires="v">
                <p:oleObj spid="_x0000_s24594" name="Equation" r:id="rId3" imgW="1307880" imgH="431640" progId="Equation.DSMT4">
                  <p:embed/>
                </p:oleObj>
              </mc:Choice>
              <mc:Fallback>
                <p:oleObj name="Equation" r:id="rId3" imgW="1307880" imgH="431640" progId="Equation.DSMT4">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0" y="4149725"/>
                        <a:ext cx="19431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5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53605</TotalTime>
  <Words>1957</Words>
  <Application>Microsoft Office PowerPoint</Application>
  <PresentationFormat>全屏显示(4:3)</PresentationFormat>
  <Paragraphs>172</Paragraphs>
  <Slides>19</Slides>
  <Notes>5</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19</vt:i4>
      </vt:variant>
    </vt:vector>
  </HeadingPairs>
  <TitlesOfParts>
    <vt:vector size="31" baseType="lpstr">
      <vt:lpstr>黑体</vt:lpstr>
      <vt:lpstr>华文楷体</vt:lpstr>
      <vt:lpstr>宋体</vt:lpstr>
      <vt:lpstr>微软雅黑</vt:lpstr>
      <vt:lpstr>Arial</vt:lpstr>
      <vt:lpstr>Calibri</vt:lpstr>
      <vt:lpstr>Times New Roman</vt:lpstr>
      <vt:lpstr>Verdana</vt:lpstr>
      <vt:lpstr>Wingdings</vt:lpstr>
      <vt:lpstr>Office 主题</vt:lpstr>
      <vt:lpstr>Equation</vt:lpstr>
      <vt:lpstr>Microsoft Visio Drawing</vt:lpstr>
      <vt:lpstr>PowerPoint 演示文稿</vt:lpstr>
      <vt:lpstr>目录</vt:lpstr>
      <vt:lpstr>智能推荐概述</vt:lpstr>
      <vt:lpstr>智能推荐的种类</vt:lpstr>
      <vt:lpstr>基于用户的协同过滤</vt:lpstr>
      <vt:lpstr>基于物品的协同过滤</vt:lpstr>
      <vt:lpstr>基于物品的协同过滤</vt:lpstr>
      <vt:lpstr>目录</vt:lpstr>
      <vt:lpstr>基于用户的协同过滤</vt:lpstr>
      <vt:lpstr>基于用户的协同过滤</vt:lpstr>
      <vt:lpstr>基于用户的协同过滤</vt:lpstr>
      <vt:lpstr>基于用户的协同过滤</vt:lpstr>
      <vt:lpstr>基于用户的协同过滤</vt:lpstr>
      <vt:lpstr>目录</vt:lpstr>
      <vt:lpstr>协同过滤的实现</vt:lpstr>
      <vt:lpstr>协同过滤实现代码</vt:lpstr>
      <vt:lpstr>Python输出结果</vt:lpstr>
      <vt:lpstr>结果分析</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tiptech</dc:creator>
  <cp:lastModifiedBy>武永亮</cp:lastModifiedBy>
  <cp:revision>6886</cp:revision>
  <cp:lastPrinted>1601-01-01T00:00:00Z</cp:lastPrinted>
  <dcterms:created xsi:type="dcterms:W3CDTF">2009-09-22T14:48:25Z</dcterms:created>
  <dcterms:modified xsi:type="dcterms:W3CDTF">2018-04-27T23:42:23Z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y fmtid="{D5CDD505-2E9C-101B-9397-08002B2CF9AE}" pid="3" name="NXTAG2">
    <vt:lpwstr>000800a840000000000001024120</vt:lpwstr>
  </property>
</Properties>
</file>