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7" r:id="rId1"/>
  </p:sldMasterIdLst>
  <p:notesMasterIdLst>
    <p:notesMasterId r:id="rId36"/>
  </p:notesMasterIdLst>
  <p:sldIdLst>
    <p:sldId id="499" r:id="rId2"/>
    <p:sldId id="500" r:id="rId3"/>
    <p:sldId id="501" r:id="rId4"/>
    <p:sldId id="514" r:id="rId5"/>
    <p:sldId id="504" r:id="rId6"/>
    <p:sldId id="502" r:id="rId7"/>
    <p:sldId id="503" r:id="rId8"/>
    <p:sldId id="508" r:id="rId9"/>
    <p:sldId id="515" r:id="rId10"/>
    <p:sldId id="505" r:id="rId11"/>
    <p:sldId id="506" r:id="rId12"/>
    <p:sldId id="507" r:id="rId13"/>
    <p:sldId id="510" r:id="rId14"/>
    <p:sldId id="511" r:id="rId15"/>
    <p:sldId id="509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5" r:id="rId35"/>
  </p:sldIdLst>
  <p:sldSz cx="9144000" cy="6858000" type="screen4x3"/>
  <p:notesSz cx="7099300" cy="10234613"/>
  <p:custDataLst>
    <p:tags r:id="rId3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1321">
          <p15:clr>
            <a:srgbClr val="A4A3A4"/>
          </p15:clr>
        </p15:guide>
        <p15:guide id="3" orient="horz" pos="4133">
          <p15:clr>
            <a:srgbClr val="A4A3A4"/>
          </p15:clr>
        </p15:guide>
        <p15:guide id="4" orient="horz" pos="4224">
          <p15:clr>
            <a:srgbClr val="A4A3A4"/>
          </p15:clr>
        </p15:guide>
        <p15:guide id="5" pos="295">
          <p15:clr>
            <a:srgbClr val="A4A3A4"/>
          </p15:clr>
        </p15:guide>
        <p15:guide id="6" pos="4037">
          <p15:clr>
            <a:srgbClr val="A4A3A4"/>
          </p15:clr>
        </p15:guide>
        <p15:guide id="7" pos="5534">
          <p15:clr>
            <a:srgbClr val="A4A3A4"/>
          </p15:clr>
        </p15:guide>
        <p15:guide id="8" pos="1134">
          <p15:clr>
            <a:srgbClr val="A4A3A4"/>
          </p15:clr>
        </p15:guide>
        <p15:guide id="9" pos="1202">
          <p15:clr>
            <a:srgbClr val="A4A3A4"/>
          </p15:clr>
        </p15:guide>
        <p15:guide id="10" pos="1678">
          <p15:clr>
            <a:srgbClr val="A4A3A4"/>
          </p15:clr>
        </p15:guide>
        <p15:guide id="11" pos="17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C40EA"/>
    <a:srgbClr val="E4D994"/>
    <a:srgbClr val="E8DFA6"/>
    <a:srgbClr val="99CCFF"/>
    <a:srgbClr val="C4C4C4"/>
    <a:srgbClr val="9B9B9B"/>
    <a:srgbClr val="F1F2EA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2" autoAdjust="0"/>
    <p:restoredTop sz="98701" autoAdjust="0"/>
  </p:normalViewPr>
  <p:slideViewPr>
    <p:cSldViewPr>
      <p:cViewPr varScale="1">
        <p:scale>
          <a:sx n="87" d="100"/>
          <a:sy n="87" d="100"/>
        </p:scale>
        <p:origin x="108" y="90"/>
      </p:cViewPr>
      <p:guideLst>
        <p:guide orient="horz" pos="799"/>
        <p:guide orient="horz" pos="1321"/>
        <p:guide orient="horz" pos="4133"/>
        <p:guide orient="horz" pos="4224"/>
        <p:guide pos="295"/>
        <p:guide pos="4037"/>
        <p:guide pos="5534"/>
        <p:guide pos="1134"/>
        <p:guide pos="1202"/>
        <p:guide pos="1678"/>
        <p:guide pos="17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F0928A-5636-4C77-8596-80227D1185E1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790C41-D8F4-4CF8-8391-00F91D6414A2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dirty="0">
              <a:latin typeface="微软雅黑" pitchFamily="34" charset="-122"/>
              <a:ea typeface="微软雅黑" pitchFamily="34" charset="-122"/>
            </a:rPr>
            <a:t>Python</a:t>
          </a:r>
          <a:r>
            <a:rPr lang="zh-CN" sz="1600" dirty="0">
              <a:latin typeface="微软雅黑" pitchFamily="34" charset="-122"/>
              <a:ea typeface="微软雅黑" pitchFamily="34" charset="-122"/>
            </a:rPr>
            <a:t>是彻底的面向对象语言，</a:t>
          </a:r>
          <a:r>
            <a:rPr lang="zh-CN" altLang="zh-CN" sz="1600" dirty="0">
              <a:latin typeface="微软雅黑" pitchFamily="34" charset="-122"/>
              <a:ea typeface="微软雅黑" pitchFamily="34" charset="-122"/>
            </a:rPr>
            <a:t>能被方便地集成到其他需要脚本语言的程度之内</a:t>
          </a:r>
          <a:r>
            <a:rPr lang="zh-CN" altLang="en-US" sz="1600" dirty="0">
              <a:latin typeface="微软雅黑" pitchFamily="34" charset="-122"/>
              <a:ea typeface="微软雅黑" pitchFamily="34" charset="-122"/>
            </a:rPr>
            <a:t>。</a:t>
          </a:r>
        </a:p>
        <a:p>
          <a:pPr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BA56DDC6-2992-456E-B5E5-C8AFC11FB311}" type="parTrans" cxnId="{5966C083-50F6-4869-89BF-C72766B4B410}">
      <dgm:prSet/>
      <dgm:spPr/>
      <dgm:t>
        <a:bodyPr/>
        <a:lstStyle/>
        <a:p>
          <a:endParaRPr lang="zh-CN" altLang="en-US"/>
        </a:p>
      </dgm:t>
    </dgm:pt>
    <dgm:pt modelId="{9C4066FC-92DC-42D6-BBE5-960D52311A62}" type="sibTrans" cxnId="{5966C083-50F6-4869-89BF-C72766B4B410}">
      <dgm:prSet/>
      <dgm:spPr/>
      <dgm:t>
        <a:bodyPr/>
        <a:lstStyle/>
        <a:p>
          <a:endParaRPr lang="zh-CN" altLang="en-US"/>
        </a:p>
      </dgm:t>
    </dgm:pt>
    <dgm:pt modelId="{E24B88B9-BBAC-46CE-A2D0-04CCA4DDFF9F}">
      <dgm:prSet phldrT="[文本]" custT="1"/>
      <dgm:spPr/>
      <dgm:t>
        <a:bodyPr/>
        <a:lstStyle/>
        <a:p>
          <a:r>
            <a:rPr lang="en-US" altLang="zh-CN" sz="1600" dirty="0">
              <a:latin typeface="微软雅黑" pitchFamily="34" charset="-122"/>
              <a:ea typeface="微软雅黑" pitchFamily="34" charset="-122"/>
            </a:rPr>
            <a:t>Python</a:t>
          </a:r>
          <a:r>
            <a:rPr lang="zh-CN" altLang="zh-CN" sz="1600" dirty="0">
              <a:latin typeface="微软雅黑" pitchFamily="34" charset="-122"/>
              <a:ea typeface="微软雅黑" pitchFamily="34" charset="-122"/>
            </a:rPr>
            <a:t>语法简洁，代码可读性强，开发效率高，能很好地连接“想法”和“实现”两个部分。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  <a:p>
          <a:endParaRPr lang="zh-CN" altLang="en-US" sz="1700" dirty="0"/>
        </a:p>
      </dgm:t>
    </dgm:pt>
    <dgm:pt modelId="{E8DFBCC8-BFC7-44AA-9C5A-85B5955A7D4A}" type="parTrans" cxnId="{1B557D6C-9D61-4F69-A35E-9EE62357E18E}">
      <dgm:prSet/>
      <dgm:spPr/>
      <dgm:t>
        <a:bodyPr/>
        <a:lstStyle/>
        <a:p>
          <a:endParaRPr lang="zh-CN" altLang="en-US"/>
        </a:p>
      </dgm:t>
    </dgm:pt>
    <dgm:pt modelId="{BBB560BD-B44A-4268-A4C6-C3C6FD9F7D73}" type="sibTrans" cxnId="{1B557D6C-9D61-4F69-A35E-9EE62357E18E}">
      <dgm:prSet/>
      <dgm:spPr/>
      <dgm:t>
        <a:bodyPr/>
        <a:lstStyle/>
        <a:p>
          <a:endParaRPr lang="zh-CN" altLang="en-US"/>
        </a:p>
      </dgm:t>
    </dgm:pt>
    <dgm:pt modelId="{40EBC5C4-7011-4A60-810C-1B05C3BC597E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1600" dirty="0">
              <a:latin typeface="微软雅黑" pitchFamily="34" charset="-122"/>
              <a:ea typeface="微软雅黑" pitchFamily="34" charset="-122"/>
            </a:rPr>
            <a:t>Python</a:t>
          </a:r>
          <a:r>
            <a:rPr lang="zh-CN" altLang="zh-CN" sz="1600" dirty="0">
              <a:latin typeface="微软雅黑" pitchFamily="34" charset="-122"/>
              <a:ea typeface="微软雅黑" pitchFamily="34" charset="-122"/>
            </a:rPr>
            <a:t>是一门多功能的语言，能够胜任脚本，博客网站搭建，嵌入使用，客户端等的开发工作。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  <a:p>
          <a:pPr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dirty="0"/>
        </a:p>
      </dgm:t>
    </dgm:pt>
    <dgm:pt modelId="{9D9D692A-BA2B-4579-BE4F-1ADCFE63A0F5}" type="parTrans" cxnId="{29C93B1D-9BD4-4678-9D69-2A6DC2EF0166}">
      <dgm:prSet/>
      <dgm:spPr/>
      <dgm:t>
        <a:bodyPr/>
        <a:lstStyle/>
        <a:p>
          <a:endParaRPr lang="zh-CN" altLang="en-US"/>
        </a:p>
      </dgm:t>
    </dgm:pt>
    <dgm:pt modelId="{BDABE286-0423-4521-B1A9-72D45038B1FE}" type="sibTrans" cxnId="{29C93B1D-9BD4-4678-9D69-2A6DC2EF0166}">
      <dgm:prSet/>
      <dgm:spPr/>
      <dgm:t>
        <a:bodyPr/>
        <a:lstStyle/>
        <a:p>
          <a:endParaRPr lang="zh-CN" altLang="en-US"/>
        </a:p>
      </dgm:t>
    </dgm:pt>
    <dgm:pt modelId="{4870BCA3-6394-4F11-98E5-11F296A0E5F1}" type="pres">
      <dgm:prSet presAssocID="{A8F0928A-5636-4C77-8596-80227D1185E1}" presName="Name0" presStyleCnt="0">
        <dgm:presLayoutVars>
          <dgm:dir/>
          <dgm:resizeHandles val="exact"/>
        </dgm:presLayoutVars>
      </dgm:prSet>
      <dgm:spPr/>
    </dgm:pt>
    <dgm:pt modelId="{EEF9AAA4-F373-45BB-9A11-CFDB0393A11B}" type="pres">
      <dgm:prSet presAssocID="{F1790C41-D8F4-4CF8-8391-00F91D6414A2}" presName="node" presStyleLbl="node1" presStyleIdx="0" presStyleCnt="3">
        <dgm:presLayoutVars>
          <dgm:bulletEnabled val="1"/>
        </dgm:presLayoutVars>
      </dgm:prSet>
      <dgm:spPr/>
    </dgm:pt>
    <dgm:pt modelId="{92E8AD25-417C-4DC6-B393-0B108E42B305}" type="pres">
      <dgm:prSet presAssocID="{9C4066FC-92DC-42D6-BBE5-960D52311A62}" presName="sibTrans" presStyleCnt="0"/>
      <dgm:spPr/>
    </dgm:pt>
    <dgm:pt modelId="{D54009ED-EEA5-43CC-AEB2-547EE583070C}" type="pres">
      <dgm:prSet presAssocID="{E24B88B9-BBAC-46CE-A2D0-04CCA4DDFF9F}" presName="node" presStyleLbl="node1" presStyleIdx="1" presStyleCnt="3">
        <dgm:presLayoutVars>
          <dgm:bulletEnabled val="1"/>
        </dgm:presLayoutVars>
      </dgm:prSet>
      <dgm:spPr/>
    </dgm:pt>
    <dgm:pt modelId="{CA1749F1-67B8-4DB3-97A6-974BD4C176FA}" type="pres">
      <dgm:prSet presAssocID="{BBB560BD-B44A-4268-A4C6-C3C6FD9F7D73}" presName="sibTrans" presStyleCnt="0"/>
      <dgm:spPr/>
    </dgm:pt>
    <dgm:pt modelId="{BB602A99-53C8-480A-B608-F9605CC05861}" type="pres">
      <dgm:prSet presAssocID="{40EBC5C4-7011-4A60-810C-1B05C3BC597E}" presName="node" presStyleLbl="node1" presStyleIdx="2" presStyleCnt="3">
        <dgm:presLayoutVars>
          <dgm:bulletEnabled val="1"/>
        </dgm:presLayoutVars>
      </dgm:prSet>
      <dgm:spPr/>
    </dgm:pt>
  </dgm:ptLst>
  <dgm:cxnLst>
    <dgm:cxn modelId="{938D3C0A-1DE5-471D-BA0F-9B08E47FEA51}" type="presOf" srcId="{40EBC5C4-7011-4A60-810C-1B05C3BC597E}" destId="{BB602A99-53C8-480A-B608-F9605CC05861}" srcOrd="0" destOrd="0" presId="urn:microsoft.com/office/officeart/2005/8/layout/hList6"/>
    <dgm:cxn modelId="{29C93B1D-9BD4-4678-9D69-2A6DC2EF0166}" srcId="{A8F0928A-5636-4C77-8596-80227D1185E1}" destId="{40EBC5C4-7011-4A60-810C-1B05C3BC597E}" srcOrd="2" destOrd="0" parTransId="{9D9D692A-BA2B-4579-BE4F-1ADCFE63A0F5}" sibTransId="{BDABE286-0423-4521-B1A9-72D45038B1FE}"/>
    <dgm:cxn modelId="{1B557D6C-9D61-4F69-A35E-9EE62357E18E}" srcId="{A8F0928A-5636-4C77-8596-80227D1185E1}" destId="{E24B88B9-BBAC-46CE-A2D0-04CCA4DDFF9F}" srcOrd="1" destOrd="0" parTransId="{E8DFBCC8-BFC7-44AA-9C5A-85B5955A7D4A}" sibTransId="{BBB560BD-B44A-4268-A4C6-C3C6FD9F7D73}"/>
    <dgm:cxn modelId="{2D901879-EBD7-494A-B732-E4092A96D231}" type="presOf" srcId="{A8F0928A-5636-4C77-8596-80227D1185E1}" destId="{4870BCA3-6394-4F11-98E5-11F296A0E5F1}" srcOrd="0" destOrd="0" presId="urn:microsoft.com/office/officeart/2005/8/layout/hList6"/>
    <dgm:cxn modelId="{5966C083-50F6-4869-89BF-C72766B4B410}" srcId="{A8F0928A-5636-4C77-8596-80227D1185E1}" destId="{F1790C41-D8F4-4CF8-8391-00F91D6414A2}" srcOrd="0" destOrd="0" parTransId="{BA56DDC6-2992-456E-B5E5-C8AFC11FB311}" sibTransId="{9C4066FC-92DC-42D6-BBE5-960D52311A62}"/>
    <dgm:cxn modelId="{54EA99AF-6084-44C9-9FF2-3C730B55CAFF}" type="presOf" srcId="{F1790C41-D8F4-4CF8-8391-00F91D6414A2}" destId="{EEF9AAA4-F373-45BB-9A11-CFDB0393A11B}" srcOrd="0" destOrd="0" presId="urn:microsoft.com/office/officeart/2005/8/layout/hList6"/>
    <dgm:cxn modelId="{828DC2F4-E8F0-4E26-913C-9EDEA71A338E}" type="presOf" srcId="{E24B88B9-BBAC-46CE-A2D0-04CCA4DDFF9F}" destId="{D54009ED-EEA5-43CC-AEB2-547EE583070C}" srcOrd="0" destOrd="0" presId="urn:microsoft.com/office/officeart/2005/8/layout/hList6"/>
    <dgm:cxn modelId="{D04B93F7-5874-4AB9-A13D-14250F74A888}" type="presParOf" srcId="{4870BCA3-6394-4F11-98E5-11F296A0E5F1}" destId="{EEF9AAA4-F373-45BB-9A11-CFDB0393A11B}" srcOrd="0" destOrd="0" presId="urn:microsoft.com/office/officeart/2005/8/layout/hList6"/>
    <dgm:cxn modelId="{446D01BA-F712-4633-9925-3FC6988FDDF4}" type="presParOf" srcId="{4870BCA3-6394-4F11-98E5-11F296A0E5F1}" destId="{92E8AD25-417C-4DC6-B393-0B108E42B305}" srcOrd="1" destOrd="0" presId="urn:microsoft.com/office/officeart/2005/8/layout/hList6"/>
    <dgm:cxn modelId="{C072DF5D-C028-4BDA-83CE-C4DAD3C003A1}" type="presParOf" srcId="{4870BCA3-6394-4F11-98E5-11F296A0E5F1}" destId="{D54009ED-EEA5-43CC-AEB2-547EE583070C}" srcOrd="2" destOrd="0" presId="urn:microsoft.com/office/officeart/2005/8/layout/hList6"/>
    <dgm:cxn modelId="{D3413FD4-0543-42AF-A2B5-476B8CF6CE17}" type="presParOf" srcId="{4870BCA3-6394-4F11-98E5-11F296A0E5F1}" destId="{CA1749F1-67B8-4DB3-97A6-974BD4C176FA}" srcOrd="3" destOrd="0" presId="urn:microsoft.com/office/officeart/2005/8/layout/hList6"/>
    <dgm:cxn modelId="{70BAA5DE-DB8A-41FE-BF8E-6A6DCDF01297}" type="presParOf" srcId="{4870BCA3-6394-4F11-98E5-11F296A0E5F1}" destId="{BB602A99-53C8-480A-B608-F9605CC05861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9AAA4-F373-45BB-9A11-CFDB0393A11B}">
      <dsp:nvSpPr>
        <dsp:cNvPr id="0" name=""/>
        <dsp:cNvSpPr/>
      </dsp:nvSpPr>
      <dsp:spPr>
        <a:xfrm rot="16200000">
          <a:off x="-1063873" y="1064617"/>
          <a:ext cx="4064000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kern="1200" dirty="0">
              <a:latin typeface="微软雅黑" pitchFamily="34" charset="-122"/>
              <a:ea typeface="微软雅黑" pitchFamily="34" charset="-122"/>
            </a:rPr>
            <a:t>Python</a:t>
          </a:r>
          <a:r>
            <a:rPr lang="zh-CN" sz="1600" kern="1200" dirty="0">
              <a:latin typeface="微软雅黑" pitchFamily="34" charset="-122"/>
              <a:ea typeface="微软雅黑" pitchFamily="34" charset="-122"/>
            </a:rPr>
            <a:t>是彻底的面向对象语言，</a:t>
          </a:r>
          <a:r>
            <a:rPr lang="zh-CN" altLang="zh-CN" sz="1600" kern="1200" dirty="0">
              <a:latin typeface="微软雅黑" pitchFamily="34" charset="-122"/>
              <a:ea typeface="微软雅黑" pitchFamily="34" charset="-122"/>
            </a:rPr>
            <a:t>能被方便地集成到其他需要脚本语言的程度之内</a:t>
          </a:r>
          <a:r>
            <a:rPr lang="zh-CN" altLang="en-US" sz="1600" kern="1200" dirty="0">
              <a:latin typeface="微软雅黑" pitchFamily="34" charset="-122"/>
              <a:ea typeface="微软雅黑" pitchFamily="34" charset="-122"/>
            </a:rPr>
            <a:t>。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744" y="812800"/>
        <a:ext cx="1934765" cy="2438400"/>
      </dsp:txXfrm>
    </dsp:sp>
    <dsp:sp modelId="{D54009ED-EEA5-43CC-AEB2-547EE583070C}">
      <dsp:nvSpPr>
        <dsp:cNvPr id="0" name=""/>
        <dsp:cNvSpPr/>
      </dsp:nvSpPr>
      <dsp:spPr>
        <a:xfrm rot="16200000">
          <a:off x="1016000" y="1064617"/>
          <a:ext cx="4064000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微软雅黑" pitchFamily="34" charset="-122"/>
              <a:ea typeface="微软雅黑" pitchFamily="34" charset="-122"/>
            </a:rPr>
            <a:t>Python</a:t>
          </a:r>
          <a:r>
            <a:rPr lang="zh-CN" altLang="zh-CN" sz="1600" kern="1200" dirty="0">
              <a:latin typeface="微软雅黑" pitchFamily="34" charset="-122"/>
              <a:ea typeface="微软雅黑" pitchFamily="34" charset="-122"/>
            </a:rPr>
            <a:t>语法简洁，代码可读性强，开发效率高，能很好地连接“想法”和“实现”两个部分。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 dirty="0"/>
        </a:p>
      </dsp:txBody>
      <dsp:txXfrm rot="5400000">
        <a:off x="2080617" y="812800"/>
        <a:ext cx="1934765" cy="2438400"/>
      </dsp:txXfrm>
    </dsp:sp>
    <dsp:sp modelId="{BB602A99-53C8-480A-B608-F9605CC05861}">
      <dsp:nvSpPr>
        <dsp:cNvPr id="0" name=""/>
        <dsp:cNvSpPr/>
      </dsp:nvSpPr>
      <dsp:spPr>
        <a:xfrm rot="16200000">
          <a:off x="3095873" y="1064617"/>
          <a:ext cx="4064000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1600" kern="1200" dirty="0">
              <a:latin typeface="微软雅黑" pitchFamily="34" charset="-122"/>
              <a:ea typeface="微软雅黑" pitchFamily="34" charset="-122"/>
            </a:rPr>
            <a:t>Python</a:t>
          </a:r>
          <a:r>
            <a:rPr lang="zh-CN" altLang="zh-CN" sz="1600" kern="1200" dirty="0">
              <a:latin typeface="微软雅黑" pitchFamily="34" charset="-122"/>
              <a:ea typeface="微软雅黑" pitchFamily="34" charset="-122"/>
            </a:rPr>
            <a:t>是一门多功能的语言，能够胜任脚本，博客网站搭建，嵌入使用，客户端等的开发工作。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 rot="5400000">
        <a:off x="4160490" y="812800"/>
        <a:ext cx="1934765" cy="243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3A59C17B-6DE0-4B08-BAAA-1FF9C16991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4835BCDC-07D7-44BF-AC57-E9BAFABCA3F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A9B82C80-84BB-49B9-9B27-EEB44BA95B7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D92F3181-F94E-4FD7-B2CE-EEEE0668FFF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6B0F53E9-026E-4853-8D27-33DB9EDE055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>
            <a:extLst>
              <a:ext uri="{FF2B5EF4-FFF2-40B4-BE49-F238E27FC236}">
                <a16:creationId xmlns:a16="http://schemas.microsoft.com/office/drawing/2014/main" id="{8FB49409-AD0E-483D-B29E-034448AEE7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fld id="{A17C2D2D-47B1-431B-9233-9124C4DF08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10A21675-EEB1-42B6-9B39-90A3FED007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19407AA0-5F7E-42E4-AFE8-79D33B193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8F8EF985-AF06-4600-842F-5F8201CC8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DA7F61-8D29-4381-B0E8-9E41B7A36EF3}" type="slidenum">
              <a:rPr lang="en-US" altLang="zh-CN" sz="13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zh-CN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0E91EB91-B078-436A-9F09-51CEC7BC94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2375A449-014A-4252-BB37-D0AC70B0E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BE51C4BC-2A07-497D-82BE-6C27DA70DF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DB87B2-5D67-4F44-A75A-44CF68F24B3C}" type="slidenum">
              <a:rPr lang="zh-CN" altLang="en-US" sz="1300">
                <a:solidFill>
                  <a:schemeClr val="tx1"/>
                </a:solidFill>
              </a:rPr>
              <a:pPr eaLnBrk="1" hangingPunct="1"/>
              <a:t>2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5356634F-EB87-4A90-84F6-108102ADC5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770E3528-F937-415E-978A-5E0398010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127B4BDD-DF67-4EA8-BFC2-BF48F0424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85359C-FE4B-45DC-A399-327F209B78E2}" type="slidenum">
              <a:rPr lang="zh-CN" altLang="en-US" sz="1300">
                <a:solidFill>
                  <a:schemeClr val="tx1"/>
                </a:solidFill>
              </a:rPr>
              <a:pPr eaLnBrk="1" hangingPunct="1"/>
              <a:t>5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ECBB2F8A-B296-4D0F-A74A-6B5DB74A4E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495E8A6D-8272-4712-B4F6-E76FD9DA0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2E0FEC99-5107-4565-B700-8F5802C8BC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EC5813-8397-4AF4-BA62-D4C06129764C}" type="slidenum">
              <a:rPr lang="zh-CN" altLang="en-US" sz="1300">
                <a:solidFill>
                  <a:schemeClr val="tx1"/>
                </a:solidFill>
              </a:rPr>
              <a:pPr eaLnBrk="1" hangingPunct="1"/>
              <a:t>15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74E120C-6EC1-4E78-970A-6E1AD41302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AE3D214-17CF-40A8-905E-C15207067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E92DEA3-40B0-4B9F-B0E7-7010EA275193}"/>
              </a:ext>
            </a:extLst>
          </p:cNvPr>
          <p:cNvSpPr/>
          <p:nvPr userDrawn="1"/>
        </p:nvSpPr>
        <p:spPr>
          <a:xfrm>
            <a:off x="0" y="1857375"/>
            <a:ext cx="9142413" cy="2500313"/>
          </a:xfrm>
          <a:prstGeom prst="rect">
            <a:avLst/>
          </a:prstGeom>
          <a:solidFill>
            <a:srgbClr val="9B9B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图片 2" descr="AW视觉符号.jpg">
            <a:extLst>
              <a:ext uri="{FF2B5EF4-FFF2-40B4-BE49-F238E27FC236}">
                <a16:creationId xmlns:a16="http://schemas.microsoft.com/office/drawing/2014/main" id="{5E5443C5-5878-4F8E-9376-7D0C60D321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4018" y="2628032"/>
            <a:ext cx="3896807" cy="2055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FF4F9E95-711F-4FC0-828E-ED0DB85975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0188" y="500063"/>
            <a:ext cx="7643812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《Python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与数据挖掘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0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06799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2">
            <a:extLst>
              <a:ext uri="{FF2B5EF4-FFF2-40B4-BE49-F238E27FC236}">
                <a16:creationId xmlns:a16="http://schemas.microsoft.com/office/drawing/2014/main" id="{B390812E-A1D8-407E-8607-F7238E01FB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08850" y="657225"/>
            <a:ext cx="1439863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5" name="AutoShape 23">
            <a:extLst>
              <a:ext uri="{FF2B5EF4-FFF2-40B4-BE49-F238E27FC236}">
                <a16:creationId xmlns:a16="http://schemas.microsoft.com/office/drawing/2014/main" id="{EB2AFA60-E0BD-4099-8C5B-91CF5A5430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6875" y="657225"/>
            <a:ext cx="6840538" cy="17463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D4E9367-7A7E-41C1-8BD2-9936C1A50E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29563" y="6484938"/>
            <a:ext cx="428625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fld id="{EC9AFC04-FEF9-41D0-BA8E-E01D990C3EEA}" type="slidenum"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1000">
              <a:solidFill>
                <a:srgbClr val="7F7F7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2A33DA8-C9C9-4055-82E3-1730BE1E50A0}"/>
              </a:ext>
            </a:extLst>
          </p:cNvPr>
          <p:cNvCxnSpPr/>
          <p:nvPr userDrawn="1"/>
        </p:nvCxnSpPr>
        <p:spPr>
          <a:xfrm>
            <a:off x="2500313" y="6642100"/>
            <a:ext cx="5500687" cy="158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C6C91B0-D28E-4997-AD1F-9D8FF5143C53}"/>
              </a:ext>
            </a:extLst>
          </p:cNvPr>
          <p:cNvCxnSpPr/>
          <p:nvPr userDrawn="1"/>
        </p:nvCxnSpPr>
        <p:spPr>
          <a:xfrm>
            <a:off x="8335963" y="6629400"/>
            <a:ext cx="39528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CA86F0E-5127-4C6F-B78D-42962074361A}"/>
              </a:ext>
            </a:extLst>
          </p:cNvPr>
          <p:cNvCxnSpPr/>
          <p:nvPr userDrawn="1"/>
        </p:nvCxnSpPr>
        <p:spPr>
          <a:xfrm rot="5400000">
            <a:off x="1336675" y="6623050"/>
            <a:ext cx="17938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FD02617-8044-40F9-9E4E-DBDAB3F12E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25575" y="6440488"/>
            <a:ext cx="1107996" cy="32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2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讲师：武永亮</a:t>
            </a:r>
            <a:endParaRPr lang="en-US" altLang="zh-CN" sz="12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637" y="172176"/>
            <a:ext cx="8457990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54696" y="775245"/>
            <a:ext cx="8471293" cy="128560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lang="zh-CN" altLang="en-US" sz="2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>
              <a:buClr>
                <a:srgbClr val="032089"/>
              </a:buClr>
              <a:buFont typeface="Wingdings" pitchFamily="2" charset="2"/>
              <a:buChar char="l"/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3756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E6FEACF-A54E-4930-8B23-B867839A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0048520-89FC-483C-B05A-E9CA08868EA4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76A6C8B-B5B2-485E-8E31-B7B409B5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A8F953B-192C-4082-A677-84910551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0F5C83A9-30D7-48C6-B4BD-15940F40F4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664850"/>
      </p:ext>
    </p:extLst>
  </p:cSld>
  <p:clrMapOvr>
    <a:masterClrMapping/>
  </p:clrMapOvr>
  <p:transition spd="slow" advClick="0" advTm="10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1AD74EF6-BDA8-418E-B8E2-A0CEE6ADD86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34C1CBFA-3558-4CE0-B009-C92D9476BE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9A08D-751E-4F66-8596-4EAEE18E2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B5319FD-F050-4C56-B643-5BEB3A352E63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2A2D85-3F82-4CBE-A9DC-AD44479A3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5D028-EF8D-44AF-8D9D-12408FD5D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E3A4232-A6F1-4C41-951A-379F5B36B95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16" r:id="rId1"/>
    <p:sldLayoutId id="2147485817" r:id="rId2"/>
    <p:sldLayoutId id="2147485824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34">
            <a:extLst>
              <a:ext uri="{FF2B5EF4-FFF2-40B4-BE49-F238E27FC236}">
                <a16:creationId xmlns:a16="http://schemas.microsoft.com/office/drawing/2014/main" id="{A904B81E-560C-4C7F-96D1-8F328EBC6446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333375"/>
            <a:ext cx="1878012" cy="90488"/>
            <a:chOff x="2483768" y="6213195"/>
            <a:chExt cx="1877958" cy="9000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43A11B5-00FE-4C36-AEC2-4F069C3755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3768" y="6213195"/>
              <a:ext cx="90484" cy="9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0F11158-7CF8-4489-8E7B-6535E710AD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3854" y="6213195"/>
              <a:ext cx="90485" cy="9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AADCE97-EE3E-453C-A170-124D0EBDD3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1242" y="6213195"/>
              <a:ext cx="90484" cy="9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387" name="组合 33">
            <a:extLst>
              <a:ext uri="{FF2B5EF4-FFF2-40B4-BE49-F238E27FC236}">
                <a16:creationId xmlns:a16="http://schemas.microsoft.com/office/drawing/2014/main" id="{23CC86A8-8FCE-47CE-940A-684FE9EAC01F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609600"/>
            <a:ext cx="1836738" cy="34925"/>
            <a:chOff x="2555776" y="6488961"/>
            <a:chExt cx="1836200" cy="36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6B9F6DB-EDE4-473D-B524-0EE8E8B26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474" y="6488961"/>
              <a:ext cx="36502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EC1E18E-5328-4517-86EF-D10B84F310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5625" y="6488961"/>
              <a:ext cx="36501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F85EDB0-DE56-4C49-8D54-E42E4FBF6D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5776" y="6488961"/>
              <a:ext cx="36502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388" name="TextBox 10">
            <a:extLst>
              <a:ext uri="{FF2B5EF4-FFF2-40B4-BE49-F238E27FC236}">
                <a16:creationId xmlns:a16="http://schemas.microsoft.com/office/drawing/2014/main" id="{4825688E-BF48-4940-8143-053B59C9B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2873375"/>
            <a:ext cx="50720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2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章 数据挖掘概述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lnSpc>
                <a:spcPts val="32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讲师：武永亮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3E158877-1836-445F-8405-B1FA949B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Python</a:t>
            </a:r>
            <a:endParaRPr lang="zh-CN" altLang="en-US"/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521A530C-F02E-420F-9B9A-FE2195DA7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zh-CN"/>
              <a:t>是一门编程语言。随着</a:t>
            </a:r>
            <a:r>
              <a:rPr lang="en-US" altLang="zh-CN"/>
              <a:t>NumPy</a:t>
            </a:r>
            <a:r>
              <a:rPr lang="zh-CN" altLang="zh-CN"/>
              <a:t>、</a:t>
            </a:r>
            <a:r>
              <a:rPr lang="en-US" altLang="zh-CN"/>
              <a:t>SciPy</a:t>
            </a:r>
            <a:r>
              <a:rPr lang="zh-CN" altLang="zh-CN"/>
              <a:t>、</a:t>
            </a:r>
            <a:r>
              <a:rPr lang="en-US" altLang="zh-CN"/>
              <a:t>Matplotlib</a:t>
            </a:r>
            <a:r>
              <a:rPr lang="zh-CN" altLang="zh-CN"/>
              <a:t>和</a:t>
            </a:r>
            <a:r>
              <a:rPr lang="en-US" altLang="zh-CN"/>
              <a:t>Pandas</a:t>
            </a:r>
            <a:r>
              <a:rPr lang="zh-CN" altLang="zh-CN"/>
              <a:t>等众多程序库的开发，</a:t>
            </a:r>
            <a:r>
              <a:rPr lang="en-US" altLang="zh-CN"/>
              <a:t>Python</a:t>
            </a:r>
            <a:r>
              <a:rPr lang="zh-CN" altLang="zh-CN"/>
              <a:t>在科学计算和数据分析领域占据着越来越重要的地位。在大多数数据任务上，</a:t>
            </a:r>
            <a:r>
              <a:rPr lang="en-US" altLang="zh-CN"/>
              <a:t>Python</a:t>
            </a:r>
            <a:r>
              <a:rPr lang="zh-CN" altLang="zh-CN"/>
              <a:t>的运行效率已经可以媲美</a:t>
            </a:r>
            <a:r>
              <a:rPr lang="en-US" altLang="zh-CN"/>
              <a:t>C/C++</a:t>
            </a:r>
            <a:r>
              <a:rPr lang="zh-CN" altLang="zh-CN"/>
              <a:t>语言。</a:t>
            </a:r>
            <a:endParaRPr lang="en-US" altLang="zh-CN"/>
          </a:p>
          <a:p>
            <a:r>
              <a:rPr lang="zh-CN" altLang="zh-CN"/>
              <a:t>利用公开引力波数据绘制波形图</a:t>
            </a:r>
            <a:r>
              <a:rPr lang="zh-CN" altLang="en-US"/>
              <a:t>如下图：</a:t>
            </a:r>
          </a:p>
        </p:txBody>
      </p:sp>
      <p:pic>
        <p:nvPicPr>
          <p:cNvPr id="25604" name="图片 3" descr="C:\Users\ORamon\Desktop\public.png">
            <a:extLst>
              <a:ext uri="{FF2B5EF4-FFF2-40B4-BE49-F238E27FC236}">
                <a16:creationId xmlns:a16="http://schemas.microsoft.com/office/drawing/2014/main" id="{F9CAE8FA-DBB0-4EFB-80CE-688891FC2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544" y="3140968"/>
            <a:ext cx="64801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A6EC0C5C-7D29-459E-9865-B358DC87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R</a:t>
            </a:r>
            <a:r>
              <a:rPr lang="zh-CN" altLang="en-US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17B07-B490-4176-BDE5-22969B41A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zh-CN" dirty="0"/>
              <a:t>语言是一种为统计计算和图形显示而设计的语言环境，是贝尔实验室的</a:t>
            </a:r>
            <a:r>
              <a:rPr lang="en-US" altLang="zh-CN" dirty="0"/>
              <a:t>Rick Becker, John Chambers</a:t>
            </a:r>
            <a:r>
              <a:rPr lang="zh-CN" altLang="zh-CN" dirty="0"/>
              <a:t>和</a:t>
            </a:r>
            <a:r>
              <a:rPr lang="en-US" altLang="zh-CN" dirty="0"/>
              <a:t>Allan Wilks</a:t>
            </a:r>
            <a:r>
              <a:rPr lang="zh-CN" altLang="zh-CN" dirty="0"/>
              <a:t>开发的</a:t>
            </a:r>
            <a:r>
              <a:rPr lang="en-US" altLang="zh-CN" dirty="0"/>
              <a:t>S</a:t>
            </a:r>
            <a:r>
              <a:rPr lang="zh-CN" altLang="zh-CN" dirty="0"/>
              <a:t>语言的一种实现，包含一系列统计与图形显示工具。</a:t>
            </a:r>
          </a:p>
          <a:p>
            <a:r>
              <a:rPr lang="en-US" altLang="zh-CN" dirty="0"/>
              <a:t>R</a:t>
            </a:r>
            <a:r>
              <a:rPr lang="zh-CN" altLang="zh-CN" dirty="0"/>
              <a:t>语言至少拥有以下优势：</a:t>
            </a:r>
            <a:endParaRPr lang="en-US" altLang="zh-CN" dirty="0"/>
          </a:p>
          <a:p>
            <a:pPr lvl="1"/>
            <a:r>
              <a:rPr lang="zh-CN" altLang="zh-CN" dirty="0"/>
              <a:t>方便地从各种类型的数据源中获取数据；</a:t>
            </a:r>
            <a:endParaRPr lang="en-US" altLang="zh-CN" dirty="0"/>
          </a:p>
          <a:p>
            <a:pPr lvl="1"/>
            <a:r>
              <a:rPr lang="zh-CN" altLang="zh-CN" dirty="0"/>
              <a:t>高可拓展性；</a:t>
            </a:r>
            <a:endParaRPr lang="en-US" altLang="zh-CN" dirty="0"/>
          </a:p>
          <a:p>
            <a:pPr lvl="1"/>
            <a:r>
              <a:rPr lang="zh-CN" altLang="zh-CN" dirty="0"/>
              <a:t>出色的统计计算功能；</a:t>
            </a:r>
            <a:endParaRPr lang="en-US" altLang="zh-CN" dirty="0"/>
          </a:p>
          <a:p>
            <a:pPr lvl="1"/>
            <a:r>
              <a:rPr lang="zh-CN" altLang="zh-CN" dirty="0"/>
              <a:t>顶尖水准的制图功能；</a:t>
            </a:r>
            <a:endParaRPr lang="en-US" altLang="zh-CN" dirty="0"/>
          </a:p>
          <a:p>
            <a:pPr lvl="1"/>
            <a:r>
              <a:rPr lang="zh-CN" altLang="zh-CN" dirty="0"/>
              <a:t>不断贡献强大功能的开源社区。</a:t>
            </a:r>
            <a:endParaRPr lang="en-US" altLang="zh-CN" dirty="0"/>
          </a:p>
          <a:p>
            <a:r>
              <a:rPr lang="zh-CN" altLang="zh-CN" dirty="0"/>
              <a:t>它与</a:t>
            </a:r>
            <a:r>
              <a:rPr lang="en-US" altLang="zh-CN" dirty="0"/>
              <a:t>Python</a:t>
            </a:r>
            <a:r>
              <a:rPr lang="zh-CN" altLang="zh-CN" dirty="0"/>
              <a:t>同属数据挖掘主流编程语言，而从功能与代码风格的角度来评价，</a:t>
            </a:r>
            <a:r>
              <a:rPr lang="en-US" altLang="zh-CN" dirty="0"/>
              <a:t>R</a:t>
            </a:r>
            <a:r>
              <a:rPr lang="zh-CN" altLang="zh-CN" dirty="0"/>
              <a:t>与</a:t>
            </a:r>
            <a:r>
              <a:rPr lang="en-US" altLang="zh-CN" dirty="0"/>
              <a:t>MATLAB</a:t>
            </a:r>
            <a:r>
              <a:rPr lang="zh-CN" altLang="zh-CN" dirty="0"/>
              <a:t>是最像的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38594201-F5E0-4073-8BF4-7146F419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R</a:t>
            </a:r>
            <a:r>
              <a:rPr lang="zh-CN" altLang="en-US"/>
              <a:t>语言</a:t>
            </a:r>
          </a:p>
        </p:txBody>
      </p:sp>
      <p:pic>
        <p:nvPicPr>
          <p:cNvPr id="27651" name="内容占位符 3" descr="http://r.chrisrooney.co.uk/presentation/assets/img/rstudio.png">
            <a:extLst>
              <a:ext uri="{FF2B5EF4-FFF2-40B4-BE49-F238E27FC236}">
                <a16:creationId xmlns:a16="http://schemas.microsoft.com/office/drawing/2014/main" id="{93D68CBC-3D36-4861-813F-ABB6AB69B1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60" y="1160760"/>
            <a:ext cx="7992888" cy="5220568"/>
          </a:xfrm>
        </p:spPr>
      </p:pic>
      <p:sp>
        <p:nvSpPr>
          <p:cNvPr id="27652" name="TextBox 4">
            <a:extLst>
              <a:ext uri="{FF2B5EF4-FFF2-40B4-BE49-F238E27FC236}">
                <a16:creationId xmlns:a16="http://schemas.microsoft.com/office/drawing/2014/main" id="{C439508D-F640-46FC-B411-42E622F35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20713"/>
            <a:ext cx="44640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R-Studio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工作界面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如下图：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9C365A3C-3515-48E1-AF2B-F2936FD2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zh-CN"/>
              <a:t>的优点</a:t>
            </a:r>
            <a:endParaRPr lang="zh-CN" altLang="en-US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1EADEDA-9CE1-468D-9BC8-1CB62F2DCD36}"/>
              </a:ext>
            </a:extLst>
          </p:cNvPr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17E7175B-4688-44FF-B94D-10FEFE94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的缺点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B9C8E42E-F106-4569-A8F5-DCF1B3C35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zh-CN"/>
              <a:t>唯一的缺点是，作为脚本语言与</a:t>
            </a:r>
            <a:r>
              <a:rPr lang="en-US" altLang="zh-CN"/>
              <a:t>C/C++</a:t>
            </a:r>
            <a:r>
              <a:rPr lang="zh-CN" altLang="zh-CN"/>
              <a:t>这类编译语言相比，</a:t>
            </a:r>
            <a:r>
              <a:rPr lang="en-US" altLang="zh-CN"/>
              <a:t>Python</a:t>
            </a:r>
            <a:r>
              <a:rPr lang="zh-CN" altLang="zh-CN"/>
              <a:t>的运行效率还不够快。</a:t>
            </a:r>
          </a:p>
          <a:p>
            <a:r>
              <a:rPr lang="zh-CN" altLang="zh-CN"/>
              <a:t>目前</a:t>
            </a:r>
            <a:r>
              <a:rPr lang="en-US" altLang="zh-CN"/>
              <a:t>Python</a:t>
            </a:r>
            <a:r>
              <a:rPr lang="zh-CN" altLang="zh-CN"/>
              <a:t>的标准实现方式是将源代码的语句编译（或者说是转换）为字节码的形式，再将字节码解释出来。由于字节码是一种与平台无关的形式，字节码具有可移植性。然而，因为</a:t>
            </a:r>
            <a:r>
              <a:rPr lang="en-US" altLang="zh-CN"/>
              <a:t>Python</a:t>
            </a:r>
            <a:r>
              <a:rPr lang="zh-CN" altLang="zh-CN"/>
              <a:t>没有将代码编译成底层的二进制代码，所以一些</a:t>
            </a:r>
            <a:r>
              <a:rPr lang="en-US" altLang="zh-CN"/>
              <a:t>Python</a:t>
            </a:r>
            <a:r>
              <a:rPr lang="zh-CN" altLang="zh-CN"/>
              <a:t>的程序将会比像</a:t>
            </a:r>
            <a:r>
              <a:rPr lang="en-US" altLang="zh-CN"/>
              <a:t>C</a:t>
            </a:r>
            <a:r>
              <a:rPr lang="zh-CN" altLang="zh-CN"/>
              <a:t>这样的完全编译语言慢一些。</a:t>
            </a:r>
          </a:p>
          <a:p>
            <a:r>
              <a:rPr lang="zh-CN" altLang="zh-CN"/>
              <a:t>在性能要求非常高的情况下，我们可以分离一部分需要优化速度的应用，将其转换为编译好的扩展形式，并在整个系统中使用</a:t>
            </a:r>
            <a:r>
              <a:rPr lang="en-US" altLang="zh-CN"/>
              <a:t>Python</a:t>
            </a:r>
            <a:r>
              <a:rPr lang="zh-CN" altLang="zh-CN"/>
              <a:t>脚本将这部分应用连接起来，仍然可以兼顾开发效率和运行效率。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4355BF9-CD14-4B4A-9BC4-4C19D671CB67}"/>
              </a:ext>
            </a:extLst>
          </p:cNvPr>
          <p:cNvCxnSpPr/>
          <p:nvPr/>
        </p:nvCxnSpPr>
        <p:spPr>
          <a:xfrm rot="5400000">
            <a:off x="0" y="3571875"/>
            <a:ext cx="428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CC363CF5-271E-4258-9162-EDEAB02EE9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143125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F599824-E669-4D77-BC68-E7FB293F8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4004865"/>
            <a:ext cx="4602163" cy="576263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Python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开发环境的搭建</a:t>
            </a:r>
          </a:p>
        </p:txBody>
      </p:sp>
      <p:sp>
        <p:nvSpPr>
          <p:cNvPr id="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9AE9640-24F7-41C9-94FB-A9F4A0D27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4004865"/>
            <a:ext cx="623887" cy="57626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47900E8-4F20-48A9-B077-33D06F670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860550"/>
            <a:ext cx="623887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28C4E3E-E77E-4B58-A92C-A0146EFEA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860550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数据挖掘简介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4719D76-6131-4B73-8662-FD6D30D0F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924175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工具简介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EB6FBC9-5761-4713-84F1-105FAB71D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924175"/>
            <a:ext cx="623887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30734" name="标题 13">
            <a:extLst>
              <a:ext uri="{FF2B5EF4-FFF2-40B4-BE49-F238E27FC236}">
                <a16:creationId xmlns:a16="http://schemas.microsoft.com/office/drawing/2014/main" id="{5F705ECF-3EBD-455C-9741-CF963C7A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0F59767B-2C64-4384-9778-483F0D19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Python</a:t>
            </a:r>
            <a:r>
              <a:rPr lang="zh-CN" altLang="zh-CN">
                <a:latin typeface="微软雅黑" panose="020B0503020204020204" pitchFamily="34" charset="-122"/>
              </a:rPr>
              <a:t>安装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25D42E74-4D00-4B35-AB73-7E47EA00F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74700"/>
            <a:ext cx="8713787" cy="459898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 dirty="0"/>
              <a:t>所谓编程语言，意指“与计算机交流时使用的语言”。它是一种被标准化的交流技巧，用于连接程序员的思维和计算机的操作。学习编程语言的第一关，就是安装和环境配置。我们必须与计算机约定如何理解代码、指令和语法，才能够顺利地与计算机交流，赋予它复杂的功能。</a:t>
            </a:r>
            <a:r>
              <a:rPr lang="en-US" altLang="zh-CN" sz="2000" dirty="0"/>
              <a:t>Python</a:t>
            </a:r>
            <a:r>
              <a:rPr lang="zh-CN" altLang="zh-CN" sz="2000" dirty="0"/>
              <a:t>便是其中的一种“方言”。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 dirty="0"/>
              <a:t>对于新手，</a:t>
            </a:r>
            <a:r>
              <a:rPr lang="en-US" altLang="zh-CN" sz="2000" dirty="0"/>
              <a:t>Python</a:t>
            </a:r>
            <a:r>
              <a:rPr lang="zh-CN" altLang="zh-CN" sz="2000" dirty="0"/>
              <a:t>及其第三方模块在安装环节有许多已知的难题。比如源码编译的安装方式、环境变量的配置、不同模块之间的版本依赖问题。如果陷入其中的某一个泥潭之中，将浪费大量初学者的时间，消磨热情；当然，如果能独立克服，就能熟悉相关的重要概念，大有裨益。</a:t>
            </a:r>
          </a:p>
          <a:p>
            <a:pPr>
              <a:buFont typeface="Wingdings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055DE1F2-58F1-4C12-9F63-EBB09C86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Python</a:t>
            </a:r>
            <a:r>
              <a:rPr lang="zh-CN" altLang="zh-CN">
                <a:latin typeface="微软雅黑" panose="020B0503020204020204" pitchFamily="34" charset="-122"/>
              </a:rPr>
              <a:t>安装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88157-8B86-4EA5-975D-A7E05A186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65175"/>
            <a:ext cx="8785225" cy="345598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zh-CN" sz="2000" dirty="0"/>
              <a:t>为了能顺利</a:t>
            </a:r>
            <a:r>
              <a:rPr lang="zh-CN" altLang="en-US" sz="2000" dirty="0"/>
              <a:t>进行后续内容的学习</a:t>
            </a:r>
            <a:r>
              <a:rPr lang="zh-CN" altLang="zh-CN" sz="2000" dirty="0"/>
              <a:t>，以及避免不必要的麻烦，我们将采用更加简单的安装方式。本书使用的是</a:t>
            </a:r>
            <a:r>
              <a:rPr lang="en-US" altLang="zh-CN" sz="2000" dirty="0"/>
              <a:t>Python</a:t>
            </a:r>
            <a:r>
              <a:rPr lang="zh-CN" altLang="zh-CN" sz="2000" dirty="0"/>
              <a:t>的科学计算发行版——</a:t>
            </a:r>
            <a:r>
              <a:rPr lang="en-US" altLang="zh-CN" sz="2000" dirty="0"/>
              <a:t>Anaconda. </a:t>
            </a:r>
            <a:r>
              <a:rPr lang="zh-CN" altLang="zh-CN" sz="2000" dirty="0"/>
              <a:t>除</a:t>
            </a:r>
            <a:r>
              <a:rPr lang="en-US" altLang="zh-CN" sz="2000" dirty="0"/>
              <a:t>Python</a:t>
            </a:r>
            <a:r>
              <a:rPr lang="zh-CN" altLang="zh-CN" sz="2000" dirty="0"/>
              <a:t>本身之外，</a:t>
            </a:r>
            <a:r>
              <a:rPr lang="en-US" altLang="zh-CN" sz="2000" dirty="0"/>
              <a:t>Anaconda</a:t>
            </a:r>
            <a:r>
              <a:rPr lang="zh-CN" altLang="zh-CN" sz="2000" dirty="0"/>
              <a:t>囊括了科学计算和数据分析所需的主流模块，独立的包管理工具</a:t>
            </a:r>
            <a:r>
              <a:rPr lang="en-US" altLang="zh-CN" sz="2000" dirty="0" err="1"/>
              <a:t>Conda</a:t>
            </a:r>
            <a:r>
              <a:rPr lang="en-US" altLang="zh-CN" sz="2000" dirty="0"/>
              <a:t>, </a:t>
            </a:r>
            <a:r>
              <a:rPr lang="zh-CN" altLang="zh-CN" sz="2000" dirty="0"/>
              <a:t>以及两款不同风格的编辑器</a:t>
            </a:r>
            <a:r>
              <a:rPr lang="en-US" altLang="zh-CN" sz="2000" dirty="0" err="1"/>
              <a:t>Jupyter</a:t>
            </a:r>
            <a:r>
              <a:rPr lang="zh-CN" altLang="zh-CN" sz="2000" dirty="0"/>
              <a:t>和</a:t>
            </a:r>
            <a:r>
              <a:rPr lang="en-US" altLang="zh-CN" sz="2000" dirty="0" err="1"/>
              <a:t>Spyder</a:t>
            </a:r>
            <a:r>
              <a:rPr lang="en-US" altLang="zh-CN" sz="2000" dirty="0"/>
              <a:t>. </a:t>
            </a:r>
            <a:r>
              <a:rPr lang="zh-CN" altLang="zh-CN" sz="2000" dirty="0"/>
              <a:t>它具有开源精神且支持学术用途的免费额外性能提升。官方软件下载地址为：</a:t>
            </a:r>
            <a:r>
              <a:rPr lang="en-US" altLang="zh-CN" sz="2000" dirty="0">
                <a:hlinkClick r:id="rId2"/>
              </a:rPr>
              <a:t>https://www.continuum.io/downloads</a:t>
            </a:r>
            <a:endParaRPr lang="zh-CN" altLang="zh-CN" sz="2000" dirty="0"/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B7E85F99-813B-4399-962E-99BDA4FA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Windows</a:t>
            </a:r>
            <a:r>
              <a:rPr lang="zh-CN" altLang="zh-CN">
                <a:latin typeface="微软雅黑" panose="020B0503020204020204" pitchFamily="34" charset="-122"/>
              </a:rPr>
              <a:t>下安装</a:t>
            </a:r>
            <a:r>
              <a:rPr lang="en-US" altLang="zh-CN">
                <a:latin typeface="微软雅黑" panose="020B0503020204020204" pitchFamily="34" charset="-122"/>
              </a:rPr>
              <a:t>Python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9F1E9A57-462B-421F-9A89-F875A9EE1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74700"/>
            <a:ext cx="8547100" cy="1430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/>
              <a:t>Anaconda</a:t>
            </a:r>
            <a:r>
              <a:rPr lang="zh-CN" altLang="zh-CN" sz="2000"/>
              <a:t>的存在使得在</a:t>
            </a:r>
            <a:r>
              <a:rPr lang="en-US" altLang="zh-CN" sz="2000"/>
              <a:t>Windows</a:t>
            </a:r>
            <a:r>
              <a:rPr lang="zh-CN" altLang="zh-CN" sz="2000"/>
              <a:t>系统中安装</a:t>
            </a:r>
            <a:r>
              <a:rPr lang="en-US" altLang="zh-CN" sz="2000"/>
              <a:t>Python</a:t>
            </a:r>
            <a:r>
              <a:rPr lang="zh-CN" altLang="zh-CN" sz="2000"/>
              <a:t>得到极度简化，直接前往官方网站找到对应的下载内容</a:t>
            </a:r>
            <a:r>
              <a:rPr lang="zh-CN" altLang="en-US" sz="2000"/>
              <a:t>如下图</a:t>
            </a:r>
            <a:r>
              <a:rPr lang="zh-CN" altLang="zh-CN" sz="2000"/>
              <a:t>，并选择</a:t>
            </a:r>
            <a:r>
              <a:rPr lang="en-US" altLang="zh-CN" sz="2000"/>
              <a:t>Python 2.7</a:t>
            </a:r>
            <a:r>
              <a:rPr lang="zh-CN" altLang="zh-CN" sz="2000"/>
              <a:t>对应的安装包，注意区分</a:t>
            </a:r>
            <a:r>
              <a:rPr lang="en-US" altLang="zh-CN" sz="2000"/>
              <a:t>32</a:t>
            </a:r>
            <a:r>
              <a:rPr lang="zh-CN" altLang="zh-CN" sz="2000"/>
              <a:t>位和</a:t>
            </a:r>
            <a:r>
              <a:rPr lang="en-US" altLang="zh-CN" sz="2000"/>
              <a:t>64</a:t>
            </a:r>
            <a:r>
              <a:rPr lang="zh-CN" altLang="zh-CN" sz="2000"/>
              <a:t>位的版本。</a:t>
            </a:r>
          </a:p>
          <a:p>
            <a:endParaRPr lang="zh-CN" altLang="en-US" sz="2000"/>
          </a:p>
        </p:txBody>
      </p:sp>
      <p:pic>
        <p:nvPicPr>
          <p:cNvPr id="33796" name="图片 3">
            <a:extLst>
              <a:ext uri="{FF2B5EF4-FFF2-40B4-BE49-F238E27FC236}">
                <a16:creationId xmlns:a16="http://schemas.microsoft.com/office/drawing/2014/main" id="{A6F9A931-43E2-402B-9A3F-35BA1770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13000"/>
            <a:ext cx="7319962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>
            <a:extLst>
              <a:ext uri="{FF2B5EF4-FFF2-40B4-BE49-F238E27FC236}">
                <a16:creationId xmlns:a16="http://schemas.microsoft.com/office/drawing/2014/main" id="{01942172-EAB6-4F8B-A1C8-8316EC924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92150"/>
            <a:ext cx="8640762" cy="15843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下载后运行</a:t>
            </a:r>
            <a:r>
              <a:rPr lang="en-US" altLang="zh-CN" sz="2000"/>
              <a:t>Anaconda</a:t>
            </a:r>
            <a:r>
              <a:rPr lang="zh-CN" altLang="zh-CN" sz="2000"/>
              <a:t>的安装程序，这里大部分的操作和一般软件的安装无异，需要注意的是：如</a:t>
            </a:r>
            <a:r>
              <a:rPr lang="zh-CN" altLang="en-US" sz="2000"/>
              <a:t>下</a:t>
            </a:r>
            <a:r>
              <a:rPr lang="zh-CN" altLang="zh-CN" sz="2000"/>
              <a:t>图 所示，</a:t>
            </a:r>
            <a:r>
              <a:rPr lang="en-US" altLang="zh-CN" sz="2000"/>
              <a:t>Anaconda</a:t>
            </a:r>
            <a:r>
              <a:rPr lang="zh-CN" altLang="zh-CN" sz="2000"/>
              <a:t>默认会自动改写环境变量配置参数，使得用户能在任何的路径下使用</a:t>
            </a:r>
            <a:r>
              <a:rPr lang="en-US" altLang="zh-CN" sz="2000"/>
              <a:t>Python</a:t>
            </a:r>
            <a:r>
              <a:rPr lang="zh-CN" altLang="zh-CN" sz="2000"/>
              <a:t>命令行模式。</a:t>
            </a:r>
          </a:p>
          <a:p>
            <a:endParaRPr lang="zh-CN" altLang="en-US"/>
          </a:p>
        </p:txBody>
      </p:sp>
      <p:sp>
        <p:nvSpPr>
          <p:cNvPr id="34819" name="标题 1">
            <a:extLst>
              <a:ext uri="{FF2B5EF4-FFF2-40B4-BE49-F238E27FC236}">
                <a16:creationId xmlns:a16="http://schemas.microsoft.com/office/drawing/2014/main" id="{668CDE50-02B2-4D0C-B2AD-71D37959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Windows</a:t>
            </a:r>
            <a:r>
              <a:rPr lang="zh-CN" altLang="zh-CN">
                <a:latin typeface="微软雅黑" panose="020B0503020204020204" pitchFamily="34" charset="-122"/>
              </a:rPr>
              <a:t>下安装</a:t>
            </a:r>
            <a:r>
              <a:rPr lang="en-US" altLang="zh-CN">
                <a:latin typeface="微软雅黑" panose="020B0503020204020204" pitchFamily="34" charset="-122"/>
              </a:rPr>
              <a:t>Python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pic>
        <p:nvPicPr>
          <p:cNvPr id="34820" name="图片 4">
            <a:extLst>
              <a:ext uri="{FF2B5EF4-FFF2-40B4-BE49-F238E27FC236}">
                <a16:creationId xmlns:a16="http://schemas.microsoft.com/office/drawing/2014/main" id="{013920C0-DC77-43D2-8DD4-FF7A1CD43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3" y="2205038"/>
            <a:ext cx="5026025" cy="398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Box 5">
            <a:extLst>
              <a:ext uri="{FF2B5EF4-FFF2-40B4-BE49-F238E27FC236}">
                <a16:creationId xmlns:a16="http://schemas.microsoft.com/office/drawing/2014/main" id="{E5C932D8-B37D-4837-BEF1-EEB054524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049463"/>
            <a:ext cx="345598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如果自行安装原始的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版本，极容易忽略这一步，从而走入思维的盲区，导致永远不能自行安装成功。这也是我们推荐使用科学计算发行版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的原因。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EFC94DF-182B-49DA-8B0B-7E662798A5EB}"/>
              </a:ext>
            </a:extLst>
          </p:cNvPr>
          <p:cNvCxnSpPr/>
          <p:nvPr/>
        </p:nvCxnSpPr>
        <p:spPr>
          <a:xfrm>
            <a:off x="2143125" y="1428750"/>
            <a:ext cx="0" cy="3729038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499D6A71-0424-46D3-BD9A-942D0C8AF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143125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F582512-01F5-4897-A68A-45F556E7F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4005263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Python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开发环境的搭建</a:t>
            </a:r>
          </a:p>
        </p:txBody>
      </p:sp>
      <p:sp>
        <p:nvSpPr>
          <p:cNvPr id="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F79E8FE-8DCA-4108-BF02-C31113F33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4005263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A5166EA-0299-48A2-BAC0-05DE03524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860521"/>
            <a:ext cx="623887" cy="57626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D51D720-FB04-4EEE-840B-5D6406760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860521"/>
            <a:ext cx="4602163" cy="576262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数据挖掘简介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9761FEB-2ECB-4641-871D-AEAB8B082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924175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工具简介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BE1B5D1-FD3A-4C84-BA0C-843921B49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924175"/>
            <a:ext cx="623887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7422" name="标题 13">
            <a:extLst>
              <a:ext uri="{FF2B5EF4-FFF2-40B4-BE49-F238E27FC236}">
                <a16:creationId xmlns:a16="http://schemas.microsoft.com/office/drawing/2014/main" id="{455C61A9-342A-4290-B5ED-17BB1BF9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64B0CAB5-2199-43CF-9539-35C2A5C4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88913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Linux</a:t>
            </a:r>
            <a:r>
              <a:rPr lang="zh-CN" altLang="zh-CN">
                <a:latin typeface="微软雅黑" panose="020B0503020204020204" pitchFamily="34" charset="-122"/>
              </a:rPr>
              <a:t>下安装</a:t>
            </a:r>
            <a:r>
              <a:rPr lang="en-US" altLang="zh-CN">
                <a:latin typeface="微软雅黑" panose="020B0503020204020204" pitchFamily="34" charset="-122"/>
              </a:rPr>
              <a:t>Python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E9871-EF70-4E9B-A50C-9F465E9EF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74700"/>
            <a:ext cx="8569325" cy="539115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zh-CN" sz="2000" dirty="0"/>
              <a:t>大多数</a:t>
            </a:r>
            <a:r>
              <a:rPr lang="en-US" altLang="zh-CN" sz="2000" dirty="0"/>
              <a:t>Linux</a:t>
            </a:r>
            <a:r>
              <a:rPr lang="zh-CN" altLang="zh-CN" sz="2000" dirty="0"/>
              <a:t>发行版，如</a:t>
            </a:r>
            <a:r>
              <a:rPr lang="en-US" altLang="zh-CN" sz="2000" dirty="0" err="1"/>
              <a:t>CentOS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Debian</a:t>
            </a:r>
            <a:r>
              <a:rPr lang="zh-CN" altLang="zh-CN" sz="2000" dirty="0"/>
              <a:t>、</a:t>
            </a:r>
            <a:r>
              <a:rPr lang="en-US" altLang="zh-CN" sz="2000" dirty="0"/>
              <a:t>Ubuntu</a:t>
            </a:r>
            <a:r>
              <a:rPr lang="zh-CN" altLang="zh-CN" sz="2000" dirty="0"/>
              <a:t>等，都已经自带了</a:t>
            </a:r>
            <a:r>
              <a:rPr lang="en-US" altLang="zh-CN" sz="2000" dirty="0"/>
              <a:t>Python 2.x</a:t>
            </a:r>
            <a:r>
              <a:rPr lang="zh-CN" altLang="zh-CN" sz="2000" dirty="0"/>
              <a:t>的主程序。因此，额外安装</a:t>
            </a:r>
            <a:r>
              <a:rPr lang="en-US" altLang="zh-CN" sz="2000" dirty="0"/>
              <a:t>Anaconda</a:t>
            </a:r>
            <a:r>
              <a:rPr lang="zh-CN" altLang="zh-CN" sz="2000" dirty="0"/>
              <a:t>需要做好管理的工作，避免两个不同版本的</a:t>
            </a:r>
            <a:r>
              <a:rPr lang="en-US" altLang="zh-CN" sz="2000" dirty="0"/>
              <a:t>Python</a:t>
            </a:r>
            <a:r>
              <a:rPr lang="zh-CN" altLang="zh-CN" sz="2000" dirty="0"/>
              <a:t>冲突，导致不必要的错误。如果确定内置版</a:t>
            </a:r>
            <a:r>
              <a:rPr lang="en-US" altLang="zh-CN" sz="2000" dirty="0"/>
              <a:t>Python</a:t>
            </a:r>
            <a:r>
              <a:rPr lang="zh-CN" altLang="zh-CN" sz="2000" dirty="0"/>
              <a:t>能够兼容书中代码，亦可不额外安装</a:t>
            </a:r>
            <a:r>
              <a:rPr lang="en-US" altLang="zh-CN" sz="2000" dirty="0"/>
              <a:t>Anaconda.</a:t>
            </a:r>
            <a:endParaRPr lang="zh-CN" altLang="zh-CN" sz="2000" dirty="0"/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zh-CN" sz="2000" dirty="0"/>
              <a:t>下面介绍如何安装</a:t>
            </a:r>
            <a:r>
              <a:rPr lang="en-US" altLang="zh-CN" sz="2000" dirty="0"/>
              <a:t>Anaconda</a:t>
            </a:r>
            <a:r>
              <a:rPr lang="zh-CN" altLang="zh-CN" sz="2000" dirty="0"/>
              <a:t>，并避免与内置版的</a:t>
            </a:r>
            <a:r>
              <a:rPr lang="en-US" altLang="zh-CN" sz="2000" dirty="0"/>
              <a:t>Python</a:t>
            </a:r>
            <a:r>
              <a:rPr lang="zh-CN" altLang="zh-CN" sz="2000" dirty="0"/>
              <a:t>冲突。本教程以</a:t>
            </a:r>
            <a:r>
              <a:rPr lang="en-US" altLang="zh-CN" sz="2000" dirty="0"/>
              <a:t>Ubuntu 16.06</a:t>
            </a:r>
            <a:r>
              <a:rPr lang="zh-CN" altLang="zh-CN" sz="2000" dirty="0"/>
              <a:t>为例。</a:t>
            </a:r>
          </a:p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US" altLang="zh-CN" dirty="0">
                <a:solidFill>
                  <a:srgbClr val="002060"/>
                </a:solidFill>
              </a:rPr>
              <a:t>a)  </a:t>
            </a:r>
            <a:r>
              <a:rPr lang="zh-CN" altLang="zh-CN" dirty="0"/>
              <a:t>前往官方网站下载对应版本的</a:t>
            </a:r>
            <a:r>
              <a:rPr lang="en-US" altLang="zh-CN" dirty="0"/>
              <a:t>Anaconda</a:t>
            </a:r>
            <a:r>
              <a:rPr lang="zh-CN" altLang="zh-CN" dirty="0"/>
              <a:t>，默认情况下，</a:t>
            </a:r>
            <a:r>
              <a:rPr lang="en-US" altLang="zh-CN" dirty="0"/>
              <a:t>Linux</a:t>
            </a:r>
            <a:r>
              <a:rPr lang="zh-CN" altLang="zh-CN" dirty="0"/>
              <a:t>会自动将下载所得文件归档在“下载”文件夹中。</a:t>
            </a:r>
          </a:p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US" altLang="zh-CN" dirty="0">
                <a:solidFill>
                  <a:srgbClr val="002060"/>
                </a:solidFill>
              </a:rPr>
              <a:t>b)  </a:t>
            </a:r>
            <a:r>
              <a:rPr lang="zh-CN" altLang="zh-CN" dirty="0"/>
              <a:t>假设下载所得文件在“下载”这一文件夹中，如果不是，请替换路径，并输入下面的命令，以执行批处理指令，安装</a:t>
            </a:r>
            <a:r>
              <a:rPr lang="en-US" altLang="zh-CN" dirty="0"/>
              <a:t>Anaconda.</a:t>
            </a:r>
            <a:br>
              <a:rPr lang="en-US" altLang="zh-CN" dirty="0"/>
            </a:br>
            <a:r>
              <a:rPr lang="en-US" altLang="zh-CN" dirty="0"/>
              <a:t>$ bash ~/</a:t>
            </a:r>
            <a:r>
              <a:rPr lang="zh-CN" altLang="zh-CN" dirty="0"/>
              <a:t>下载</a:t>
            </a:r>
            <a:r>
              <a:rPr lang="en-US" altLang="zh-CN" dirty="0"/>
              <a:t>/Anaconda2-4.0.0-Linux-x86_64.sh</a:t>
            </a:r>
            <a:endParaRPr lang="zh-CN" altLang="zh-CN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2">
            <a:extLst>
              <a:ext uri="{FF2B5EF4-FFF2-40B4-BE49-F238E27FC236}">
                <a16:creationId xmlns:a16="http://schemas.microsoft.com/office/drawing/2014/main" id="{39FF4D2F-EFC1-445D-895D-0D02F8AF0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74700"/>
            <a:ext cx="8547100" cy="12858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安装过程中，将会在屏幕上打印出用户协议许可，你需要利用</a:t>
            </a:r>
            <a:r>
              <a:rPr lang="en-US" altLang="zh-CN" sz="2000"/>
              <a:t>Enter</a:t>
            </a:r>
            <a:r>
              <a:rPr lang="zh-CN" altLang="zh-CN" sz="2000"/>
              <a:t>继续阅读。阅读至文件末尾，输入</a:t>
            </a:r>
            <a:r>
              <a:rPr lang="en-US" altLang="zh-CN" sz="2000"/>
              <a:t>yes</a:t>
            </a:r>
            <a:r>
              <a:rPr lang="zh-CN" altLang="zh-CN" sz="2000"/>
              <a:t>并敲击</a:t>
            </a:r>
            <a:r>
              <a:rPr lang="en-US" altLang="zh-CN" sz="2000"/>
              <a:t>Enter</a:t>
            </a:r>
            <a:r>
              <a:rPr lang="zh-CN" altLang="zh-CN" sz="2000"/>
              <a:t>键来表示你同意以上内容并使用默认路径开始安装。</a:t>
            </a:r>
            <a:r>
              <a:rPr lang="zh-CN" altLang="en-US" sz="2000"/>
              <a:t>如下图所示：</a:t>
            </a:r>
            <a:endParaRPr lang="zh-CN" altLang="zh-CN" sz="2000"/>
          </a:p>
          <a:p>
            <a:endParaRPr lang="zh-CN" altLang="en-US"/>
          </a:p>
        </p:txBody>
      </p:sp>
      <p:sp>
        <p:nvSpPr>
          <p:cNvPr id="36867" name="标题 1">
            <a:extLst>
              <a:ext uri="{FF2B5EF4-FFF2-40B4-BE49-F238E27FC236}">
                <a16:creationId xmlns:a16="http://schemas.microsoft.com/office/drawing/2014/main" id="{4F6A7712-448D-4754-A594-E5A911E1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88913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Linux</a:t>
            </a:r>
            <a:r>
              <a:rPr lang="zh-CN" altLang="zh-CN">
                <a:latin typeface="微软雅黑" panose="020B0503020204020204" pitchFamily="34" charset="-122"/>
              </a:rPr>
              <a:t>下安装</a:t>
            </a:r>
            <a:r>
              <a:rPr lang="en-US" altLang="zh-CN">
                <a:latin typeface="微软雅黑" panose="020B0503020204020204" pitchFamily="34" charset="-122"/>
              </a:rPr>
              <a:t>Python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pic>
        <p:nvPicPr>
          <p:cNvPr id="36868" name="图片 4">
            <a:extLst>
              <a:ext uri="{FF2B5EF4-FFF2-40B4-BE49-F238E27FC236}">
                <a16:creationId xmlns:a16="http://schemas.microsoft.com/office/drawing/2014/main" id="{92C32BE1-EA7F-43E5-A7F5-771D3C722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20938"/>
            <a:ext cx="81375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86555-1F44-4604-9233-F57ECFEE6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774700"/>
            <a:ext cx="8618538" cy="638175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2060"/>
                </a:solidFill>
              </a:rPr>
              <a:t>c)  </a:t>
            </a:r>
            <a:r>
              <a:rPr lang="zh-CN" altLang="zh-CN" sz="2000" dirty="0"/>
              <a:t>如</a:t>
            </a:r>
            <a:r>
              <a:rPr lang="zh-CN" altLang="en-US" sz="2000" dirty="0"/>
              <a:t>下</a:t>
            </a:r>
            <a:r>
              <a:rPr lang="zh-CN" altLang="zh-CN" sz="2000" dirty="0"/>
              <a:t>图，输入</a:t>
            </a:r>
            <a:r>
              <a:rPr lang="en-US" altLang="zh-CN" sz="2000" dirty="0"/>
              <a:t>yes</a:t>
            </a:r>
            <a:r>
              <a:rPr lang="zh-CN" altLang="zh-CN" sz="2000" dirty="0"/>
              <a:t>来确认允许</a:t>
            </a:r>
            <a:r>
              <a:rPr lang="en-US" altLang="zh-CN" sz="2000" dirty="0"/>
              <a:t>Anaconda</a:t>
            </a:r>
            <a:r>
              <a:rPr lang="zh-CN" altLang="zh-CN" sz="2000" dirty="0"/>
              <a:t>为你自动配置环境变</a:t>
            </a:r>
            <a:r>
              <a:rPr lang="en-US" altLang="zh-CN" sz="2000" dirty="0"/>
              <a:t>PATH.</a:t>
            </a:r>
            <a:endParaRPr lang="zh-CN" altLang="zh-CN" sz="2000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37891" name="图片 4" descr="C:\Users\ORamon\Desktop\图片\5.png">
            <a:extLst>
              <a:ext uri="{FF2B5EF4-FFF2-40B4-BE49-F238E27FC236}">
                <a16:creationId xmlns:a16="http://schemas.microsoft.com/office/drawing/2014/main" id="{2D43C316-FAA8-42D5-B057-7F7227EDC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412875"/>
            <a:ext cx="7431088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标题 1">
            <a:extLst>
              <a:ext uri="{FF2B5EF4-FFF2-40B4-BE49-F238E27FC236}">
                <a16:creationId xmlns:a16="http://schemas.microsoft.com/office/drawing/2014/main" id="{E53EED8D-7C9F-4B6B-A411-88D0CCB3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88913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Linux</a:t>
            </a:r>
            <a:r>
              <a:rPr lang="zh-CN" altLang="zh-CN">
                <a:latin typeface="微软雅黑" panose="020B0503020204020204" pitchFamily="34" charset="-122"/>
              </a:rPr>
              <a:t>下安装</a:t>
            </a:r>
            <a:r>
              <a:rPr lang="en-US" altLang="zh-CN">
                <a:latin typeface="微软雅黑" panose="020B0503020204020204" pitchFamily="34" charset="-122"/>
              </a:rPr>
              <a:t>Python</a:t>
            </a:r>
            <a:endParaRPr lang="zh-CN" altLang="en-US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>
            <a:extLst>
              <a:ext uri="{FF2B5EF4-FFF2-40B4-BE49-F238E27FC236}">
                <a16:creationId xmlns:a16="http://schemas.microsoft.com/office/drawing/2014/main" id="{97066C82-7DFF-48B9-AF8A-D93EED90D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74700"/>
            <a:ext cx="8569325" cy="2654300"/>
          </a:xfrm>
        </p:spPr>
        <p:txBody>
          <a:bodyPr/>
          <a:lstStyle/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zh-CN" altLang="zh-CN" sz="2000"/>
              <a:t>当看到</a:t>
            </a:r>
            <a:r>
              <a:rPr lang="zh-CN" altLang="en-US" sz="2000"/>
              <a:t>下</a:t>
            </a:r>
            <a:r>
              <a:rPr lang="zh-CN" altLang="zh-CN" sz="2000"/>
              <a:t>图中的欢迎信息之后，代表已经成功安装</a:t>
            </a:r>
            <a:r>
              <a:rPr lang="en-US" altLang="zh-CN" sz="2000"/>
              <a:t>Anaconda. </a:t>
            </a:r>
            <a:r>
              <a:rPr lang="zh-CN" altLang="zh-CN" sz="2000"/>
              <a:t>这里我们执行下面的命令，将</a:t>
            </a:r>
            <a:r>
              <a:rPr lang="en-US" altLang="zh-CN" sz="2000"/>
              <a:t>Anaconda</a:t>
            </a:r>
            <a:r>
              <a:rPr lang="zh-CN" altLang="zh-CN" sz="2000"/>
              <a:t>的位置加载至环境变量</a:t>
            </a:r>
            <a:r>
              <a:rPr lang="en-US" altLang="zh-CN" sz="2000"/>
              <a:t>PATH</a:t>
            </a:r>
            <a:r>
              <a:rPr lang="zh-CN" altLang="zh-CN" sz="2000"/>
              <a:t>的开头，使得当我们使用</a:t>
            </a:r>
            <a:r>
              <a:rPr lang="en-US" altLang="zh-CN" sz="2000"/>
              <a:t>Python</a:t>
            </a:r>
            <a:r>
              <a:rPr lang="zh-CN" altLang="zh-CN" sz="2000"/>
              <a:t>时，总是优先使用</a:t>
            </a:r>
            <a:r>
              <a:rPr lang="en-US" altLang="zh-CN" sz="2000"/>
              <a:t>Anaconda</a:t>
            </a:r>
            <a:r>
              <a:rPr lang="zh-CN" altLang="zh-CN" sz="2000"/>
              <a:t>版。</a:t>
            </a:r>
            <a:endParaRPr lang="en-US" altLang="zh-CN" sz="2000"/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en-US" altLang="zh-CN" sz="2000"/>
              <a:t>$ export PATH=”$HOME/anaconda2/bin:$PATH</a:t>
            </a:r>
            <a:br>
              <a:rPr lang="en-US" altLang="zh-CN" sz="2000"/>
            </a:br>
            <a:r>
              <a:rPr lang="zh-CN" altLang="zh-CN" sz="2000"/>
              <a:t>之后，我们可以直接输入</a:t>
            </a:r>
            <a:r>
              <a:rPr lang="en-US" altLang="zh-CN" sz="2000"/>
              <a:t>python</a:t>
            </a:r>
            <a:r>
              <a:rPr lang="zh-CN" altLang="zh-CN" sz="2000"/>
              <a:t>，以检查我们能够正确使用</a:t>
            </a:r>
            <a:r>
              <a:rPr lang="en-US" altLang="zh-CN" sz="2000"/>
              <a:t>Anaconda</a:t>
            </a:r>
            <a:r>
              <a:rPr lang="zh-CN" altLang="zh-CN" sz="2000"/>
              <a:t>版的</a:t>
            </a:r>
            <a:r>
              <a:rPr lang="en-US" altLang="zh-CN" sz="2000"/>
              <a:t>Python.</a:t>
            </a:r>
            <a:endParaRPr lang="zh-CN" altLang="zh-CN" sz="2000"/>
          </a:p>
          <a:p>
            <a:pPr>
              <a:lnSpc>
                <a:spcPct val="150000"/>
              </a:lnSpc>
            </a:pPr>
            <a:endParaRPr lang="zh-CN" altLang="zh-CN" sz="2000"/>
          </a:p>
          <a:p>
            <a:endParaRPr lang="zh-CN" altLang="en-US"/>
          </a:p>
        </p:txBody>
      </p:sp>
      <p:sp>
        <p:nvSpPr>
          <p:cNvPr id="38915" name="标题 1">
            <a:extLst>
              <a:ext uri="{FF2B5EF4-FFF2-40B4-BE49-F238E27FC236}">
                <a16:creationId xmlns:a16="http://schemas.microsoft.com/office/drawing/2014/main" id="{2DDDC2B5-9F00-4B9C-82D6-4CE2F525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88913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Linux</a:t>
            </a:r>
            <a:r>
              <a:rPr lang="zh-CN" altLang="zh-CN">
                <a:latin typeface="微软雅黑" panose="020B0503020204020204" pitchFamily="34" charset="-122"/>
              </a:rPr>
              <a:t>下安装</a:t>
            </a:r>
            <a:r>
              <a:rPr lang="en-US" altLang="zh-CN">
                <a:latin typeface="微软雅黑" panose="020B0503020204020204" pitchFamily="34" charset="-122"/>
              </a:rPr>
              <a:t>Python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pic>
        <p:nvPicPr>
          <p:cNvPr id="38916" name="图片 4" descr="C:\Users\ORamon\Desktop\图片\7.png">
            <a:extLst>
              <a:ext uri="{FF2B5EF4-FFF2-40B4-BE49-F238E27FC236}">
                <a16:creationId xmlns:a16="http://schemas.microsoft.com/office/drawing/2014/main" id="{065A54FA-5D01-4053-83EF-79E266A4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427413"/>
            <a:ext cx="7993062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0746448D-71BE-4F33-A2AB-86A12FBE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Mac</a:t>
            </a:r>
            <a:r>
              <a:rPr lang="zh-CN" altLang="zh-CN">
                <a:latin typeface="微软雅黑" panose="020B0503020204020204" pitchFamily="34" charset="-122"/>
              </a:rPr>
              <a:t>下安装</a:t>
            </a:r>
            <a:r>
              <a:rPr lang="en-US" altLang="zh-CN">
                <a:latin typeface="微软雅黑" panose="020B0503020204020204" pitchFamily="34" charset="-122"/>
              </a:rPr>
              <a:t>Python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E7C2C-62F8-4041-BE06-A75D5179E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65175"/>
            <a:ext cx="8856662" cy="3095625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Char char="l"/>
              <a:defRPr/>
            </a:pPr>
            <a:r>
              <a:rPr lang="zh-CN" altLang="zh-CN" sz="2000" dirty="0"/>
              <a:t>类似</a:t>
            </a:r>
            <a:r>
              <a:rPr lang="en-US" altLang="zh-CN" sz="2000" dirty="0"/>
              <a:t>Windows</a:t>
            </a:r>
            <a:r>
              <a:rPr lang="zh-CN" altLang="zh-CN" sz="2000" dirty="0"/>
              <a:t>下的安装，</a:t>
            </a:r>
            <a:r>
              <a:rPr lang="en-US" altLang="zh-CN" sz="2000" dirty="0"/>
              <a:t>Mac OS X</a:t>
            </a:r>
            <a:r>
              <a:rPr lang="zh-CN" altLang="zh-CN" sz="2000" dirty="0"/>
              <a:t>系统用户可以直接前往官方网站下载一个图形化安装程序。同时，因为</a:t>
            </a:r>
            <a:r>
              <a:rPr lang="en-US" altLang="zh-CN" sz="2000" dirty="0"/>
              <a:t>OS X</a:t>
            </a:r>
            <a:r>
              <a:rPr lang="zh-CN" altLang="zh-CN" sz="2000" dirty="0"/>
              <a:t>系统是基于</a:t>
            </a:r>
            <a:r>
              <a:rPr lang="en-US" altLang="zh-CN" sz="2000" dirty="0"/>
              <a:t>UNIX</a:t>
            </a:r>
            <a:r>
              <a:rPr lang="zh-CN" altLang="zh-CN" sz="2000" dirty="0"/>
              <a:t>内核开发的，所以我们也能够打开终端，通过命令行的方式来安装。这里主要叙述利用终端安装的方法。</a:t>
            </a:r>
          </a:p>
          <a:p>
            <a:pPr marL="400050" lvl="1" indent="0">
              <a:lnSpc>
                <a:spcPts val="3000"/>
              </a:lnSpc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下载</a:t>
            </a:r>
            <a:r>
              <a:rPr lang="en-US" altLang="zh-CN" dirty="0"/>
              <a:t>OS X</a:t>
            </a:r>
            <a:r>
              <a:rPr lang="zh-CN" altLang="zh-CN" dirty="0"/>
              <a:t>下对应版本的</a:t>
            </a:r>
            <a:r>
              <a:rPr lang="en-US" altLang="zh-CN" dirty="0"/>
              <a:t>Anaconda, </a:t>
            </a:r>
            <a:r>
              <a:rPr lang="zh-CN" altLang="zh-CN" dirty="0"/>
              <a:t>注意：利用终端安装</a:t>
            </a:r>
            <a:r>
              <a:rPr lang="en-US" altLang="zh-CN" dirty="0"/>
              <a:t>Anaconda</a:t>
            </a:r>
            <a:r>
              <a:rPr lang="zh-CN" altLang="zh-CN" dirty="0"/>
              <a:t>实际上是在进行“源码编译”。后续步骤中需要的是二进制文件（</a:t>
            </a:r>
            <a:r>
              <a:rPr lang="en-US" altLang="zh-CN" dirty="0"/>
              <a:t>Command-Line Installer</a:t>
            </a:r>
            <a:r>
              <a:rPr lang="zh-CN" altLang="zh-CN" dirty="0"/>
              <a:t>），而非图形化的安装界面（</a:t>
            </a:r>
            <a:r>
              <a:rPr lang="en-US" altLang="zh-CN" dirty="0"/>
              <a:t>Graphical Installer</a:t>
            </a:r>
            <a:r>
              <a:rPr lang="zh-CN" altLang="zh-CN" dirty="0"/>
              <a:t>）。</a:t>
            </a:r>
          </a:p>
          <a:p>
            <a:pPr>
              <a:lnSpc>
                <a:spcPts val="3000"/>
              </a:lnSpc>
              <a:defRPr/>
            </a:pPr>
            <a:endParaRPr lang="zh-CN" altLang="en-US" dirty="0"/>
          </a:p>
        </p:txBody>
      </p:sp>
      <p:pic>
        <p:nvPicPr>
          <p:cNvPr id="39940" name="图片 3">
            <a:extLst>
              <a:ext uri="{FF2B5EF4-FFF2-40B4-BE49-F238E27FC236}">
                <a16:creationId xmlns:a16="http://schemas.microsoft.com/office/drawing/2014/main" id="{DAE74EEC-98FB-4238-A2A2-89A601B74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73016"/>
            <a:ext cx="815228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>
            <a:extLst>
              <a:ext uri="{FF2B5EF4-FFF2-40B4-BE49-F238E27FC236}">
                <a16:creationId xmlns:a16="http://schemas.microsoft.com/office/drawing/2014/main" id="{EFD285BA-2478-4C90-8F28-CBE38B756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65175"/>
            <a:ext cx="8497887" cy="3311525"/>
          </a:xfrm>
        </p:spPr>
        <p:txBody>
          <a:bodyPr/>
          <a:lstStyle/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zh-CN" dirty="0"/>
              <a:t>按下</a:t>
            </a:r>
            <a:r>
              <a:rPr lang="en-US" altLang="zh-CN" dirty="0"/>
              <a:t>Alt + Space</a:t>
            </a:r>
            <a:r>
              <a:rPr lang="zh-CN" altLang="zh-CN" dirty="0"/>
              <a:t>，打开</a:t>
            </a:r>
            <a:r>
              <a:rPr lang="en-US" altLang="zh-CN" dirty="0"/>
              <a:t>Search</a:t>
            </a:r>
            <a:r>
              <a:rPr lang="zh-CN" altLang="zh-CN" dirty="0"/>
              <a:t>界面，输入</a:t>
            </a:r>
            <a:r>
              <a:rPr lang="en-US" altLang="zh-CN" dirty="0"/>
              <a:t>terminal</a:t>
            </a:r>
            <a:r>
              <a:rPr lang="zh-CN" altLang="zh-CN" dirty="0"/>
              <a:t>，点击搜索出来</a:t>
            </a:r>
            <a:r>
              <a:rPr lang="en-US" altLang="zh-CN" dirty="0"/>
              <a:t>   </a:t>
            </a:r>
          </a:p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US" altLang="zh-CN" dirty="0"/>
              <a:t>      </a:t>
            </a:r>
            <a:r>
              <a:rPr lang="zh-CN" altLang="zh-CN" dirty="0"/>
              <a:t>的“</a:t>
            </a:r>
            <a:r>
              <a:rPr lang="en-US" altLang="zh-CN" dirty="0"/>
              <a:t>Terminal</a:t>
            </a:r>
            <a:r>
              <a:rPr lang="zh-CN" altLang="zh-CN" dirty="0"/>
              <a:t>”（终端）图标。</a:t>
            </a:r>
          </a:p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输入下面的命令，执行批处理指令，安装</a:t>
            </a:r>
            <a:r>
              <a:rPr lang="en-US" altLang="zh-CN" dirty="0"/>
              <a:t>Anaconda.</a:t>
            </a:r>
            <a:br>
              <a:rPr lang="en-US" altLang="zh-CN" dirty="0"/>
            </a:br>
            <a:r>
              <a:rPr lang="en-US" altLang="zh-CN" dirty="0"/>
              <a:t>      $ bash~/Downloads/Anaconda2-4.0.0-MacOSX-x86_64.sh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zh-CN" sz="2000" dirty="0">
                <a:solidFill>
                  <a:srgbClr val="000000"/>
                </a:solidFill>
              </a:rPr>
              <a:t>安装过程中，将会在屏幕上打印出用户协议许可，你需要利用</a:t>
            </a:r>
            <a:r>
              <a:rPr lang="en-US" altLang="zh-CN" sz="2000" dirty="0">
                <a:solidFill>
                  <a:srgbClr val="000000"/>
                </a:solidFill>
              </a:rPr>
              <a:t>Enter</a:t>
            </a:r>
            <a:r>
              <a:rPr lang="zh-CN" altLang="zh-CN" sz="2000" dirty="0">
                <a:solidFill>
                  <a:srgbClr val="000000"/>
                </a:solidFill>
              </a:rPr>
              <a:t>继续阅读。阅读至文件末尾，输入</a:t>
            </a:r>
            <a:r>
              <a:rPr lang="en-US" altLang="zh-CN" sz="2000" dirty="0">
                <a:solidFill>
                  <a:srgbClr val="000000"/>
                </a:solidFill>
              </a:rPr>
              <a:t>yes</a:t>
            </a:r>
            <a:r>
              <a:rPr lang="zh-CN" altLang="zh-CN" sz="2000" dirty="0">
                <a:solidFill>
                  <a:srgbClr val="000000"/>
                </a:solidFill>
              </a:rPr>
              <a:t>并敲击</a:t>
            </a:r>
            <a:r>
              <a:rPr lang="en-US" altLang="zh-CN" sz="2000" dirty="0">
                <a:solidFill>
                  <a:srgbClr val="000000"/>
                </a:solidFill>
              </a:rPr>
              <a:t>Enter</a:t>
            </a:r>
            <a:r>
              <a:rPr lang="zh-CN" altLang="zh-CN" sz="2000" dirty="0">
                <a:solidFill>
                  <a:srgbClr val="000000"/>
                </a:solidFill>
              </a:rPr>
              <a:t>键来表示你同意以上内容并使用默认路径开始安装。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zh-CN" altLang="zh-CN" sz="2000" dirty="0"/>
          </a:p>
        </p:txBody>
      </p:sp>
      <p:pic>
        <p:nvPicPr>
          <p:cNvPr id="40963" name="图片 3">
            <a:extLst>
              <a:ext uri="{FF2B5EF4-FFF2-40B4-BE49-F238E27FC236}">
                <a16:creationId xmlns:a16="http://schemas.microsoft.com/office/drawing/2014/main" id="{8B8098D6-B7CE-485A-B950-DC85FD1C9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4" y="3861048"/>
            <a:ext cx="8211379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标题 1">
            <a:extLst>
              <a:ext uri="{FF2B5EF4-FFF2-40B4-BE49-F238E27FC236}">
                <a16:creationId xmlns:a16="http://schemas.microsoft.com/office/drawing/2014/main" id="{13B5BB95-AC49-4FBB-B798-703DD07D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Mac</a:t>
            </a:r>
            <a:r>
              <a:rPr lang="zh-CN" altLang="zh-CN">
                <a:latin typeface="微软雅黑" panose="020B0503020204020204" pitchFamily="34" charset="-122"/>
              </a:rPr>
              <a:t>下安装</a:t>
            </a:r>
            <a:r>
              <a:rPr lang="en-US" altLang="zh-CN">
                <a:latin typeface="微软雅黑" panose="020B0503020204020204" pitchFamily="34" charset="-122"/>
              </a:rPr>
              <a:t>Python</a:t>
            </a:r>
            <a:endParaRPr lang="zh-CN" altLang="en-US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3069E-442C-473A-9516-D206E232E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74700"/>
            <a:ext cx="8569325" cy="4094163"/>
          </a:xfrm>
        </p:spPr>
        <p:txBody>
          <a:bodyPr/>
          <a:lstStyle/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zh-CN" dirty="0"/>
              <a:t>输入</a:t>
            </a:r>
            <a:r>
              <a:rPr lang="en-US" altLang="zh-CN" dirty="0"/>
              <a:t>yes</a:t>
            </a:r>
            <a:r>
              <a:rPr lang="zh-CN" altLang="zh-CN" dirty="0"/>
              <a:t>来确认允许</a:t>
            </a:r>
            <a:r>
              <a:rPr lang="en-US" altLang="zh-CN" dirty="0"/>
              <a:t>Anaconda</a:t>
            </a:r>
            <a:r>
              <a:rPr lang="zh-CN" altLang="zh-CN" dirty="0"/>
              <a:t>为你自动配置环境变量</a:t>
            </a:r>
            <a:r>
              <a:rPr lang="en-US" altLang="zh-CN" dirty="0"/>
              <a:t>PATH.</a:t>
            </a:r>
            <a:endParaRPr lang="zh-CN" altLang="zh-CN" dirty="0"/>
          </a:p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zh-CN" altLang="zh-CN" dirty="0"/>
              <a:t>与</a:t>
            </a:r>
            <a:r>
              <a:rPr lang="en-US" altLang="zh-CN" dirty="0"/>
              <a:t>Linux</a:t>
            </a:r>
            <a:r>
              <a:rPr lang="zh-CN" altLang="zh-CN" dirty="0"/>
              <a:t>下安装类似，同样需要将</a:t>
            </a:r>
            <a:r>
              <a:rPr lang="en-US" altLang="zh-CN" dirty="0"/>
              <a:t>Anaconda</a:t>
            </a:r>
            <a:r>
              <a:rPr lang="zh-CN" altLang="zh-CN" dirty="0"/>
              <a:t>的位置加载至环境变量</a:t>
            </a:r>
            <a:endParaRPr lang="en-US" altLang="zh-CN" dirty="0"/>
          </a:p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US" altLang="zh-CN" dirty="0"/>
              <a:t>    PATH</a:t>
            </a:r>
            <a:r>
              <a:rPr lang="zh-CN" altLang="zh-CN" dirty="0"/>
              <a:t>的开头，使得当我们使用</a:t>
            </a:r>
            <a:r>
              <a:rPr lang="en-US" altLang="zh-CN" dirty="0"/>
              <a:t>Python</a:t>
            </a:r>
            <a:r>
              <a:rPr lang="zh-CN" altLang="zh-CN" dirty="0"/>
              <a:t>时，总是优先使用</a:t>
            </a:r>
            <a:r>
              <a:rPr lang="en-US" altLang="zh-CN" dirty="0"/>
              <a:t>Anaconda</a:t>
            </a:r>
            <a:r>
              <a:rPr lang="zh-CN" altLang="zh-CN" dirty="0"/>
              <a:t>版。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dirty="0"/>
              <a:t>$ export PATH="$HOME/anaconda2/bin:$PATH"</a:t>
            </a:r>
            <a:br>
              <a:rPr lang="en-US" altLang="zh-CN" sz="2000" dirty="0"/>
            </a:br>
            <a:r>
              <a:rPr lang="zh-CN" altLang="zh-CN" sz="2000" dirty="0"/>
              <a:t>之后，我们可以直接输入</a:t>
            </a:r>
            <a:r>
              <a:rPr lang="en-US" altLang="zh-CN" sz="2000" dirty="0"/>
              <a:t>python</a:t>
            </a:r>
            <a:r>
              <a:rPr lang="zh-CN" altLang="zh-CN" sz="2000" dirty="0"/>
              <a:t>，以检查我们能够正确使用</a:t>
            </a:r>
            <a:r>
              <a:rPr lang="en-US" altLang="zh-CN" sz="2000" dirty="0"/>
              <a:t>Anaconda</a:t>
            </a:r>
            <a:r>
              <a:rPr lang="zh-CN" altLang="zh-CN" sz="2000" dirty="0"/>
              <a:t>版的</a:t>
            </a:r>
            <a:r>
              <a:rPr lang="en-US" altLang="zh-CN" sz="2000" dirty="0"/>
              <a:t>Python.</a:t>
            </a:r>
            <a:endParaRPr lang="zh-CN" altLang="zh-CN" sz="2000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1987" name="标题 1">
            <a:extLst>
              <a:ext uri="{FF2B5EF4-FFF2-40B4-BE49-F238E27FC236}">
                <a16:creationId xmlns:a16="http://schemas.microsoft.com/office/drawing/2014/main" id="{360C9EA2-4378-4A03-8786-6A238D78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Mac</a:t>
            </a:r>
            <a:r>
              <a:rPr lang="zh-CN" altLang="zh-CN">
                <a:latin typeface="微软雅黑" panose="020B0503020204020204" pitchFamily="34" charset="-122"/>
              </a:rPr>
              <a:t>下安装</a:t>
            </a:r>
            <a:r>
              <a:rPr lang="en-US" altLang="zh-CN">
                <a:latin typeface="微软雅黑" panose="020B0503020204020204" pitchFamily="34" charset="-122"/>
              </a:rPr>
              <a:t>Python</a:t>
            </a:r>
            <a:endParaRPr lang="zh-CN" altLang="en-US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425DA338-D7EB-4CED-9F87-AB4EB6EB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153988"/>
            <a:ext cx="8318500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</a:rPr>
              <a:t>窗口</a:t>
            </a:r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11AB0A3F-1932-4CAD-8A52-D54364FAF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65175"/>
            <a:ext cx="8640762" cy="2519363"/>
          </a:xfrm>
        </p:spPr>
        <p:txBody>
          <a:bodyPr/>
          <a:lstStyle/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zh-CN" altLang="zh-CN" sz="2000"/>
              <a:t>命令行版本的</a:t>
            </a:r>
            <a:r>
              <a:rPr lang="en-US" altLang="zh-CN" sz="2000"/>
              <a:t>Python Shell-Python(Command)</a:t>
            </a:r>
            <a:endParaRPr lang="zh-CN" altLang="zh-CN" sz="2000"/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zh-CN" altLang="zh-CN" sz="2000"/>
              <a:t>以</a:t>
            </a:r>
            <a:r>
              <a:rPr lang="en-US" altLang="zh-CN" sz="2000"/>
              <a:t>Windows</a:t>
            </a:r>
            <a:r>
              <a:rPr lang="zh-CN" altLang="zh-CN" sz="2000"/>
              <a:t>系统为例，安装</a:t>
            </a:r>
            <a:r>
              <a:rPr lang="en-US" altLang="zh-CN" sz="2000"/>
              <a:t>Python</a:t>
            </a:r>
            <a:r>
              <a:rPr lang="zh-CN" altLang="zh-CN" sz="2000"/>
              <a:t>后，你可以在开始菜单中，找到对应的</a:t>
            </a:r>
            <a:r>
              <a:rPr lang="en-US" altLang="zh-CN" sz="2000"/>
              <a:t>Command Line</a:t>
            </a:r>
            <a:r>
              <a:rPr lang="zh-CN" altLang="zh-CN" sz="2000"/>
              <a:t>版本的</a:t>
            </a:r>
            <a:r>
              <a:rPr lang="en-US" altLang="zh-CN" sz="2000"/>
              <a:t>Python Shell</a:t>
            </a:r>
            <a:r>
              <a:rPr lang="zh-CN" altLang="zh-CN" sz="2000"/>
              <a:t>，或者同时按下</a:t>
            </a:r>
            <a:r>
              <a:rPr lang="en-US" altLang="zh-CN" sz="2000"/>
              <a:t>Win + R</a:t>
            </a:r>
            <a:r>
              <a:rPr lang="zh-CN" altLang="zh-CN" sz="2000"/>
              <a:t>键，输入</a:t>
            </a:r>
            <a:r>
              <a:rPr lang="en-US" altLang="zh-CN" sz="2000"/>
              <a:t>cmd</a:t>
            </a:r>
            <a:r>
              <a:rPr lang="zh-CN" altLang="zh-CN" sz="2000"/>
              <a:t>并按回车，打开命令窗口。在命令窗口中输入</a:t>
            </a:r>
            <a:r>
              <a:rPr lang="en-US" altLang="zh-CN" sz="2000"/>
              <a:t>python</a:t>
            </a:r>
            <a:r>
              <a:rPr lang="zh-CN" altLang="zh-CN" sz="2000"/>
              <a:t>即可使用进入</a:t>
            </a:r>
            <a:r>
              <a:rPr lang="en-US" altLang="zh-CN" sz="2000"/>
              <a:t>Python</a:t>
            </a:r>
            <a:r>
              <a:rPr lang="zh-CN" altLang="zh-CN" sz="2000"/>
              <a:t>的命令行模式。</a:t>
            </a:r>
          </a:p>
        </p:txBody>
      </p:sp>
      <p:pic>
        <p:nvPicPr>
          <p:cNvPr id="43012" name="图片 3" descr="C:\Users\faker\Documents\Tencent Files\2506596454\Image\C2C\G$33EUGQYPY1}X)SL3(D[1X.png">
            <a:extLst>
              <a:ext uri="{FF2B5EF4-FFF2-40B4-BE49-F238E27FC236}">
                <a16:creationId xmlns:a16="http://schemas.microsoft.com/office/drawing/2014/main" id="{C8CE2533-D074-4F21-A090-AA7167B9B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52738"/>
            <a:ext cx="806450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>
            <a:extLst>
              <a:ext uri="{FF2B5EF4-FFF2-40B4-BE49-F238E27FC236}">
                <a16:creationId xmlns:a16="http://schemas.microsoft.com/office/drawing/2014/main" id="{7E2B5AB7-111A-4378-881E-3974215D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65175"/>
            <a:ext cx="8640762" cy="2159000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zh-CN" altLang="zh-CN" sz="2000"/>
              <a:t>其中，可以看到对应的</a:t>
            </a:r>
            <a:r>
              <a:rPr lang="en-US" altLang="zh-CN" sz="2000"/>
              <a:t>Python</a:t>
            </a:r>
            <a:r>
              <a:rPr lang="zh-CN" altLang="zh-CN" sz="2000"/>
              <a:t>版本信息和系统信息。我们可以在标识符</a:t>
            </a:r>
            <a:r>
              <a:rPr lang="en-US" altLang="zh-CN" sz="2000"/>
              <a:t>&gt;&gt;&gt;</a:t>
            </a:r>
            <a:r>
              <a:rPr lang="zh-CN" altLang="zh-CN" sz="2000"/>
              <a:t>后面输入代码，程序就会马上返回一个结果。</a:t>
            </a:r>
            <a:endParaRPr lang="en-US" altLang="zh-CN" sz="2000"/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en-US" altLang="zh-CN" sz="2000"/>
              <a:t>Python Shell</a:t>
            </a:r>
            <a:r>
              <a:rPr lang="zh-CN" altLang="zh-CN" sz="2000"/>
              <a:t>是交互式</a:t>
            </a:r>
            <a:r>
              <a:rPr lang="en-US" altLang="zh-CN" sz="2000"/>
              <a:t>Shell</a:t>
            </a:r>
            <a:r>
              <a:rPr lang="zh-CN" altLang="zh-CN" sz="2000"/>
              <a:t>，交互式是指当你输入代码到</a:t>
            </a:r>
            <a:r>
              <a:rPr lang="en-US" altLang="zh-CN" sz="2000"/>
              <a:t>Python Shell</a:t>
            </a:r>
            <a:r>
              <a:rPr lang="zh-CN" altLang="zh-CN" sz="2000"/>
              <a:t>中时就可以动态地看到相应的返回结果。</a:t>
            </a:r>
          </a:p>
        </p:txBody>
      </p:sp>
      <p:pic>
        <p:nvPicPr>
          <p:cNvPr id="44035" name="图片 3" descr="C:\Users\faker\Documents\Tencent Files\2506596454\Image\C2C\MA7`{13UP%9L9$EPV~]IAU2.png">
            <a:extLst>
              <a:ext uri="{FF2B5EF4-FFF2-40B4-BE49-F238E27FC236}">
                <a16:creationId xmlns:a16="http://schemas.microsoft.com/office/drawing/2014/main" id="{D8042C95-5F5D-4566-9272-456DD0ADB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47925"/>
            <a:ext cx="806450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标题 1">
            <a:extLst>
              <a:ext uri="{FF2B5EF4-FFF2-40B4-BE49-F238E27FC236}">
                <a16:creationId xmlns:a16="http://schemas.microsoft.com/office/drawing/2014/main" id="{4935E28B-6852-4729-AABF-0B87ECBB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153988"/>
            <a:ext cx="8318500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</a:rPr>
              <a:t>窗口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300588A8-8AF3-485A-98B0-33173A7E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</a:rPr>
              <a:t>带图形界面的</a:t>
            </a:r>
            <a:r>
              <a:rPr lang="en-US" altLang="zh-CN">
                <a:latin typeface="微软雅黑" panose="020B0503020204020204" pitchFamily="34" charset="-122"/>
              </a:rPr>
              <a:t>Python GUI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7308A13F-A29C-4911-9580-460F7BA9C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92150"/>
            <a:ext cx="8640762" cy="151288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带图形界面的</a:t>
            </a:r>
            <a:r>
              <a:rPr lang="en-US" altLang="zh-CN" sz="2000"/>
              <a:t>Python Shell-IDLE(Python GUI)</a:t>
            </a:r>
            <a:endParaRPr lang="zh-CN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下面将要介绍的，是带图形界面的</a:t>
            </a:r>
            <a:r>
              <a:rPr lang="en-US" altLang="zh-CN" sz="2000"/>
              <a:t>Python GUI. Windows</a:t>
            </a:r>
            <a:r>
              <a:rPr lang="zh-CN" altLang="zh-CN" sz="2000"/>
              <a:t>下在所有程序上搜索</a:t>
            </a:r>
            <a:r>
              <a:rPr lang="en-US" altLang="zh-CN" sz="2000"/>
              <a:t>IDLE</a:t>
            </a:r>
            <a:r>
              <a:rPr lang="zh-CN" altLang="zh-CN" sz="2000"/>
              <a:t>，就可以直接打开</a:t>
            </a:r>
            <a:r>
              <a:rPr lang="en-US" altLang="zh-CN" sz="2000"/>
              <a:t>Python Shell – IDLE</a:t>
            </a:r>
            <a:r>
              <a:rPr lang="zh-CN" altLang="zh-CN" sz="2000"/>
              <a:t>。打开后界面如下：</a:t>
            </a:r>
          </a:p>
        </p:txBody>
      </p:sp>
      <p:pic>
        <p:nvPicPr>
          <p:cNvPr id="45060" name="图片 3">
            <a:extLst>
              <a:ext uri="{FF2B5EF4-FFF2-40B4-BE49-F238E27FC236}">
                <a16:creationId xmlns:a16="http://schemas.microsoft.com/office/drawing/2014/main" id="{D539CA30-4161-4D12-A854-EF3CDA1D1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354263"/>
            <a:ext cx="8054975" cy="402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3B3E85EF-53C2-4C55-851E-B47E7956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数据挖掘简介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F1422-E9E2-4DFD-B763-D3C47E85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 </a:t>
            </a:r>
            <a:r>
              <a:rPr lang="zh-CN" altLang="zh-CN" dirty="0"/>
              <a:t>广义的数据挖掘是指针对收集的大规模数据，应用整套科学工具和挖掘技术（如数据、计算、可视化、分析、统计、实验、问题定义、建模与验证等），从数据之中发现隐含的、对决策有参考意义的信息、价值和趋势。</a:t>
            </a:r>
            <a:r>
              <a:rPr lang="en-US" altLang="zh-CN"/>
              <a:t> </a:t>
            </a:r>
          </a:p>
          <a:p>
            <a:r>
              <a:rPr lang="zh-CN" altLang="zh-CN" dirty="0"/>
              <a:t>随着计算机技术的全面发展，企业生产、收集、存储和处理数据的能力大大提高，数据量与日俱增。数据的积累实质上是企业的经验和业务的沉淀。越来越多的企业引入“数据思维”——不只是依赖于数据的统计分析，更强调对数据进行挖掘，期待从这一“未来世界的石油”中发现潜在的价值。这一迫切的“开采”需求在世界范围内酝酿了一次“大数据”变革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>
            <a:extLst>
              <a:ext uri="{FF2B5EF4-FFF2-40B4-BE49-F238E27FC236}">
                <a16:creationId xmlns:a16="http://schemas.microsoft.com/office/drawing/2014/main" id="{4BAC02A8-EDCA-4EE8-8488-8DD3F291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65175"/>
            <a:ext cx="8640762" cy="2652713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zh-CN" altLang="en-US" sz="2000"/>
              <a:t>在</a:t>
            </a:r>
            <a:r>
              <a:rPr lang="zh-CN" altLang="zh-CN" sz="2000"/>
              <a:t>这界面上可以通过菜单栏的</a:t>
            </a:r>
            <a:r>
              <a:rPr lang="en-US" altLang="zh-CN" sz="2000"/>
              <a:t>File –&gt; New File </a:t>
            </a:r>
            <a:r>
              <a:rPr lang="zh-CN" altLang="zh-CN" sz="2000"/>
              <a:t>创建</a:t>
            </a:r>
            <a:r>
              <a:rPr lang="en-US" altLang="zh-CN" sz="2000"/>
              <a:t>Python</a:t>
            </a:r>
            <a:r>
              <a:rPr lang="zh-CN" altLang="zh-CN" sz="2000"/>
              <a:t>脚本，能够在</a:t>
            </a:r>
            <a:r>
              <a:rPr lang="en-US" altLang="zh-CN" sz="2000"/>
              <a:t>Python</a:t>
            </a:r>
            <a:r>
              <a:rPr lang="zh-CN" altLang="zh-CN" sz="2000"/>
              <a:t>脚本上写多行代码，保存为</a:t>
            </a:r>
            <a:r>
              <a:rPr lang="en-US" altLang="zh-CN" sz="2000"/>
              <a:t>.py</a:t>
            </a:r>
            <a:r>
              <a:rPr lang="zh-CN" altLang="zh-CN" sz="2000"/>
              <a:t>文件后并能够运行该脚本，而在</a:t>
            </a:r>
            <a:r>
              <a:rPr lang="en-US" altLang="zh-CN" sz="2000"/>
              <a:t>Command Line</a:t>
            </a:r>
            <a:r>
              <a:rPr lang="zh-CN" altLang="zh-CN" sz="2000"/>
              <a:t>上运行多行代码只能一行接着一行输入并按回车输出，显得十分繁琐。运行</a:t>
            </a:r>
            <a:r>
              <a:rPr lang="en-US" altLang="zh-CN" sz="2000"/>
              <a:t>Python</a:t>
            </a:r>
            <a:r>
              <a:rPr lang="zh-CN" altLang="zh-CN" sz="2000"/>
              <a:t>脚本实际上也是按顺序运行每行的代码，运行脚本后将回到</a:t>
            </a:r>
            <a:r>
              <a:rPr lang="en-US" altLang="zh-CN" sz="2000"/>
              <a:t>Python GUI</a:t>
            </a:r>
            <a:r>
              <a:rPr lang="zh-CN" altLang="zh-CN" sz="2000"/>
              <a:t>界面，这时候</a:t>
            </a:r>
            <a:r>
              <a:rPr lang="en-US" altLang="zh-CN" sz="2000"/>
              <a:t>Python</a:t>
            </a:r>
            <a:r>
              <a:rPr lang="zh-CN" altLang="zh-CN" sz="2000"/>
              <a:t>已经存储脚本运行后的数据，可以在界面上继续输入代码。</a:t>
            </a:r>
            <a:endParaRPr lang="zh-CN" altLang="en-US"/>
          </a:p>
        </p:txBody>
      </p:sp>
      <p:pic>
        <p:nvPicPr>
          <p:cNvPr id="46083" name="图片 3">
            <a:extLst>
              <a:ext uri="{FF2B5EF4-FFF2-40B4-BE49-F238E27FC236}">
                <a16:creationId xmlns:a16="http://schemas.microsoft.com/office/drawing/2014/main" id="{365B20E8-D8BB-440A-A950-4C26B8B15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197225"/>
            <a:ext cx="8137525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标题 1">
            <a:extLst>
              <a:ext uri="{FF2B5EF4-FFF2-40B4-BE49-F238E27FC236}">
                <a16:creationId xmlns:a16="http://schemas.microsoft.com/office/drawing/2014/main" id="{8FBE2AD2-BE34-4C4C-8275-025A528B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</a:rPr>
              <a:t>带图形界面的</a:t>
            </a:r>
            <a:r>
              <a:rPr lang="en-US" altLang="zh-CN">
                <a:latin typeface="微软雅黑" panose="020B0503020204020204" pitchFamily="34" charset="-122"/>
              </a:rPr>
              <a:t>Python GUI</a:t>
            </a:r>
            <a:endParaRPr lang="zh-CN" altLang="en-US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F046E372-D5D9-43D1-9FC8-C99704127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53988"/>
            <a:ext cx="8318500" cy="431800"/>
          </a:xfrm>
        </p:spPr>
        <p:txBody>
          <a:bodyPr/>
          <a:lstStyle/>
          <a:p>
            <a:r>
              <a:rPr lang="zh-CN" altLang="zh-CN">
                <a:latin typeface="微软雅黑" panose="020B0503020204020204" pitchFamily="34" charset="-122"/>
              </a:rPr>
              <a:t>第三方</a:t>
            </a:r>
            <a:r>
              <a:rPr lang="en-US" altLang="zh-CN">
                <a:latin typeface="微软雅黑" panose="020B0503020204020204" pitchFamily="34" charset="-122"/>
              </a:rPr>
              <a:t>Python IDE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14B4C29B-4739-40B6-94A4-D27B68CF8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65175"/>
            <a:ext cx="8713787" cy="2232025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en-US" altLang="zh-CN" sz="2000"/>
              <a:t>IDE</a:t>
            </a:r>
            <a:r>
              <a:rPr lang="zh-CN" altLang="zh-CN" sz="2000"/>
              <a:t>是集成开发环境（</a:t>
            </a:r>
            <a:r>
              <a:rPr lang="en-US" altLang="zh-CN" sz="2000"/>
              <a:t>Integrated Development Environment</a:t>
            </a:r>
            <a:r>
              <a:rPr lang="zh-CN" altLang="zh-CN" sz="2000"/>
              <a:t>）的英文简称。而第三方</a:t>
            </a:r>
            <a:r>
              <a:rPr lang="en-US" altLang="zh-CN" sz="2000"/>
              <a:t>IDE</a:t>
            </a:r>
            <a:r>
              <a:rPr lang="zh-CN" altLang="zh-CN" sz="2000"/>
              <a:t>通常聚合了更强大的功能，包括代码版本管理、项目代码管理、代码自动补全等。</a:t>
            </a:r>
            <a:r>
              <a:rPr lang="en-US" altLang="zh-CN" sz="2000"/>
              <a:t>PyCharm</a:t>
            </a:r>
            <a:r>
              <a:rPr lang="zh-CN" altLang="zh-CN" sz="2000"/>
              <a:t>就是这样一个跨平台的，多功能的集成开发环境，主要分为免费社区版和付费商业版。</a:t>
            </a:r>
            <a:endParaRPr lang="en-US" altLang="zh-CN" sz="2000"/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en-US" altLang="zh-CN" sz="2000"/>
              <a:t>PyCharm</a:t>
            </a:r>
            <a:r>
              <a:rPr lang="zh-CN" altLang="zh-CN" sz="2000"/>
              <a:t>社区版</a:t>
            </a:r>
            <a:r>
              <a:rPr lang="zh-CN" altLang="en-US" sz="2000"/>
              <a:t>如下图：</a:t>
            </a:r>
          </a:p>
        </p:txBody>
      </p:sp>
      <p:pic>
        <p:nvPicPr>
          <p:cNvPr id="47108" name="图片 3">
            <a:extLst>
              <a:ext uri="{FF2B5EF4-FFF2-40B4-BE49-F238E27FC236}">
                <a16:creationId xmlns:a16="http://schemas.microsoft.com/office/drawing/2014/main" id="{70E9976F-1BBE-4BAD-9AE1-10CBB37F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28925"/>
            <a:ext cx="8064500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2">
            <a:extLst>
              <a:ext uri="{FF2B5EF4-FFF2-40B4-BE49-F238E27FC236}">
                <a16:creationId xmlns:a16="http://schemas.microsoft.com/office/drawing/2014/main" id="{CD883A19-E28E-491A-BB7F-4126F4F0A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74700"/>
            <a:ext cx="8569325" cy="46704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 dirty="0"/>
              <a:t>在选择创建项目以及确定项目存储路径之后，我们能看到一个清晰，简洁的界面。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 dirty="0"/>
              <a:t>左侧栏是项目管理窗口，负责组织</a:t>
            </a:r>
            <a:r>
              <a:rPr lang="en-US" altLang="zh-CN" sz="2000" dirty="0"/>
              <a:t>Python</a:t>
            </a:r>
            <a:r>
              <a:rPr lang="zh-CN" altLang="zh-CN" sz="2000" dirty="0"/>
              <a:t>实现的项目中所涉及的全部代码和数据文件。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 dirty="0"/>
              <a:t>右边是正式的编辑区。在选择创建新的</a:t>
            </a:r>
            <a:r>
              <a:rPr lang="en-US" altLang="zh-CN" sz="2000" dirty="0"/>
              <a:t>Python File</a:t>
            </a:r>
            <a:r>
              <a:rPr lang="zh-CN" altLang="zh-CN" sz="2000" dirty="0"/>
              <a:t>之后，将能配合内置的自动补全，代码提示，调试运行功能进行代码的编辑、改正和优化。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 dirty="0"/>
              <a:t>同时，它还能自动结合</a:t>
            </a:r>
            <a:r>
              <a:rPr lang="en-US" altLang="zh-CN" sz="2000" dirty="0"/>
              <a:t>Git</a:t>
            </a:r>
            <a:r>
              <a:rPr lang="zh-CN" altLang="zh-CN" sz="2000" dirty="0"/>
              <a:t>进行代码版本控制。有兴趣的</a:t>
            </a:r>
            <a:r>
              <a:rPr lang="zh-CN" altLang="en-US" sz="2000" dirty="0"/>
              <a:t>话</a:t>
            </a:r>
            <a:r>
              <a:rPr lang="zh-CN" altLang="zh-CN" sz="2000" dirty="0"/>
              <a:t>可以自行查找资料。当我们需要做一个大型项目，代码量较多时，用带有项目管理功能的</a:t>
            </a:r>
            <a:r>
              <a:rPr lang="en-US" altLang="zh-CN" sz="2000" dirty="0"/>
              <a:t>PyCharm</a:t>
            </a:r>
            <a:r>
              <a:rPr lang="zh-CN" altLang="zh-CN" sz="2000" dirty="0"/>
              <a:t>会更加方便</a:t>
            </a:r>
            <a:r>
              <a:rPr lang="zh-CN" altLang="en-US" sz="2000" dirty="0"/>
              <a:t>。</a:t>
            </a:r>
            <a:endParaRPr lang="zh-CN" altLang="zh-CN" sz="2000" dirty="0"/>
          </a:p>
        </p:txBody>
      </p:sp>
      <p:sp>
        <p:nvSpPr>
          <p:cNvPr id="48131" name="标题 1">
            <a:extLst>
              <a:ext uri="{FF2B5EF4-FFF2-40B4-BE49-F238E27FC236}">
                <a16:creationId xmlns:a16="http://schemas.microsoft.com/office/drawing/2014/main" id="{A3087F6C-CFDF-494C-A7BA-934986BB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53988"/>
            <a:ext cx="8318500" cy="431800"/>
          </a:xfrm>
        </p:spPr>
        <p:txBody>
          <a:bodyPr/>
          <a:lstStyle/>
          <a:p>
            <a:r>
              <a:rPr lang="zh-CN" altLang="zh-CN">
                <a:latin typeface="微软雅黑" panose="020B0503020204020204" pitchFamily="34" charset="-122"/>
              </a:rPr>
              <a:t>第三方</a:t>
            </a:r>
            <a:r>
              <a:rPr lang="en-US" altLang="zh-CN">
                <a:latin typeface="微软雅黑" panose="020B0503020204020204" pitchFamily="34" charset="-122"/>
              </a:rPr>
              <a:t>Python IDE</a:t>
            </a:r>
            <a:endParaRPr lang="zh-CN" altLang="en-US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>
            <a:extLst>
              <a:ext uri="{FF2B5EF4-FFF2-40B4-BE49-F238E27FC236}">
                <a16:creationId xmlns:a16="http://schemas.microsoft.com/office/drawing/2014/main" id="{B1A16157-46A9-4346-B15E-90BEAEDB8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74700"/>
            <a:ext cx="8547100" cy="566738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2000"/>
              <a:t>PyCharm</a:t>
            </a:r>
            <a:r>
              <a:rPr lang="zh-CN" altLang="zh-CN" sz="2000"/>
              <a:t>新建</a:t>
            </a:r>
            <a:r>
              <a:rPr lang="en-US" altLang="zh-CN" sz="2000"/>
              <a:t>Python File  </a:t>
            </a:r>
            <a:r>
              <a:rPr lang="zh-CN" altLang="en-US" sz="2000"/>
              <a:t>如下图：</a:t>
            </a:r>
          </a:p>
        </p:txBody>
      </p:sp>
      <p:pic>
        <p:nvPicPr>
          <p:cNvPr id="49155" name="图片 3">
            <a:extLst>
              <a:ext uri="{FF2B5EF4-FFF2-40B4-BE49-F238E27FC236}">
                <a16:creationId xmlns:a16="http://schemas.microsoft.com/office/drawing/2014/main" id="{6E6EDC45-DC01-483C-9612-176F0958A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29564"/>
            <a:ext cx="8324989" cy="50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标题 1">
            <a:extLst>
              <a:ext uri="{FF2B5EF4-FFF2-40B4-BE49-F238E27FC236}">
                <a16:creationId xmlns:a16="http://schemas.microsoft.com/office/drawing/2014/main" id="{CFAD216C-99EF-4680-9840-E0B0DC9B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53988"/>
            <a:ext cx="8318500" cy="431800"/>
          </a:xfrm>
        </p:spPr>
        <p:txBody>
          <a:bodyPr/>
          <a:lstStyle/>
          <a:p>
            <a:r>
              <a:rPr lang="zh-CN" altLang="zh-CN">
                <a:latin typeface="微软雅黑" panose="020B0503020204020204" pitchFamily="34" charset="-122"/>
              </a:rPr>
              <a:t>第三方</a:t>
            </a:r>
            <a:r>
              <a:rPr lang="en-US" altLang="zh-CN">
                <a:latin typeface="微软雅黑" panose="020B0503020204020204" pitchFamily="34" charset="-122"/>
              </a:rPr>
              <a:t>Python IDE</a:t>
            </a:r>
            <a:endParaRPr lang="zh-CN" altLang="en-US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7">
            <a:extLst>
              <a:ext uri="{FF2B5EF4-FFF2-40B4-BE49-F238E27FC236}">
                <a16:creationId xmlns:a16="http://schemas.microsoft.com/office/drawing/2014/main" id="{427E11B3-A85B-4C69-89F7-0B391874075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795463"/>
            <a:ext cx="9142412" cy="2503487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1283949-5D36-4861-80CE-F5FAF89FE2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1731FA4B-B928-4ABE-9479-12F8338A8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0182" name="WordArt 2">
            <a:extLst>
              <a:ext uri="{FF2B5EF4-FFF2-40B4-BE49-F238E27FC236}">
                <a16:creationId xmlns:a16="http://schemas.microsoft.com/office/drawing/2014/main" id="{EA09D126-C9E7-4F90-B4EA-6EA581B64BD2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2483768" y="2767012"/>
            <a:ext cx="4343400" cy="560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1F497D"/>
                </a:solidFill>
                <a:effectLst>
                  <a:outerShdw dist="63500" dir="3187806" algn="ctr" rotWithShape="0">
                    <a:srgbClr val="EEECE1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You!</a:t>
            </a:r>
            <a:endParaRPr lang="zh-CN" altLang="en-US" sz="3600" kern="10" dirty="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rgbClr val="1F497D"/>
              </a:solidFill>
              <a:effectLst>
                <a:outerShdw dist="63500" dir="3187806" algn="ctr" rotWithShape="0">
                  <a:srgbClr val="EEECE1">
                    <a:alpha val="50000"/>
                  </a:srgb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3ACC4E58-10D1-4986-BCE8-6595F259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2BCD1C-A047-438A-A529-B2D99FD7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数据挖掘确是</a:t>
            </a:r>
            <a:r>
              <a:rPr lang="en-US" altLang="zh-CN" dirty="0"/>
              <a:t>21</a:t>
            </a:r>
            <a:r>
              <a:rPr lang="zh-CN" altLang="zh-CN" dirty="0"/>
              <a:t>世界最具话题性的技术之一，包含数据预处理、算法应用、模型评价、结果检验等多个部分，并依靠其丰富的内涵向外延伸出数据分析、数据</a:t>
            </a:r>
            <a:r>
              <a:rPr lang="en-US" altLang="zh-CN" dirty="0"/>
              <a:t>ETL</a:t>
            </a:r>
            <a:r>
              <a:rPr lang="zh-CN" altLang="zh-CN" dirty="0"/>
              <a:t>、机器学习等多个领域。</a:t>
            </a:r>
            <a:endParaRPr lang="en-US" altLang="zh-CN" dirty="0"/>
          </a:p>
          <a:p>
            <a:r>
              <a:rPr lang="zh-CN" altLang="en-US" dirty="0"/>
              <a:t>数据挖掘的整体过程如下图：</a:t>
            </a:r>
            <a:endParaRPr lang="zh-CN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9460" name="Picture 2" descr="http://articles.e-works.net.cn/articles/articleimage/20141/130337988413779638_new.jpg">
            <a:extLst>
              <a:ext uri="{FF2B5EF4-FFF2-40B4-BE49-F238E27FC236}">
                <a16:creationId xmlns:a16="http://schemas.microsoft.com/office/drawing/2014/main" id="{0081704F-08F3-4307-AACF-960E6D9B6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52738"/>
            <a:ext cx="80613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910A618-941C-47D5-B17E-DFFDA801FFD0}"/>
              </a:ext>
            </a:extLst>
          </p:cNvPr>
          <p:cNvCxnSpPr/>
          <p:nvPr/>
        </p:nvCxnSpPr>
        <p:spPr>
          <a:xfrm>
            <a:off x="2143125" y="1428750"/>
            <a:ext cx="0" cy="3800475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D4D30892-56A6-4E62-A2F7-E793E748E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143125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AC4E01A-2355-4131-A9D0-F38C1459C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4005263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Python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开发环境的搭建</a:t>
            </a:r>
          </a:p>
        </p:txBody>
      </p:sp>
      <p:sp>
        <p:nvSpPr>
          <p:cNvPr id="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4C8D385-7DE1-42FC-8E7E-6A0AD7D66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4005263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699CEFB-D2AD-4D86-AD6F-E93A5DD44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860550"/>
            <a:ext cx="623887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991170B-E57C-4228-B770-60CBC0213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860550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数据挖掘简介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FD94CD-1C67-402A-A1E4-CD2BC3CE3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924745"/>
            <a:ext cx="4602163" cy="576263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工具简介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3802462-B1D8-4AA6-95A2-B92A4329F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924745"/>
            <a:ext cx="623887" cy="57626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0494" name="标题 13">
            <a:extLst>
              <a:ext uri="{FF2B5EF4-FFF2-40B4-BE49-F238E27FC236}">
                <a16:creationId xmlns:a16="http://schemas.microsoft.com/office/drawing/2014/main" id="{1C55E304-9FA2-4F2E-A8A4-73EDF991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FFF4CB6C-09CA-4B93-ABA4-1DBB946F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工具简介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012FA-2817-4056-9C41-A568038B7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数据挖掘软件的历史并不长，甚至连“数据挖掘”这个术语也只是在</a:t>
            </a:r>
            <a:r>
              <a:rPr lang="en-US" altLang="zh-CN"/>
              <a:t>19</a:t>
            </a:r>
            <a:r>
              <a:rPr lang="zh-CN" altLang="zh-CN"/>
              <a:t>世界</a:t>
            </a:r>
            <a:r>
              <a:rPr lang="en-US" altLang="zh-CN"/>
              <a:t>90</a:t>
            </a:r>
            <a:r>
              <a:rPr lang="zh-CN" altLang="zh-CN"/>
              <a:t>年代中期才正式提出。如今，商用数据挖掘软件和开源工具都已经非常成熟，不仅提供易用的可视化界面，还集成了数据处理、建模、评估等一整套功能。</a:t>
            </a:r>
          </a:p>
          <a:p>
            <a:r>
              <a:rPr lang="zh-CN" altLang="zh-CN"/>
              <a:t>部分开源的数据挖掘软件，采用可视化编程的设计思路。之所以这么做，是因为它能足够灵活和易用，更适合缺乏计算机科学知识的用户。如</a:t>
            </a:r>
            <a:r>
              <a:rPr lang="en-US" altLang="zh-CN"/>
              <a:t>WEKA</a:t>
            </a:r>
            <a:r>
              <a:rPr lang="zh-CN" altLang="zh-CN"/>
              <a:t>和</a:t>
            </a:r>
            <a:r>
              <a:rPr lang="en-US" altLang="zh-CN"/>
              <a:t>RapidMiner</a:t>
            </a:r>
            <a:r>
              <a:rPr lang="zh-CN" altLang="zh-CN"/>
              <a:t>。</a:t>
            </a:r>
          </a:p>
          <a:p>
            <a:r>
              <a:rPr lang="zh-CN" altLang="zh-CN"/>
              <a:t>当用户拥有较多特定的分析需求，或正在自行实现一个改进的机器学习算法时，脚本型语言如</a:t>
            </a:r>
            <a:r>
              <a:rPr lang="en-US" altLang="zh-CN"/>
              <a:t>Python</a:t>
            </a:r>
            <a:r>
              <a:rPr lang="zh-CN" altLang="zh-CN"/>
              <a:t>和</a:t>
            </a:r>
            <a:r>
              <a:rPr lang="en-US" altLang="zh-CN"/>
              <a:t>R</a:t>
            </a:r>
            <a:r>
              <a:rPr lang="zh-CN" altLang="zh-CN"/>
              <a:t>将更符合需要。同时，脚本型语言兼具运行效率和开发效率，支持敏捷型的迭代更新。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239CFD71-7E8E-451E-8727-140A1802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WEKA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817A1-87F5-4006-91E0-64FB213E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用</a:t>
            </a:r>
            <a:r>
              <a:rPr lang="en-US" altLang="zh-CN"/>
              <a:t>Java</a:t>
            </a:r>
            <a:r>
              <a:rPr lang="zh-CN" altLang="zh-CN"/>
              <a:t>编写的</a:t>
            </a:r>
            <a:r>
              <a:rPr lang="en-US" altLang="zh-CN"/>
              <a:t>WEKA</a:t>
            </a:r>
            <a:r>
              <a:rPr lang="zh-CN" altLang="zh-CN"/>
              <a:t>是一款知名的数据挖掘工作平台，它为解决数据挖掘任务的实际需求而生，集成了大量能处理数据挖掘任务的机器学习算法，这些算法能被用户直接应用于数据集之上。</a:t>
            </a:r>
            <a:endParaRPr lang="en-US" altLang="zh-CN"/>
          </a:p>
          <a:p>
            <a:r>
              <a:rPr lang="en-US" altLang="zh-CN"/>
              <a:t>WEKA </a:t>
            </a:r>
            <a:r>
              <a:rPr lang="zh-CN" altLang="zh-CN"/>
              <a:t>支持多种标准数据挖掘任务，包括数据预处理，分类、回归分析、聚类、关联规则等算法的应用，以及特征工程和可视化。</a:t>
            </a:r>
            <a:endParaRPr lang="en-US" altLang="zh-CN"/>
          </a:p>
          <a:p>
            <a:r>
              <a:rPr lang="en-US" altLang="zh-CN"/>
              <a:t>WEKA</a:t>
            </a:r>
            <a:r>
              <a:rPr lang="zh-CN" altLang="en-US"/>
              <a:t>欢迎界面如下图：</a:t>
            </a:r>
            <a:endParaRPr lang="zh-CN" altLang="zh-CN"/>
          </a:p>
          <a:p>
            <a:endParaRPr lang="zh-CN" altLang="en-US" dirty="0"/>
          </a:p>
        </p:txBody>
      </p:sp>
      <p:pic>
        <p:nvPicPr>
          <p:cNvPr id="22532" name="图片 3" descr="https://www.ibm.com/developerworks/cn/opensource/os-weka1/weka-startup1.jpg">
            <a:extLst>
              <a:ext uri="{FF2B5EF4-FFF2-40B4-BE49-F238E27FC236}">
                <a16:creationId xmlns:a16="http://schemas.microsoft.com/office/drawing/2014/main" id="{8E6705BA-F50F-48D2-B049-FF6B45702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089" y="3429000"/>
            <a:ext cx="50419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FCE33DEC-8156-419A-82D4-34E98D34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RapidMiner Studio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083A0-EDB4-4376-903C-D57982135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RapidMiner</a:t>
            </a:r>
            <a:r>
              <a:rPr lang="zh-CN" altLang="zh-CN"/>
              <a:t>的目标是：“成为一个能将数据变成宝贵的战略资产的现代平台”，已被广泛使用于商业应用、学术研究、教育、敏捷开发等领域。</a:t>
            </a:r>
          </a:p>
          <a:p>
            <a:r>
              <a:rPr lang="en-US" altLang="zh-CN"/>
              <a:t>RapidMiner</a:t>
            </a:r>
            <a:r>
              <a:rPr lang="zh-CN" altLang="zh-CN"/>
              <a:t>是一个支持数据挖掘、文本挖掘、机器学习、商业分析等任务的集成环境。</a:t>
            </a:r>
            <a:endParaRPr lang="en-US" altLang="zh-CN"/>
          </a:p>
          <a:p>
            <a:r>
              <a:rPr lang="en-US" altLang="zh-CN"/>
              <a:t>RapidMiner</a:t>
            </a:r>
            <a:r>
              <a:rPr lang="zh-CN" altLang="zh-CN"/>
              <a:t>是基于</a:t>
            </a:r>
            <a:r>
              <a:rPr lang="en-US" altLang="zh-CN"/>
              <a:t>WEKA</a:t>
            </a:r>
            <a:r>
              <a:rPr lang="zh-CN" altLang="zh-CN"/>
              <a:t>二次开发的应用，这意味着它可以调用</a:t>
            </a:r>
            <a:r>
              <a:rPr lang="en-US" altLang="zh-CN"/>
              <a:t>WEKA</a:t>
            </a:r>
            <a:r>
              <a:rPr lang="zh-CN" altLang="zh-CN"/>
              <a:t>中的各种分析组件。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DDCE6AF8-8A77-4162-97B3-A244C29B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RapidMiner Studio</a:t>
            </a:r>
            <a:endParaRPr lang="zh-CN" altLang="en-US"/>
          </a:p>
        </p:txBody>
      </p:sp>
      <p:pic>
        <p:nvPicPr>
          <p:cNvPr id="24579" name="图片 3" descr="C:\Users\ORamon\Desktop\rm2.png">
            <a:extLst>
              <a:ext uri="{FF2B5EF4-FFF2-40B4-BE49-F238E27FC236}">
                <a16:creationId xmlns:a16="http://schemas.microsoft.com/office/drawing/2014/main" id="{BD8E7574-339A-46C6-9213-1E3D76408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7704137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97B1E5-50A3-4E36-A76A-345C4D78E6AC}"/>
              </a:ext>
            </a:extLst>
          </p:cNvPr>
          <p:cNvSpPr txBox="1"/>
          <p:nvPr/>
        </p:nvSpPr>
        <p:spPr>
          <a:xfrm>
            <a:off x="179388" y="765175"/>
            <a:ext cx="84978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kern="1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RapidMiner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Studio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工作界面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如下图：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52052</TotalTime>
  <Words>2335</Words>
  <Application>Microsoft Office PowerPoint</Application>
  <PresentationFormat>全屏显示(4:3)</PresentationFormat>
  <Paragraphs>128</Paragraphs>
  <Slides>34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黑体</vt:lpstr>
      <vt:lpstr>华文楷体</vt:lpstr>
      <vt:lpstr>微软雅黑</vt:lpstr>
      <vt:lpstr>Arial</vt:lpstr>
      <vt:lpstr>Calibri</vt:lpstr>
      <vt:lpstr>Verdana</vt:lpstr>
      <vt:lpstr>Wingdings</vt:lpstr>
      <vt:lpstr>Office 主题</vt:lpstr>
      <vt:lpstr>PowerPoint 演示文稿</vt:lpstr>
      <vt:lpstr>目录</vt:lpstr>
      <vt:lpstr>数据挖掘简介</vt:lpstr>
      <vt:lpstr>数据挖掘简介</vt:lpstr>
      <vt:lpstr>目录</vt:lpstr>
      <vt:lpstr>工具简介</vt:lpstr>
      <vt:lpstr>1、WEKA</vt:lpstr>
      <vt:lpstr>2、RapidMiner Studio</vt:lpstr>
      <vt:lpstr>2、RapidMiner Studio</vt:lpstr>
      <vt:lpstr>3、Python</vt:lpstr>
      <vt:lpstr>4、R语言</vt:lpstr>
      <vt:lpstr>4、R语言</vt:lpstr>
      <vt:lpstr>Python的优点</vt:lpstr>
      <vt:lpstr>Python的缺点</vt:lpstr>
      <vt:lpstr>目录</vt:lpstr>
      <vt:lpstr>Python安装</vt:lpstr>
      <vt:lpstr>Python安装</vt:lpstr>
      <vt:lpstr>Windows下安装Python</vt:lpstr>
      <vt:lpstr>Windows下安装Python</vt:lpstr>
      <vt:lpstr>Linux下安装Python</vt:lpstr>
      <vt:lpstr>Linux下安装Python</vt:lpstr>
      <vt:lpstr>Linux下安装Python</vt:lpstr>
      <vt:lpstr>Linux下安装Python</vt:lpstr>
      <vt:lpstr>Mac下安装Python</vt:lpstr>
      <vt:lpstr>Mac下安装Python</vt:lpstr>
      <vt:lpstr>Mac下安装Python</vt:lpstr>
      <vt:lpstr>Python窗口</vt:lpstr>
      <vt:lpstr>Python窗口</vt:lpstr>
      <vt:lpstr>带图形界面的Python GUI</vt:lpstr>
      <vt:lpstr>带图形界面的Python GUI</vt:lpstr>
      <vt:lpstr>第三方Python IDE</vt:lpstr>
      <vt:lpstr>第三方Python IDE</vt:lpstr>
      <vt:lpstr>第三方Python IDE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tiptech</dc:creator>
  <cp:lastModifiedBy>武永亮</cp:lastModifiedBy>
  <cp:revision>6747</cp:revision>
  <cp:lastPrinted>1601-01-01T00:00:00Z</cp:lastPrinted>
  <dcterms:created xsi:type="dcterms:W3CDTF">2009-09-22T14:48:25Z</dcterms:created>
  <dcterms:modified xsi:type="dcterms:W3CDTF">2019-07-16T06:13:19Z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NXTAG2">
    <vt:lpwstr>000800a840000000000001024120</vt:lpwstr>
  </property>
</Properties>
</file>