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notesMasterIdLst>
    <p:notesMasterId r:id="rId37"/>
  </p:notesMasterIdLst>
  <p:sldIdLst>
    <p:sldId id="499" r:id="rId2"/>
    <p:sldId id="500" r:id="rId3"/>
    <p:sldId id="501" r:id="rId4"/>
    <p:sldId id="502" r:id="rId5"/>
    <p:sldId id="503" r:id="rId6"/>
    <p:sldId id="504" r:id="rId7"/>
    <p:sldId id="506" r:id="rId8"/>
    <p:sldId id="505" r:id="rId9"/>
    <p:sldId id="507" r:id="rId10"/>
    <p:sldId id="527" r:id="rId11"/>
    <p:sldId id="508" r:id="rId12"/>
    <p:sldId id="509" r:id="rId13"/>
    <p:sldId id="528" r:id="rId14"/>
    <p:sldId id="510" r:id="rId15"/>
    <p:sldId id="511" r:id="rId16"/>
    <p:sldId id="512" r:id="rId17"/>
    <p:sldId id="513" r:id="rId18"/>
    <p:sldId id="514" r:id="rId19"/>
    <p:sldId id="529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30" r:id="rId29"/>
    <p:sldId id="523" r:id="rId30"/>
    <p:sldId id="524" r:id="rId31"/>
    <p:sldId id="525" r:id="rId32"/>
    <p:sldId id="526" r:id="rId33"/>
    <p:sldId id="531" r:id="rId34"/>
    <p:sldId id="532" r:id="rId35"/>
    <p:sldId id="534" r:id="rId36"/>
  </p:sldIdLst>
  <p:sldSz cx="9144000" cy="6858000" type="screen4x3"/>
  <p:notesSz cx="7099300" cy="10234613"/>
  <p:custDataLst>
    <p:tags r:id="rId3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321">
          <p15:clr>
            <a:srgbClr val="A4A3A4"/>
          </p15:clr>
        </p15:guide>
        <p15:guide id="3" orient="horz" pos="4133">
          <p15:clr>
            <a:srgbClr val="A4A3A4"/>
          </p15:clr>
        </p15:guide>
        <p15:guide id="4" orient="horz" pos="4224">
          <p15:clr>
            <a:srgbClr val="A4A3A4"/>
          </p15:clr>
        </p15:guide>
        <p15:guide id="5" pos="295">
          <p15:clr>
            <a:srgbClr val="A4A3A4"/>
          </p15:clr>
        </p15:guide>
        <p15:guide id="6" pos="4037">
          <p15:clr>
            <a:srgbClr val="A4A3A4"/>
          </p15:clr>
        </p15:guide>
        <p15:guide id="7" pos="5534">
          <p15:clr>
            <a:srgbClr val="A4A3A4"/>
          </p15:clr>
        </p15:guide>
        <p15:guide id="8" pos="1134">
          <p15:clr>
            <a:srgbClr val="A4A3A4"/>
          </p15:clr>
        </p15:guide>
        <p15:guide id="9" pos="1202">
          <p15:clr>
            <a:srgbClr val="A4A3A4"/>
          </p15:clr>
        </p15:guide>
        <p15:guide id="10" pos="1678">
          <p15:clr>
            <a:srgbClr val="A4A3A4"/>
          </p15:clr>
        </p15:guide>
        <p15:guide id="11" pos="17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C40EA"/>
    <a:srgbClr val="E4D994"/>
    <a:srgbClr val="E8DFA6"/>
    <a:srgbClr val="99CCFF"/>
    <a:srgbClr val="C4C4C4"/>
    <a:srgbClr val="9B9B9B"/>
    <a:srgbClr val="F1F2E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8701" autoAdjust="0"/>
  </p:normalViewPr>
  <p:slideViewPr>
    <p:cSldViewPr>
      <p:cViewPr varScale="1">
        <p:scale>
          <a:sx n="87" d="100"/>
          <a:sy n="87" d="100"/>
        </p:scale>
        <p:origin x="108" y="90"/>
      </p:cViewPr>
      <p:guideLst>
        <p:guide orient="horz" pos="799"/>
        <p:guide orient="horz" pos="1321"/>
        <p:guide orient="horz" pos="4133"/>
        <p:guide orient="horz" pos="4224"/>
        <p:guide pos="295"/>
        <p:guide pos="4037"/>
        <p:guide pos="5534"/>
        <p:guide pos="1134"/>
        <p:guide pos="1202"/>
        <p:guide pos="1678"/>
        <p:guide pos="17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8DEBCB3E-F474-4664-8170-1F01F03C80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D203841-EE37-42F7-903E-9E63C06C2F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387A3F5D-D85A-4D6A-B9F1-9F178913ADF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B7A529C5-725E-4AA1-A754-3D08F28D10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D859E3C5-C1D1-4459-A24D-66A4AAD538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F03A5395-ED7B-4846-A253-171B3A0CA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6535A7ED-0D33-4771-94C6-3B33CB893B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C8675702-2859-47C6-87B2-E2C4152205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355BB51D-01C4-4F8A-91F5-881C99635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4AD8A017-6C5F-4F10-9A96-4709F5C92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5AB20A-C4DB-4D78-A425-902F066AE5A7}" type="slidenum">
              <a:rPr lang="en-US" altLang="zh-CN" sz="13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6EB97E07-40BE-4190-9781-9B3660F481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52FFDF92-C194-4748-A72F-E9A85F3B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BC59F68A-76F2-4436-BCA6-C26B853B9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242C69-CB45-466A-8DE9-7257B1F3E782}" type="slidenum">
              <a:rPr lang="zh-CN" altLang="en-US" sz="1300">
                <a:solidFill>
                  <a:schemeClr val="tx1"/>
                </a:solidFill>
              </a:rPr>
              <a:pPr eaLnBrk="1" hangingPunct="1"/>
              <a:t>2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62260C71-3C2A-4F71-AE4F-A5C659C2BF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2D8400D1-847A-4E21-AD8D-00520EB73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B4E0436F-E974-4CC5-B532-24B9A93C7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FDE1A3-7242-4178-ABD0-CB2506DE8A2C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10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E6D052A8-3CB6-4511-9647-442F20B17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D04BA32C-A290-458B-B6BD-EBF503915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0E340337-745C-412E-8536-349657AFE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9D42E3-C106-42F7-AFFB-C234A3BA2E3B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13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77A48144-6AD8-4B35-A1E6-99375A929B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1888ABD0-2F92-436A-AE2B-D66BE9F2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F35F75A3-96D1-4C63-B9AF-A9380D646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CB0EEC-754B-49C0-9407-97BFB1D271FC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19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98435C00-6CBF-4C15-A47A-4DF2EE548D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F87CD709-B3E0-46A8-9EFA-8EA59E73F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E86E9687-58D5-4AD4-BDD5-4FDF108976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A72510-DDCD-4EDC-B6A3-7BAE2384A167}" type="slidenum">
              <a:rPr lang="zh-CN" altLang="en-US" sz="1300">
                <a:solidFill>
                  <a:schemeClr val="tx1"/>
                </a:solidFill>
              </a:rPr>
              <a:pPr eaLnBrk="1" hangingPunct="1"/>
              <a:t>28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74E120C-6EC1-4E78-970A-6E1AD41302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AE3D214-17CF-40A8-905E-C15207067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3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EC4A786-2EB6-45F9-9BF6-B1680F862EDA}"/>
              </a:ext>
            </a:extLst>
          </p:cNvPr>
          <p:cNvSpPr/>
          <p:nvPr userDrawn="1"/>
        </p:nvSpPr>
        <p:spPr>
          <a:xfrm>
            <a:off x="0" y="1857375"/>
            <a:ext cx="9142413" cy="2500313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 descr="AW视觉符号.jpg">
            <a:extLst>
              <a:ext uri="{FF2B5EF4-FFF2-40B4-BE49-F238E27FC236}">
                <a16:creationId xmlns:a16="http://schemas.microsoft.com/office/drawing/2014/main" id="{F049F594-102F-450C-886C-7F51B77A31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4019" y="2628032"/>
            <a:ext cx="3896807" cy="2055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7E17C9CD-44C1-4823-AFD4-95390E34A6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0188" y="500063"/>
            <a:ext cx="7643812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《Python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与数据挖掘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7105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22">
            <a:extLst>
              <a:ext uri="{FF2B5EF4-FFF2-40B4-BE49-F238E27FC236}">
                <a16:creationId xmlns:a16="http://schemas.microsoft.com/office/drawing/2014/main" id="{B643B042-BA6C-4651-B0B1-98FFAE4441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31" name="AutoShape 23">
            <a:extLst>
              <a:ext uri="{FF2B5EF4-FFF2-40B4-BE49-F238E27FC236}">
                <a16:creationId xmlns:a16="http://schemas.microsoft.com/office/drawing/2014/main" id="{FE8DB7E6-9FB2-498C-B71E-85BE73AAC6C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8C4C5253-EECD-4423-8FD7-77E4F2E63C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9563" y="6484938"/>
            <a:ext cx="428625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fld id="{EC9AFC04-FEF9-41D0-BA8E-E01D990C3EEA}" type="slidenum"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7F7F7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C8EC533-F3ED-4DD1-A90A-4A118F8FB22A}"/>
              </a:ext>
            </a:extLst>
          </p:cNvPr>
          <p:cNvCxnSpPr/>
          <p:nvPr userDrawn="1"/>
        </p:nvCxnSpPr>
        <p:spPr>
          <a:xfrm>
            <a:off x="2500313" y="6642100"/>
            <a:ext cx="5500687" cy="158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E27EF0B-258E-403B-BB08-587D8E070CD8}"/>
              </a:ext>
            </a:extLst>
          </p:cNvPr>
          <p:cNvCxnSpPr/>
          <p:nvPr userDrawn="1"/>
        </p:nvCxnSpPr>
        <p:spPr>
          <a:xfrm>
            <a:off x="8335963" y="6629400"/>
            <a:ext cx="39528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4D7C683-B080-40B7-8A76-9204974855BF}"/>
              </a:ext>
            </a:extLst>
          </p:cNvPr>
          <p:cNvCxnSpPr/>
          <p:nvPr userDrawn="1"/>
        </p:nvCxnSpPr>
        <p:spPr>
          <a:xfrm rot="5400000">
            <a:off x="1336675" y="6623050"/>
            <a:ext cx="17938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74A155BB-9D58-466C-85CA-099F783330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5575" y="6440488"/>
            <a:ext cx="1107996" cy="32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2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讲师：武永亮</a:t>
            </a:r>
            <a:endParaRPr lang="en-US" altLang="zh-CN" sz="12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E2BF14A5-D47C-420A-909F-DC4E7554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4" y="154379"/>
            <a:ext cx="860586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EBA449FB-6F59-4AF5-9B86-D490678D4C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650" y="751710"/>
            <a:ext cx="8587063" cy="1285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066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779445D-79E0-4E7A-B247-3AAC4E0E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A75DC62-C930-4873-8900-A3233382B05C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6A35A99-3B64-46C9-868E-9139BB2E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3EC6BB1-EFF4-48E2-B8FE-2DC28529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7EDA9C0E-3916-4C3D-8B63-5139F94030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53341"/>
      </p:ext>
    </p:extLst>
  </p:cSld>
  <p:clrMapOvr>
    <a:masterClrMapping/>
  </p:clrMapOvr>
  <p:transition spd="slow" advClick="0" advTm="10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75E79791-481E-4ABF-83BE-A5EC0044D7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A1C3922-A345-457D-B4C9-7911BA32C0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7B5BC-AA99-4BC5-804C-3A54619EB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1412277-7EE4-4E52-9CBC-A51FC4805145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D0315-585F-4A7D-A93F-AE6E38402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6CC9A-63B1-4AF8-96F1-DD92C7E2B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8DC2013-0EE0-41C5-9340-F593F24C27D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82" r:id="rId1"/>
    <p:sldLayoutId id="2147485883" r:id="rId2"/>
    <p:sldLayoutId id="214748589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Box 10">
            <a:extLst>
              <a:ext uri="{FF2B5EF4-FFF2-40B4-BE49-F238E27FC236}">
                <a16:creationId xmlns:a16="http://schemas.microsoft.com/office/drawing/2014/main" id="{4198B425-DA0E-487F-B687-DBF3591F6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2873375"/>
            <a:ext cx="507206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基础入门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讲师：武永亮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08CADD2-D97C-4983-8EAB-FA3EA0F87E9E}"/>
              </a:ext>
            </a:extLst>
          </p:cNvPr>
          <p:cNvCxnSpPr/>
          <p:nvPr/>
        </p:nvCxnSpPr>
        <p:spPr>
          <a:xfrm>
            <a:off x="2143125" y="1068388"/>
            <a:ext cx="0" cy="5024437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3BEA8973-3BB2-4CF3-A9FC-D015356AE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782763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E6D2439-6003-4811-B8C8-A5559E60B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500188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399F51F-4DC8-4A45-8BE2-002DF8798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500188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常用操作符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165A848-3AC8-44ED-AF93-E12F0DB60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348681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数字数据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C317C9F-BF07-415D-BA76-1BC809B50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006" y="2348681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5612" name="标题 13">
            <a:extLst>
              <a:ext uri="{FF2B5EF4-FFF2-40B4-BE49-F238E27FC236}">
                <a16:creationId xmlns:a16="http://schemas.microsoft.com/office/drawing/2014/main" id="{B8F7B4EF-0A21-4F42-AB77-00F14E08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F11EF2-C9D9-4AD1-A722-70B622ACA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2131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sp>
        <p:nvSpPr>
          <p:cNvPr id="14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797E3E4-D36F-4426-A4F0-BC7BA590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0767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5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0E0C2B4-B70A-4551-B6B1-946BAAE6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9403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/>
              <a:t>文件读写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320F3B8-0D96-46FA-8544-518E784AD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2131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FF01005-EFE8-4352-B5A5-7814A9823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0767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8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0C745E2-63DA-4E88-8B23-CAAE6A38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9403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90CA971E-C1BF-4DBE-9E9B-AE2F02EE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变量与赋值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2E4CFD9D-51B8-48A3-B0D8-8F327BC60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50" y="751710"/>
            <a:ext cx="8730830" cy="1285603"/>
          </a:xfrm>
        </p:spPr>
        <p:txBody>
          <a:bodyPr/>
          <a:lstStyle/>
          <a:p>
            <a:r>
              <a:rPr lang="zh-CN" altLang="zh-CN" dirty="0"/>
              <a:t>变量是我们广为熟悉的概念。程序语言中的变量和数学上的变量类似，如果需要对</a:t>
            </a:r>
            <a:r>
              <a:rPr lang="en-US" altLang="zh-CN" dirty="0"/>
              <a:t>x</a:t>
            </a:r>
            <a:r>
              <a:rPr lang="zh-CN" altLang="zh-CN" dirty="0"/>
              <a:t>赋值</a:t>
            </a:r>
            <a:r>
              <a:rPr lang="en-US" altLang="zh-CN" dirty="0"/>
              <a:t>3</a:t>
            </a:r>
            <a:r>
              <a:rPr lang="zh-CN" altLang="zh-CN" dirty="0"/>
              <a:t>，执行下面语句：</a:t>
            </a:r>
            <a:r>
              <a:rPr lang="en-US" altLang="zh-CN" dirty="0"/>
              <a:t>&gt;&gt;&gt; x = 3</a:t>
            </a:r>
            <a:endParaRPr lang="zh-CN" altLang="zh-CN" dirty="0"/>
          </a:p>
          <a:p>
            <a:r>
              <a:rPr lang="zh-CN" altLang="zh-CN" dirty="0"/>
              <a:t>这样程序将会为变量</a:t>
            </a:r>
            <a:r>
              <a:rPr lang="en-US" altLang="zh-CN" dirty="0"/>
              <a:t>x</a:t>
            </a:r>
            <a:r>
              <a:rPr lang="zh-CN" altLang="zh-CN" dirty="0"/>
              <a:t>申请地址并存储它。</a:t>
            </a:r>
            <a:r>
              <a:rPr lang="en-US" altLang="zh-CN" dirty="0"/>
              <a:t>’=’</a:t>
            </a:r>
            <a:r>
              <a:rPr lang="zh-CN" altLang="zh-CN" dirty="0"/>
              <a:t>的这个操作称为赋值。</a:t>
            </a:r>
            <a:endParaRPr lang="en-US" altLang="zh-CN" dirty="0"/>
          </a:p>
          <a:p>
            <a:r>
              <a:rPr lang="zh-CN" altLang="zh-CN" dirty="0"/>
              <a:t>如果变量的值发生改变，</a:t>
            </a:r>
            <a:r>
              <a:rPr lang="en-US" altLang="zh-CN" dirty="0"/>
              <a:t>Python</a:t>
            </a:r>
            <a:r>
              <a:rPr lang="zh-CN" altLang="zh-CN" dirty="0"/>
              <a:t>会自动创建另一个对象申请另一块的内存，并改变变量的对象引用。这样做的优点是减少了重复的值对内存空间的占用，而缺点则是每次修改变量都需要重新开辟内存单元，给执行效率带来一定影响。</a:t>
            </a:r>
            <a:r>
              <a:rPr lang="en-US" altLang="zh-CN"/>
              <a:t> </a:t>
            </a:r>
            <a:endParaRPr lang="en-US" altLang="zh-CN" dirty="0"/>
          </a:p>
          <a:p>
            <a:r>
              <a:rPr lang="zh-CN" altLang="en-US" dirty="0"/>
              <a:t>变量与地址的关系如下：</a:t>
            </a:r>
            <a:endParaRPr lang="en-US" altLang="zh-CN" dirty="0"/>
          </a:p>
        </p:txBody>
      </p:sp>
      <p:pic>
        <p:nvPicPr>
          <p:cNvPr id="26628" name="图片 3">
            <a:extLst>
              <a:ext uri="{FF2B5EF4-FFF2-40B4-BE49-F238E27FC236}">
                <a16:creationId xmlns:a16="http://schemas.microsoft.com/office/drawing/2014/main" id="{F78A04E9-4ACF-458B-8FEF-FE1920A5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702175"/>
            <a:ext cx="547370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3F37E5A9-6DE8-411A-BDA0-8B49520B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数字数据类型</a:t>
            </a:r>
            <a:endParaRPr lang="zh-CN" altLang="en-US" dirty="0"/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E3B0ABF6-B403-41DB-9138-AE8DCFB8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50" y="751710"/>
            <a:ext cx="8730830" cy="1285603"/>
          </a:xfrm>
        </p:spPr>
        <p:txBody>
          <a:bodyPr/>
          <a:lstStyle/>
          <a:p>
            <a:r>
              <a:rPr lang="zh-CN" altLang="zh-CN" dirty="0"/>
              <a:t>数字的基本数据类型可分为整数，浮点数，布尔值。创建变量时，</a:t>
            </a:r>
            <a:r>
              <a:rPr lang="en-US" altLang="zh-CN" dirty="0"/>
              <a:t>Python</a:t>
            </a:r>
            <a:r>
              <a:rPr lang="zh-CN" altLang="zh-CN" dirty="0"/>
              <a:t>不需要声明数据类型，</a:t>
            </a:r>
            <a:r>
              <a:rPr lang="en-US" altLang="zh-CN" dirty="0"/>
              <a:t>Python</a:t>
            </a:r>
            <a:r>
              <a:rPr lang="zh-CN" altLang="zh-CN" dirty="0"/>
              <a:t>能够自动识别数据类型。</a:t>
            </a:r>
            <a:r>
              <a:rPr lang="en-US" altLang="zh-CN" dirty="0"/>
              <a:t>x=3</a:t>
            </a:r>
            <a:r>
              <a:rPr lang="zh-CN" altLang="zh-CN" dirty="0"/>
              <a:t>的数据类型是整数而</a:t>
            </a:r>
            <a:r>
              <a:rPr lang="en-US" altLang="zh-CN" dirty="0"/>
              <a:t>x=3.3</a:t>
            </a:r>
            <a:r>
              <a:rPr lang="zh-CN" altLang="zh-CN" dirty="0"/>
              <a:t>的数据类型是浮点数，函数</a:t>
            </a:r>
            <a:r>
              <a:rPr lang="en-US" altLang="zh-CN" dirty="0"/>
              <a:t>type(x)</a:t>
            </a:r>
            <a:r>
              <a:rPr lang="zh-CN" altLang="zh-CN" dirty="0"/>
              <a:t>可以查看数据的数据类型。布尔值只有</a:t>
            </a:r>
            <a:r>
              <a:rPr lang="en-US" altLang="zh-CN" dirty="0"/>
              <a:t>True</a:t>
            </a:r>
            <a:r>
              <a:rPr lang="zh-CN" altLang="zh-CN" dirty="0"/>
              <a:t>和</a:t>
            </a:r>
            <a:r>
              <a:rPr lang="en-US" altLang="zh-CN" dirty="0"/>
              <a:t>False</a:t>
            </a:r>
            <a:r>
              <a:rPr lang="zh-CN" altLang="zh-CN" dirty="0"/>
              <a:t>两种值，支持</a:t>
            </a:r>
            <a:r>
              <a:rPr lang="en-US" altLang="zh-CN" dirty="0"/>
              <a:t>and not or </a:t>
            </a:r>
            <a:r>
              <a:rPr lang="zh-CN" altLang="zh-CN" dirty="0"/>
              <a:t>三种运算。</a:t>
            </a:r>
          </a:p>
          <a:p>
            <a:r>
              <a:rPr lang="zh-CN" altLang="zh-CN" dirty="0"/>
              <a:t>和数学运算不同的地方是，</a:t>
            </a:r>
            <a:r>
              <a:rPr lang="en-US" altLang="zh-CN" dirty="0"/>
              <a:t>Python</a:t>
            </a:r>
            <a:r>
              <a:rPr lang="zh-CN" altLang="zh-CN" dirty="0"/>
              <a:t>的整数结果仍然是整数，如果操作符两端其中一个操作数是浮点数，那么运算结果是浮点数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4210C23-0E9E-4C87-ABDF-C1DC6E1E369C}"/>
              </a:ext>
            </a:extLst>
          </p:cNvPr>
          <p:cNvCxnSpPr/>
          <p:nvPr/>
        </p:nvCxnSpPr>
        <p:spPr>
          <a:xfrm>
            <a:off x="2143125" y="1068388"/>
            <a:ext cx="0" cy="5024437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B7FC4912-7E3E-425F-A3FD-7DB8DEB9B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782763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7069E5B-C118-407B-A0CF-1AD1B0690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500188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6416B3A-87ED-464E-8C20-2EB22064F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500188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常用操作符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1758B3B-F6BA-4900-A0D3-3DEAB6C84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34791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数字数据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CD52CD0-F8F3-46BF-B38E-1309A2B31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347913"/>
            <a:ext cx="623888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8680" name="标题 13">
            <a:extLst>
              <a:ext uri="{FF2B5EF4-FFF2-40B4-BE49-F238E27FC236}">
                <a16:creationId xmlns:a16="http://schemas.microsoft.com/office/drawing/2014/main" id="{7342AD7F-C41F-4711-AA61-6D209379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8CC7E2A-E694-4FD5-BBFA-E65613DD7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7" y="3212777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sp>
        <p:nvSpPr>
          <p:cNvPr id="14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B6127C8-2235-4444-82A3-D6FC11802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0767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5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CD9160F-F739-49CE-9E9C-077F3302D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9403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/>
              <a:t>文件读写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183886B-3DC5-4D1A-A77D-EB16E577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81" y="3212777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3A0C800-0643-4FB4-A512-AE1C04E5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0767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8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202B17-60D7-4721-A2C9-28F3946FB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9403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6280E214-B7CF-4902-AB63-2A367DF2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流程控制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297D6150-4C4E-4C0B-9D78-27AD9231C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50" y="751710"/>
            <a:ext cx="8874846" cy="1285603"/>
          </a:xfrm>
        </p:spPr>
        <p:txBody>
          <a:bodyPr/>
          <a:lstStyle/>
          <a:p>
            <a:r>
              <a:rPr lang="zh-CN" altLang="zh-CN" dirty="0"/>
              <a:t>流程控制是一门程序语言的基本，掌握</a:t>
            </a:r>
            <a:r>
              <a:rPr lang="en-US" altLang="zh-CN" dirty="0"/>
              <a:t>Python</a:t>
            </a:r>
            <a:r>
              <a:rPr lang="zh-CN" altLang="zh-CN" dirty="0"/>
              <a:t>流程控制语句就已经能够实现很多算法了。</a:t>
            </a:r>
            <a:endParaRPr lang="en-US" altLang="zh-CN" dirty="0"/>
          </a:p>
          <a:p>
            <a:r>
              <a:rPr lang="zh-CN" altLang="zh-CN" dirty="0"/>
              <a:t>本节主要介绍</a:t>
            </a:r>
            <a:r>
              <a:rPr lang="en-US" altLang="zh-CN" dirty="0"/>
              <a:t>Python</a:t>
            </a:r>
            <a:r>
              <a:rPr lang="zh-CN" altLang="zh-CN" dirty="0"/>
              <a:t>的条件分支结构</a:t>
            </a:r>
            <a:r>
              <a:rPr lang="en-US" altLang="zh-CN" dirty="0"/>
              <a:t>if</a:t>
            </a:r>
            <a:r>
              <a:rPr lang="zh-CN" altLang="zh-CN" dirty="0"/>
              <a:t>语句和两种主要循环结构</a:t>
            </a:r>
            <a:r>
              <a:rPr lang="en-US" altLang="zh-CN" dirty="0"/>
              <a:t>while</a:t>
            </a:r>
            <a:r>
              <a:rPr lang="zh-CN" altLang="zh-CN" dirty="0"/>
              <a:t>语句和</a:t>
            </a:r>
            <a:r>
              <a:rPr lang="en-US" altLang="zh-CN" dirty="0"/>
              <a:t>for</a:t>
            </a:r>
            <a:r>
              <a:rPr lang="zh-CN" altLang="zh-CN" dirty="0"/>
              <a:t>语句，并在最后详细讲解</a:t>
            </a:r>
            <a:r>
              <a:rPr lang="en-US" altLang="zh-CN" dirty="0"/>
              <a:t>Python</a:t>
            </a:r>
            <a:r>
              <a:rPr lang="zh-CN" altLang="zh-CN" dirty="0"/>
              <a:t>函数的用法。</a:t>
            </a:r>
            <a:endParaRPr lang="en-US" altLang="zh-CN" dirty="0"/>
          </a:p>
          <a:p>
            <a:r>
              <a:rPr lang="zh-CN" altLang="zh-CN" dirty="0"/>
              <a:t>如果有一定的编程基础，对条件分支，循环和函数这</a:t>
            </a:r>
            <a:r>
              <a:rPr lang="en-US" altLang="zh-CN" dirty="0"/>
              <a:t>3</a:t>
            </a:r>
            <a:r>
              <a:rPr lang="zh-CN" altLang="zh-CN" dirty="0"/>
              <a:t>种结构比较熟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EA315D7E-478B-42E3-B62F-7FA3E598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条件语句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FB357173-5BA4-4601-850A-5ADB94A83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如果要你的任务是输出两个数</a:t>
            </a:r>
            <a:r>
              <a:rPr lang="en-US" altLang="zh-CN"/>
              <a:t>a</a:t>
            </a:r>
            <a:r>
              <a:rPr lang="zh-CN" altLang="zh-CN"/>
              <a:t>和</a:t>
            </a:r>
            <a:r>
              <a:rPr lang="en-US" altLang="zh-CN"/>
              <a:t>b</a:t>
            </a:r>
            <a:r>
              <a:rPr lang="zh-CN" altLang="zh-CN"/>
              <a:t>之间的较大者，那么你的思路应该是这样的：如果</a:t>
            </a:r>
            <a:r>
              <a:rPr lang="en-US" altLang="zh-CN"/>
              <a:t>a</a:t>
            </a:r>
            <a:r>
              <a:rPr lang="zh-CN" altLang="zh-CN"/>
              <a:t>大于</a:t>
            </a:r>
            <a:r>
              <a:rPr lang="en-US" altLang="zh-CN"/>
              <a:t>b</a:t>
            </a:r>
            <a:r>
              <a:rPr lang="zh-CN" altLang="zh-CN"/>
              <a:t>：输出</a:t>
            </a:r>
            <a:r>
              <a:rPr lang="en-US" altLang="zh-CN"/>
              <a:t>a     </a:t>
            </a:r>
            <a:r>
              <a:rPr lang="zh-CN" altLang="zh-CN"/>
              <a:t>否则：输出</a:t>
            </a:r>
            <a:r>
              <a:rPr lang="en-US" altLang="zh-CN"/>
              <a:t>b</a:t>
            </a:r>
            <a:endParaRPr lang="zh-CN" altLang="zh-CN"/>
          </a:p>
          <a:p>
            <a:r>
              <a:rPr lang="zh-CN" altLang="zh-CN"/>
              <a:t>如果想通过</a:t>
            </a:r>
            <a:r>
              <a:rPr lang="en-US" altLang="zh-CN"/>
              <a:t>Python</a:t>
            </a:r>
            <a:r>
              <a:rPr lang="zh-CN" altLang="zh-CN"/>
              <a:t>实现上面的思想，就必须借助</a:t>
            </a:r>
            <a:r>
              <a:rPr lang="en-US" altLang="zh-CN"/>
              <a:t>if</a:t>
            </a:r>
            <a:r>
              <a:rPr lang="zh-CN" altLang="zh-CN"/>
              <a:t>语句实现条件分支。</a:t>
            </a:r>
            <a:endParaRPr lang="en-US" altLang="zh-CN"/>
          </a:p>
          <a:p>
            <a:r>
              <a:rPr lang="zh-CN" altLang="zh-CN"/>
              <a:t>布尔表达式</a:t>
            </a:r>
            <a:r>
              <a:rPr lang="zh-CN" altLang="en-US"/>
              <a:t>：</a:t>
            </a:r>
            <a:r>
              <a:rPr lang="zh-CN" altLang="zh-CN"/>
              <a:t>在</a:t>
            </a:r>
            <a:r>
              <a:rPr lang="zh-CN" altLang="en-US"/>
              <a:t>前面</a:t>
            </a:r>
            <a:r>
              <a:rPr lang="zh-CN" altLang="zh-CN"/>
              <a:t>我们简单介绍过布尔值，而布尔表达式是返回一个布尔值</a:t>
            </a:r>
            <a:r>
              <a:rPr lang="en-US" altLang="zh-CN"/>
              <a:t>(</a:t>
            </a:r>
            <a:r>
              <a:rPr lang="zh-CN" altLang="zh-CN"/>
              <a:t>或称为真值</a:t>
            </a:r>
            <a:r>
              <a:rPr lang="en-US" altLang="zh-CN"/>
              <a:t>)</a:t>
            </a:r>
            <a:r>
              <a:rPr lang="zh-CN" altLang="zh-CN"/>
              <a:t>的表达式。</a:t>
            </a:r>
            <a:endParaRPr lang="en-US" altLang="zh-CN"/>
          </a:p>
          <a:p>
            <a:r>
              <a:rPr lang="zh-CN" altLang="zh-CN"/>
              <a:t>在表达式运算的过程中，</a:t>
            </a:r>
            <a:r>
              <a:rPr lang="en-US" altLang="zh-CN"/>
              <a:t>True</a:t>
            </a:r>
            <a:r>
              <a:rPr lang="zh-CN" altLang="zh-CN"/>
              <a:t>会视为数值</a:t>
            </a:r>
            <a:r>
              <a:rPr lang="en-US" altLang="zh-CN"/>
              <a:t>1</a:t>
            </a:r>
            <a:r>
              <a:rPr lang="zh-CN" altLang="zh-CN"/>
              <a:t>，</a:t>
            </a:r>
            <a:r>
              <a:rPr lang="en-US" altLang="zh-CN"/>
              <a:t>False</a:t>
            </a:r>
            <a:r>
              <a:rPr lang="zh-CN" altLang="zh-CN"/>
              <a:t>会视为数值</a:t>
            </a:r>
            <a:r>
              <a:rPr lang="en-US" altLang="zh-CN"/>
              <a:t>0</a:t>
            </a:r>
            <a:r>
              <a:rPr lang="zh-CN" altLang="zh-CN"/>
              <a:t>，这与其他编程语言是相似的。逻辑表达式是布尔表达式的一种，逻辑表达式指的带逻辑操作符或比较操作符</a:t>
            </a:r>
            <a:r>
              <a:rPr lang="en-US" altLang="zh-CN"/>
              <a:t>(</a:t>
            </a:r>
            <a:r>
              <a:rPr lang="zh-CN" altLang="zh-CN"/>
              <a:t>如</a:t>
            </a:r>
            <a:r>
              <a:rPr lang="en-US" altLang="zh-CN"/>
              <a:t>&gt;,==)</a:t>
            </a:r>
            <a:r>
              <a:rPr lang="zh-CN" altLang="zh-CN"/>
              <a:t>的表达式。逻辑表达式返回的是</a:t>
            </a:r>
            <a:r>
              <a:rPr lang="en-US" altLang="zh-CN"/>
              <a:t>False</a:t>
            </a:r>
            <a:r>
              <a:rPr lang="zh-CN" altLang="zh-CN"/>
              <a:t>或者</a:t>
            </a:r>
            <a:r>
              <a:rPr lang="en-US" altLang="zh-CN"/>
              <a:t>True</a:t>
            </a:r>
            <a:r>
              <a:rPr lang="zh-CN" altLang="zh-CN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F4E23F4E-CC70-4D74-A2FA-8B87D11D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语句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0802AACE-9241-44CA-A644-3C5F6D01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我们现有的知识要让程序重复地做一件事，那么我们只能够重复地写相同的代码，显然这不合理。为此，我们需要掌握一个重要的概念</a:t>
            </a:r>
            <a:r>
              <a:rPr lang="en-US" altLang="zh-CN"/>
              <a:t>—</a:t>
            </a:r>
            <a:r>
              <a:rPr lang="zh-CN" altLang="zh-CN"/>
              <a:t>循环。</a:t>
            </a:r>
            <a:r>
              <a:rPr lang="en-US" altLang="zh-CN"/>
              <a:t>while</a:t>
            </a:r>
            <a:r>
              <a:rPr lang="zh-CN" altLang="zh-CN"/>
              <a:t>循环是最常用的循环之一，它的格式如下：</a:t>
            </a:r>
          </a:p>
          <a:p>
            <a:r>
              <a:rPr lang="en-US" altLang="zh-CN"/>
              <a:t>while </a:t>
            </a:r>
            <a:r>
              <a:rPr lang="zh-CN" altLang="zh-CN"/>
              <a:t>布尔表达式：</a:t>
            </a:r>
          </a:p>
          <a:p>
            <a:pPr lvl="1"/>
            <a:r>
              <a:rPr lang="zh-CN" altLang="zh-CN"/>
              <a:t>程序段</a:t>
            </a:r>
          </a:p>
          <a:p>
            <a:r>
              <a:rPr lang="zh-CN" altLang="zh-CN"/>
              <a:t>只要布尔表达式为真，那么程序段将会被执行，执行完毕后，再次计算布尔表达式，如果结果仍然为真，那么再次执行程序段，直至布尔表达式为假。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BC2B4C7E-94DC-4DFC-9917-6B1BFEE9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</a:t>
            </a:r>
            <a:r>
              <a:rPr lang="zh-CN" altLang="zh-CN"/>
              <a:t>语句和</a:t>
            </a:r>
            <a:r>
              <a:rPr lang="en-US" altLang="zh-CN"/>
              <a:t>continue</a:t>
            </a:r>
            <a:r>
              <a:rPr lang="zh-CN" altLang="zh-CN"/>
              <a:t>语句</a:t>
            </a:r>
            <a:endParaRPr lang="zh-CN" altLang="en-US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344BD601-7CE1-4D2A-8400-9DB802A67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下面看两个简单的语句，它们只有嵌套在循环中才起作用，分别是</a:t>
            </a:r>
            <a:r>
              <a:rPr lang="en-US" altLang="zh-CN"/>
              <a:t>break</a:t>
            </a:r>
            <a:r>
              <a:rPr lang="zh-CN" altLang="zh-CN"/>
              <a:t>语句和</a:t>
            </a:r>
            <a:r>
              <a:rPr lang="en-US" altLang="zh-CN"/>
              <a:t>continue</a:t>
            </a:r>
            <a:r>
              <a:rPr lang="zh-CN" altLang="zh-CN"/>
              <a:t>语句。它们的作用如下：</a:t>
            </a:r>
          </a:p>
          <a:p>
            <a:r>
              <a:rPr lang="en-US" altLang="zh-CN"/>
              <a:t>break:  </a:t>
            </a:r>
            <a:r>
              <a:rPr lang="zh-CN" altLang="zh-CN"/>
              <a:t>跳出最内层循环</a:t>
            </a:r>
          </a:p>
          <a:p>
            <a:r>
              <a:rPr lang="en-US" altLang="zh-CN"/>
              <a:t>continue:  </a:t>
            </a:r>
            <a:r>
              <a:rPr lang="zh-CN" altLang="zh-CN"/>
              <a:t>跳到最内层循环的首行</a:t>
            </a:r>
          </a:p>
          <a:p>
            <a:r>
              <a:rPr lang="zh-CN" altLang="zh-CN"/>
              <a:t>简单来说，</a:t>
            </a:r>
            <a:r>
              <a:rPr lang="en-US" altLang="zh-CN"/>
              <a:t>break</a:t>
            </a:r>
            <a:r>
              <a:rPr lang="zh-CN" altLang="zh-CN"/>
              <a:t>用于中止循环，注意如果你一个</a:t>
            </a:r>
            <a:r>
              <a:rPr lang="en-US" altLang="zh-CN"/>
              <a:t>while</a:t>
            </a:r>
            <a:r>
              <a:rPr lang="zh-CN" altLang="zh-CN"/>
              <a:t>语句嵌套在另一个</a:t>
            </a:r>
            <a:r>
              <a:rPr lang="en-US" altLang="zh-CN"/>
              <a:t>while</a:t>
            </a:r>
            <a:r>
              <a:rPr lang="zh-CN" altLang="zh-CN"/>
              <a:t>语句内，即程序中有双层循环，内层循环中的</a:t>
            </a:r>
            <a:r>
              <a:rPr lang="en-US" altLang="zh-CN"/>
              <a:t>break</a:t>
            </a:r>
            <a:r>
              <a:rPr lang="zh-CN" altLang="zh-CN"/>
              <a:t>语句仅仅退出内层循环并回到外层循环。而</a:t>
            </a:r>
            <a:r>
              <a:rPr lang="en-US" altLang="zh-CN"/>
              <a:t>continue</a:t>
            </a:r>
            <a:r>
              <a:rPr lang="zh-CN" altLang="zh-CN"/>
              <a:t>语句是中断当前的循环并回到循环段的开头重新执行程序。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C37D274C-52A4-42F1-82BD-E0C6F9F0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zh-CN"/>
              <a:t>循环</a:t>
            </a:r>
            <a:endParaRPr lang="zh-CN" altLang="en-US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0573DF2C-9736-4A4D-817B-6D7C9F1C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zh-CN"/>
              <a:t>循环在</a:t>
            </a:r>
            <a:r>
              <a:rPr lang="en-US" altLang="zh-CN"/>
              <a:t>Python</a:t>
            </a:r>
            <a:r>
              <a:rPr lang="zh-CN" altLang="zh-CN"/>
              <a:t>中是一个通用的序列迭代器，可以遍历任何有序的序列。</a:t>
            </a:r>
            <a:r>
              <a:rPr lang="en-US" altLang="zh-CN"/>
              <a:t>for</a:t>
            </a:r>
            <a:r>
              <a:rPr lang="zh-CN" altLang="zh-CN"/>
              <a:t>语句可作用于字符串、列表、元组，这些数据结构在</a:t>
            </a:r>
            <a:r>
              <a:rPr lang="en-US" altLang="zh-CN"/>
              <a:t>3.4</a:t>
            </a:r>
            <a:r>
              <a:rPr lang="zh-CN" altLang="zh-CN"/>
              <a:t>节将会详细介绍，本节我们的例子需要用到这些数据结构。程序语言的学习是一个循环的学习过程，与其他学科不同，程序语言的知识是相互紧扣的。</a:t>
            </a:r>
            <a:endParaRPr lang="en-US" altLang="zh-CN"/>
          </a:p>
          <a:p>
            <a:r>
              <a:rPr lang="en-US" altLang="zh-CN"/>
              <a:t>Python</a:t>
            </a:r>
            <a:r>
              <a:rPr lang="zh-CN" altLang="zh-CN"/>
              <a:t>中的</a:t>
            </a:r>
            <a:r>
              <a:rPr lang="en-US" altLang="zh-CN"/>
              <a:t>for</a:t>
            </a:r>
            <a:r>
              <a:rPr lang="zh-CN" altLang="zh-CN"/>
              <a:t>语句接受可迭代对象，如序列和迭代器作为其参数，每次循环调取其中一个元素。</a:t>
            </a:r>
            <a:endParaRPr lang="en-US" altLang="zh-CN"/>
          </a:p>
          <a:p>
            <a:r>
              <a:rPr lang="zh-CN" altLang="zh-CN"/>
              <a:t>如果你希望</a:t>
            </a:r>
            <a:r>
              <a:rPr lang="en-US" altLang="zh-CN"/>
              <a:t>Python</a:t>
            </a:r>
            <a:r>
              <a:rPr lang="zh-CN" altLang="zh-CN"/>
              <a:t>能像</a:t>
            </a:r>
            <a:r>
              <a:rPr lang="en-US" altLang="zh-CN"/>
              <a:t>C</a:t>
            </a:r>
            <a:r>
              <a:rPr lang="zh-CN" altLang="zh-CN"/>
              <a:t>语言的格式进行循环，</a:t>
            </a:r>
            <a:r>
              <a:rPr lang="en-US" altLang="zh-CN"/>
              <a:t>range()</a:t>
            </a:r>
            <a:r>
              <a:rPr lang="zh-CN" altLang="zh-CN"/>
              <a:t>函数能够快速能成一个数字序列。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3C1DE52-8C2C-4B0F-A3D9-1701DE9A1A68}"/>
              </a:ext>
            </a:extLst>
          </p:cNvPr>
          <p:cNvCxnSpPr/>
          <p:nvPr/>
        </p:nvCxnSpPr>
        <p:spPr>
          <a:xfrm>
            <a:off x="2143125" y="1068388"/>
            <a:ext cx="0" cy="5024437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090693FC-B1A3-47EA-AC57-DD433383A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782763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FB16409-5A53-476F-8DF9-B88251FD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500188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BCDB571-8B83-4822-8133-9EE4A0422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500188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常用操作符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0F44370-F168-4866-9654-ED77D3DD7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34791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数字数据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B8CFB21-F14D-41A9-8D74-A283FDD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347913"/>
            <a:ext cx="623888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34824" name="标题 13">
            <a:extLst>
              <a:ext uri="{FF2B5EF4-FFF2-40B4-BE49-F238E27FC236}">
                <a16:creationId xmlns:a16="http://schemas.microsoft.com/office/drawing/2014/main" id="{D82AFC97-AC70-4708-986D-87E01078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481008D-D2AC-4C6E-BF93-69FBB53BA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2131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sp>
        <p:nvSpPr>
          <p:cNvPr id="14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BECFB88-EB63-4F6B-B281-68B41638D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4076873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5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F7B10B0-17E7-4E92-B242-AC1A512D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9403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/>
              <a:t>文件读写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745A17-6965-4B77-9D69-0967162E7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2131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1ED0DA-1C31-4174-B438-2537EF7E4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81" y="4076873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8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915088A-D8E4-432E-BA25-F4A7B24B9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9403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110ADD6-61E6-4098-9D25-BD06D0C165D1}"/>
              </a:ext>
            </a:extLst>
          </p:cNvPr>
          <p:cNvCxnSpPr/>
          <p:nvPr/>
        </p:nvCxnSpPr>
        <p:spPr>
          <a:xfrm>
            <a:off x="2143125" y="1068388"/>
            <a:ext cx="0" cy="5024437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37463E07-7ABF-4453-A1F1-98D4CC030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782763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6C6D041-E84C-41AA-93CB-528CEFA37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90" y="1500480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752C7B6-F606-4629-81D3-DCF685CD0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2" y="1500480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常用操作符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DDDD15E-6FAE-4CB2-9422-45DA616C3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34791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数字数据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3E65F4C-915D-47DC-AB91-A78C0ADEE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347913"/>
            <a:ext cx="623888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7420" name="标题 13">
            <a:extLst>
              <a:ext uri="{FF2B5EF4-FFF2-40B4-BE49-F238E27FC236}">
                <a16:creationId xmlns:a16="http://schemas.microsoft.com/office/drawing/2014/main" id="{CCA7E004-D5B4-4E0B-B9B9-97EBF7A0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FF28CB-8FE9-4E99-AB64-3C9072560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2131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sp>
        <p:nvSpPr>
          <p:cNvPr id="14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A4B1D3-E9A9-4D5C-808F-2A9FCD652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0767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5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A8657F6-FC84-479E-9975-484FDA0F5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9403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/>
              <a:t>文件读写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054A673-0357-4B47-AD33-6CCEDBD6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2131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F018FD6-79CF-4EB9-BAD0-BB7BFDBA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0767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8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5C9BF0D-B5C1-4810-B650-1794AD79D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9403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043D7D04-85EB-4A13-A5F8-FAA40FD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164E3468-AB0D-4FCB-A899-B7BD177AA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50" y="751710"/>
            <a:ext cx="8982350" cy="1285603"/>
          </a:xfrm>
        </p:spPr>
        <p:txBody>
          <a:bodyPr/>
          <a:lstStyle/>
          <a:p>
            <a:r>
              <a:rPr lang="pt-BR" altLang="zh-CN" dirty="0"/>
              <a:t>Python</a:t>
            </a:r>
            <a:r>
              <a:rPr lang="zh-CN" altLang="zh-CN" dirty="0"/>
              <a:t>中的绝大部分数据结构可以被最终分解为三种类型：标量（</a:t>
            </a:r>
            <a:r>
              <a:rPr lang="pt-BR" altLang="zh-CN" dirty="0"/>
              <a:t>Scaler</a:t>
            </a:r>
            <a:r>
              <a:rPr lang="zh-CN" altLang="zh-CN" dirty="0"/>
              <a:t>），序列（</a:t>
            </a:r>
            <a:r>
              <a:rPr lang="pt-BR" altLang="zh-CN" dirty="0"/>
              <a:t>Sequence</a:t>
            </a:r>
            <a:r>
              <a:rPr lang="zh-CN" altLang="zh-CN" dirty="0"/>
              <a:t>），映射（</a:t>
            </a:r>
            <a:r>
              <a:rPr lang="pt-BR" altLang="zh-CN" dirty="0"/>
              <a:t>Mapping</a:t>
            </a:r>
            <a:r>
              <a:rPr lang="zh-CN" altLang="zh-CN" dirty="0"/>
              <a:t>）。这表明了数据存储时所需的基本单位，其重要性如同欧式几何公理之于欧式空间。</a:t>
            </a:r>
            <a:endParaRPr lang="en-US" altLang="zh-CN" dirty="0"/>
          </a:p>
          <a:p>
            <a:r>
              <a:rPr lang="zh-CN" altLang="zh-CN" dirty="0"/>
              <a:t>序列是</a:t>
            </a:r>
            <a:r>
              <a:rPr lang="en-US" altLang="zh-CN" dirty="0"/>
              <a:t>Python</a:t>
            </a:r>
            <a:r>
              <a:rPr lang="zh-CN" altLang="zh-CN" dirty="0"/>
              <a:t>中最为基础的内建类型。它分为七种类型：列表、字符串、元组、</a:t>
            </a:r>
            <a:r>
              <a:rPr lang="en-US" altLang="zh-CN" dirty="0"/>
              <a:t>Unicode</a:t>
            </a:r>
            <a:r>
              <a:rPr lang="zh-CN" altLang="zh-CN" dirty="0"/>
              <a:t>字符串、字节数组、缓冲区和</a:t>
            </a:r>
            <a:r>
              <a:rPr lang="en-US" altLang="zh-CN" dirty="0" err="1"/>
              <a:t>xrange</a:t>
            </a:r>
            <a:r>
              <a:rPr lang="zh-CN" altLang="zh-CN" dirty="0"/>
              <a:t>对象。常用的是：列表（</a:t>
            </a:r>
            <a:r>
              <a:rPr lang="en-US" altLang="zh-CN" dirty="0"/>
              <a:t>List</a:t>
            </a:r>
            <a:r>
              <a:rPr lang="zh-CN" altLang="zh-CN" dirty="0"/>
              <a:t>）、字符串（</a:t>
            </a:r>
            <a:r>
              <a:rPr lang="en-US" altLang="zh-CN" dirty="0"/>
              <a:t>String</a:t>
            </a:r>
            <a:r>
              <a:rPr lang="zh-CN" altLang="zh-CN" dirty="0"/>
              <a:t>）、元组（</a:t>
            </a:r>
            <a:r>
              <a:rPr lang="en-US" altLang="zh-CN" dirty="0"/>
              <a:t>Tuple</a:t>
            </a:r>
            <a:r>
              <a:rPr lang="zh-CN" altLang="zh-CN" dirty="0"/>
              <a:t>）。</a:t>
            </a:r>
          </a:p>
          <a:p>
            <a:r>
              <a:rPr lang="zh-CN" altLang="zh-CN" dirty="0"/>
              <a:t>映射在</a:t>
            </a:r>
            <a:r>
              <a:rPr lang="en-US" altLang="zh-CN" dirty="0"/>
              <a:t>Python</a:t>
            </a:r>
            <a:r>
              <a:rPr lang="zh-CN" altLang="zh-CN" dirty="0"/>
              <a:t>的实现是数据结构字典（</a:t>
            </a:r>
            <a:r>
              <a:rPr lang="en-US" altLang="zh-CN" dirty="0"/>
              <a:t>Dictionary</a:t>
            </a:r>
            <a:r>
              <a:rPr lang="zh-CN" altLang="zh-CN" dirty="0"/>
              <a:t>）。作为第三种基本单位，映射的灵活使得它在多种场合中都有广泛的应用和良好的可拓展性。</a:t>
            </a:r>
            <a:endParaRPr lang="en-US" altLang="zh-CN" dirty="0"/>
          </a:p>
          <a:p>
            <a:r>
              <a:rPr lang="zh-CN" altLang="zh-CN" dirty="0"/>
              <a:t>集合（</a:t>
            </a:r>
            <a:r>
              <a:rPr lang="en-US" altLang="zh-CN" dirty="0"/>
              <a:t>Set</a:t>
            </a:r>
            <a:r>
              <a:rPr lang="zh-CN" altLang="zh-CN" dirty="0"/>
              <a:t>）是独立于标量，序列和映射之外的特殊数据结构，它支持数学理论的各种集合的运算。它的存在使得用程序代码实现数学理论变得方便。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14B23D75-6188-4A71-84B1-ECC9D5DD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1C6478C7-26D2-4206-AB09-5A2743DE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列表（</a:t>
            </a:r>
            <a:r>
              <a:rPr lang="en-US" altLang="zh-CN"/>
              <a:t>List</a:t>
            </a:r>
            <a:r>
              <a:rPr lang="zh-CN" altLang="zh-CN"/>
              <a:t>）是一个任意类型的对象的位置相关的有序集合。它没有固定的大小，更准确的说，它的大小是可变的。通过对偏移量进行赋值以及其他各种列表的方法进行调用，能够修改列表的大小和内容。</a:t>
            </a:r>
          </a:p>
          <a:p>
            <a:r>
              <a:rPr lang="zh-CN" altLang="zh-CN"/>
              <a:t>列表是序列的一种，</a:t>
            </a:r>
            <a:r>
              <a:rPr lang="en-US" altLang="zh-CN"/>
              <a:t>Python</a:t>
            </a:r>
            <a:r>
              <a:rPr lang="zh-CN" altLang="zh-CN"/>
              <a:t>的列表元素没有固定数据类型约束。列表是有序的，可以直接通过下标</a:t>
            </a:r>
            <a:r>
              <a:rPr lang="en-US" altLang="zh-CN"/>
              <a:t>(</a:t>
            </a:r>
            <a:r>
              <a:rPr lang="zh-CN" altLang="zh-CN"/>
              <a:t>即索引</a:t>
            </a:r>
            <a:r>
              <a:rPr lang="en-US" altLang="zh-CN"/>
              <a:t>)</a:t>
            </a:r>
            <a:r>
              <a:rPr lang="zh-CN" altLang="zh-CN"/>
              <a:t>访问其元素。注意下标是从</a:t>
            </a:r>
            <a:r>
              <a:rPr lang="en-US" altLang="zh-CN"/>
              <a:t>0</a:t>
            </a:r>
            <a:r>
              <a:rPr lang="zh-CN" altLang="zh-CN"/>
              <a:t>开始，</a:t>
            </a:r>
            <a:r>
              <a:rPr lang="en-US" altLang="zh-CN"/>
              <a:t>Python</a:t>
            </a:r>
            <a:r>
              <a:rPr lang="zh-CN" altLang="zh-CN"/>
              <a:t>的下标允许是负数，例如</a:t>
            </a:r>
            <a:r>
              <a:rPr lang="en-US" altLang="zh-CN"/>
              <a:t>List2[-1]</a:t>
            </a:r>
            <a:r>
              <a:rPr lang="zh-CN" altLang="zh-CN"/>
              <a:t>表示</a:t>
            </a:r>
            <a:r>
              <a:rPr lang="en-US" altLang="zh-CN"/>
              <a:t>List2</a:t>
            </a:r>
            <a:r>
              <a:rPr lang="zh-CN" altLang="zh-CN"/>
              <a:t>从后往前数的第一个元素。除了索引，列表支持切片。切片返回一个子列表。切片的索引有两个默认值，第一个索引默认为零，第二个索引默认为切片的列表的大小。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B6E32F99-16C1-4ABB-8FA0-DA92B526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列表函数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345C85D9-EA48-49D1-92F7-1B28DEF2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zh-CN"/>
              <a:t>的列表与其他语言的数组有些类似，但是</a:t>
            </a:r>
            <a:r>
              <a:rPr lang="en-US" altLang="zh-CN"/>
              <a:t>Python</a:t>
            </a:r>
            <a:r>
              <a:rPr lang="zh-CN" altLang="zh-CN"/>
              <a:t>的列表强大得多，它具有很多灵活的函数。它能够做到像字符串一样自由插入，查找</a:t>
            </a:r>
            <a:r>
              <a:rPr lang="zh-CN" altLang="en-US"/>
              <a:t>与</a:t>
            </a:r>
            <a:r>
              <a:rPr lang="zh-CN" altLang="zh-CN"/>
              <a:t>合并。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196AD6-6466-4B75-8EB7-5D5C98696E4D}"/>
              </a:ext>
            </a:extLst>
          </p:cNvPr>
          <p:cNvGraphicFramePr>
            <a:graphicFrameLocks noGrp="1"/>
          </p:cNvGraphicFramePr>
          <p:nvPr/>
        </p:nvGraphicFramePr>
        <p:xfrm>
          <a:off x="754063" y="2276475"/>
          <a:ext cx="7778750" cy="4100513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72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函数名称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函数说明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list.append</a:t>
                      </a:r>
                      <a:r>
                        <a:rPr lang="en-US" sz="1600" kern="100" dirty="0">
                          <a:effectLst/>
                        </a:rPr>
                        <a:t>(x)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添加一个元素到列表的末尾，相当于</a:t>
                      </a:r>
                      <a:r>
                        <a:rPr lang="en-US" sz="1600" kern="100">
                          <a:effectLst/>
                        </a:rPr>
                        <a:t>a[len(a):]=[x]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list.extend</a:t>
                      </a:r>
                      <a:r>
                        <a:rPr lang="en-US" sz="1600" kern="100" dirty="0">
                          <a:effectLst/>
                        </a:rPr>
                        <a:t>(L)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将参数中的列表添加到自身的列表的末尾，相当于</a:t>
                      </a:r>
                      <a:r>
                        <a:rPr lang="en-US" sz="1600" kern="100" dirty="0">
                          <a:effectLst/>
                        </a:rPr>
                        <a:t>a[</a:t>
                      </a:r>
                      <a:r>
                        <a:rPr lang="en-US" sz="1600" kern="100" dirty="0" err="1">
                          <a:effectLst/>
                        </a:rPr>
                        <a:t>len</a:t>
                      </a:r>
                      <a:r>
                        <a:rPr lang="en-US" sz="1600" kern="100" dirty="0">
                          <a:effectLst/>
                        </a:rPr>
                        <a:t>(a):]=L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>
                          <a:effectLst/>
                        </a:rPr>
                        <a:t>list.insert(i,x)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在下标为</a:t>
                      </a:r>
                      <a:r>
                        <a:rPr lang="nb-NO" sz="1600" kern="100" dirty="0">
                          <a:effectLst/>
                        </a:rPr>
                        <a:t>i</a:t>
                      </a:r>
                      <a:r>
                        <a:rPr lang="zh-CN" sz="1600" kern="100" dirty="0">
                          <a:effectLst/>
                        </a:rPr>
                        <a:t>的元素位置前插入一个元素，所以</a:t>
                      </a:r>
                      <a:r>
                        <a:rPr lang="nb-NO" sz="1600" kern="100" dirty="0">
                          <a:effectLst/>
                        </a:rPr>
                        <a:t>a.insert(0,x)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nb-NO" sz="1600" kern="100" dirty="0">
                          <a:effectLst/>
                        </a:rPr>
                        <a:t>a.append(x)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 dirty="0">
                          <a:effectLst/>
                        </a:rPr>
                        <a:t>list.remove(x)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删除列表第一个值为</a:t>
                      </a:r>
                      <a:r>
                        <a:rPr lang="en-US" sz="1600" kern="100" dirty="0">
                          <a:effectLst/>
                        </a:rPr>
                        <a:t>x</a:t>
                      </a:r>
                      <a:r>
                        <a:rPr lang="zh-CN" sz="1600" kern="100" dirty="0">
                          <a:effectLst/>
                        </a:rPr>
                        <a:t>的元素。如果没有这样的元素会报错。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>
                          <a:effectLst/>
                        </a:rPr>
                        <a:t>list.pop([i])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删除列表指定位置的元素并返回它。</a:t>
                      </a:r>
                      <a:r>
                        <a:rPr lang="en-US" sz="1600" kern="100" dirty="0">
                          <a:effectLst/>
                        </a:rPr>
                        <a:t>[]</a:t>
                      </a:r>
                      <a:r>
                        <a:rPr lang="zh-CN" sz="1600" kern="100" dirty="0">
                          <a:effectLst/>
                        </a:rPr>
                        <a:t>表示这个参数是可选的，如果不输入这个参数，将删除并返回列表最后一个元素。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>
                          <a:effectLst/>
                        </a:rPr>
                        <a:t>list.index(x)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返回列表第一个值为</a:t>
                      </a:r>
                      <a:r>
                        <a:rPr lang="en-US" sz="1600" kern="100" dirty="0">
                          <a:effectLst/>
                        </a:rPr>
                        <a:t>x</a:t>
                      </a:r>
                      <a:r>
                        <a:rPr lang="zh-CN" sz="1600" kern="100" dirty="0">
                          <a:effectLst/>
                        </a:rPr>
                        <a:t>的元素的下标。如果没有这样的元素会报错。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>
                          <a:effectLst/>
                        </a:rPr>
                        <a:t>list.count(x)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返回列表中</a:t>
                      </a:r>
                      <a:r>
                        <a:rPr lang="en-US" sz="1600" kern="100" dirty="0">
                          <a:effectLst/>
                        </a:rPr>
                        <a:t>x</a:t>
                      </a:r>
                      <a:r>
                        <a:rPr lang="zh-CN" sz="1600" kern="100" dirty="0">
                          <a:effectLst/>
                        </a:rPr>
                        <a:t>出现的次数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3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>
                          <a:effectLst/>
                        </a:rPr>
                        <a:t>list.sort(cmp=None,key=None,reverse=False)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排序列表中的元素，可参考</a:t>
                      </a:r>
                      <a:r>
                        <a:rPr lang="en-US" sz="1600" kern="100" dirty="0">
                          <a:effectLst/>
                        </a:rPr>
                        <a:t>2.4.4</a:t>
                      </a:r>
                      <a:r>
                        <a:rPr lang="zh-CN" sz="1600" kern="100" dirty="0">
                          <a:effectLst/>
                        </a:rPr>
                        <a:t>节字典的遍历的代码，里面讲述了一个使用</a:t>
                      </a:r>
                      <a:r>
                        <a:rPr lang="en-US" sz="1600" kern="100" dirty="0">
                          <a:effectLst/>
                        </a:rPr>
                        <a:t>sort()</a:t>
                      </a:r>
                      <a:r>
                        <a:rPr lang="zh-CN" sz="1600" kern="100" dirty="0">
                          <a:effectLst/>
                        </a:rPr>
                        <a:t>函数的例子。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 dirty="0">
                          <a:effectLst/>
                        </a:rPr>
                        <a:t>list.reverse()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反转列表中的元素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32F95EE8-3D4E-40AC-8096-F71A7842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FDD1CE54-3935-4FBA-B77C-FE86C641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字符串（</a:t>
            </a:r>
            <a:r>
              <a:rPr lang="en-US" altLang="zh-CN"/>
              <a:t>String</a:t>
            </a:r>
            <a:r>
              <a:rPr lang="zh-CN" altLang="zh-CN"/>
              <a:t>）是序列的一种，支持其中索引的操作。实际上，字符串是单个字符的字符串的序列。在所有编程语言中，字符串都是最基本的数据结构之一。在</a:t>
            </a:r>
            <a:r>
              <a:rPr lang="en-US" altLang="zh-CN"/>
              <a:t>Python</a:t>
            </a:r>
            <a:r>
              <a:rPr lang="zh-CN" altLang="zh-CN"/>
              <a:t>之中，字符串灵活的方法大大简化了程序。</a:t>
            </a:r>
            <a:endParaRPr lang="en-US" altLang="zh-CN"/>
          </a:p>
          <a:p>
            <a:r>
              <a:rPr lang="zh-CN" altLang="zh-CN"/>
              <a:t>虽然字符串和列表都可以通过</a:t>
            </a:r>
            <a:r>
              <a:rPr lang="en-US" altLang="zh-CN"/>
              <a:t>[]</a:t>
            </a:r>
            <a:r>
              <a:rPr lang="zh-CN" altLang="zh-CN"/>
              <a:t>来访问其中的有序数据，但是字符串具有不可变性，每个字符一旦创建，不能通过索引对其作任何修改。</a:t>
            </a:r>
            <a:endParaRPr lang="en-US" altLang="zh-CN"/>
          </a:p>
          <a:p>
            <a:r>
              <a:rPr lang="zh-CN" altLang="zh-CN"/>
              <a:t>字符串与列表一样，支持索引和切片。</a:t>
            </a:r>
            <a:endParaRPr lang="en-US" altLang="zh-CN"/>
          </a:p>
          <a:p>
            <a:r>
              <a:rPr lang="zh-CN" altLang="zh-CN"/>
              <a:t>创建字符串最简单的是用单引号或双引号，这两种方法几乎没有区别。</a:t>
            </a:r>
            <a:endParaRPr lang="zh-CN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E325F973-B893-40E9-8259-2424CB57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字符串函数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9A332FE5-CAF6-4952-B8BA-C8F1F09C1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zh-CN" dirty="0"/>
              <a:t>字符串方法众多</a:t>
            </a:r>
            <a:r>
              <a:rPr lang="en-US" altLang="zh-CN" dirty="0"/>
              <a:t>,</a:t>
            </a:r>
            <a:r>
              <a:rPr lang="zh-CN" altLang="zh-CN" dirty="0"/>
              <a:t>能够满足程序员的各种要求。这里仅仅列出一些必需掌握的最重要的方法和相应的例子，</a:t>
            </a:r>
            <a:r>
              <a:rPr lang="zh-CN" altLang="en-US" dirty="0"/>
              <a:t>如下表</a:t>
            </a:r>
            <a:r>
              <a:rPr lang="zh-CN" altLang="zh-CN" dirty="0"/>
              <a:t>。值得注意的是，</a:t>
            </a:r>
            <a:r>
              <a:rPr lang="en-US" altLang="zh-CN" dirty="0"/>
              <a:t>count</a:t>
            </a:r>
            <a:r>
              <a:rPr lang="zh-CN" altLang="zh-CN" dirty="0"/>
              <a:t>和</a:t>
            </a:r>
            <a:r>
              <a:rPr lang="en-US" altLang="zh-CN" dirty="0"/>
              <a:t>join</a:t>
            </a:r>
            <a:r>
              <a:rPr lang="zh-CN" altLang="zh-CN" dirty="0"/>
              <a:t>方法在列表和字符串中都存在，且功能类似。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E83744B-9CF1-4A39-AC91-C613EC604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68612"/>
              </p:ext>
            </p:extLst>
          </p:nvPr>
        </p:nvGraphicFramePr>
        <p:xfrm>
          <a:off x="418012" y="2276872"/>
          <a:ext cx="8330701" cy="4104282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15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函数名称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函数说明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S.find(sub,[,start[,end]])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返回在字符串中找到的子字符串</a:t>
                      </a:r>
                      <a:r>
                        <a:rPr lang="en-US" sz="1400" kern="100" dirty="0">
                          <a:effectLst/>
                        </a:rPr>
                        <a:t>sub</a:t>
                      </a:r>
                      <a:r>
                        <a:rPr lang="zh-CN" sz="1400" kern="100" dirty="0">
                          <a:effectLst/>
                        </a:rPr>
                        <a:t>的最低索引，使得</a:t>
                      </a:r>
                      <a:r>
                        <a:rPr lang="en-US" sz="1400" kern="100" dirty="0">
                          <a:effectLst/>
                        </a:rPr>
                        <a:t>sub</a:t>
                      </a:r>
                      <a:r>
                        <a:rPr lang="zh-CN" sz="1400" kern="100" dirty="0">
                          <a:effectLst/>
                        </a:rPr>
                        <a:t>包含在切片</a:t>
                      </a:r>
                      <a:r>
                        <a:rPr lang="en-US" sz="1400" kern="100" dirty="0">
                          <a:effectLst/>
                        </a:rPr>
                        <a:t>s[</a:t>
                      </a:r>
                      <a:r>
                        <a:rPr lang="en-US" sz="1400" kern="100" dirty="0" err="1">
                          <a:effectLst/>
                        </a:rPr>
                        <a:t>start:end</a:t>
                      </a:r>
                      <a:r>
                        <a:rPr lang="en-US" sz="1400" kern="100" dirty="0">
                          <a:effectLst/>
                        </a:rPr>
                        <a:t>]</a:t>
                      </a:r>
                      <a:r>
                        <a:rPr lang="zh-CN" sz="1400" kern="100" dirty="0">
                          <a:effectLst/>
                        </a:rPr>
                        <a:t>中，如果未找到</a:t>
                      </a:r>
                      <a:r>
                        <a:rPr lang="en-US" sz="1400" kern="100" dirty="0">
                          <a:effectLst/>
                        </a:rPr>
                        <a:t>sub</a:t>
                      </a:r>
                      <a:r>
                        <a:rPr lang="zh-CN" sz="1400" kern="100" dirty="0">
                          <a:effectLst/>
                        </a:rPr>
                        <a:t>，则返回</a:t>
                      </a:r>
                      <a:r>
                        <a:rPr lang="en-US" sz="1400" kern="100" dirty="0">
                          <a:effectLst/>
                        </a:rPr>
                        <a:t>-1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S.split</a:t>
                      </a:r>
                      <a:r>
                        <a:rPr lang="en-US" sz="1400" kern="100" dirty="0">
                          <a:effectLst/>
                        </a:rPr>
                        <a:t>([</a:t>
                      </a:r>
                      <a:r>
                        <a:rPr lang="en-US" sz="1400" kern="100" dirty="0" err="1">
                          <a:effectLst/>
                        </a:rPr>
                        <a:t>sep</a:t>
                      </a:r>
                      <a:r>
                        <a:rPr lang="en-US" sz="1400" kern="100" dirty="0">
                          <a:effectLst/>
                        </a:rPr>
                        <a:t>[,</a:t>
                      </a:r>
                      <a:r>
                        <a:rPr lang="en-US" sz="1400" kern="100" dirty="0" err="1">
                          <a:effectLst/>
                        </a:rPr>
                        <a:t>maxsplit</a:t>
                      </a:r>
                      <a:r>
                        <a:rPr lang="en-US" sz="1400" kern="100" dirty="0">
                          <a:effectLst/>
                        </a:rPr>
                        <a:t>]])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返回字符串中的单词列表，使用</a:t>
                      </a:r>
                      <a:r>
                        <a:rPr lang="en-US" sz="1400" kern="100" dirty="0" err="1">
                          <a:effectLst/>
                        </a:rPr>
                        <a:t>sep</a:t>
                      </a:r>
                      <a:r>
                        <a:rPr lang="zh-CN" sz="1400" kern="100" dirty="0">
                          <a:effectLst/>
                        </a:rPr>
                        <a:t>作为分隔符字符串。如果给出</a:t>
                      </a:r>
                      <a:r>
                        <a:rPr lang="en-US" sz="1400" kern="100" dirty="0" err="1">
                          <a:effectLst/>
                        </a:rPr>
                        <a:t>maxsplit</a:t>
                      </a:r>
                      <a:r>
                        <a:rPr lang="zh-CN" sz="1400" kern="100" dirty="0">
                          <a:effectLst/>
                        </a:rPr>
                        <a:t>，则至多拆分</a:t>
                      </a:r>
                      <a:r>
                        <a:rPr lang="en-US" sz="1400" kern="100" dirty="0" err="1">
                          <a:effectLst/>
                        </a:rPr>
                        <a:t>maxsplit</a:t>
                      </a:r>
                      <a:r>
                        <a:rPr lang="zh-CN" sz="1400" kern="100" dirty="0">
                          <a:effectLst/>
                        </a:rPr>
                        <a:t>次（因此，列表中将最多有</a:t>
                      </a:r>
                      <a:r>
                        <a:rPr lang="en-US" sz="1400" kern="100" dirty="0">
                          <a:effectLst/>
                        </a:rPr>
                        <a:t>maxsplit+1</a:t>
                      </a:r>
                      <a:r>
                        <a:rPr lang="zh-CN" sz="1400" kern="100" dirty="0">
                          <a:effectLst/>
                        </a:rPr>
                        <a:t>个元素）。如果没有指定</a:t>
                      </a:r>
                      <a:r>
                        <a:rPr lang="en-US" sz="1400" kern="100" dirty="0" err="1">
                          <a:effectLst/>
                        </a:rPr>
                        <a:t>maxsplit</a:t>
                      </a:r>
                      <a:r>
                        <a:rPr lang="zh-CN" sz="1400" kern="100" dirty="0">
                          <a:effectLst/>
                        </a:rPr>
                        <a:t>或为</a:t>
                      </a:r>
                      <a:r>
                        <a:rPr lang="en-US" sz="1400" kern="100" dirty="0">
                          <a:effectLst/>
                        </a:rPr>
                        <a:t>-1</a:t>
                      </a:r>
                      <a:r>
                        <a:rPr lang="zh-CN" sz="1400" kern="100" dirty="0">
                          <a:effectLst/>
                        </a:rPr>
                        <a:t>，那么分割的数量没有限制（进行所有可能的分割）。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400" kern="100">
                          <a:effectLst/>
                        </a:rPr>
                        <a:t>S.join(iterator)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连接字符串数组。将字符串、元组、列表中的元素以指定的字符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分隔符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r>
                        <a:rPr lang="zh-CN" sz="1400" kern="100">
                          <a:effectLst/>
                        </a:rPr>
                        <a:t>连接生成一个新的字符串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400" kern="100">
                          <a:effectLst/>
                        </a:rPr>
                        <a:t>S.strip([chars])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返回字符串的一个副本，删除前导和尾随字符。</a:t>
                      </a:r>
                      <a:r>
                        <a:rPr lang="en-US" sz="1400" kern="100" dirty="0">
                          <a:effectLst/>
                        </a:rPr>
                        <a:t>chars</a:t>
                      </a:r>
                      <a:r>
                        <a:rPr lang="zh-CN" sz="1400" kern="100" dirty="0">
                          <a:effectLst/>
                        </a:rPr>
                        <a:t>参数是一个字符串，指定要移除的字符集。如果省略或为</a:t>
                      </a:r>
                      <a:r>
                        <a:rPr lang="en-US" sz="1400" kern="100" dirty="0">
                          <a:effectLst/>
                        </a:rPr>
                        <a:t>None</a:t>
                      </a:r>
                      <a:r>
                        <a:rPr lang="zh-CN" sz="1400" kern="100" dirty="0">
                          <a:effectLst/>
                        </a:rPr>
                        <a:t>，则</a:t>
                      </a:r>
                      <a:r>
                        <a:rPr lang="en-US" sz="1400" kern="100" dirty="0">
                          <a:effectLst/>
                        </a:rPr>
                        <a:t>chars</a:t>
                      </a:r>
                      <a:r>
                        <a:rPr lang="zh-CN" sz="1400" kern="100" dirty="0">
                          <a:effectLst/>
                        </a:rPr>
                        <a:t>参数默认为删除空白字符。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400" kern="100">
                          <a:effectLst/>
                        </a:rPr>
                        <a:t>S.lower()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将字符串所有大写字符变为小写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400" kern="100">
                          <a:effectLst/>
                        </a:rPr>
                        <a:t>S.isalnum()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如果字符串至少有一个字符，并且所有字符都是数字或者字母，则返回</a:t>
                      </a:r>
                      <a:r>
                        <a:rPr lang="en-US" sz="1400" kern="100">
                          <a:effectLst/>
                        </a:rPr>
                        <a:t>true</a:t>
                      </a:r>
                      <a:r>
                        <a:rPr lang="zh-CN" sz="1400" kern="100">
                          <a:effectLst/>
                        </a:rPr>
                        <a:t>，否则返回</a:t>
                      </a:r>
                      <a:r>
                        <a:rPr lang="en-US" sz="1400" kern="100">
                          <a:effectLst/>
                        </a:rPr>
                        <a:t>false</a:t>
                      </a:r>
                      <a:r>
                        <a:rPr lang="zh-CN" sz="1400" kern="100">
                          <a:effectLst/>
                        </a:rPr>
                        <a:t>。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S.count(sub[,start[,end]])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返回在</a:t>
                      </a:r>
                      <a:r>
                        <a:rPr lang="en-US" sz="1400" kern="100">
                          <a:effectLst/>
                        </a:rPr>
                        <a:t>[start, end]</a:t>
                      </a:r>
                      <a:r>
                        <a:rPr lang="zh-CN" sz="1400" kern="100">
                          <a:effectLst/>
                        </a:rPr>
                        <a:t>范围内的子串</a:t>
                      </a:r>
                      <a:r>
                        <a:rPr lang="en-US" sz="1400" kern="100">
                          <a:effectLst/>
                        </a:rPr>
                        <a:t>sub</a:t>
                      </a:r>
                      <a:r>
                        <a:rPr lang="zh-CN" sz="1400" kern="100">
                          <a:effectLst/>
                        </a:rPr>
                        <a:t>非重叠出现的次数。可选参数</a:t>
                      </a:r>
                      <a:r>
                        <a:rPr lang="en-US" sz="1400" kern="100">
                          <a:effectLst/>
                        </a:rPr>
                        <a:t>start</a:t>
                      </a:r>
                      <a:r>
                        <a:rPr lang="zh-CN" sz="1400" kern="100">
                          <a:effectLst/>
                        </a:rPr>
                        <a:t>和</a:t>
                      </a:r>
                      <a:r>
                        <a:rPr lang="en-US" sz="1400" kern="100">
                          <a:effectLst/>
                        </a:rPr>
                        <a:t>end</a:t>
                      </a:r>
                      <a:r>
                        <a:rPr lang="zh-CN" sz="1400" kern="100">
                          <a:effectLst/>
                        </a:rPr>
                        <a:t>都以切片表示法解释。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S.replace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en-US" sz="1400" kern="100" dirty="0" err="1">
                          <a:effectLst/>
                        </a:rPr>
                        <a:t>old,new</a:t>
                      </a:r>
                      <a:r>
                        <a:rPr lang="en-US" sz="1400" kern="100" dirty="0">
                          <a:effectLst/>
                        </a:rPr>
                        <a:t>[,count])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返回字符串的一个拷贝，其中所有的子串</a:t>
                      </a:r>
                      <a:r>
                        <a:rPr lang="en-US" sz="1400" kern="100" dirty="0">
                          <a:effectLst/>
                        </a:rPr>
                        <a:t>old</a:t>
                      </a:r>
                      <a:r>
                        <a:rPr lang="zh-CN" sz="1400" kern="100" dirty="0">
                          <a:effectLst/>
                        </a:rPr>
                        <a:t>通过</a:t>
                      </a:r>
                      <a:r>
                        <a:rPr lang="en-US" sz="1400" kern="100" dirty="0">
                          <a:effectLst/>
                        </a:rPr>
                        <a:t>new</a:t>
                      </a:r>
                      <a:r>
                        <a:rPr lang="zh-CN" sz="1400" kern="100" dirty="0">
                          <a:effectLst/>
                        </a:rPr>
                        <a:t>替换。如果指定了可选参数</a:t>
                      </a:r>
                      <a:r>
                        <a:rPr lang="en-US" sz="1400" kern="100" dirty="0">
                          <a:effectLst/>
                        </a:rPr>
                        <a:t>count</a:t>
                      </a:r>
                      <a:r>
                        <a:rPr lang="zh-CN" sz="1400" kern="100" dirty="0">
                          <a:effectLst/>
                        </a:rPr>
                        <a:t>，则只有前面的</a:t>
                      </a:r>
                      <a:r>
                        <a:rPr lang="en-US" sz="1400" kern="100" dirty="0">
                          <a:effectLst/>
                        </a:rPr>
                        <a:t>count</a:t>
                      </a:r>
                      <a:r>
                        <a:rPr lang="zh-CN" sz="1400" kern="100" dirty="0">
                          <a:effectLst/>
                        </a:rPr>
                        <a:t>个出现被替换。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18481B44-339F-48BF-A693-017A159F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元组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551BF348-AFFC-4462-9732-278DE2E7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元组（</a:t>
            </a:r>
            <a:r>
              <a:rPr lang="en-US" altLang="zh-CN"/>
              <a:t>Tuple</a:t>
            </a:r>
            <a:r>
              <a:rPr lang="zh-CN" altLang="zh-CN"/>
              <a:t>）与列表和字符串一样，是序列的一种。而元组与列表的唯一不同的元组不能修改，元组和字符串都具有不可变性。</a:t>
            </a:r>
          </a:p>
          <a:p>
            <a:r>
              <a:rPr lang="zh-CN" altLang="zh-CN"/>
              <a:t>创建元组：元组没有固定的数据类型约束，它们编写在圆括号而不是方括号中，它们支持常见的序列操作。</a:t>
            </a:r>
            <a:endParaRPr lang="en-US" altLang="zh-CN"/>
          </a:p>
          <a:p>
            <a:r>
              <a:rPr lang="zh-CN" altLang="zh-CN"/>
              <a:t>元组有很多与列表相同的方法，但必须留意的是，</a:t>
            </a:r>
            <a:r>
              <a:rPr lang="en-US" altLang="zh-CN"/>
              <a:t>append()</a:t>
            </a:r>
            <a:r>
              <a:rPr lang="zh-CN" altLang="zh-CN"/>
              <a:t>和</a:t>
            </a:r>
            <a:r>
              <a:rPr lang="en-US" altLang="zh-CN"/>
              <a:t>pop()</a:t>
            </a:r>
            <a:r>
              <a:rPr lang="zh-CN" altLang="zh-CN"/>
              <a:t>等修改大小和内容的函数是元组不允许的。</a:t>
            </a:r>
            <a:endParaRPr lang="en-US" altLang="zh-CN"/>
          </a:p>
          <a:p>
            <a:r>
              <a:rPr lang="zh-CN" altLang="zh-CN"/>
              <a:t>元组的不可变性是关键，从某个角度说是它的天然优势。</a:t>
            </a:r>
            <a:endParaRPr lang="en-US" altLang="zh-CN"/>
          </a:p>
          <a:p>
            <a:r>
              <a:rPr lang="zh-CN" altLang="zh-CN"/>
              <a:t>例如</a:t>
            </a:r>
            <a:r>
              <a:rPr lang="en-US" altLang="zh-CN"/>
              <a:t>Python</a:t>
            </a:r>
            <a:r>
              <a:rPr lang="zh-CN" altLang="zh-CN"/>
              <a:t>的字典</a:t>
            </a:r>
            <a:r>
              <a:rPr lang="en-US" altLang="zh-CN"/>
              <a:t>(</a:t>
            </a:r>
            <a:r>
              <a:rPr lang="zh-CN" altLang="zh-CN"/>
              <a:t>后面会详细介绍</a:t>
            </a:r>
            <a:r>
              <a:rPr lang="en-US" altLang="zh-CN"/>
              <a:t>)</a:t>
            </a:r>
            <a:r>
              <a:rPr lang="zh-CN" altLang="zh-CN"/>
              <a:t>允许元组和字符串作为键值，但不允许列表。</a:t>
            </a:r>
            <a:endParaRPr lang="en-US" altLang="zh-CN"/>
          </a:p>
          <a:p>
            <a:r>
              <a:rPr lang="zh-CN" altLang="zh-CN"/>
              <a:t>原因就是元组和字符串的不可变性，字典的键值是必须保证唯一的。元组提供了一种完整性约束，这对于大型程序的编写是很重要的。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D85A17EE-CE09-4F81-81E6-FEEFAD0F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字典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135DC827-A8E6-4E67-A4B6-D51FA744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字典（</a:t>
            </a:r>
            <a:r>
              <a:rPr lang="en-US" altLang="zh-CN"/>
              <a:t>Dictionary</a:t>
            </a:r>
            <a:r>
              <a:rPr lang="zh-CN" altLang="zh-CN"/>
              <a:t>）是基础数据结构映射</a:t>
            </a:r>
            <a:r>
              <a:rPr lang="en-US" altLang="zh-CN"/>
              <a:t>(Mapping)</a:t>
            </a:r>
            <a:r>
              <a:rPr lang="zh-CN" altLang="zh-CN"/>
              <a:t>的一种。序列是按照顺序来存储数据的，而字典是通过键存储数据。字典的内部实现是基于二叉树</a:t>
            </a:r>
            <a:r>
              <a:rPr lang="en-US" altLang="zh-CN"/>
              <a:t>(Binary Tree)</a:t>
            </a:r>
            <a:r>
              <a:rPr lang="zh-CN" altLang="zh-CN"/>
              <a:t>的，数据没有严格的顺序。字典将键映射到值，通过键来调取数据。如果键值本来是有序的，那么我们不应该使用字典，如映射：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直接用列表</a:t>
            </a:r>
            <a:r>
              <a:rPr lang="en-US" altLang="zh-CN"/>
              <a:t>[‘A’,’B’,’C’]</a:t>
            </a:r>
            <a:r>
              <a:rPr lang="zh-CN" altLang="zh-CN"/>
              <a:t>即可，字典的效率比列表差得多。但是在很多情形下，字典比列表更加适用。比如我们手机的通讯录（假设人名均不相同）可以使用字典实现，把人的名字映射到一个电话号码，由于名字是无序的，不能直接用一个列表实现，使用字典直接高效。</a:t>
            </a:r>
            <a:endParaRPr lang="zh-CN" altLang="zh-CN" dirty="0"/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071A6779-413B-4114-BDAE-32ED1C952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08920"/>
            <a:ext cx="904875" cy="9334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50118C37-5BDF-4264-B312-587806FF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</a:t>
            </a: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3C59B252-B575-46A0-8C58-7232EE1F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zh-CN"/>
              <a:t>有一种特殊的数据类型称为集合</a:t>
            </a:r>
            <a:r>
              <a:rPr lang="en-US" altLang="zh-CN"/>
              <a:t>(Set)</a:t>
            </a:r>
            <a:r>
              <a:rPr lang="zh-CN" altLang="zh-CN"/>
              <a:t>。之所以称它为特殊，是因为它既不是序列也不是映射类型，更不是标量。集合是自成一体的类型。集合是唯一的，不可变的对象是一个无序集合。集合对象支持与数学理论相对应的操作，如并和交，这也是这种数据类型被创建的最重要的目的。</a:t>
            </a:r>
            <a:endParaRPr lang="en-US" altLang="zh-CN"/>
          </a:p>
          <a:p>
            <a:r>
              <a:rPr lang="zh-CN" altLang="zh-CN"/>
              <a:t>集合能够通过表达式操作符支持一般的数学集合运算。这是集合特有的操作，序列和映射不支持这样的表达式。</a:t>
            </a:r>
          </a:p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BA2AE1-B014-4744-8874-37FB1D429975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4076700"/>
          <a:ext cx="7848600" cy="1928812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143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表达式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意义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x-y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set([1])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集合的差，返回包含在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且不包含在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中的元素集合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9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x|y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set([1, 2, 3, 4])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集合的并，返回包含在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中的元素集合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x&amp;y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set([2, 3])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集合的交，返回既包含在</a:t>
                      </a: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也在</a:t>
                      </a: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的中的元素的集合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x^y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set([1, 4])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集合的异或，返回只被</a:t>
                      </a: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包含或只被</a:t>
                      </a: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包含的元素的集合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x&gt;y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如果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真包含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，则返回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581307D-F40E-4C50-B1A8-1A96ABB17E93}"/>
              </a:ext>
            </a:extLst>
          </p:cNvPr>
          <p:cNvCxnSpPr/>
          <p:nvPr/>
        </p:nvCxnSpPr>
        <p:spPr>
          <a:xfrm>
            <a:off x="2143125" y="1068388"/>
            <a:ext cx="0" cy="5024437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26DA75AB-1D41-4BBA-A16B-B51895AA4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782763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6D125DB-F93D-4902-86DC-BCC0DEDEB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500188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5D18FC3-F930-44E1-B56E-091D7EF8E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500188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常用操作符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B897E4B-6CFE-4E83-B474-975399386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34791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数字数据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930CD3-2C2D-4DD8-8C07-21DACF701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347913"/>
            <a:ext cx="623888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44040" name="标题 13">
            <a:extLst>
              <a:ext uri="{FF2B5EF4-FFF2-40B4-BE49-F238E27FC236}">
                <a16:creationId xmlns:a16="http://schemas.microsoft.com/office/drawing/2014/main" id="{D3818366-CDB9-4E92-ACEC-649CE56F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7A9BF45-F4BC-4CAE-9B62-6D1AFA27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2131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sp>
        <p:nvSpPr>
          <p:cNvPr id="14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6F1A559-5352-4D06-A99D-7D0E627A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0767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5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4A1F80A-D393-44A2-9DCF-833565ED6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4940969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文件读写</a:t>
            </a: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A5E2A3E-F37E-4C49-8201-3D25E55C8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2131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D08F13E-5E70-4508-87D2-12AFA8A6B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0767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8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57362E-5686-4356-A371-8E1856C3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81" y="4940969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7711BE0A-0357-44B5-8883-EBC4ACA4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文件读写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6FE4265B-E99F-4819-B2D6-0E9BEDBCA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50" y="751710"/>
            <a:ext cx="8730830" cy="1285603"/>
          </a:xfrm>
        </p:spPr>
        <p:txBody>
          <a:bodyPr/>
          <a:lstStyle/>
          <a:p>
            <a:r>
              <a:rPr lang="zh-CN" altLang="zh-CN" dirty="0"/>
              <a:t>文件访问是一门语言重要的一环，适当地进行文本读写能够保存一次程序运行下来的结果。</a:t>
            </a:r>
            <a:endParaRPr lang="en-US" altLang="zh-CN" dirty="0"/>
          </a:p>
          <a:p>
            <a:r>
              <a:rPr lang="zh-CN" altLang="zh-CN" dirty="0"/>
              <a:t>在数据挖掘的工作中，数据量很大，整个挖掘程序可以分为几部分，我们应该把每一部分运行的结果都保存下来，如果后面的程序出现错误，我们也不必再从头开始。</a:t>
            </a:r>
            <a:endParaRPr lang="en-US" altLang="zh-CN" dirty="0"/>
          </a:p>
          <a:p>
            <a:r>
              <a:rPr lang="zh-CN" altLang="zh-CN" dirty="0"/>
              <a:t>要进行文件的读写，首先要设置工作目录。如果使用脚本运行，那么默认的工作目录为脚本所在的目录。</a:t>
            </a:r>
            <a:endParaRPr lang="en-US" altLang="zh-CN" dirty="0"/>
          </a:p>
          <a:p>
            <a:r>
              <a:rPr lang="zh-CN" altLang="zh-CN" dirty="0"/>
              <a:t>要改变工作目录，首先要引入</a:t>
            </a:r>
            <a:r>
              <a:rPr lang="en-US" altLang="zh-CN" dirty="0" err="1"/>
              <a:t>os</a:t>
            </a:r>
            <a:r>
              <a:rPr lang="zh-CN" altLang="zh-CN" dirty="0"/>
              <a:t>模块，语句为：</a:t>
            </a:r>
            <a:r>
              <a:rPr lang="en-US" altLang="zh-CN" dirty="0"/>
              <a:t>import </a:t>
            </a:r>
            <a:r>
              <a:rPr lang="en-US" altLang="zh-CN" dirty="0" err="1"/>
              <a:t>os</a:t>
            </a:r>
            <a:r>
              <a:rPr lang="zh-CN" altLang="zh-CN" dirty="0"/>
              <a:t>。查看当前工作目录的方法是</a:t>
            </a:r>
            <a:r>
              <a:rPr lang="en-US" altLang="zh-CN" dirty="0" err="1"/>
              <a:t>os.getwd</a:t>
            </a:r>
            <a:r>
              <a:rPr lang="en-US" altLang="zh-CN" dirty="0"/>
              <a:t>()</a:t>
            </a:r>
            <a:r>
              <a:rPr lang="zh-CN" altLang="zh-CN" dirty="0"/>
              <a:t>，改变工作目录的方法是</a:t>
            </a:r>
            <a:r>
              <a:rPr lang="en-US" altLang="zh-CN" dirty="0" err="1"/>
              <a:t>os.chdir</a:t>
            </a:r>
            <a:r>
              <a:rPr lang="en-US" altLang="zh-CN" dirty="0"/>
              <a:t>(string)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E546ECEC-F8C1-46FA-8585-798C5973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基础概述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F48DF248-89FD-431D-89A8-0D2E18EDD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50" y="751710"/>
            <a:ext cx="8658822" cy="1285603"/>
          </a:xfrm>
        </p:spPr>
        <p:txBody>
          <a:bodyPr/>
          <a:lstStyle/>
          <a:p>
            <a:r>
              <a:rPr lang="zh-CN" altLang="zh-CN" dirty="0"/>
              <a:t>本章是</a:t>
            </a:r>
            <a:r>
              <a:rPr lang="en-US" altLang="zh-CN" dirty="0"/>
              <a:t>Python</a:t>
            </a:r>
            <a:r>
              <a:rPr lang="zh-CN" altLang="zh-CN" dirty="0"/>
              <a:t>的基础章节，可以在这章中学习到丰富的</a:t>
            </a:r>
            <a:r>
              <a:rPr lang="en-US" altLang="zh-CN" dirty="0"/>
              <a:t>Python</a:t>
            </a:r>
            <a:r>
              <a:rPr lang="zh-CN" altLang="zh-CN" dirty="0"/>
              <a:t>基础知识。首先我们会从操作符和最简单的数字数据入手，然后就是流程控制，到这里能够对</a:t>
            </a:r>
            <a:r>
              <a:rPr lang="en-US" altLang="zh-CN" dirty="0"/>
              <a:t>Python</a:t>
            </a:r>
            <a:r>
              <a:rPr lang="zh-CN" altLang="zh-CN" dirty="0"/>
              <a:t>程序结构有一个清晰的认识。</a:t>
            </a:r>
            <a:endParaRPr lang="en-US" altLang="zh-CN" dirty="0"/>
          </a:p>
          <a:p>
            <a:r>
              <a:rPr lang="zh-CN" altLang="zh-CN" dirty="0"/>
              <a:t>接着是较复杂的数据结构，主要涉及</a:t>
            </a:r>
            <a:r>
              <a:rPr lang="en-US" altLang="zh-CN" dirty="0"/>
              <a:t>Python</a:t>
            </a:r>
            <a:r>
              <a:rPr lang="zh-CN" altLang="zh-CN" dirty="0"/>
              <a:t>的最常用</a:t>
            </a:r>
            <a:r>
              <a:rPr lang="en-US" altLang="zh-CN" dirty="0"/>
              <a:t>5</a:t>
            </a:r>
            <a:r>
              <a:rPr lang="zh-CN" altLang="zh-CN" dirty="0"/>
              <a:t>大内建数据类型：列表，字符串，元组，字典和集合。</a:t>
            </a:r>
            <a:endParaRPr lang="en-US" altLang="zh-CN" dirty="0"/>
          </a:p>
          <a:p>
            <a:r>
              <a:rPr lang="zh-CN" altLang="zh-CN" dirty="0"/>
              <a:t>这部分重点对这些数据结构的用法进行讲述，由于内容有限，并没有太多涉及它们的时间复杂度，空间复杂度和源码编写。我们并不认为这是可以忽略的，建议查阅其他资料对数据结构的复杂度有一定的认识。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28F9E164-3818-4ECB-90FE-11A308E0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txt</a:t>
            </a:r>
            <a:r>
              <a:rPr lang="zh-CN" altLang="zh-CN" dirty="0"/>
              <a:t>文件读取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D6894-4A95-4BD3-B847-C00D862F7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zh-CN" dirty="0"/>
              <a:t>进行文件读写的函数是</a:t>
            </a:r>
            <a:r>
              <a:rPr lang="en-US" altLang="zh-CN" dirty="0"/>
              <a:t>open</a:t>
            </a:r>
            <a:r>
              <a:rPr lang="zh-CN" altLang="zh-CN" dirty="0"/>
              <a:t>或</a:t>
            </a:r>
            <a:r>
              <a:rPr lang="en-US" altLang="zh-CN" dirty="0"/>
              <a:t>file</a:t>
            </a:r>
            <a:r>
              <a:rPr lang="zh-CN" altLang="zh-CN" dirty="0"/>
              <a:t>。其格式如下：</a:t>
            </a:r>
          </a:p>
          <a:p>
            <a:pPr lvl="1"/>
            <a:r>
              <a:rPr lang="en-US" altLang="zh-CN" dirty="0" err="1"/>
              <a:t>file_handler</a:t>
            </a:r>
            <a:r>
              <a:rPr lang="en-US" altLang="zh-CN" dirty="0"/>
              <a:t> = open(</a:t>
            </a:r>
            <a:r>
              <a:rPr lang="en-US" altLang="zh-CN" dirty="0" err="1"/>
              <a:t>filename,mode</a:t>
            </a:r>
            <a:r>
              <a:rPr lang="en-US" altLang="zh-CN" dirty="0"/>
              <a:t>=’r’)</a:t>
            </a:r>
            <a:endParaRPr lang="zh-CN" altLang="zh-CN" dirty="0"/>
          </a:p>
          <a:p>
            <a:r>
              <a:rPr lang="zh-CN" altLang="zh-CN" dirty="0"/>
              <a:t>其中</a:t>
            </a:r>
            <a:r>
              <a:rPr lang="en-US" altLang="zh-CN" dirty="0"/>
              <a:t>filename</a:t>
            </a:r>
            <a:r>
              <a:rPr lang="zh-CN" altLang="zh-CN" dirty="0"/>
              <a:t>是我们希望打开的文件的字符串名字</a:t>
            </a:r>
            <a:r>
              <a:rPr lang="en-US" altLang="zh-CN" dirty="0"/>
              <a:t>,mode</a:t>
            </a:r>
            <a:r>
              <a:rPr lang="zh-CN" altLang="zh-CN" dirty="0"/>
              <a:t>表示我们的读写模式，默认为</a:t>
            </a:r>
            <a:r>
              <a:rPr lang="en-US" altLang="zh-CN" dirty="0"/>
              <a:t>read</a:t>
            </a:r>
            <a:r>
              <a:rPr lang="zh-CN" altLang="zh-CN" dirty="0"/>
              <a:t>模式。如果此语句执行成功，那么一个文件句柄就会返回，后面的文件操作需依赖文件句柄的方法进行。</a:t>
            </a:r>
          </a:p>
          <a:p>
            <a:r>
              <a:rPr lang="zh-CN" altLang="zh-CN" dirty="0"/>
              <a:t>我们常用的文件读入函数是</a:t>
            </a:r>
            <a:r>
              <a:rPr lang="en-US" altLang="zh-CN" dirty="0" err="1"/>
              <a:t>readline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readlines</a:t>
            </a:r>
            <a:r>
              <a:rPr lang="en-US" altLang="zh-CN" dirty="0"/>
              <a:t>()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首先我们假设在我们脚本目录下有这样一个</a:t>
            </a:r>
            <a:r>
              <a:rPr lang="en-US" altLang="zh-CN" dirty="0"/>
              <a:t>data.txt,</a:t>
            </a:r>
            <a:r>
              <a:rPr lang="zh-CN" altLang="zh-CN" dirty="0"/>
              <a:t>其数据如下：</a:t>
            </a:r>
            <a:endParaRPr lang="en-US" altLang="zh-CN" dirty="0"/>
          </a:p>
          <a:p>
            <a:pPr lvl="1"/>
            <a:r>
              <a:rPr lang="en-US" altLang="zh-CN" dirty="0"/>
              <a:t>1,2      3,4</a:t>
            </a:r>
          </a:p>
          <a:p>
            <a:r>
              <a:rPr lang="zh-CN" altLang="zh-CN" dirty="0"/>
              <a:t>注意第一行中有一个换行符。如果我们采用</a:t>
            </a:r>
            <a:r>
              <a:rPr lang="en-US" altLang="zh-CN" dirty="0" err="1"/>
              <a:t>readline</a:t>
            </a:r>
            <a:r>
              <a:rPr lang="en-US" altLang="zh-CN" dirty="0"/>
              <a:t>()</a:t>
            </a:r>
            <a:r>
              <a:rPr lang="zh-CN" altLang="zh-CN" dirty="0"/>
              <a:t>语句读取，执行</a:t>
            </a:r>
            <a:r>
              <a:rPr lang="en-US" altLang="zh-CN" dirty="0"/>
              <a:t>f=open(‘</a:t>
            </a:r>
            <a:r>
              <a:rPr lang="en-US" altLang="zh-CN" dirty="0" err="1"/>
              <a:t>data.txt’,’r</a:t>
            </a:r>
            <a:r>
              <a:rPr lang="en-US" altLang="zh-CN" dirty="0"/>
              <a:t>’)</a:t>
            </a:r>
            <a:r>
              <a:rPr lang="zh-CN" altLang="zh-CN" dirty="0"/>
              <a:t>和</a:t>
            </a:r>
            <a:r>
              <a:rPr lang="en-US" altLang="zh-CN" dirty="0"/>
              <a:t> a =f. </a:t>
            </a:r>
            <a:r>
              <a:rPr lang="en-US" altLang="zh-CN" dirty="0" err="1"/>
              <a:t>readline</a:t>
            </a:r>
            <a:r>
              <a:rPr lang="en-US" altLang="zh-CN" dirty="0"/>
              <a:t>()</a:t>
            </a:r>
            <a:r>
              <a:rPr lang="zh-CN" altLang="zh-CN" dirty="0"/>
              <a:t>，那么就会将第一行以字符串的形式返回，此时</a:t>
            </a:r>
            <a:r>
              <a:rPr lang="en-US" altLang="zh-CN" dirty="0"/>
              <a:t>a=’1,2\n’</a:t>
            </a:r>
            <a:r>
              <a:rPr lang="zh-CN" altLang="zh-CN" dirty="0"/>
              <a:t>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87DCA-97A3-4DB8-8A7B-0412EFB5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同时文件指针指向第一行末尾，如果再执行语句</a:t>
            </a:r>
            <a:r>
              <a:rPr lang="en-US" altLang="zh-CN"/>
              <a:t>b = f.readline()</a:t>
            </a:r>
            <a:r>
              <a:rPr lang="zh-CN" altLang="zh-CN"/>
              <a:t>，那么</a:t>
            </a:r>
            <a:r>
              <a:rPr lang="en-US" altLang="zh-CN"/>
              <a:t>b=’3,4’</a:t>
            </a:r>
            <a:r>
              <a:rPr lang="zh-CN" altLang="zh-CN"/>
              <a:t>，此时文件指针就指向文件末尾，文件已读取完毕。可以使用下面的</a:t>
            </a:r>
            <a:r>
              <a:rPr lang="en-US" altLang="zh-CN"/>
              <a:t>while</a:t>
            </a:r>
            <a:r>
              <a:rPr lang="zh-CN" altLang="zh-CN"/>
              <a:t>循环读取所有语句：</a:t>
            </a:r>
            <a:r>
              <a:rPr lang="en-US" altLang="zh-CN"/>
              <a:t>L=2#</a:t>
            </a:r>
            <a:r>
              <a:rPr lang="zh-CN" altLang="zh-CN"/>
              <a:t>文件的行数</a:t>
            </a:r>
          </a:p>
          <a:p>
            <a:r>
              <a:rPr lang="en-US" altLang="zh-CN"/>
              <a:t>for i in range(L):</a:t>
            </a:r>
            <a:endParaRPr lang="zh-CN" altLang="zh-CN"/>
          </a:p>
          <a:p>
            <a:pPr lvl="1"/>
            <a:r>
              <a:rPr lang="en-US" altLang="zh-CN"/>
              <a:t>	a = readline()# </a:t>
            </a:r>
            <a:r>
              <a:rPr lang="zh-CN" altLang="zh-CN"/>
              <a:t>对该行的处理</a:t>
            </a:r>
          </a:p>
          <a:p>
            <a:r>
              <a:rPr lang="zh-CN" altLang="zh-CN"/>
              <a:t>如果我们想去掉第一行的读取的换行符，可以使用语</a:t>
            </a:r>
            <a:r>
              <a:rPr lang="en-US" altLang="zh-CN"/>
              <a:t>a=a.strip(),strip()</a:t>
            </a:r>
            <a:r>
              <a:rPr lang="zh-CN" altLang="zh-CN"/>
              <a:t>是一个可以去掉一个字符串开头和末尾的空白字符，包括换行符</a:t>
            </a:r>
            <a:r>
              <a:rPr lang="zh-CN" altLang="en-US"/>
              <a:t>。</a:t>
            </a:r>
            <a:endParaRPr lang="zh-CN" altLang="zh-CN"/>
          </a:p>
          <a:p>
            <a:r>
              <a:rPr lang="zh-CN" altLang="zh-CN"/>
              <a:t>而</a:t>
            </a:r>
            <a:r>
              <a:rPr lang="en-US" altLang="zh-CN"/>
              <a:t>readlines</a:t>
            </a:r>
            <a:r>
              <a:rPr lang="zh-CN" altLang="zh-CN"/>
              <a:t>则返回一个列表，列表的包含了每一行的字符串数据。如执行</a:t>
            </a:r>
            <a:r>
              <a:rPr lang="en-US" altLang="zh-CN"/>
              <a:t>a=f.readlines(),</a:t>
            </a:r>
            <a:r>
              <a:rPr lang="zh-CN" altLang="zh-CN"/>
              <a:t>那么此时</a:t>
            </a:r>
            <a:r>
              <a:rPr lang="en-US" altLang="zh-CN"/>
              <a:t>a=[‘1,2\n’,’3,4’]</a:t>
            </a:r>
            <a:r>
              <a:rPr lang="zh-CN" altLang="zh-CN"/>
              <a:t>。最终保存的形式是一个二维列表，在后面的数据处理可以很容易的变换为</a:t>
            </a:r>
            <a:r>
              <a:rPr lang="en-US" altLang="zh-CN"/>
              <a:t>numpy.array</a:t>
            </a:r>
            <a:r>
              <a:rPr lang="zh-CN" altLang="zh-CN"/>
              <a:t>，大部分数据挖掘的算法都需要</a:t>
            </a:r>
            <a:r>
              <a:rPr lang="en-US" altLang="zh-CN"/>
              <a:t>numpy.array</a:t>
            </a:r>
            <a:r>
              <a:rPr lang="zh-CN" altLang="zh-CN"/>
              <a:t>作为数据存储的格式。</a:t>
            </a:r>
          </a:p>
          <a:p>
            <a:endParaRPr lang="zh-CN" altLang="en-US" dirty="0"/>
          </a:p>
        </p:txBody>
      </p:sp>
      <p:sp>
        <p:nvSpPr>
          <p:cNvPr id="47107" name="标题 1">
            <a:extLst>
              <a:ext uri="{FF2B5EF4-FFF2-40B4-BE49-F238E27FC236}">
                <a16:creationId xmlns:a16="http://schemas.microsoft.com/office/drawing/2014/main" id="{48143DD5-ADDD-49FC-AFAF-1C34BC1E7D28}"/>
              </a:ext>
            </a:extLst>
          </p:cNvPr>
          <p:cNvSpPr txBox="1">
            <a:spLocks/>
          </p:cNvSpPr>
          <p:nvPr/>
        </p:nvSpPr>
        <p:spPr bwMode="auto">
          <a:xfrm>
            <a:off x="250825" y="188913"/>
            <a:ext cx="82089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txt</a:t>
            </a:r>
            <a:r>
              <a:rPr lang="zh-CN" altLang="zh-CN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文件读取</a:t>
            </a:r>
            <a:br>
              <a:rPr lang="zh-CN" altLang="zh-CN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endParaRPr lang="zh-CN" altLang="en-US" sz="2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0B7DF641-A1BB-4956-A136-8030EC85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csv</a:t>
            </a:r>
            <a:r>
              <a:rPr lang="zh-CN" altLang="zh-CN"/>
              <a:t>文件读取</a:t>
            </a:r>
            <a:endParaRPr lang="zh-CN" altLang="en-US"/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557D2B83-ECDD-4559-A104-38F73E1E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我们习惯使用</a:t>
            </a:r>
            <a:r>
              <a:rPr lang="en-US" altLang="zh-CN"/>
              <a:t>excel</a:t>
            </a:r>
            <a:r>
              <a:rPr lang="zh-CN" altLang="zh-CN"/>
              <a:t>表存储数据，但</a:t>
            </a:r>
            <a:r>
              <a:rPr lang="en-US" altLang="zh-CN"/>
              <a:t>excel</a:t>
            </a:r>
            <a:r>
              <a:rPr lang="zh-CN" altLang="zh-CN"/>
              <a:t>表数据直接用</a:t>
            </a:r>
            <a:r>
              <a:rPr lang="en-US" altLang="zh-CN"/>
              <a:t>Python</a:t>
            </a:r>
            <a:r>
              <a:rPr lang="zh-CN" altLang="zh-CN"/>
              <a:t>读取是行不通的。</a:t>
            </a:r>
            <a:endParaRPr lang="en-US" altLang="zh-CN"/>
          </a:p>
          <a:p>
            <a:r>
              <a:rPr lang="zh-CN" altLang="zh-CN"/>
              <a:t>一个常用的办法是将文件另存为</a:t>
            </a:r>
            <a:r>
              <a:rPr lang="en-US" altLang="zh-CN"/>
              <a:t>csv</a:t>
            </a:r>
            <a:r>
              <a:rPr lang="zh-CN" altLang="zh-CN"/>
              <a:t>文件格式。</a:t>
            </a:r>
            <a:r>
              <a:rPr lang="en-US" altLang="zh-CN"/>
              <a:t>csv</a:t>
            </a:r>
            <a:r>
              <a:rPr lang="zh-CN" altLang="zh-CN"/>
              <a:t>是逗号分隔符的数据表，每两个数据单元间用逗号分隔，实际上和</a:t>
            </a:r>
            <a:r>
              <a:rPr lang="en-US" altLang="zh-CN"/>
              <a:t>txt</a:t>
            </a:r>
            <a:r>
              <a:rPr lang="zh-CN" altLang="zh-CN"/>
              <a:t>文件没有本质的区别。</a:t>
            </a:r>
            <a:endParaRPr lang="en-US" altLang="zh-CN"/>
          </a:p>
          <a:p>
            <a:r>
              <a:rPr lang="zh-CN" altLang="zh-CN"/>
              <a:t>数据文件的数据是用制表符分隔的，如果改成用逗号分隔，再把后缀名改成</a:t>
            </a:r>
            <a:r>
              <a:rPr lang="en-US" altLang="zh-CN"/>
              <a:t>csv</a:t>
            </a:r>
            <a:r>
              <a:rPr lang="zh-CN" altLang="zh-CN"/>
              <a:t>，那就转换成了</a:t>
            </a:r>
            <a:r>
              <a:rPr lang="en-US" altLang="zh-CN"/>
              <a:t>csv</a:t>
            </a:r>
            <a:r>
              <a:rPr lang="zh-CN" altLang="zh-CN"/>
              <a:t>文件。同理，</a:t>
            </a:r>
            <a:r>
              <a:rPr lang="en-US" altLang="zh-CN"/>
              <a:t>csv</a:t>
            </a:r>
            <a:r>
              <a:rPr lang="zh-CN" altLang="zh-CN"/>
              <a:t>文件读取的处理与</a:t>
            </a:r>
            <a:r>
              <a:rPr lang="en-US" altLang="zh-CN"/>
              <a:t>txt</a:t>
            </a:r>
            <a:r>
              <a:rPr lang="zh-CN" altLang="zh-CN"/>
              <a:t>几乎一样，使用语句</a:t>
            </a:r>
            <a:r>
              <a:rPr lang="en-US" altLang="zh-CN"/>
              <a:t>f=open(‘data.csv’)</a:t>
            </a:r>
            <a:r>
              <a:rPr lang="zh-CN" altLang="zh-CN"/>
              <a:t>读取</a:t>
            </a:r>
            <a:r>
              <a:rPr lang="en-US" altLang="zh-CN"/>
              <a:t>,</a:t>
            </a:r>
            <a:r>
              <a:rPr lang="zh-CN" altLang="zh-CN"/>
              <a:t>这里不再举例累赘阐述。</a:t>
            </a:r>
            <a:endParaRPr lang="en-US" altLang="zh-CN"/>
          </a:p>
          <a:p>
            <a:r>
              <a:rPr lang="zh-CN" altLang="zh-CN"/>
              <a:t>如果我们使用</a:t>
            </a:r>
            <a:r>
              <a:rPr lang="en-US" altLang="zh-CN"/>
              <a:t>pandas</a:t>
            </a:r>
            <a:r>
              <a:rPr lang="zh-CN" altLang="zh-CN"/>
              <a:t>模块，那么读入</a:t>
            </a:r>
            <a:r>
              <a:rPr lang="en-US" altLang="zh-CN"/>
              <a:t>csv</a:t>
            </a:r>
            <a:r>
              <a:rPr lang="zh-CN" altLang="zh-CN"/>
              <a:t>文件更快捷方便，直接使用</a:t>
            </a:r>
            <a:r>
              <a:rPr lang="en-US" altLang="zh-CN"/>
              <a:t>pandas.read_csv()</a:t>
            </a:r>
            <a:r>
              <a:rPr lang="zh-CN" altLang="zh-CN"/>
              <a:t>方法即可。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C8202983-073A-4AC7-86C2-9FB657AB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文件输出</a:t>
            </a:r>
            <a:endParaRPr lang="zh-CN" altLang="en-US"/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9D4D5B85-8682-46BC-B432-6374BC4F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我们把数据成功读入到程序中，现在我们考虑，假设我们的程序中得出了一个二维列表</a:t>
            </a:r>
            <a:r>
              <a:rPr lang="zh-CN" altLang="en-US"/>
              <a:t>，</a:t>
            </a:r>
            <a:r>
              <a:rPr lang="zh-CN" altLang="zh-CN"/>
              <a:t>我们重新输出到文件。</a:t>
            </a:r>
            <a:endParaRPr lang="en-US" altLang="zh-CN"/>
          </a:p>
          <a:p>
            <a:r>
              <a:rPr lang="zh-CN" altLang="zh-CN"/>
              <a:t>我们可以使用方法</a:t>
            </a:r>
            <a:r>
              <a:rPr lang="en-US" altLang="zh-CN"/>
              <a:t>f.write(string)</a:t>
            </a:r>
            <a:r>
              <a:rPr lang="zh-CN" altLang="zh-CN"/>
              <a:t>，并且借助字符串的</a:t>
            </a:r>
            <a:r>
              <a:rPr lang="en-US" altLang="zh-CN"/>
              <a:t>join</a:t>
            </a:r>
            <a:r>
              <a:rPr lang="zh-CN" altLang="zh-CN"/>
              <a:t>方法输出到文件中。</a:t>
            </a:r>
            <a:endParaRPr lang="en-US" altLang="zh-CN"/>
          </a:p>
          <a:p>
            <a:r>
              <a:rPr lang="zh-CN" altLang="zh-CN"/>
              <a:t>如果二维列表的元素不是字符类型而是整数类型，我们不能使用</a:t>
            </a:r>
            <a:r>
              <a:rPr lang="en-US" altLang="zh-CN"/>
              <a:t>join</a:t>
            </a:r>
            <a:r>
              <a:rPr lang="zh-CN" altLang="zh-CN"/>
              <a:t>方法，使用</a:t>
            </a:r>
            <a:r>
              <a:rPr lang="en-US" altLang="zh-CN"/>
              <a:t>f.write(string)</a:t>
            </a:r>
            <a:r>
              <a:rPr lang="zh-CN" altLang="zh-CN"/>
              <a:t>输出比较麻烦，这里介绍另一中更灵活的输出到文件的方式：</a:t>
            </a:r>
            <a:r>
              <a:rPr lang="en-US" altLang="zh-CN"/>
              <a:t>print&gt;&gt;&gt;f,…</a:t>
            </a:r>
            <a:r>
              <a:rPr lang="zh-CN" altLang="zh-CN"/>
              <a:t>。这样就会把原本</a:t>
            </a:r>
            <a:r>
              <a:rPr lang="en-US" altLang="zh-CN"/>
              <a:t>print</a:t>
            </a:r>
            <a:r>
              <a:rPr lang="zh-CN" altLang="zh-CN"/>
              <a:t>函数输出到</a:t>
            </a:r>
            <a:r>
              <a:rPr lang="en-US" altLang="zh-CN"/>
              <a:t>shell</a:t>
            </a:r>
            <a:r>
              <a:rPr lang="zh-CN" altLang="zh-CN"/>
              <a:t>的内容改为输出到文件中。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80F1EE0E-4B56-47B1-A5A4-52865EA4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</a:t>
            </a:r>
            <a:r>
              <a:rPr lang="zh-CN" altLang="zh-CN"/>
              <a:t>处理数据</a:t>
            </a:r>
            <a:endParaRPr lang="zh-CN" altLang="en-US"/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F1A47BDD-0C31-451B-A9E7-36BB77E55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保存数值型数据比保存字符串类型的数据容易得多。因为</a:t>
            </a:r>
            <a:r>
              <a:rPr lang="en-US" altLang="zh-CN"/>
              <a:t>wtite(string)</a:t>
            </a:r>
            <a:r>
              <a:rPr lang="zh-CN" altLang="zh-CN"/>
              <a:t>方法只能输出字符串，且</a:t>
            </a:r>
            <a:r>
              <a:rPr lang="en-US" altLang="zh-CN"/>
              <a:t>read()</a:t>
            </a:r>
            <a:r>
              <a:rPr lang="zh-CN" altLang="zh-CN"/>
              <a:t>函数只会返回字符串，想转化为数值型数据需用</a:t>
            </a:r>
            <a:r>
              <a:rPr lang="en-US" altLang="zh-CN"/>
              <a:t>int()</a:t>
            </a:r>
            <a:r>
              <a:rPr lang="zh-CN" altLang="zh-CN"/>
              <a:t>这样的函数。</a:t>
            </a:r>
            <a:endParaRPr lang="en-US" altLang="zh-CN"/>
          </a:p>
          <a:p>
            <a:r>
              <a:rPr lang="zh-CN" altLang="zh-CN"/>
              <a:t>当想保存想列表和字典这样复杂的数据结构时，单靠</a:t>
            </a:r>
            <a:r>
              <a:rPr lang="en-US" altLang="zh-CN"/>
              <a:t>read()</a:t>
            </a:r>
            <a:r>
              <a:rPr lang="zh-CN" altLang="zh-CN"/>
              <a:t>和</a:t>
            </a:r>
            <a:r>
              <a:rPr lang="en-US" altLang="zh-CN"/>
              <a:t>write()</a:t>
            </a:r>
            <a:r>
              <a:rPr lang="zh-CN" altLang="zh-CN"/>
              <a:t>去人工解析是很困难的。幸运的是，</a:t>
            </a:r>
            <a:r>
              <a:rPr lang="en-US" altLang="zh-CN"/>
              <a:t>Python</a:t>
            </a:r>
            <a:r>
              <a:rPr lang="zh-CN" altLang="zh-CN"/>
              <a:t>允许用户使用常用的数据交换格式</a:t>
            </a:r>
            <a:r>
              <a:rPr lang="en-US" altLang="zh-CN"/>
              <a:t>JSON</a:t>
            </a:r>
            <a:r>
              <a:rPr lang="zh-CN" altLang="zh-CN"/>
              <a:t>（</a:t>
            </a:r>
            <a:r>
              <a:rPr lang="en-US" altLang="zh-CN"/>
              <a:t>JavaScript Object Noation</a:t>
            </a:r>
            <a:r>
              <a:rPr lang="zh-CN" altLang="zh-CN"/>
              <a:t>）。</a:t>
            </a:r>
            <a:endParaRPr lang="en-US" altLang="zh-CN"/>
          </a:p>
          <a:p>
            <a:r>
              <a:rPr lang="zh-CN" altLang="zh-CN"/>
              <a:t>标准模块</a:t>
            </a:r>
            <a:r>
              <a:rPr lang="en-US" altLang="zh-CN"/>
              <a:t>json</a:t>
            </a:r>
            <a:r>
              <a:rPr lang="zh-CN" altLang="zh-CN"/>
              <a:t>可以接受</a:t>
            </a:r>
            <a:r>
              <a:rPr lang="en-US" altLang="zh-CN"/>
              <a:t>Python</a:t>
            </a:r>
            <a:r>
              <a:rPr lang="zh-CN" altLang="zh-CN"/>
              <a:t>数据结构，并将它们转换为字符串表示形式，此过程称为序列化</a:t>
            </a:r>
            <a:r>
              <a:rPr lang="en-US" altLang="zh-CN"/>
              <a:t>(Serialize)</a:t>
            </a:r>
            <a:r>
              <a:rPr lang="zh-CN" altLang="zh-CN"/>
              <a:t>。从字符串表示形式重新构建数据结构称为反序列化</a:t>
            </a:r>
            <a:r>
              <a:rPr lang="en-US" altLang="zh-CN"/>
              <a:t>(Deserialize)</a:t>
            </a:r>
            <a:r>
              <a:rPr lang="zh-CN" altLang="zh-CN"/>
              <a:t>。序列化和反序列化的过程中，表示该对象的字符串可以存储在文件中。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7">
            <a:extLst>
              <a:ext uri="{FF2B5EF4-FFF2-40B4-BE49-F238E27FC236}">
                <a16:creationId xmlns:a16="http://schemas.microsoft.com/office/drawing/2014/main" id="{427E11B3-A85B-4C69-89F7-0B39187407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795463"/>
            <a:ext cx="9142412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1283949-5D36-4861-80CE-F5FAF89FE2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1731FA4B-B928-4ABE-9479-12F8338A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182" name="WordArt 2">
            <a:extLst>
              <a:ext uri="{FF2B5EF4-FFF2-40B4-BE49-F238E27FC236}">
                <a16:creationId xmlns:a16="http://schemas.microsoft.com/office/drawing/2014/main" id="{EA09D126-C9E7-4F90-B4EA-6EA581B64BD2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483768" y="2767012"/>
            <a:ext cx="4343400" cy="560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1F497D"/>
                </a:solidFill>
                <a:effectLst>
                  <a:outerShdw dist="63500" dir="3187806" algn="ctr" rotWithShape="0">
                    <a:srgbClr val="EEECE1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endParaRPr lang="zh-CN" altLang="en-US" sz="3600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1F497D"/>
              </a:solidFill>
              <a:effectLst>
                <a:outerShdw dist="63500" dir="3187806" algn="ctr" rotWithShape="0">
                  <a:srgbClr val="EEECE1">
                    <a:alpha val="50000"/>
                  </a:srgb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97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F5164F01-7AE5-4167-B4DD-5281D035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操作符</a:t>
            </a:r>
            <a:r>
              <a:rPr lang="zh-CN" altLang="en-US"/>
              <a:t>分类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0020B9D6-E0BF-4F65-8CA2-C4A82E3F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zh-CN"/>
              <a:t>的常用操作符可分为</a:t>
            </a:r>
            <a:r>
              <a:rPr lang="en-US" altLang="zh-CN"/>
              <a:t>4</a:t>
            </a:r>
            <a:r>
              <a:rPr lang="zh-CN" altLang="zh-CN"/>
              <a:t>种，分别为算术操作符，赋值操作符，比较操作符和逻辑操作符。</a:t>
            </a:r>
            <a:endParaRPr lang="en-US" altLang="zh-CN"/>
          </a:p>
          <a:p>
            <a:r>
              <a:rPr lang="zh-CN" altLang="zh-CN"/>
              <a:t>算术操作符一般会返回一个数，而比较和逻辑操作符会返回布尔值</a:t>
            </a:r>
            <a:r>
              <a:rPr lang="en-US" altLang="zh-CN"/>
              <a:t>True</a:t>
            </a:r>
            <a:r>
              <a:rPr lang="zh-CN" altLang="zh-CN"/>
              <a:t>或</a:t>
            </a:r>
            <a:r>
              <a:rPr lang="en-US" altLang="zh-CN"/>
              <a:t>False</a:t>
            </a:r>
            <a:r>
              <a:rPr lang="zh-CN" altLang="zh-CN"/>
              <a:t>。</a:t>
            </a:r>
            <a:endParaRPr lang="en-US" altLang="zh-CN"/>
          </a:p>
          <a:p>
            <a:r>
              <a:rPr lang="zh-CN" altLang="zh-CN"/>
              <a:t>我们需要注意操作符的运算优先级，否则将得到与我们预料不到的结果。如果想改变运算的优先级，可以使用小括号。下面将逐一介绍每种操作符。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6D89A594-089C-4DE2-ADF1-0066C98E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算术操作符</a:t>
            </a:r>
            <a:endParaRPr lang="zh-CN" altLang="en-US"/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CD45E950-147D-4A15-8820-33991D1E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值得注意的是取商运算和除法运算。如果除号两侧的值都是整数，那么得到的结果是一个向下取整的整数。如果其中一个是浮点数，那么得到的结果最多保留</a:t>
            </a:r>
            <a:r>
              <a:rPr lang="en-US" altLang="zh-CN"/>
              <a:t>17</a:t>
            </a:r>
            <a:r>
              <a:rPr lang="zh-CN" altLang="zh-CN"/>
              <a:t>位有效数字。而取商运算正好是前面的相反，无论</a:t>
            </a:r>
            <a:r>
              <a:rPr lang="en-US" altLang="zh-CN"/>
              <a:t>’//’</a:t>
            </a:r>
            <a:r>
              <a:rPr lang="zh-CN" altLang="zh-CN"/>
              <a:t>两侧的值是浮点数和还是整数，返回的结果都会向下取整，但其数据类型是有一位小数点</a:t>
            </a:r>
            <a:r>
              <a:rPr lang="en-US" altLang="zh-CN"/>
              <a:t>0</a:t>
            </a:r>
            <a:r>
              <a:rPr lang="zh-CN" altLang="zh-CN"/>
              <a:t>的浮点数。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4F54D0-D60C-4B9C-A24A-4B4D1EF50A48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3311525"/>
          <a:ext cx="8135937" cy="2574927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252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操作符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实例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+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加法</a:t>
                      </a:r>
                      <a:r>
                        <a:rPr lang="en-US" sz="1800" kern="100" dirty="0">
                          <a:effectLst/>
                        </a:rPr>
                        <a:t>-</a:t>
                      </a:r>
                      <a:r>
                        <a:rPr lang="zh-CN" sz="1800" kern="100" dirty="0">
                          <a:effectLst/>
                        </a:rPr>
                        <a:t>返回两操作数相加的结果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3+2</a:t>
                      </a:r>
                      <a:r>
                        <a:rPr lang="zh-CN" sz="1800" kern="100">
                          <a:effectLst/>
                        </a:rPr>
                        <a:t>返回</a:t>
                      </a: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减法</a:t>
                      </a:r>
                      <a:r>
                        <a:rPr lang="en-US" sz="1800" kern="100" dirty="0">
                          <a:effectLst/>
                        </a:rPr>
                        <a:t>-</a:t>
                      </a:r>
                      <a:r>
                        <a:rPr lang="zh-CN" sz="1800" kern="100" dirty="0">
                          <a:effectLst/>
                        </a:rPr>
                        <a:t>返回左操作数减去右操作数的结果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3-2</a:t>
                      </a:r>
                      <a:r>
                        <a:rPr lang="zh-CN" sz="1800" kern="100">
                          <a:effectLst/>
                        </a:rPr>
                        <a:t>返回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乘法</a:t>
                      </a:r>
                      <a:r>
                        <a:rPr lang="en-US" sz="1800" kern="100" dirty="0">
                          <a:effectLst/>
                        </a:rPr>
                        <a:t>-</a:t>
                      </a:r>
                      <a:r>
                        <a:rPr lang="zh-CN" sz="1800" kern="100" dirty="0">
                          <a:effectLst/>
                        </a:rPr>
                        <a:t>返回两操作数相乘的结果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3*2</a:t>
                      </a:r>
                      <a:r>
                        <a:rPr lang="zh-CN" sz="1800" kern="100">
                          <a:effectLst/>
                        </a:rPr>
                        <a:t>返回</a:t>
                      </a: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除法</a:t>
                      </a:r>
                      <a:r>
                        <a:rPr lang="en-US" sz="1800" kern="100" dirty="0">
                          <a:effectLst/>
                        </a:rPr>
                        <a:t>-</a:t>
                      </a:r>
                      <a:r>
                        <a:rPr lang="zh-CN" sz="1800" kern="100" dirty="0">
                          <a:effectLst/>
                        </a:rPr>
                        <a:t>返回右操作数除左操作数的结果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3/2</a:t>
                      </a:r>
                      <a:r>
                        <a:rPr lang="zh-CN" sz="1800" kern="100">
                          <a:effectLst/>
                        </a:rPr>
                        <a:t>返回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但</a:t>
                      </a:r>
                      <a:r>
                        <a:rPr lang="en-US" sz="1800" kern="100">
                          <a:effectLst/>
                        </a:rPr>
                        <a:t>3.0/2</a:t>
                      </a:r>
                      <a:r>
                        <a:rPr lang="zh-CN" sz="1800" kern="100">
                          <a:effectLst/>
                        </a:rPr>
                        <a:t>返回</a:t>
                      </a:r>
                      <a:r>
                        <a:rPr lang="en-US" sz="1800" kern="100">
                          <a:effectLst/>
                        </a:rPr>
                        <a:t>1.5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%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模</a:t>
                      </a:r>
                      <a:r>
                        <a:rPr lang="en-US" sz="1800" kern="100" dirty="0">
                          <a:effectLst/>
                        </a:rPr>
                        <a:t>-</a:t>
                      </a:r>
                      <a:r>
                        <a:rPr lang="zh-CN" sz="1800" kern="100" dirty="0">
                          <a:effectLst/>
                        </a:rPr>
                        <a:t>返回右操作数对左操作数取模的结果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5/3</a:t>
                      </a:r>
                      <a:r>
                        <a:rPr lang="zh-CN" sz="1800" kern="100" dirty="0">
                          <a:effectLst/>
                        </a:rPr>
                        <a:t>返回</a:t>
                      </a: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**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指数</a:t>
                      </a:r>
                      <a:r>
                        <a:rPr lang="en-US" sz="1800" kern="100">
                          <a:effectLst/>
                        </a:rPr>
                        <a:t>-</a:t>
                      </a:r>
                      <a:r>
                        <a:rPr lang="zh-CN" sz="1800" kern="100">
                          <a:effectLst/>
                        </a:rPr>
                        <a:t>执行对操作指数的计算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3**2</a:t>
                      </a:r>
                      <a:r>
                        <a:rPr lang="zh-CN" sz="1800" kern="100" dirty="0">
                          <a:effectLst/>
                        </a:rPr>
                        <a:t>返回</a:t>
                      </a:r>
                      <a:r>
                        <a:rPr lang="en-US" sz="1800" kern="100" dirty="0">
                          <a:effectLst/>
                        </a:rPr>
                        <a:t>9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//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取商</a:t>
                      </a:r>
                      <a:r>
                        <a:rPr lang="en-US" sz="1800" kern="100">
                          <a:effectLst/>
                        </a:rPr>
                        <a:t>-</a:t>
                      </a:r>
                      <a:r>
                        <a:rPr lang="zh-CN" sz="1800" kern="100">
                          <a:effectLst/>
                        </a:rPr>
                        <a:t>返回右操作数对左操作数取商的结果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3.0/2</a:t>
                      </a:r>
                      <a:r>
                        <a:rPr lang="zh-CN" sz="1800" kern="100" dirty="0">
                          <a:effectLst/>
                        </a:rPr>
                        <a:t>返回</a:t>
                      </a:r>
                      <a:r>
                        <a:rPr lang="en-US" sz="1800" kern="100" dirty="0">
                          <a:effectLst/>
                        </a:rPr>
                        <a:t>1.0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173251C6-9D44-479F-AC5A-9CAF7A69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赋值操作符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34034ECD-9CB8-4D5F-8DB7-BE3ADED9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赋值操作符主要是</a:t>
            </a:r>
            <a:r>
              <a:rPr lang="en-US" altLang="zh-CN"/>
              <a:t>’=’</a:t>
            </a:r>
            <a:r>
              <a:rPr lang="zh-CN" altLang="zh-CN"/>
              <a:t>，其他都是运算操作符和</a:t>
            </a:r>
            <a:r>
              <a:rPr lang="en-US" altLang="zh-CN"/>
              <a:t>’=’</a:t>
            </a:r>
            <a:r>
              <a:rPr lang="zh-CN" altLang="zh-CN"/>
              <a:t>的结合，其存在意义都是简化代码。</a:t>
            </a:r>
          </a:p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147C9E-1FEF-419B-8655-12D3798442F9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916113"/>
          <a:ext cx="7991475" cy="4197353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75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操作符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例子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=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简单的赋值运算符，赋值从右侧操作数左侧操作数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c=a+b</a:t>
                      </a:r>
                      <a:r>
                        <a:rPr lang="zh-CN" sz="1600" kern="100">
                          <a:effectLst/>
                        </a:rPr>
                        <a:t>将</a:t>
                      </a:r>
                      <a:r>
                        <a:rPr lang="en-US" sz="1600" kern="100">
                          <a:effectLst/>
                        </a:rPr>
                        <a:t> a</a:t>
                      </a:r>
                      <a:r>
                        <a:rPr lang="zh-CN" sz="1600" kern="100">
                          <a:effectLst/>
                        </a:rPr>
                        <a:t>和</a:t>
                      </a:r>
                      <a:r>
                        <a:rPr lang="en-US" sz="1600" kern="100">
                          <a:effectLst/>
                        </a:rPr>
                        <a:t>b</a:t>
                      </a:r>
                      <a:r>
                        <a:rPr lang="zh-CN" sz="1600" kern="100">
                          <a:effectLst/>
                        </a:rPr>
                        <a:t>相加的值赋值给</a:t>
                      </a:r>
                      <a:r>
                        <a:rPr lang="en-US" sz="1600" kern="100">
                          <a:effectLst/>
                        </a:rPr>
                        <a:t> c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+=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加法</a:t>
                      </a:r>
                      <a:r>
                        <a:rPr lang="en-US" sz="1600" kern="100" dirty="0">
                          <a:effectLst/>
                        </a:rPr>
                        <a:t>AND</a:t>
                      </a:r>
                      <a:r>
                        <a:rPr lang="zh-CN" sz="1600" kern="100" dirty="0">
                          <a:effectLst/>
                        </a:rPr>
                        <a:t>赋值操作符，它增加了右操作数左操作数和结果赋给左操作数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 += a </a:t>
                      </a:r>
                      <a:r>
                        <a:rPr lang="zh-CN" sz="1600" kern="100">
                          <a:effectLst/>
                        </a:rPr>
                        <a:t>相当于</a:t>
                      </a:r>
                      <a:r>
                        <a:rPr lang="en-US" sz="1600" kern="100">
                          <a:effectLst/>
                        </a:rPr>
                        <a:t> c = c + a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减法</a:t>
                      </a:r>
                      <a:r>
                        <a:rPr lang="en-US" sz="1600" kern="100" dirty="0">
                          <a:effectLst/>
                        </a:rPr>
                        <a:t>AND</a:t>
                      </a:r>
                      <a:r>
                        <a:rPr lang="zh-CN" sz="1600" kern="100" dirty="0">
                          <a:effectLst/>
                        </a:rPr>
                        <a:t>赋值操作符，它减去右边的操作数从左边操作数，并将结果赋给左操作数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 -= a 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en-US" sz="1600" kern="100" dirty="0">
                          <a:effectLst/>
                        </a:rPr>
                        <a:t> c = c - a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*=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乘法</a:t>
                      </a:r>
                      <a:r>
                        <a:rPr lang="en-US" sz="1600" kern="100" dirty="0">
                          <a:effectLst/>
                        </a:rPr>
                        <a:t>AND</a:t>
                      </a:r>
                      <a:r>
                        <a:rPr lang="zh-CN" sz="1600" kern="100" dirty="0">
                          <a:effectLst/>
                        </a:rPr>
                        <a:t>赋值操作符，它乘以右边的操作数与左操作数，并将结果赋给左操作数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 *= a 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en-US" sz="1600" kern="100" dirty="0">
                          <a:effectLst/>
                        </a:rPr>
                        <a:t> c = c * a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除法</a:t>
                      </a:r>
                      <a:r>
                        <a:rPr lang="en-US" sz="1600" kern="100" dirty="0">
                          <a:effectLst/>
                        </a:rPr>
                        <a:t>AND</a:t>
                      </a:r>
                      <a:r>
                        <a:rPr lang="zh-CN" sz="1600" kern="100" dirty="0">
                          <a:effectLst/>
                        </a:rPr>
                        <a:t>赋值操作符，它把左操作数与正确的操作数，并将结果赋给左操作数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 /= a 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en-US" sz="1600" kern="100" dirty="0">
                          <a:effectLst/>
                        </a:rPr>
                        <a:t>c = c / a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%=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模量</a:t>
                      </a:r>
                      <a:r>
                        <a:rPr lang="en-US" sz="1600" kern="100" dirty="0">
                          <a:effectLst/>
                        </a:rPr>
                        <a:t>AND</a:t>
                      </a:r>
                      <a:r>
                        <a:rPr lang="zh-CN" sz="1600" kern="100" dirty="0">
                          <a:effectLst/>
                        </a:rPr>
                        <a:t>赋值操作符，它需要使用两个操作数的模量和分配结果左操作数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 %= a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en-US" sz="1600" kern="100" dirty="0">
                          <a:effectLst/>
                        </a:rPr>
                        <a:t>c = c % a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**=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指数</a:t>
                      </a:r>
                      <a:r>
                        <a:rPr lang="en-US" sz="1600" kern="100" dirty="0">
                          <a:effectLst/>
                        </a:rPr>
                        <a:t>AND</a:t>
                      </a:r>
                      <a:r>
                        <a:rPr lang="zh-CN" sz="1600" kern="100" dirty="0">
                          <a:effectLst/>
                        </a:rPr>
                        <a:t>赋值运算符，执行指数（功率）计算操作符和赋值给左操作数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 **= a 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en-US" sz="1600" kern="100" dirty="0">
                          <a:effectLst/>
                        </a:rPr>
                        <a:t> c = c ** a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//=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取商，并分配一个值，执行取商并将结果赋值给左操作数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 //= a 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en-US" sz="1600" kern="100" dirty="0">
                          <a:effectLst/>
                        </a:rPr>
                        <a:t> c = c // a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1FE8247B-798C-45B3-8008-39EEFC3B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比较操作符</a:t>
            </a:r>
            <a:endParaRPr lang="zh-CN" altLang="en-US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0434380-6A4F-472C-ADE6-3B8BB6EE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zh-CN"/>
              <a:t>的比较操作符与</a:t>
            </a:r>
            <a:r>
              <a:rPr lang="en-US" altLang="zh-CN"/>
              <a:t>Java</a:t>
            </a:r>
            <a:r>
              <a:rPr lang="zh-CN" altLang="zh-CN"/>
              <a:t>和</a:t>
            </a:r>
            <a:r>
              <a:rPr lang="en-US" altLang="zh-CN"/>
              <a:t>C</a:t>
            </a:r>
            <a:r>
              <a:rPr lang="zh-CN" altLang="zh-CN"/>
              <a:t>类似，同样很简单。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0A894E-A2E2-4FA7-B52F-ABF67802BECF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484313"/>
          <a:ext cx="7991475" cy="3568702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899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操作符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实例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==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如果两个操作数的值相等则返回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r>
                        <a:rPr lang="zh-CN" sz="1600" kern="100" dirty="0">
                          <a:effectLst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3==2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False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!=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如果两个操作数的值不等则返回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r>
                        <a:rPr lang="zh-CN" sz="1600" kern="100" dirty="0">
                          <a:effectLst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3!=2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True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&lt;&gt; 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与</a:t>
                      </a:r>
                      <a:r>
                        <a:rPr lang="en-US" sz="1600" kern="100" dirty="0">
                          <a:effectLst/>
                        </a:rPr>
                        <a:t>!=</a:t>
                      </a:r>
                      <a:r>
                        <a:rPr lang="zh-CN" sz="1600" kern="100" dirty="0">
                          <a:effectLst/>
                        </a:rPr>
                        <a:t>效果相同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3&lt;&gt;2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True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 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如果左操作数大于右操作数则返回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r>
                        <a:rPr lang="zh-CN" sz="1600" kern="100" dirty="0">
                          <a:effectLst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3&gt;2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True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 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如果左操作数小于右操作数则返回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r>
                        <a:rPr lang="zh-CN" sz="1600" kern="100" dirty="0">
                          <a:effectLst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3&lt;2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False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&gt;=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如果左操作数大于或等于右操作数则返回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r>
                        <a:rPr lang="zh-CN" sz="1600" kern="100" dirty="0">
                          <a:effectLst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3&gt;=3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True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如果左操作数小于或等于右操作数则返回</a:t>
                      </a:r>
                      <a:r>
                        <a:rPr lang="en-US" sz="1600" kern="100">
                          <a:effectLst/>
                        </a:rPr>
                        <a:t>True</a:t>
                      </a:r>
                      <a:r>
                        <a:rPr lang="zh-CN" sz="1600" kern="100">
                          <a:effectLst/>
                        </a:rPr>
                        <a:t>，否则返回</a:t>
                      </a:r>
                      <a:r>
                        <a:rPr lang="en-US" sz="1600" kern="100">
                          <a:effectLst/>
                        </a:rPr>
                        <a:t>False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2&lt;=2</a:t>
                      </a:r>
                      <a:r>
                        <a:rPr lang="zh-CN" sz="1600" kern="100" dirty="0">
                          <a:effectLst/>
                        </a:rPr>
                        <a:t>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525373DB-ED99-4E96-A602-18D170C8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逻辑操作符</a:t>
            </a:r>
            <a:endParaRPr lang="zh-CN" altLang="en-US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44074FEF-DAFA-4E64-A6FF-F8A3C6EE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zh-CN"/>
              <a:t>的逻辑操作符有</a:t>
            </a:r>
            <a:r>
              <a:rPr lang="en-US" altLang="zh-CN"/>
              <a:t>and,or,not</a:t>
            </a:r>
            <a:r>
              <a:rPr lang="zh-CN" altLang="zh-CN"/>
              <a:t>，分别对应逻辑学的与，或，非。逻辑操作符的两端一般是布尔值数据。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E7B8E60-A99B-4968-8C5A-3E073CA2A78A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133600"/>
          <a:ext cx="8064500" cy="2111375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3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6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操作符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实例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and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逻辑与运算符。当且仅当两个操作数为真则返回真，否则返回假。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True and False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False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or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逻辑或运算符。当且仅当有两个操作数至少一个为真则返回真，否则返回假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True and False</a:t>
                      </a:r>
                      <a:r>
                        <a:rPr lang="zh-CN" sz="1600" kern="100" dirty="0">
                          <a:effectLst/>
                        </a:rPr>
                        <a:t>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not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逻辑非运算符。用于反转操作数的逻辑状态。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not True </a:t>
                      </a:r>
                      <a:r>
                        <a:rPr lang="zh-CN" sz="1600" kern="100" dirty="0">
                          <a:effectLst/>
                        </a:rPr>
                        <a:t>返回</a:t>
                      </a:r>
                      <a:r>
                        <a:rPr lang="en-US" sz="16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27978416-E0C0-4C2A-B83D-FE237BB2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操作符优先级</a:t>
            </a:r>
            <a:endParaRPr lang="zh-CN" altLang="en-US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4DC7F141-A688-4040-829D-66C87823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下表列出了上面提及的操作符从最高优先级到最低。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662021-61F7-4CB2-A3BD-4DE72F38C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41778"/>
              </p:ext>
            </p:extLst>
          </p:nvPr>
        </p:nvGraphicFramePr>
        <p:xfrm>
          <a:off x="1403648" y="1925565"/>
          <a:ext cx="5688013" cy="2882898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449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操作符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**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幂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* / % //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乘，除，取模，取商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+ -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加，减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&lt;= &lt;&gt;&gt;&gt;=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比较操作符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&lt;&gt; == !=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比较操作符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= %= /= //= -= += *= **=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赋值操作符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 not in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成员操作符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not or and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逻辑操作符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52252</TotalTime>
  <Words>4319</Words>
  <Application>Microsoft Office PowerPoint</Application>
  <PresentationFormat>全屏显示(4:3)</PresentationFormat>
  <Paragraphs>342</Paragraphs>
  <Slides>35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黑体</vt:lpstr>
      <vt:lpstr>华文楷体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目录</vt:lpstr>
      <vt:lpstr>Python基础概述</vt:lpstr>
      <vt:lpstr>操作符分类</vt:lpstr>
      <vt:lpstr>算术操作符</vt:lpstr>
      <vt:lpstr>赋值操作符</vt:lpstr>
      <vt:lpstr>比较操作符</vt:lpstr>
      <vt:lpstr>逻辑操作符</vt:lpstr>
      <vt:lpstr>操作符优先级</vt:lpstr>
      <vt:lpstr>目录</vt:lpstr>
      <vt:lpstr>变量与赋值</vt:lpstr>
      <vt:lpstr>数字数据类型</vt:lpstr>
      <vt:lpstr>目录</vt:lpstr>
      <vt:lpstr>流程控制</vt:lpstr>
      <vt:lpstr>条件语句</vt:lpstr>
      <vt:lpstr>While语句</vt:lpstr>
      <vt:lpstr>break语句和continue语句</vt:lpstr>
      <vt:lpstr>for循环</vt:lpstr>
      <vt:lpstr>目录</vt:lpstr>
      <vt:lpstr>数据类型</vt:lpstr>
      <vt:lpstr>列表</vt:lpstr>
      <vt:lpstr>列表函数</vt:lpstr>
      <vt:lpstr>字符串</vt:lpstr>
      <vt:lpstr>字符串函数</vt:lpstr>
      <vt:lpstr>元组</vt:lpstr>
      <vt:lpstr>字典</vt:lpstr>
      <vt:lpstr>集合</vt:lpstr>
      <vt:lpstr>目录</vt:lpstr>
      <vt:lpstr>文件读写</vt:lpstr>
      <vt:lpstr> txt文件读取</vt:lpstr>
      <vt:lpstr>PowerPoint 演示文稿</vt:lpstr>
      <vt:lpstr>csv文件读取</vt:lpstr>
      <vt:lpstr>文件输出</vt:lpstr>
      <vt:lpstr>JSON处理数据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tiptech</dc:creator>
  <cp:lastModifiedBy>武永亮</cp:lastModifiedBy>
  <cp:revision>6765</cp:revision>
  <cp:lastPrinted>1601-01-01T00:00:00Z</cp:lastPrinted>
  <dcterms:created xsi:type="dcterms:W3CDTF">2009-09-22T14:48:25Z</dcterms:created>
  <dcterms:modified xsi:type="dcterms:W3CDTF">2019-07-16T06:20:48Z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NXTAG2">
    <vt:lpwstr>000800a840000000000001024120</vt:lpwstr>
  </property>
</Properties>
</file>