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5"/>
  </p:notesMasterIdLst>
  <p:sldIdLst>
    <p:sldId id="499" r:id="rId2"/>
    <p:sldId id="500" r:id="rId3"/>
    <p:sldId id="505" r:id="rId4"/>
    <p:sldId id="506" r:id="rId5"/>
    <p:sldId id="508" r:id="rId6"/>
    <p:sldId id="501" r:id="rId7"/>
    <p:sldId id="507" r:id="rId8"/>
    <p:sldId id="509" r:id="rId9"/>
    <p:sldId id="510" r:id="rId10"/>
    <p:sldId id="502" r:id="rId11"/>
    <p:sldId id="511" r:id="rId12"/>
    <p:sldId id="512" r:id="rId13"/>
    <p:sldId id="503" r:id="rId14"/>
    <p:sldId id="513" r:id="rId15"/>
    <p:sldId id="514" r:id="rId16"/>
    <p:sldId id="515" r:id="rId17"/>
    <p:sldId id="516" r:id="rId18"/>
    <p:sldId id="517" r:id="rId19"/>
    <p:sldId id="518" r:id="rId20"/>
    <p:sldId id="504" r:id="rId21"/>
    <p:sldId id="519" r:id="rId22"/>
    <p:sldId id="520" r:id="rId23"/>
    <p:sldId id="522" r:id="rId24"/>
  </p:sldIdLst>
  <p:sldSz cx="9144000" cy="6858000" type="screen4x3"/>
  <p:notesSz cx="7099300" cy="10234613"/>
  <p:custDataLst>
    <p:tags r:id="rId26"/>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72" autoAdjust="0"/>
    <p:restoredTop sz="98701" autoAdjust="0"/>
  </p:normalViewPr>
  <p:slideViewPr>
    <p:cSldViewPr>
      <p:cViewPr varScale="1">
        <p:scale>
          <a:sx n="80" d="100"/>
          <a:sy n="80" d="100"/>
        </p:scale>
        <p:origin x="96" y="300"/>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DAA15-E994-4C80-B51C-77AFA3DA0565}" type="doc">
      <dgm:prSet loTypeId="urn:microsoft.com/office/officeart/2005/8/layout/hList6" loCatId="list" qsTypeId="urn:microsoft.com/office/officeart/2005/8/quickstyle/simple4" qsCatId="simple" csTypeId="urn:microsoft.com/office/officeart/2005/8/colors/accent1_3" csCatId="accent1" phldr="1"/>
      <dgm:spPr/>
      <dgm:t>
        <a:bodyPr/>
        <a:lstStyle/>
        <a:p>
          <a:endParaRPr lang="zh-CN" altLang="en-US"/>
        </a:p>
      </dgm:t>
    </dgm:pt>
    <dgm:pt modelId="{335F400F-54CC-49A9-BACB-71DB17BE4F92}">
      <dgm:prSet phldrT="[文本]" custT="1"/>
      <dgm:spPr/>
      <dgm:t>
        <a:bodyPr/>
        <a:lstStyle/>
        <a:p>
          <a:r>
            <a:rPr lang="zh-CN" altLang="en-US" sz="16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gm:t>
    </dgm:pt>
    <dgm:pt modelId="{951844CC-77C5-4D25-AEBF-F5E9648C414C}" type="par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0C9B3E1-1D35-4F78-9BD3-894BA0BAE58A}" type="sib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01C1DAC-B2BE-4034-839D-461D40C2F0D3}">
      <dgm:prSet phldrT="[文本]" custT="1"/>
      <dgm:spPr/>
      <dgm:t>
        <a:bodyPr/>
        <a:lstStyle/>
        <a:p>
          <a:r>
            <a:rPr lang="zh-CN" altLang="en-US" sz="16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gm:t>
    </dgm:pt>
    <dgm:pt modelId="{EA7B1D87-F1C6-46CF-9061-FB35E6AB8BA5}" type="par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8A3A304-D9F8-40D2-953B-3982180BF941}" type="sib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D62AE36-CAD9-48AA-A5EA-6EA22CAC2C2B}">
      <dgm:prSet phldrT="[文本]" custT="1"/>
      <dgm:spPr/>
      <dgm:t>
        <a:bodyPr/>
        <a:lstStyle/>
        <a:p>
          <a:r>
            <a:rPr lang="zh-CN" altLang="en-US" sz="16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gm:t>
    </dgm:pt>
    <dgm:pt modelId="{85A44444-2B9A-4F10-A95F-67E4506C601D}" type="par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9AADD8A-3E5E-4913-AB76-C9D881742754}" type="sib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1227F7C-826E-4D2D-896F-84FDFEBB7176}" type="pres">
      <dgm:prSet presAssocID="{ADFDAA15-E994-4C80-B51C-77AFA3DA0565}" presName="Name0" presStyleCnt="0">
        <dgm:presLayoutVars>
          <dgm:dir/>
          <dgm:resizeHandles val="exact"/>
        </dgm:presLayoutVars>
      </dgm:prSet>
      <dgm:spPr/>
    </dgm:pt>
    <dgm:pt modelId="{04F9A4AD-EBA7-49FE-AC5A-C523F886FA14}" type="pres">
      <dgm:prSet presAssocID="{335F400F-54CC-49A9-BACB-71DB17BE4F92}" presName="node" presStyleLbl="node1" presStyleIdx="0" presStyleCnt="3">
        <dgm:presLayoutVars>
          <dgm:bulletEnabled val="1"/>
        </dgm:presLayoutVars>
      </dgm:prSet>
      <dgm:spPr/>
    </dgm:pt>
    <dgm:pt modelId="{39DBA9DA-EDB5-48A8-A805-848F0B3A0EC0}" type="pres">
      <dgm:prSet presAssocID="{70C9B3E1-1D35-4F78-9BD3-894BA0BAE58A}" presName="sibTrans" presStyleCnt="0"/>
      <dgm:spPr/>
    </dgm:pt>
    <dgm:pt modelId="{D9A3D706-7ABF-4FFE-BEE0-8D1BE3CEA0D5}" type="pres">
      <dgm:prSet presAssocID="{801C1DAC-B2BE-4034-839D-461D40C2F0D3}" presName="node" presStyleLbl="node1" presStyleIdx="1" presStyleCnt="3">
        <dgm:presLayoutVars>
          <dgm:bulletEnabled val="1"/>
        </dgm:presLayoutVars>
      </dgm:prSet>
      <dgm:spPr/>
    </dgm:pt>
    <dgm:pt modelId="{D3F90D20-0726-4FC9-A600-9876A7F65213}" type="pres">
      <dgm:prSet presAssocID="{58A3A304-D9F8-40D2-953B-3982180BF941}" presName="sibTrans" presStyleCnt="0"/>
      <dgm:spPr/>
    </dgm:pt>
    <dgm:pt modelId="{AF1E70AC-C8A0-4349-8721-47F2FFB46050}" type="pres">
      <dgm:prSet presAssocID="{ED62AE36-CAD9-48AA-A5EA-6EA22CAC2C2B}" presName="node" presStyleLbl="node1" presStyleIdx="2" presStyleCnt="3">
        <dgm:presLayoutVars>
          <dgm:bulletEnabled val="1"/>
        </dgm:presLayoutVars>
      </dgm:prSet>
      <dgm:spPr/>
    </dgm:pt>
  </dgm:ptLst>
  <dgm:cxnLst>
    <dgm:cxn modelId="{C2695A0D-64AC-40B8-AD9A-FAD3D805B105}" srcId="{ADFDAA15-E994-4C80-B51C-77AFA3DA0565}" destId="{335F400F-54CC-49A9-BACB-71DB17BE4F92}" srcOrd="0" destOrd="0" parTransId="{951844CC-77C5-4D25-AEBF-F5E9648C414C}" sibTransId="{70C9B3E1-1D35-4F78-9BD3-894BA0BAE58A}"/>
    <dgm:cxn modelId="{717D7211-4494-4953-BDBA-B4F80480A433}" type="presOf" srcId="{335F400F-54CC-49A9-BACB-71DB17BE4F92}" destId="{04F9A4AD-EBA7-49FE-AC5A-C523F886FA14}" srcOrd="0" destOrd="0" presId="urn:microsoft.com/office/officeart/2005/8/layout/hList6"/>
    <dgm:cxn modelId="{CCC89035-1353-4D30-9B77-EFD0465C63DE}" type="presOf" srcId="{ED62AE36-CAD9-48AA-A5EA-6EA22CAC2C2B}" destId="{AF1E70AC-C8A0-4349-8721-47F2FFB46050}" srcOrd="0" destOrd="0" presId="urn:microsoft.com/office/officeart/2005/8/layout/hList6"/>
    <dgm:cxn modelId="{A07A7595-A171-4882-9EDE-031FF7852CB7}" type="presOf" srcId="{801C1DAC-B2BE-4034-839D-461D40C2F0D3}" destId="{D9A3D706-7ABF-4FFE-BEE0-8D1BE3CEA0D5}" srcOrd="0" destOrd="0" presId="urn:microsoft.com/office/officeart/2005/8/layout/hList6"/>
    <dgm:cxn modelId="{B21FD4A5-B572-4D2C-B5B4-765D2FAF5C0F}" srcId="{ADFDAA15-E994-4C80-B51C-77AFA3DA0565}" destId="{ED62AE36-CAD9-48AA-A5EA-6EA22CAC2C2B}" srcOrd="2" destOrd="0" parTransId="{85A44444-2B9A-4F10-A95F-67E4506C601D}" sibTransId="{39AADD8A-3E5E-4913-AB76-C9D881742754}"/>
    <dgm:cxn modelId="{DF0059B2-8614-489D-8B40-C2CCF2D1D21E}" type="presOf" srcId="{ADFDAA15-E994-4C80-B51C-77AFA3DA0565}" destId="{C1227F7C-826E-4D2D-896F-84FDFEBB7176}" srcOrd="0" destOrd="0" presId="urn:microsoft.com/office/officeart/2005/8/layout/hList6"/>
    <dgm:cxn modelId="{D85EFBC5-B612-45A9-A424-06AE70BEE931}" srcId="{ADFDAA15-E994-4C80-B51C-77AFA3DA0565}" destId="{801C1DAC-B2BE-4034-839D-461D40C2F0D3}" srcOrd="1" destOrd="0" parTransId="{EA7B1D87-F1C6-46CF-9061-FB35E6AB8BA5}" sibTransId="{58A3A304-D9F8-40D2-953B-3982180BF941}"/>
    <dgm:cxn modelId="{B28784DF-8151-451B-8B07-5EBDFDBF98D7}" type="presParOf" srcId="{C1227F7C-826E-4D2D-896F-84FDFEBB7176}" destId="{04F9A4AD-EBA7-49FE-AC5A-C523F886FA14}" srcOrd="0" destOrd="0" presId="urn:microsoft.com/office/officeart/2005/8/layout/hList6"/>
    <dgm:cxn modelId="{948CE9E0-101E-425C-ABBE-130F506B4F8A}" type="presParOf" srcId="{C1227F7C-826E-4D2D-896F-84FDFEBB7176}" destId="{39DBA9DA-EDB5-48A8-A805-848F0B3A0EC0}" srcOrd="1" destOrd="0" presId="urn:microsoft.com/office/officeart/2005/8/layout/hList6"/>
    <dgm:cxn modelId="{C3735FE3-D743-46E7-830C-10500B7C46E3}" type="presParOf" srcId="{C1227F7C-826E-4D2D-896F-84FDFEBB7176}" destId="{D9A3D706-7ABF-4FFE-BEE0-8D1BE3CEA0D5}" srcOrd="2" destOrd="0" presId="urn:microsoft.com/office/officeart/2005/8/layout/hList6"/>
    <dgm:cxn modelId="{6E8FFD1B-6955-40C7-BC84-CBC9CCD2E910}" type="presParOf" srcId="{C1227F7C-826E-4D2D-896F-84FDFEBB7176}" destId="{D3F90D20-0726-4FC9-A600-9876A7F65213}" srcOrd="3" destOrd="0" presId="urn:microsoft.com/office/officeart/2005/8/layout/hList6"/>
    <dgm:cxn modelId="{EA6449EA-8639-4D4E-A64E-912FB1DCB179}" type="presParOf" srcId="{C1227F7C-826E-4D2D-896F-84FDFEBB7176}" destId="{AF1E70AC-C8A0-4349-8721-47F2FFB4605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9A4AD-EBA7-49FE-AC5A-C523F886FA14}">
      <dsp:nvSpPr>
        <dsp:cNvPr id="0" name=""/>
        <dsp:cNvSpPr/>
      </dsp:nvSpPr>
      <dsp:spPr>
        <a:xfrm rot="16200000">
          <a:off x="-1063873" y="1064617"/>
          <a:ext cx="4064000" cy="1934765"/>
        </a:xfrm>
        <a:prstGeom prst="flowChartManualOperation">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sp:txBody>
      <dsp:txXfrm rot="5400000">
        <a:off x="744" y="812800"/>
        <a:ext cx="1934765" cy="2438400"/>
      </dsp:txXfrm>
    </dsp:sp>
    <dsp:sp modelId="{D9A3D706-7ABF-4FFE-BEE0-8D1BE3CEA0D5}">
      <dsp:nvSpPr>
        <dsp:cNvPr id="0" name=""/>
        <dsp:cNvSpPr/>
      </dsp:nvSpPr>
      <dsp:spPr>
        <a:xfrm rot="16200000">
          <a:off x="1016000" y="1064617"/>
          <a:ext cx="4064000" cy="1934765"/>
        </a:xfrm>
        <a:prstGeom prst="flowChartManualOperation">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sp:txBody>
      <dsp:txXfrm rot="5400000">
        <a:off x="2080617" y="812800"/>
        <a:ext cx="1934765" cy="2438400"/>
      </dsp:txXfrm>
    </dsp:sp>
    <dsp:sp modelId="{AF1E70AC-C8A0-4349-8721-47F2FFB46050}">
      <dsp:nvSpPr>
        <dsp:cNvPr id="0" name=""/>
        <dsp:cNvSpPr/>
      </dsp:nvSpPr>
      <dsp:spPr>
        <a:xfrm rot="16200000">
          <a:off x="3095873" y="1064617"/>
          <a:ext cx="4064000" cy="1934765"/>
        </a:xfrm>
        <a:prstGeom prst="flowChartManualOperation">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A3A4779-B7B7-48D1-A6B2-B5FA2EE2CFC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AB4FF8F6-AD9E-416C-92E8-E5DBE8FEC61B}"/>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2CF00557-AB04-4EE5-94F4-8E3C09922789}"/>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3E928735-BC50-44BE-B669-7D835AB69FE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68A284E6-3671-4C4F-B9A4-F044A298B2A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657C54FC-57B0-40DD-B1FD-C252D811DE3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1503149D-3B41-4BB5-BE71-C386AD7FDD0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AC88E112-E635-47DB-BB95-0E723E826D22}"/>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6D04AEEF-D754-45A5-8D3C-A25042F9E5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D073AFA3-0144-4777-B7A4-4420BA8FC1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6EDBFAA-E6A6-43A4-8B9B-C229C1CAF292}"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D32875B7-2837-42AA-8E3D-E9016C612073}"/>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7AFAC6CE-0C74-43D3-9250-E893568F5E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113C4F6D-EB53-490F-98AC-7EBBB6CDE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3328D59-2085-4EC3-843B-C0A7BE00C537}"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A6E30E2E-AA44-404E-A6A8-96B46F9DE2EE}"/>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A669DDEC-BEA8-4512-816C-362BF381FD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6CA50436-BF65-4B54-A915-DE10009670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3D84DC1-59B8-4F29-BC27-21397A7359C3}"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0530BB64-DD3F-4346-B4CE-9642C638C70A}"/>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2E484F8B-11A3-490B-92A9-8641740D26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F09F6404-465A-48EB-89A6-66CFC54B4E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B9014E2-2DAB-4581-82E8-D5B7CC3455E2}" type="slidenum">
              <a:rPr lang="zh-CN" altLang="en-US" sz="1300">
                <a:solidFill>
                  <a:schemeClr val="tx1"/>
                </a:solidFill>
              </a:rPr>
              <a:pPr eaLnBrk="1" hangingPunct="1"/>
              <a:t>10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12AFBDF-2A5E-45DA-B009-B9C44D54A4AB}"/>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25178724-F90E-4DB3-BBD5-91074875C0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11E0A7B8-5FE1-4526-88E0-793C1B5EAD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4B8FF5C-C17C-4A5C-8373-3BEB7F01F52B}" type="slidenum">
              <a:rPr lang="zh-CN" altLang="en-US" sz="1300">
                <a:solidFill>
                  <a:schemeClr val="tx1"/>
                </a:solidFill>
              </a:rPr>
              <a:pPr eaLnBrk="1" hangingPunct="1"/>
              <a:t>13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043862B-E06E-4A0B-885E-B8DB478C333D}"/>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73746712-5E10-4C29-B9D8-18CEB3C54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C2371452-2F6F-43C7-9803-A2F660804A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AFE0AAE-5327-4ABE-8371-976D522F9DA0}" type="slidenum">
              <a:rPr lang="zh-CN" altLang="en-US" sz="1300">
                <a:solidFill>
                  <a:schemeClr val="tx1"/>
                </a:solidFill>
              </a:rPr>
              <a:pPr eaLnBrk="1" hangingPunct="1"/>
              <a:t>20</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11635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1CA8C-3C8B-45E7-80A5-2E041E757188}"/>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6EC8DE6F-4583-4B01-BF57-85CF03EC31AF}"/>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0D07466-EEEC-4C8E-A0F5-6AB7BA9A2013}"/>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69662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2C28EB98-2A3B-4FC2-A10E-3341A0AB9497}"/>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E3C081B9-CE4A-4499-B700-FC6AFD5DBED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CE42901F-25E1-4562-95A3-20252589B167}"/>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8A047ABD-8023-4A74-A22E-23E0E83AC8BF}"/>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6208BB6-125D-4E2C-80FF-0D4BE2BEB44C}"/>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E43457C-B446-4311-9BD3-7037761E8FD9}"/>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B5E6720-C813-44E1-B0BD-282B24EBE28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522B7E2A-D7BF-4303-9B96-46ADCCFA3DC7}"/>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B6ADCD9E-EF80-4FC3-9BC1-91D3A2A73565}"/>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013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881D7A7D-0C28-4149-AC2C-6928DE0FDFF7}"/>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F31B077D-323D-4BC9-AD32-4FB187785CC7}"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BAABF5DC-E0ED-40A6-B4C1-541BB16D9506}"/>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697FC1B1-B4B6-4CDF-8461-FD5F02AF6CBD}"/>
              </a:ext>
            </a:extLst>
          </p:cNvPr>
          <p:cNvSpPr>
            <a:spLocks noGrp="1"/>
          </p:cNvSpPr>
          <p:nvPr>
            <p:ph type="sldNum" sz="quarter" idx="12"/>
          </p:nvPr>
        </p:nvSpPr>
        <p:spPr/>
        <p:txBody>
          <a:bodyPr/>
          <a:lstStyle>
            <a:lvl1pPr eaLnBrk="0" hangingPunct="0">
              <a:defRPr/>
            </a:lvl1pPr>
          </a:lstStyle>
          <a:p>
            <a:fld id="{7D68C8EA-0030-4FEF-873E-E7E725D96267}" type="slidenum">
              <a:rPr lang="zh-CN" altLang="en-US"/>
              <a:pPr/>
              <a:t>‹#›</a:t>
            </a:fld>
            <a:endParaRPr lang="zh-CN" altLang="en-US"/>
          </a:p>
        </p:txBody>
      </p:sp>
    </p:spTree>
    <p:extLst>
      <p:ext uri="{BB962C8B-B14F-4D97-AF65-F5344CB8AC3E}">
        <p14:creationId xmlns:p14="http://schemas.microsoft.com/office/powerpoint/2010/main" val="1839809078"/>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B5BB03E-1548-4CD5-BDF0-34C10394889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74372F3-2A94-4F91-B350-B664E84D45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44E8E1-F3A6-4462-826B-76881EC2966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0F1BCBF1-CD2A-46B3-B2B9-CC73A02957B6}"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5E6AFF55-06F9-40CE-9629-85D8D88CC6E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3955DF20-43F4-4E88-8EB4-FA03B65C970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009CE-56A0-4ABC-ACA9-68CA7D2CA74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9B9D9086-34DE-4EEE-9BD3-1172256A664B}"/>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5EA84BA7-F906-4E34-96AB-4574992007DD}"/>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E7231126-7495-4485-8052-CC128B434B20}"/>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57856595-367A-4CF1-A8CB-364F97BD6991}"/>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B6B3C597-85BC-4BF7-8732-42006A57777C}"/>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00E0E166-6952-4E3D-82BD-BAC7A20C7180}"/>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30D00B38-6850-4F2E-B43C-5502AB63D9E1}"/>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29AAA120-F9F0-4AFE-8D7E-2C6434D6AE54}"/>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A9D3AED2-5D70-4393-9C36-572A44E40128}"/>
              </a:ext>
            </a:extLst>
          </p:cNvPr>
          <p:cNvSpPr txBox="1">
            <a:spLocks noChangeArrowheads="1"/>
          </p:cNvSpPr>
          <p:nvPr/>
        </p:nvSpPr>
        <p:spPr bwMode="auto">
          <a:xfrm>
            <a:off x="3873500" y="2873375"/>
            <a:ext cx="5072063"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面向对象编程 </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22A744B-70E1-45C4-9527-8C446358B4A1}"/>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D6C3220-0D4E-45FB-BABB-9CC680A1EF3E}"/>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9580513-DEAF-444C-833D-DF42013889AE}"/>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B53A528F-32C2-4B43-BD06-7DCE6DB44D9D}"/>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23B6AEE-F607-4C85-89DF-3960B080C105}"/>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90B43BB3-E4E6-43DA-81B3-C16909EA556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5608" name="标题 13">
            <a:extLst>
              <a:ext uri="{FF2B5EF4-FFF2-40B4-BE49-F238E27FC236}">
                <a16:creationId xmlns:a16="http://schemas.microsoft.com/office/drawing/2014/main" id="{86E306EA-3A75-492F-AE48-FE959738A1A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11C9DB9-FE62-4178-97AF-B20CBB342FC3}"/>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0FDC0820-F053-4537-8FBB-B6C3BBE43F8D}"/>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A892BE06-559A-448B-97E2-EB7B176602E3}"/>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4FA1651E-925C-4BED-B66F-7A5FAC2F034A}"/>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C0004E6B-8BE8-4086-9B23-1C8915CB2CD2}"/>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07FA7A78-FA6C-4004-A3B3-AAF083F2C614}"/>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DCF864C-EB39-4823-B1AE-608F226A87E7}"/>
              </a:ext>
            </a:extLst>
          </p:cNvPr>
          <p:cNvSpPr>
            <a:spLocks noGrp="1"/>
          </p:cNvSpPr>
          <p:nvPr>
            <p:ph type="title"/>
          </p:nvPr>
        </p:nvSpPr>
        <p:spPr/>
        <p:txBody>
          <a:bodyPr/>
          <a:lstStyle/>
          <a:p>
            <a:r>
              <a:rPr lang="en-US" altLang="zh-CN"/>
              <a:t>__init__</a:t>
            </a:r>
            <a:r>
              <a:rPr lang="zh-CN" altLang="zh-CN"/>
              <a:t>方法</a:t>
            </a:r>
            <a:endParaRPr lang="zh-CN" altLang="en-US"/>
          </a:p>
        </p:txBody>
      </p:sp>
      <p:sp>
        <p:nvSpPr>
          <p:cNvPr id="26627" name="内容占位符 2">
            <a:extLst>
              <a:ext uri="{FF2B5EF4-FFF2-40B4-BE49-F238E27FC236}">
                <a16:creationId xmlns:a16="http://schemas.microsoft.com/office/drawing/2014/main" id="{0B7BBA90-D27A-4811-A9F6-E0743A2D0AE1}"/>
              </a:ext>
            </a:extLst>
          </p:cNvPr>
          <p:cNvSpPr>
            <a:spLocks noGrp="1"/>
          </p:cNvSpPr>
          <p:nvPr>
            <p:ph idx="1"/>
          </p:nvPr>
        </p:nvSpPr>
        <p:spPr/>
        <p:txBody>
          <a:bodyPr/>
          <a:lstStyle/>
          <a:p>
            <a:r>
              <a:rPr lang="zh-CN" altLang="zh-CN"/>
              <a:t>从深一层的逻辑去说，我们捕捉到精灵的一刻应该已经起好名字，而并非捕捉后再去设置。所以这里我们需要的是一个初始化的手段</a:t>
            </a:r>
            <a:endParaRPr lang="en-US" altLang="zh-CN"/>
          </a:p>
          <a:p>
            <a:r>
              <a:rPr lang="en-US" altLang="zh-CN"/>
              <a:t>Python</a:t>
            </a:r>
            <a:r>
              <a:rPr lang="zh-CN" altLang="zh-CN"/>
              <a:t>中的</a:t>
            </a:r>
            <a:r>
              <a:rPr lang="en-US" altLang="zh-CN"/>
              <a:t>__init__</a:t>
            </a:r>
            <a:r>
              <a:rPr lang="zh-CN" altLang="zh-CN"/>
              <a:t>方法用于初始化类的实例对象。</a:t>
            </a:r>
            <a:r>
              <a:rPr lang="en-US" altLang="zh-CN"/>
              <a:t>__init__</a:t>
            </a:r>
            <a:r>
              <a:rPr lang="zh-CN" altLang="zh-CN"/>
              <a:t>函数的作用一定程度上与</a:t>
            </a:r>
            <a:r>
              <a:rPr lang="en-US" altLang="zh-CN"/>
              <a:t>C++</a:t>
            </a:r>
            <a:r>
              <a:rPr lang="zh-CN" altLang="zh-CN"/>
              <a:t>的构造函数相似，但并不等于。</a:t>
            </a:r>
            <a:endParaRPr lang="en-US" altLang="zh-CN"/>
          </a:p>
          <a:p>
            <a:r>
              <a:rPr lang="en-US" altLang="zh-CN"/>
              <a:t>C++</a:t>
            </a:r>
            <a:r>
              <a:rPr lang="zh-CN" altLang="zh-CN"/>
              <a:t>的构造函数是使用该函数去创建一个类的示例对象，而</a:t>
            </a:r>
            <a:r>
              <a:rPr lang="en-US" altLang="zh-CN"/>
              <a:t>Python</a:t>
            </a:r>
            <a:r>
              <a:rPr lang="zh-CN" altLang="zh-CN"/>
              <a:t>执行</a:t>
            </a:r>
            <a:r>
              <a:rPr lang="en-US" altLang="zh-CN"/>
              <a:t>__init__</a:t>
            </a:r>
            <a:r>
              <a:rPr lang="zh-CN" altLang="zh-CN"/>
              <a:t>方法的时候实例对象已被构造出来。</a:t>
            </a:r>
            <a:r>
              <a:rPr lang="en-US" altLang="zh-CN"/>
              <a:t>__init__</a:t>
            </a:r>
            <a:r>
              <a:rPr lang="zh-CN" altLang="zh-CN"/>
              <a:t>方法会在对象构造出来后自动执行，所以可以用于初识化我们所需要的数据属性。</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FA960DD-06FC-4135-A76E-C69713CB2691}"/>
              </a:ext>
            </a:extLst>
          </p:cNvPr>
          <p:cNvSpPr>
            <a:spLocks noGrp="1"/>
          </p:cNvSpPr>
          <p:nvPr>
            <p:ph type="title"/>
          </p:nvPr>
        </p:nvSpPr>
        <p:spPr/>
        <p:txBody>
          <a:bodyPr/>
          <a:lstStyle/>
          <a:p>
            <a:r>
              <a:rPr lang="en-US" altLang="zh-CN"/>
              <a:t>__init__</a:t>
            </a:r>
            <a:r>
              <a:rPr lang="zh-CN" altLang="zh-CN"/>
              <a:t>方法</a:t>
            </a:r>
            <a:endParaRPr lang="zh-CN" altLang="en-US"/>
          </a:p>
        </p:txBody>
      </p:sp>
      <p:sp>
        <p:nvSpPr>
          <p:cNvPr id="3" name="内容占位符 2">
            <a:extLst>
              <a:ext uri="{FF2B5EF4-FFF2-40B4-BE49-F238E27FC236}">
                <a16:creationId xmlns:a16="http://schemas.microsoft.com/office/drawing/2014/main" id="{85AD02F2-BE88-4C37-B56E-9534DEA38104}"/>
              </a:ext>
            </a:extLst>
          </p:cNvPr>
          <p:cNvSpPr>
            <a:spLocks noGrp="1"/>
          </p:cNvSpPr>
          <p:nvPr>
            <p:ph idx="1"/>
          </p:nvPr>
        </p:nvSpPr>
        <p:spPr/>
        <p:txBody>
          <a:bodyPr/>
          <a:lstStyle/>
          <a:p>
            <a:r>
              <a:rPr lang="zh-CN" altLang="zh-CN" dirty="0"/>
              <a:t>为保持数据类型的一致性，我们使用元组存储，并让小火龙的第二个属性为</a:t>
            </a:r>
            <a:r>
              <a:rPr lang="en-US" altLang="zh-CN" dirty="0"/>
              <a:t>None</a:t>
            </a:r>
            <a:r>
              <a:rPr lang="zh-CN" altLang="zh-CN" dirty="0"/>
              <a:t>。由于小火龙的属性是固定的，所以在</a:t>
            </a:r>
            <a:r>
              <a:rPr lang="en-US" altLang="zh-CN" dirty="0"/>
              <a:t>__</a:t>
            </a:r>
            <a:r>
              <a:rPr lang="en-US" altLang="zh-CN" dirty="0" err="1"/>
              <a:t>init</a:t>
            </a:r>
            <a:r>
              <a:rPr lang="en-US" altLang="zh-CN" dirty="0"/>
              <a:t>__</a:t>
            </a:r>
            <a:r>
              <a:rPr lang="zh-CN" altLang="zh-CN" dirty="0"/>
              <a:t>的输入参数不需要</a:t>
            </a:r>
            <a:r>
              <a:rPr lang="en-US" altLang="zh-CN" dirty="0"/>
              <a:t>type</a:t>
            </a:r>
            <a:r>
              <a:rPr lang="zh-CN" altLang="zh-CN" dirty="0"/>
              <a:t>。我们创建实例对象测试代码：</a:t>
            </a:r>
          </a:p>
          <a:p>
            <a:pPr marL="400050" lvl="1" indent="0">
              <a:buNone/>
            </a:pPr>
            <a:r>
              <a:rPr lang="en-US" altLang="zh-CN" dirty="0"/>
              <a:t>    &gt;&gt;&gt;pokemon1 = Charmander('Bang','male',5)</a:t>
            </a:r>
            <a:endParaRPr lang="zh-CN" altLang="zh-CN" dirty="0"/>
          </a:p>
          <a:p>
            <a:pPr marL="400050" lvl="1" indent="0">
              <a:buNone/>
            </a:pPr>
            <a:r>
              <a:rPr lang="en-US" altLang="zh-CN" dirty="0"/>
              <a:t>    &gt;&gt;&gt;pokemon2 = Charmander('Loop','female',6)</a:t>
            </a:r>
            <a:endParaRPr lang="zh-CN" altLang="zh-CN" dirty="0"/>
          </a:p>
          <a:p>
            <a:pPr marL="400050" lvl="1" indent="0">
              <a:buNone/>
            </a:pPr>
            <a:r>
              <a:rPr lang="en-US" altLang="zh-CN" dirty="0"/>
              <a:t>    &gt;&gt;&gt;print  pokemon1.getName(),pokemon1.getGender(),pokemon1.getStatus()</a:t>
            </a:r>
            <a:endParaRPr lang="zh-CN" altLang="zh-CN" dirty="0"/>
          </a:p>
          <a:p>
            <a:pPr marL="400050" lvl="1" indent="0">
              <a:buNone/>
            </a:pPr>
            <a:r>
              <a:rPr lang="en-US" altLang="zh-CN" dirty="0"/>
              <a:t>Bang male [20, 10, 10, 10, 10, 10]</a:t>
            </a:r>
            <a:endParaRPr lang="zh-CN" altLang="zh-CN" dirty="0"/>
          </a:p>
          <a:p>
            <a:pPr marL="400050" lvl="1" indent="0">
              <a:buNone/>
            </a:pPr>
            <a:r>
              <a:rPr lang="en-US" altLang="zh-CN" dirty="0"/>
              <a:t>    &gt;&gt;&gt;print pokemon2.getName(),pokemon2.getGender(),pokemon2.getStatus()</a:t>
            </a:r>
            <a:endParaRPr lang="zh-CN" altLang="zh-CN" dirty="0"/>
          </a:p>
          <a:p>
            <a:pPr marL="400050" lvl="1" indent="0">
              <a:buNone/>
            </a:pPr>
            <a:r>
              <a:rPr lang="en-US" altLang="zh-CN" dirty="0"/>
              <a:t>     Loop female [22, 11, 11, 11, 11, 11]</a:t>
            </a:r>
            <a:endParaRPr lang="zh-CN" altLang="zh-CN" dirty="0"/>
          </a:p>
          <a:p>
            <a:r>
              <a:rPr lang="zh-CN" altLang="zh-CN" dirty="0"/>
              <a:t>这时候创建实例对象就需要参数了，实际上这是</a:t>
            </a:r>
            <a:r>
              <a:rPr lang="en-US" altLang="zh-CN" dirty="0"/>
              <a:t>__</a:t>
            </a:r>
            <a:r>
              <a:rPr lang="en-US" altLang="zh-CN" dirty="0" err="1"/>
              <a:t>init</a:t>
            </a:r>
            <a:r>
              <a:rPr lang="en-US" altLang="zh-CN" dirty="0"/>
              <a:t>__</a:t>
            </a:r>
            <a:r>
              <a:rPr lang="zh-CN" altLang="zh-CN" dirty="0"/>
              <a:t>函数的参数。</a:t>
            </a:r>
            <a:r>
              <a:rPr lang="en-US" altLang="zh-CN" dirty="0"/>
              <a:t>__</a:t>
            </a:r>
            <a:r>
              <a:rPr lang="en-US" altLang="zh-CN" dirty="0" err="1"/>
              <a:t>init</a:t>
            </a:r>
            <a:r>
              <a:rPr lang="en-US" altLang="zh-CN" dirty="0"/>
              <a:t>__</a:t>
            </a:r>
            <a:r>
              <a:rPr lang="zh-CN" altLang="zh-CN" dirty="0"/>
              <a:t>自动将数据属性进行了初始化，然后调用相关函数能够返回我们需要的对象的数据属性。</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E433664-7A98-415E-924F-76FAE61A8F07}"/>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FF64FDB-876E-4D1A-A849-444658690C7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7DBFFFA-B927-4F16-97C3-83A9E9B84A10}"/>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40186C1-5BC7-4B2A-B1C6-B20DA740AC49}"/>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B96DCE4-9B77-41F0-8D1F-910E6166E5C1}"/>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28CBEBDD-EBB1-4B62-8F11-802BF1247D88}"/>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8680" name="标题 13">
            <a:extLst>
              <a:ext uri="{FF2B5EF4-FFF2-40B4-BE49-F238E27FC236}">
                <a16:creationId xmlns:a16="http://schemas.microsoft.com/office/drawing/2014/main" id="{160EFE95-D9CE-4F8F-AC73-F66995C880E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1FCB8FEB-1CA7-46AF-B926-9597B4CB5477}"/>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3AB19DA4-34D6-40DF-94FA-A6E1CC51D4D4}"/>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DE854A8F-373F-463B-8C5C-48F5FC71D2E7}"/>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3BDDD315-4AB8-4231-ACBF-DE912DFF81FE}"/>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A50BD469-867D-4AD2-A71C-4EEC27D432FE}"/>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053518D9-540E-41C9-9803-7166548A6EA2}"/>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CE9C705C-50CC-4043-AC15-406ACE9C076B}"/>
              </a:ext>
            </a:extLst>
          </p:cNvPr>
          <p:cNvSpPr>
            <a:spLocks noGrp="1"/>
          </p:cNvSpPr>
          <p:nvPr>
            <p:ph type="title"/>
          </p:nvPr>
        </p:nvSpPr>
        <p:spPr/>
        <p:txBody>
          <a:bodyPr/>
          <a:lstStyle/>
          <a:p>
            <a:r>
              <a:rPr lang="zh-CN" altLang="zh-CN"/>
              <a:t>方法引用</a:t>
            </a:r>
            <a:endParaRPr lang="zh-CN" altLang="en-US"/>
          </a:p>
        </p:txBody>
      </p:sp>
      <p:sp>
        <p:nvSpPr>
          <p:cNvPr id="3" name="内容占位符 2">
            <a:extLst>
              <a:ext uri="{FF2B5EF4-FFF2-40B4-BE49-F238E27FC236}">
                <a16:creationId xmlns:a16="http://schemas.microsoft.com/office/drawing/2014/main" id="{48C6C8A5-8343-41D0-8B2F-706555B98DED}"/>
              </a:ext>
            </a:extLst>
          </p:cNvPr>
          <p:cNvSpPr>
            <a:spLocks noGrp="1"/>
          </p:cNvSpPr>
          <p:nvPr>
            <p:ph idx="1"/>
          </p:nvPr>
        </p:nvSpPr>
        <p:spPr/>
        <p:txBody>
          <a:bodyPr/>
          <a:lstStyle/>
          <a:p>
            <a:r>
              <a:rPr lang="zh-CN" altLang="zh-CN" dirty="0"/>
              <a:t>本节我们详细探讨对象的方法，类的方法和对象的方法是一样。我们在定义类的方法时程序没有为类的方法分配内存，而创建具体实例对象程序才会为对象的每个数据属性和方法分配内存。</a:t>
            </a:r>
            <a:endParaRPr lang="en-US" altLang="zh-CN" dirty="0"/>
          </a:p>
          <a:p>
            <a:r>
              <a:rPr lang="zh-CN" altLang="zh-CN" dirty="0"/>
              <a:t>我们已经知道定义类的方法是</a:t>
            </a:r>
            <a:r>
              <a:rPr lang="en-US" altLang="zh-CN" dirty="0"/>
              <a:t>def</a:t>
            </a:r>
            <a:r>
              <a:rPr lang="zh-CN" altLang="zh-CN" dirty="0"/>
              <a:t>定义的，具体定义格式与普通函数相似，只不过类的方法的第一个参数需要为</a:t>
            </a:r>
            <a:r>
              <a:rPr lang="en-US" altLang="zh-CN" dirty="0"/>
              <a:t>self</a:t>
            </a:r>
            <a:r>
              <a:rPr lang="zh-CN" altLang="zh-CN" dirty="0"/>
              <a:t>参数。我们可以用普通函数实现对对象函数的引用：</a:t>
            </a:r>
          </a:p>
          <a:p>
            <a:pPr marL="400050" lvl="1" indent="0">
              <a:buNone/>
            </a:pPr>
            <a:r>
              <a:rPr lang="en-US" altLang="zh-CN" dirty="0"/>
              <a:t>     &gt;&gt;&gt;pokemon1 = Charmander('Bang','male',5)</a:t>
            </a:r>
            <a:endParaRPr lang="zh-CN" altLang="zh-CN" dirty="0"/>
          </a:p>
          <a:p>
            <a:pPr marL="400050" lvl="1" indent="0">
              <a:buNone/>
            </a:pPr>
            <a:r>
              <a:rPr lang="en-US" altLang="zh-CN" dirty="0"/>
              <a:t>     &gt;&gt;&gt;getStatus1 = pokemon1.getStatus</a:t>
            </a:r>
            <a:endParaRPr lang="zh-CN" altLang="zh-CN" dirty="0"/>
          </a:p>
          <a:p>
            <a:pPr marL="400050" lvl="1" indent="0">
              <a:buNone/>
            </a:pPr>
            <a:r>
              <a:rPr lang="en-US" altLang="zh-CN" dirty="0"/>
              <a:t>     &gt;&gt;&gt;print getStatus1()</a:t>
            </a:r>
            <a:endParaRPr lang="zh-CN" altLang="zh-CN" dirty="0"/>
          </a:p>
          <a:p>
            <a:pPr marL="400050" lvl="1" indent="0">
              <a:buNone/>
            </a:pPr>
            <a:r>
              <a:rPr lang="en-US" altLang="zh-CN" dirty="0"/>
              <a:t>     [20, 10, 10, 10, 10, 10]</a:t>
            </a:r>
            <a:endParaRPr lang="zh-CN" altLang="zh-CN" dirty="0"/>
          </a:p>
          <a:p>
            <a:r>
              <a:rPr lang="zh-CN" altLang="zh-CN" dirty="0"/>
              <a:t>虽然这看上去似乎是调用了一个普通函数，但是</a:t>
            </a:r>
            <a:r>
              <a:rPr lang="en-US" altLang="zh-CN" dirty="0"/>
              <a:t>getStatus1()</a:t>
            </a:r>
            <a:r>
              <a:rPr lang="zh-CN" altLang="zh-CN" dirty="0"/>
              <a:t>这个函数是引用</a:t>
            </a:r>
            <a:r>
              <a:rPr lang="en-US" altLang="zh-CN" dirty="0"/>
              <a:t>pokmemon1.getStatus()</a:t>
            </a:r>
            <a:r>
              <a:rPr lang="zh-CN" altLang="zh-CN" dirty="0"/>
              <a:t>的，意味着程序还是隐性地加入了</a:t>
            </a:r>
            <a:r>
              <a:rPr lang="en-US" altLang="zh-CN" dirty="0"/>
              <a:t>self</a:t>
            </a:r>
            <a:r>
              <a:rPr lang="zh-CN" altLang="zh-CN" dirty="0"/>
              <a:t>参数。</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5C98635-94A4-4744-97EA-3180E7C22963}"/>
              </a:ext>
            </a:extLst>
          </p:cNvPr>
          <p:cNvSpPr>
            <a:spLocks noGrp="1"/>
          </p:cNvSpPr>
          <p:nvPr>
            <p:ph type="title"/>
          </p:nvPr>
        </p:nvSpPr>
        <p:spPr/>
        <p:txBody>
          <a:bodyPr/>
          <a:lstStyle/>
          <a:p>
            <a:r>
              <a:rPr lang="zh-CN" altLang="en-US"/>
              <a:t>私有化</a:t>
            </a:r>
          </a:p>
        </p:txBody>
      </p:sp>
      <p:sp>
        <p:nvSpPr>
          <p:cNvPr id="3" name="内容占位符 2">
            <a:extLst>
              <a:ext uri="{FF2B5EF4-FFF2-40B4-BE49-F238E27FC236}">
                <a16:creationId xmlns:a16="http://schemas.microsoft.com/office/drawing/2014/main" id="{52EEA816-250A-4178-B321-E2669D7F6389}"/>
              </a:ext>
            </a:extLst>
          </p:cNvPr>
          <p:cNvSpPr>
            <a:spLocks noGrp="1"/>
          </p:cNvSpPr>
          <p:nvPr>
            <p:ph idx="1"/>
          </p:nvPr>
        </p:nvSpPr>
        <p:spPr/>
        <p:txBody>
          <a:bodyPr/>
          <a:lstStyle/>
          <a:p>
            <a:r>
              <a:rPr lang="zh-CN" altLang="zh-CN" dirty="0"/>
              <a:t>如果要获取对象的数据属性并不需要通过</a:t>
            </a:r>
            <a:r>
              <a:rPr lang="en-US" altLang="zh-CN" dirty="0" err="1"/>
              <a:t>getName</a:t>
            </a:r>
            <a:r>
              <a:rPr lang="en-US" altLang="zh-CN" dirty="0"/>
              <a:t>(), </a:t>
            </a:r>
            <a:r>
              <a:rPr lang="en-US" altLang="zh-CN" dirty="0" err="1"/>
              <a:t>getType</a:t>
            </a:r>
            <a:r>
              <a:rPr lang="en-US" altLang="zh-CN" dirty="0"/>
              <a:t>()</a:t>
            </a:r>
            <a:r>
              <a:rPr lang="zh-CN" altLang="zh-CN" dirty="0"/>
              <a:t>等方法，直接在程序外部调用数据属性即可：</a:t>
            </a:r>
          </a:p>
          <a:p>
            <a:pPr marL="457200" lvl="1" indent="0">
              <a:buNone/>
            </a:pPr>
            <a:r>
              <a:rPr lang="en-US" altLang="zh-CN" dirty="0"/>
              <a:t>     &gt;&gt;&gt; print pokemon1.type , pokemon1.getType()</a:t>
            </a:r>
            <a:endParaRPr lang="zh-CN" altLang="zh-CN" dirty="0"/>
          </a:p>
          <a:p>
            <a:pPr marL="457200" lvl="1" indent="0">
              <a:buNone/>
            </a:pPr>
            <a:r>
              <a:rPr lang="en-US" altLang="zh-CN" dirty="0"/>
              <a:t>              ('fire', None) ('fire', None)</a:t>
            </a:r>
            <a:endParaRPr lang="zh-CN" altLang="zh-CN" dirty="0"/>
          </a:p>
          <a:p>
            <a:pPr marL="457200" lvl="1" indent="0">
              <a:buNone/>
            </a:pPr>
            <a:r>
              <a:rPr lang="en-US" altLang="zh-CN" dirty="0"/>
              <a:t>     &gt;&gt;&gt; print pokemon1.gender , pokemon1.getGender()</a:t>
            </a:r>
            <a:endParaRPr lang="zh-CN" altLang="zh-CN" dirty="0"/>
          </a:p>
          <a:p>
            <a:pPr marL="457200" lvl="1" indent="0">
              <a:buNone/>
            </a:pPr>
            <a:r>
              <a:rPr lang="en-US" altLang="zh-CN" dirty="0"/>
              <a:t>	male </a:t>
            </a:r>
            <a:r>
              <a:rPr lang="en-US" altLang="zh-CN" dirty="0" err="1"/>
              <a:t>male</a:t>
            </a:r>
            <a:endParaRPr lang="zh-CN" altLang="zh-CN" dirty="0"/>
          </a:p>
          <a:p>
            <a:r>
              <a:rPr lang="zh-CN" altLang="zh-CN" dirty="0"/>
              <a:t>虽然这似乎很方便，但是这却违反了类的封装的原则。对象的状态对于类外部应该是不可访问的。为什么要这样做？</a:t>
            </a:r>
            <a:endParaRPr lang="en-US" altLang="zh-CN" dirty="0"/>
          </a:p>
          <a:p>
            <a:r>
              <a:rPr lang="zh-CN" altLang="zh-CN" dirty="0"/>
              <a:t>我们查看</a:t>
            </a:r>
            <a:r>
              <a:rPr lang="en-US" altLang="zh-CN" dirty="0"/>
              <a:t>Python</a:t>
            </a:r>
            <a:r>
              <a:rPr lang="zh-CN" altLang="zh-CN" dirty="0"/>
              <a:t>的模块的源码你会发现源码里面定义的很多类，模块中的算法通过使用类实现是很常见的，如果我们使用算法时能够随意访问对象中的数据属性，那么有很可能在不经意中修改了算法中已经设置的参数，这是十分糟糕的。一般封装好的类都会有足够的函数接口给程序员使用，程序员没有必要访问对象的具体数据属性。</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2904CB87-0F9A-41E1-9DA7-C0A9B625BB91}"/>
              </a:ext>
            </a:extLst>
          </p:cNvPr>
          <p:cNvSpPr>
            <a:spLocks noGrp="1"/>
          </p:cNvSpPr>
          <p:nvPr>
            <p:ph type="title"/>
          </p:nvPr>
        </p:nvSpPr>
        <p:spPr/>
        <p:txBody>
          <a:bodyPr/>
          <a:lstStyle/>
          <a:p>
            <a:r>
              <a:rPr lang="zh-CN" altLang="en-US"/>
              <a:t>私有化</a:t>
            </a:r>
          </a:p>
        </p:txBody>
      </p:sp>
      <p:sp>
        <p:nvSpPr>
          <p:cNvPr id="3" name="内容占位符 2">
            <a:extLst>
              <a:ext uri="{FF2B5EF4-FFF2-40B4-BE49-F238E27FC236}">
                <a16:creationId xmlns:a16="http://schemas.microsoft.com/office/drawing/2014/main" id="{CDAEA665-208D-4AC3-960C-C1852C6A8275}"/>
              </a:ext>
            </a:extLst>
          </p:cNvPr>
          <p:cNvSpPr>
            <a:spLocks noGrp="1"/>
          </p:cNvSpPr>
          <p:nvPr>
            <p:ph idx="1"/>
          </p:nvPr>
        </p:nvSpPr>
        <p:spPr>
          <a:xfrm>
            <a:off x="142844" y="775245"/>
            <a:ext cx="8677628" cy="1285603"/>
          </a:xfrm>
        </p:spPr>
        <p:txBody>
          <a:bodyPr/>
          <a:lstStyle/>
          <a:p>
            <a:r>
              <a:rPr lang="zh-CN" altLang="zh-CN" dirty="0"/>
              <a:t>为防止程序员无意地修改了对象的状态，我们需要对类的数据属性和方法进行私有化。</a:t>
            </a:r>
          </a:p>
          <a:p>
            <a:r>
              <a:rPr lang="en-US" altLang="zh-CN" dirty="0"/>
              <a:t>Python</a:t>
            </a:r>
            <a:r>
              <a:rPr lang="zh-CN" altLang="zh-CN" dirty="0"/>
              <a:t>不支持直接私有方式，但可以使用一些小技巧达到私有特性的目的。为了让方法数据属性或方法变为私有，只需要在它的名字前面加上双下划线即可</a:t>
            </a:r>
            <a:r>
              <a:rPr lang="zh-CN" altLang="en-US" dirty="0"/>
              <a:t>。</a:t>
            </a:r>
            <a:endParaRPr lang="en-US" altLang="zh-CN" dirty="0"/>
          </a:p>
          <a:p>
            <a:r>
              <a:rPr lang="zh-CN" altLang="zh-CN" dirty="0"/>
              <a:t>现在在程序外部直接访问私有数据属性是不允许的，我们只能通过设定好的接口函数去调取对象的信息。不过通过双下划线去私有化实际上是“伪私有化”，实际上我们还是可以做到从外部访问私有这些数据属性。</a:t>
            </a:r>
          </a:p>
          <a:p>
            <a:pPr marL="457200" lvl="1" indent="0">
              <a:buNone/>
            </a:pPr>
            <a:r>
              <a:rPr lang="en-US" altLang="zh-CN" dirty="0"/>
              <a:t>      &gt;&gt;&gt;print pokemon1._Charmander__type</a:t>
            </a:r>
            <a:endParaRPr lang="zh-CN" altLang="zh-CN" dirty="0"/>
          </a:p>
          <a:p>
            <a:pPr marL="457200" lvl="1" indent="0">
              <a:buNone/>
            </a:pPr>
            <a:r>
              <a:rPr lang="en-US" altLang="zh-CN" dirty="0"/>
              <a:t>               ('fire', None)</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EB1280D-F1B8-4B5C-AA4D-640E9CF3D064}"/>
              </a:ext>
            </a:extLst>
          </p:cNvPr>
          <p:cNvSpPr>
            <a:spLocks noGrp="1"/>
          </p:cNvSpPr>
          <p:nvPr>
            <p:ph type="title"/>
          </p:nvPr>
        </p:nvSpPr>
        <p:spPr/>
        <p:txBody>
          <a:bodyPr/>
          <a:lstStyle/>
          <a:p>
            <a:r>
              <a:rPr lang="zh-CN" altLang="en-US"/>
              <a:t>私有化</a:t>
            </a:r>
          </a:p>
        </p:txBody>
      </p:sp>
      <p:sp>
        <p:nvSpPr>
          <p:cNvPr id="32771" name="内容占位符 2">
            <a:extLst>
              <a:ext uri="{FF2B5EF4-FFF2-40B4-BE49-F238E27FC236}">
                <a16:creationId xmlns:a16="http://schemas.microsoft.com/office/drawing/2014/main" id="{3C4770D2-D6D1-4259-9B98-8C1845BE4DD6}"/>
              </a:ext>
            </a:extLst>
          </p:cNvPr>
          <p:cNvSpPr>
            <a:spLocks noGrp="1"/>
          </p:cNvSpPr>
          <p:nvPr>
            <p:ph idx="1"/>
          </p:nvPr>
        </p:nvSpPr>
        <p:spPr/>
        <p:txBody>
          <a:bodyPr/>
          <a:lstStyle/>
          <a:p>
            <a:r>
              <a:rPr lang="en-US" altLang="zh-CN"/>
              <a:t>Python</a:t>
            </a:r>
            <a:r>
              <a:rPr lang="zh-CN" altLang="zh-CN"/>
              <a:t>使用的是一种</a:t>
            </a:r>
            <a:r>
              <a:rPr lang="en-US" altLang="zh-CN"/>
              <a:t>name_mangling</a:t>
            </a:r>
            <a:r>
              <a:rPr lang="zh-CN" altLang="zh-CN"/>
              <a:t>技术，将</a:t>
            </a:r>
            <a:r>
              <a:rPr lang="en-US" altLang="zh-CN"/>
              <a:t>__membername</a:t>
            </a:r>
            <a:r>
              <a:rPr lang="zh-CN" altLang="zh-CN"/>
              <a:t>替换成</a:t>
            </a:r>
            <a:r>
              <a:rPr lang="en-US" altLang="zh-CN"/>
              <a:t>_class__membername</a:t>
            </a:r>
            <a:r>
              <a:rPr lang="zh-CN" altLang="zh-CN"/>
              <a:t>，所以在外部使用原来的私有成员时，会提示无法找到，而上面执行</a:t>
            </a:r>
            <a:r>
              <a:rPr lang="en-US" altLang="zh-CN"/>
              <a:t>pokemon1._Charmander__type</a:t>
            </a:r>
            <a:r>
              <a:rPr lang="zh-CN" altLang="zh-CN"/>
              <a:t>是可以访问。</a:t>
            </a:r>
            <a:endParaRPr lang="en-US" altLang="zh-CN"/>
          </a:p>
          <a:p>
            <a:r>
              <a:rPr lang="zh-CN" altLang="zh-CN"/>
              <a:t>可以看到代码中还增加了一个函数</a:t>
            </a:r>
            <a:r>
              <a:rPr lang="en-US" altLang="zh-CN"/>
              <a:t>level_up()</a:t>
            </a:r>
            <a:r>
              <a:rPr lang="zh-CN" altLang="zh-CN"/>
              <a:t>，这个函数用于处理精灵升级时能力的提升。</a:t>
            </a:r>
            <a:endParaRPr lang="en-US" altLang="zh-CN"/>
          </a:p>
          <a:p>
            <a:r>
              <a:rPr lang="zh-CN" altLang="zh-CN"/>
              <a:t>我们不应该在外部修改</a:t>
            </a:r>
            <a:r>
              <a:rPr lang="en-US" altLang="zh-CN"/>
              <a:t>pokemon</a:t>
            </a:r>
            <a:r>
              <a:rPr lang="zh-CN" altLang="zh-CN"/>
              <a:t>的</a:t>
            </a:r>
            <a:r>
              <a:rPr lang="en-US" altLang="zh-CN"/>
              <a:t>status</a:t>
            </a:r>
            <a:r>
              <a:rPr lang="zh-CN" altLang="zh-CN"/>
              <a:t>，所以我们应准备好接口去处理能力发生变化的情景。函数</a:t>
            </a:r>
            <a:r>
              <a:rPr lang="en-US" altLang="zh-CN"/>
              <a:t>level_up()</a:t>
            </a:r>
            <a:r>
              <a:rPr lang="zh-CN" altLang="zh-CN"/>
              <a:t>仅是一个简单的例子，在工业代码中，如此的函数接口是大量的，程序需要对它们进行归类并附上相应的文档进行说明。</a:t>
            </a:r>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865669C-EFE1-40BD-934A-6881AC24E635}"/>
              </a:ext>
            </a:extLst>
          </p:cNvPr>
          <p:cNvSpPr>
            <a:spLocks noGrp="1"/>
          </p:cNvSpPr>
          <p:nvPr>
            <p:ph type="title"/>
          </p:nvPr>
        </p:nvSpPr>
        <p:spPr/>
        <p:txBody>
          <a:bodyPr/>
          <a:lstStyle/>
          <a:p>
            <a:r>
              <a:rPr lang="zh-CN" altLang="en-US"/>
              <a:t>迭代器</a:t>
            </a:r>
          </a:p>
        </p:txBody>
      </p:sp>
      <p:sp>
        <p:nvSpPr>
          <p:cNvPr id="3" name="内容占位符 2">
            <a:extLst>
              <a:ext uri="{FF2B5EF4-FFF2-40B4-BE49-F238E27FC236}">
                <a16:creationId xmlns:a16="http://schemas.microsoft.com/office/drawing/2014/main" id="{8B08F271-09D6-4AC8-A71D-C86792110B24}"/>
              </a:ext>
            </a:extLst>
          </p:cNvPr>
          <p:cNvSpPr>
            <a:spLocks noGrp="1"/>
          </p:cNvSpPr>
          <p:nvPr>
            <p:ph idx="1"/>
          </p:nvPr>
        </p:nvSpPr>
        <p:spPr>
          <a:xfrm>
            <a:off x="142844" y="775245"/>
            <a:ext cx="8821644" cy="1285603"/>
          </a:xfrm>
        </p:spPr>
        <p:txBody>
          <a:bodyPr/>
          <a:lstStyle/>
          <a:p>
            <a:r>
              <a:rPr lang="zh-CN" altLang="zh-CN" dirty="0"/>
              <a:t>我们前面接触到的</a:t>
            </a:r>
            <a:r>
              <a:rPr lang="en-US" altLang="zh-CN" dirty="0"/>
              <a:t>Python</a:t>
            </a:r>
            <a:r>
              <a:rPr lang="zh-CN" altLang="zh-CN" dirty="0"/>
              <a:t>容器对象都可以用</a:t>
            </a:r>
            <a:r>
              <a:rPr lang="en-US" altLang="zh-CN" dirty="0"/>
              <a:t>for</a:t>
            </a:r>
            <a:r>
              <a:rPr lang="zh-CN" altLang="zh-CN" dirty="0"/>
              <a:t>遍历：</a:t>
            </a:r>
          </a:p>
          <a:p>
            <a:r>
              <a:rPr lang="en-US" altLang="zh-CN" dirty="0"/>
              <a:t>for</a:t>
            </a:r>
            <a:r>
              <a:rPr lang="zh-CN" altLang="zh-CN" dirty="0"/>
              <a:t>语句在容器对象上调用了</a:t>
            </a:r>
            <a:r>
              <a:rPr lang="en-US" altLang="zh-CN" dirty="0" err="1"/>
              <a:t>iter</a:t>
            </a:r>
            <a:r>
              <a:rPr lang="en-US" altLang="zh-CN" dirty="0"/>
              <a:t>(),</a:t>
            </a:r>
            <a:r>
              <a:rPr lang="zh-CN" altLang="zh-CN" dirty="0"/>
              <a:t>该函数返回一个定义了</a:t>
            </a:r>
            <a:r>
              <a:rPr lang="en-US" altLang="zh-CN" dirty="0"/>
              <a:t>next()</a:t>
            </a:r>
            <a:r>
              <a:rPr lang="zh-CN" altLang="zh-CN" dirty="0"/>
              <a:t>方法的迭代器对象，它将在容器中逐一访问元素。当容器遍历完毕，</a:t>
            </a:r>
            <a:r>
              <a:rPr lang="en-US" altLang="zh-CN" dirty="0"/>
              <a:t>next()</a:t>
            </a:r>
            <a:r>
              <a:rPr lang="zh-CN" altLang="zh-CN" dirty="0"/>
              <a:t>找不到后续元素时，</a:t>
            </a:r>
            <a:r>
              <a:rPr lang="en-US" altLang="zh-CN" dirty="0"/>
              <a:t>next()</a:t>
            </a:r>
            <a:r>
              <a:rPr lang="zh-CN" altLang="zh-CN" dirty="0"/>
              <a:t>会引发一个</a:t>
            </a:r>
            <a:r>
              <a:rPr lang="en-US" altLang="zh-CN" dirty="0" err="1"/>
              <a:t>StopIteration</a:t>
            </a:r>
            <a:r>
              <a:rPr lang="zh-CN" altLang="zh-CN" dirty="0"/>
              <a:t>异常，告知</a:t>
            </a:r>
            <a:r>
              <a:rPr lang="en-US" altLang="zh-CN" dirty="0"/>
              <a:t>for</a:t>
            </a:r>
            <a:r>
              <a:rPr lang="zh-CN" altLang="zh-CN" dirty="0"/>
              <a:t>循环终止。</a:t>
            </a:r>
            <a:endParaRPr lang="en-US" altLang="zh-CN" dirty="0"/>
          </a:p>
          <a:p>
            <a:r>
              <a:rPr lang="zh-CN" altLang="zh-CN" dirty="0"/>
              <a:t>例如：</a:t>
            </a:r>
          </a:p>
          <a:p>
            <a:pPr marL="457200" lvl="1" indent="0">
              <a:buNone/>
            </a:pPr>
            <a:r>
              <a:rPr lang="en-US" altLang="zh-CN" dirty="0"/>
              <a:t>	&gt;&gt;&gt; L = [1 , 2 , 3]</a:t>
            </a:r>
            <a:endParaRPr lang="zh-CN" altLang="zh-CN" dirty="0"/>
          </a:p>
          <a:p>
            <a:pPr marL="457200" lvl="1" indent="0">
              <a:buNone/>
            </a:pPr>
            <a:r>
              <a:rPr lang="en-US" altLang="zh-CN" dirty="0"/>
              <a:t>	&gt;&gt;&gt; it  = </a:t>
            </a:r>
            <a:r>
              <a:rPr lang="en-US" altLang="zh-CN" dirty="0" err="1"/>
              <a:t>iter</a:t>
            </a:r>
            <a:r>
              <a:rPr lang="en-US" altLang="zh-CN" dirty="0"/>
              <a:t> (L)</a:t>
            </a:r>
            <a:endParaRPr lang="zh-CN" altLang="zh-CN" dirty="0"/>
          </a:p>
          <a:p>
            <a:pPr marL="457200" lvl="1" indent="0">
              <a:buNone/>
            </a:pPr>
            <a:r>
              <a:rPr lang="en-US" altLang="zh-CN" dirty="0"/>
              <a:t>	&gt;&gt;&gt; it</a:t>
            </a:r>
            <a:endParaRPr lang="zh-CN" altLang="zh-CN" dirty="0"/>
          </a:p>
          <a:p>
            <a:pPr marL="457200" lvl="1" indent="0">
              <a:buNone/>
            </a:pPr>
            <a:r>
              <a:rPr lang="en-US" altLang="zh-CN" dirty="0"/>
              <a:t>	&lt;</a:t>
            </a:r>
            <a:r>
              <a:rPr lang="en-US" altLang="zh-CN" dirty="0" err="1"/>
              <a:t>listiterator</a:t>
            </a:r>
            <a:r>
              <a:rPr lang="en-US" altLang="zh-CN" dirty="0"/>
              <a:t> object at 0x0302E050&gt;</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1</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2</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3</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C589B568-FC57-4286-8B33-762FC8FB4FE6}"/>
              </a:ext>
            </a:extLst>
          </p:cNvPr>
          <p:cNvSpPr>
            <a:spLocks noGrp="1"/>
          </p:cNvSpPr>
          <p:nvPr>
            <p:ph type="title"/>
          </p:nvPr>
        </p:nvSpPr>
        <p:spPr/>
        <p:txBody>
          <a:bodyPr/>
          <a:lstStyle/>
          <a:p>
            <a:r>
              <a:rPr lang="zh-CN" altLang="en-US"/>
              <a:t>迭代器</a:t>
            </a:r>
          </a:p>
        </p:txBody>
      </p:sp>
      <p:sp>
        <p:nvSpPr>
          <p:cNvPr id="34819" name="内容占位符 2">
            <a:extLst>
              <a:ext uri="{FF2B5EF4-FFF2-40B4-BE49-F238E27FC236}">
                <a16:creationId xmlns:a16="http://schemas.microsoft.com/office/drawing/2014/main" id="{AB207835-C4E4-4B60-880C-5D2CBE9F5645}"/>
              </a:ext>
            </a:extLst>
          </p:cNvPr>
          <p:cNvSpPr>
            <a:spLocks noGrp="1"/>
          </p:cNvSpPr>
          <p:nvPr>
            <p:ph idx="1"/>
          </p:nvPr>
        </p:nvSpPr>
        <p:spPr/>
        <p:txBody>
          <a:bodyPr/>
          <a:lstStyle/>
          <a:p>
            <a:r>
              <a:rPr lang="zh-CN" altLang="zh-CN"/>
              <a:t>当知道迭代器协议背后的机制后，我们便可以把迭代器加入到自己的类中。我们需要定义一个</a:t>
            </a:r>
            <a:r>
              <a:rPr lang="en-US" altLang="zh-CN"/>
              <a:t>__iter__()</a:t>
            </a:r>
            <a:r>
              <a:rPr lang="zh-CN" altLang="zh-CN"/>
              <a:t>方法，它返回一个有</a:t>
            </a:r>
            <a:r>
              <a:rPr lang="en-US" altLang="zh-CN"/>
              <a:t>next</a:t>
            </a:r>
            <a:r>
              <a:rPr lang="zh-CN" altLang="zh-CN"/>
              <a:t>方法的对象。如果类定义了</a:t>
            </a:r>
            <a:r>
              <a:rPr lang="en-US" altLang="zh-CN"/>
              <a:t>next()</a:t>
            </a:r>
            <a:r>
              <a:rPr lang="zh-CN" altLang="zh-CN"/>
              <a:t>，</a:t>
            </a:r>
            <a:r>
              <a:rPr lang="en-US" altLang="zh-CN"/>
              <a:t>__iter__()</a:t>
            </a:r>
            <a:r>
              <a:rPr lang="zh-CN" altLang="zh-CN"/>
              <a:t>可以只返回</a:t>
            </a:r>
            <a:r>
              <a:rPr lang="en-US" altLang="zh-CN"/>
              <a:t>self</a:t>
            </a:r>
            <a:r>
              <a:rPr lang="zh-CN" altLang="zh-CN"/>
              <a:t>。再次修改类</a:t>
            </a:r>
            <a:r>
              <a:rPr lang="en-US" altLang="zh-CN"/>
              <a:t>Charmenda</a:t>
            </a:r>
            <a:r>
              <a:rPr lang="zh-CN" altLang="zh-CN"/>
              <a:t>的代码，通过迭代器能输出对象的全部信息。</a:t>
            </a: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D4BE11A-CD2B-446F-9845-6570AC73486B}"/>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ADF1CF3-445C-478B-B55F-55C0492883CA}"/>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4099B4D-041A-4161-AA94-6B984BBA40C9}"/>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7225068A-4187-412E-A569-6A3DA0FDE932}"/>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简介</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0ED5082B-B13C-499D-BB53-5E52F67398D4}"/>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38FA43C3-3B24-4E63-8602-470A15F5D34A}"/>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CD6819E2-5287-4F26-AE23-1D7B49B5A69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B836CBD-DBBA-4552-91B0-0C1E1A5DEE44}"/>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1A8DD345-2E00-46B2-92AE-0817511693BC}"/>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5E6E675B-12D2-4910-83FF-4015DDC7FAE2}"/>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3BA7B71-3F6B-48B9-9C1D-8D226E01720E}"/>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D2700274-FC3B-41CA-A498-FD15CBD1DEB4}"/>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EB4A8D8A-F46C-4585-8A4B-26A45066D53E}"/>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B6D6520-0F77-45BD-A472-DB08B38ED858}"/>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4D5C629-9F7F-4F3F-BF05-E99C750FF83D}"/>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D6FB0E4-82A0-40B2-939D-2488D5DCAEC8}"/>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D604895-76ED-427A-94CB-B7D9DCEF8F39}"/>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CF418079-0AF4-42D6-A157-D66658FE9231}"/>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8E582FB7-E2C7-4391-9B8E-6640AFB902D4}"/>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5848" name="标题 13">
            <a:extLst>
              <a:ext uri="{FF2B5EF4-FFF2-40B4-BE49-F238E27FC236}">
                <a16:creationId xmlns:a16="http://schemas.microsoft.com/office/drawing/2014/main" id="{0C6E45CA-7E79-4F5E-AE1D-F13DC5459CCD}"/>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940227B-03E7-4B8A-8CA7-C354DD31CA3E}"/>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6ED8C26F-9C6F-4C5F-B1DD-909685C664BD}"/>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1D8E513A-7F78-4766-A0E6-6FE94142C2FA}"/>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C79C1B8-7AE7-4C85-8A22-DFB2C8720409}"/>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5020E69A-4BA8-424C-89D4-05E4846D1925}"/>
              </a:ext>
            </a:extLst>
          </p:cNvPr>
          <p:cNvSpPr>
            <a:spLocks noChangeArrowheads="1"/>
          </p:cNvSpPr>
          <p:nvPr/>
        </p:nvSpPr>
        <p:spPr bwMode="auto">
          <a:xfrm>
            <a:off x="2843808" y="494096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81A4F1F7-64D9-480A-9288-84CC7BF2E58D}"/>
              </a:ext>
            </a:extLst>
          </p:cNvPr>
          <p:cNvSpPr>
            <a:spLocks noChangeArrowheads="1"/>
          </p:cNvSpPr>
          <p:nvPr/>
        </p:nvSpPr>
        <p:spPr bwMode="auto">
          <a:xfrm>
            <a:off x="1835696" y="494096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D72933E-D6A2-4F95-AD06-33AA42EAC626}"/>
              </a:ext>
            </a:extLst>
          </p:cNvPr>
          <p:cNvSpPr>
            <a:spLocks noGrp="1"/>
          </p:cNvSpPr>
          <p:nvPr>
            <p:ph type="title"/>
          </p:nvPr>
        </p:nvSpPr>
        <p:spPr/>
        <p:txBody>
          <a:bodyPr/>
          <a:lstStyle/>
          <a:p>
            <a:r>
              <a:rPr lang="zh-CN" altLang="en-US"/>
              <a:t>继承</a:t>
            </a:r>
          </a:p>
        </p:txBody>
      </p:sp>
      <p:sp>
        <p:nvSpPr>
          <p:cNvPr id="3" name="内容占位符 2">
            <a:extLst>
              <a:ext uri="{FF2B5EF4-FFF2-40B4-BE49-F238E27FC236}">
                <a16:creationId xmlns:a16="http://schemas.microsoft.com/office/drawing/2014/main" id="{65E6398C-600A-4172-BE48-96B9E275EE1F}"/>
              </a:ext>
            </a:extLst>
          </p:cNvPr>
          <p:cNvSpPr>
            <a:spLocks noGrp="1"/>
          </p:cNvSpPr>
          <p:nvPr>
            <p:ph idx="1"/>
          </p:nvPr>
        </p:nvSpPr>
        <p:spPr/>
        <p:txBody>
          <a:bodyPr/>
          <a:lstStyle/>
          <a:p>
            <a:r>
              <a:rPr lang="zh-CN" altLang="zh-CN" dirty="0"/>
              <a:t>面向对象的编程带来好处之一是代码的重用，实现这种重用方法之一是通过继承机制。</a:t>
            </a:r>
            <a:endParaRPr lang="en-US" altLang="zh-CN" dirty="0"/>
          </a:p>
          <a:p>
            <a:r>
              <a:rPr lang="zh-CN" altLang="zh-CN" dirty="0"/>
              <a:t>继承是两个类或多个类之间的父子关系，子类继承了基类的所有公有数据属性和方法，并且可以通过编写子类的代码扩充子类的功能。</a:t>
            </a:r>
            <a:endParaRPr lang="en-US" altLang="zh-CN" dirty="0"/>
          </a:p>
          <a:p>
            <a:r>
              <a:rPr lang="zh-CN" altLang="zh-CN" dirty="0"/>
              <a:t>继承实现了数据属性和方法的重用，减少了代码的冗余度。</a:t>
            </a:r>
          </a:p>
          <a:p>
            <a:r>
              <a:rPr lang="zh-CN" altLang="zh-CN" dirty="0"/>
              <a:t>那么我们何时需要使用继承呢？如果我们需要的类中具有公共的成员，且具有一定的递进关系，那么我们的就可以使用继承，且让结构最简单的类作为基类。</a:t>
            </a:r>
            <a:endParaRPr lang="en-US" altLang="zh-CN" dirty="0"/>
          </a:p>
          <a:p>
            <a:r>
              <a:rPr lang="zh-CN" altLang="zh-CN" dirty="0"/>
              <a:t>一般来说，子类是父类的特殊化，如下面的关系：</a:t>
            </a:r>
          </a:p>
          <a:p>
            <a:pPr marL="0" indent="0">
              <a:buNone/>
            </a:pPr>
            <a:r>
              <a:rPr lang="en-US" altLang="zh-CN" dirty="0"/>
              <a:t>	   </a:t>
            </a:r>
            <a:r>
              <a:rPr lang="zh-CN" altLang="zh-CN" dirty="0"/>
              <a:t>哺乳类动物 ——</a:t>
            </a:r>
            <a:r>
              <a:rPr lang="en-US" altLang="zh-CN" dirty="0"/>
              <a:t>&gt; </a:t>
            </a:r>
            <a:r>
              <a:rPr lang="zh-CN" altLang="zh-CN" dirty="0"/>
              <a:t>狗 ——</a:t>
            </a:r>
            <a:r>
              <a:rPr lang="en-US" altLang="zh-CN" dirty="0"/>
              <a:t>&gt; </a:t>
            </a:r>
            <a:r>
              <a:rPr lang="zh-CN" altLang="zh-CN" dirty="0"/>
              <a:t>特定狗种</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F1FFE43-24CE-476A-B970-B522A914B0B4}"/>
              </a:ext>
            </a:extLst>
          </p:cNvPr>
          <p:cNvSpPr>
            <a:spLocks noGrp="1"/>
          </p:cNvSpPr>
          <p:nvPr>
            <p:ph type="title"/>
          </p:nvPr>
        </p:nvSpPr>
        <p:spPr/>
        <p:txBody>
          <a:bodyPr/>
          <a:lstStyle/>
          <a:p>
            <a:r>
              <a:rPr lang="zh-CN" altLang="en-US"/>
              <a:t>继承特点</a:t>
            </a:r>
          </a:p>
        </p:txBody>
      </p:sp>
      <p:sp>
        <p:nvSpPr>
          <p:cNvPr id="3" name="内容占位符 2">
            <a:extLst>
              <a:ext uri="{FF2B5EF4-FFF2-40B4-BE49-F238E27FC236}">
                <a16:creationId xmlns:a16="http://schemas.microsoft.com/office/drawing/2014/main" id="{08AB8E4B-E20B-4251-8746-8EFFBBDA1FF6}"/>
              </a:ext>
            </a:extLst>
          </p:cNvPr>
          <p:cNvSpPr>
            <a:spLocks noGrp="1"/>
          </p:cNvSpPr>
          <p:nvPr>
            <p:ph idx="1"/>
          </p:nvPr>
        </p:nvSpPr>
        <p:spPr/>
        <p:txBody>
          <a:bodyPr/>
          <a:lstStyle/>
          <a:p>
            <a:r>
              <a:rPr lang="zh-CN" altLang="zh-CN" dirty="0"/>
              <a:t>继承语法：</a:t>
            </a:r>
            <a:r>
              <a:rPr lang="en-US" altLang="zh-CN" dirty="0"/>
              <a:t>class </a:t>
            </a:r>
            <a:r>
              <a:rPr lang="zh-CN" altLang="zh-CN" dirty="0"/>
              <a:t>子类名</a:t>
            </a:r>
            <a:r>
              <a:rPr lang="en-US" altLang="zh-CN" dirty="0"/>
              <a:t>(</a:t>
            </a:r>
            <a:r>
              <a:rPr lang="zh-CN" altLang="zh-CN" dirty="0"/>
              <a:t>基类名</a:t>
            </a:r>
            <a:r>
              <a:rPr lang="en-US" altLang="zh-CN" dirty="0"/>
              <a:t>1, </a:t>
            </a:r>
            <a:r>
              <a:rPr lang="zh-CN" altLang="zh-CN" dirty="0"/>
              <a:t>基类名</a:t>
            </a:r>
            <a:r>
              <a:rPr lang="en-US" altLang="zh-CN" dirty="0"/>
              <a:t>2, …) </a:t>
            </a:r>
            <a:r>
              <a:rPr lang="zh-CN" altLang="zh-CN" dirty="0"/>
              <a:t>基类写在括号里，如果有多个基类，则需要全部都写在括号里，这种情况称为多继承。在</a:t>
            </a:r>
            <a:r>
              <a:rPr lang="en-US" altLang="zh-CN" dirty="0"/>
              <a:t>Python</a:t>
            </a:r>
            <a:r>
              <a:rPr lang="zh-CN" altLang="zh-CN" dirty="0"/>
              <a:t>中继承有下面一些特点：</a:t>
            </a:r>
          </a:p>
          <a:p>
            <a:pPr marL="457200" indent="-457200">
              <a:buFont typeface="+mj-lt"/>
              <a:buAutoNum type="arabicPeriod"/>
            </a:pPr>
            <a:r>
              <a:rPr lang="en-US" altLang="zh-CN" dirty="0"/>
              <a:t> </a:t>
            </a:r>
            <a:r>
              <a:rPr lang="zh-CN" altLang="zh-CN" dirty="0"/>
              <a:t>在继承中基类初始化方法</a:t>
            </a:r>
            <a:r>
              <a:rPr lang="en-US" altLang="zh-CN" dirty="0"/>
              <a:t>__</a:t>
            </a:r>
            <a:r>
              <a:rPr lang="en-US" altLang="zh-CN" dirty="0" err="1"/>
              <a:t>init</a:t>
            </a:r>
            <a:r>
              <a:rPr lang="en-US" altLang="zh-CN" dirty="0"/>
              <a:t>__</a:t>
            </a:r>
            <a:r>
              <a:rPr lang="zh-CN" altLang="zh-CN" dirty="0"/>
              <a:t>不会被自动调用。如果希望子类调用基类的</a:t>
            </a:r>
            <a:r>
              <a:rPr lang="en-US" altLang="zh-CN" dirty="0"/>
              <a:t>__</a:t>
            </a:r>
            <a:r>
              <a:rPr lang="en-US" altLang="zh-CN" dirty="0" err="1"/>
              <a:t>init</a:t>
            </a:r>
            <a:r>
              <a:rPr lang="en-US" altLang="zh-CN" dirty="0"/>
              <a:t>__</a:t>
            </a:r>
            <a:r>
              <a:rPr lang="zh-CN" altLang="zh-CN" dirty="0"/>
              <a:t>方法，需要在子类的</a:t>
            </a:r>
            <a:r>
              <a:rPr lang="en-US" altLang="zh-CN" dirty="0"/>
              <a:t>__</a:t>
            </a:r>
            <a:r>
              <a:rPr lang="en-US" altLang="zh-CN" dirty="0" err="1"/>
              <a:t>init</a:t>
            </a:r>
            <a:r>
              <a:rPr lang="en-US" altLang="zh-CN" dirty="0"/>
              <a:t>__</a:t>
            </a:r>
            <a:r>
              <a:rPr lang="zh-CN" altLang="zh-CN" dirty="0"/>
              <a:t>方法显示调用它。这与</a:t>
            </a:r>
            <a:r>
              <a:rPr lang="en-US" altLang="zh-CN" dirty="0"/>
              <a:t>C++</a:t>
            </a:r>
            <a:r>
              <a:rPr lang="zh-CN" altLang="zh-CN" dirty="0"/>
              <a:t>和</a:t>
            </a:r>
            <a:r>
              <a:rPr lang="en-US" altLang="zh-CN" dirty="0"/>
              <a:t>C#</a:t>
            </a:r>
            <a:r>
              <a:rPr lang="zh-CN" altLang="zh-CN" dirty="0"/>
              <a:t>区别很大。</a:t>
            </a:r>
          </a:p>
          <a:p>
            <a:pPr marL="457200" indent="-457200">
              <a:buFont typeface="+mj-lt"/>
              <a:buAutoNum type="arabicPeriod"/>
            </a:pPr>
            <a:r>
              <a:rPr lang="en-US" altLang="zh-CN" dirty="0"/>
              <a:t> </a:t>
            </a:r>
            <a:r>
              <a:rPr lang="zh-CN" altLang="zh-CN" dirty="0"/>
              <a:t>在调用基类的方法时，需要加上基类的类名前缀，且带上</a:t>
            </a:r>
            <a:r>
              <a:rPr lang="en-US" altLang="zh-CN" dirty="0"/>
              <a:t>self</a:t>
            </a:r>
            <a:r>
              <a:rPr lang="zh-CN" altLang="zh-CN" dirty="0"/>
              <a:t>参数变量。注意在类中调用在该类定义的方法是不需要</a:t>
            </a:r>
            <a:r>
              <a:rPr lang="en-US" altLang="zh-CN" dirty="0"/>
              <a:t>self</a:t>
            </a:r>
            <a:r>
              <a:rPr lang="zh-CN" altLang="zh-CN" dirty="0"/>
              <a:t>参数的。</a:t>
            </a:r>
          </a:p>
          <a:p>
            <a:pPr marL="457200" indent="-457200">
              <a:buFont typeface="+mj-lt"/>
              <a:buAutoNum type="arabicPeriod"/>
            </a:pPr>
            <a:r>
              <a:rPr lang="en-US" altLang="zh-CN" dirty="0"/>
              <a:t> Python</a:t>
            </a:r>
            <a:r>
              <a:rPr lang="zh-CN" altLang="zh-CN" dirty="0"/>
              <a:t>总是首先查找对应类的方法，如果在子类没有对应的方法，</a:t>
            </a:r>
            <a:r>
              <a:rPr lang="en-US" altLang="zh-CN" dirty="0"/>
              <a:t>Python</a:t>
            </a:r>
            <a:r>
              <a:rPr lang="zh-CN" altLang="zh-CN" dirty="0"/>
              <a:t>才会在继承链的基类中按顺序查找。</a:t>
            </a:r>
          </a:p>
          <a:p>
            <a:pPr marL="457200" indent="-457200">
              <a:buFont typeface="+mj-lt"/>
              <a:buAutoNum type="arabicPeriod"/>
            </a:pPr>
            <a:r>
              <a:rPr lang="zh-CN" altLang="zh-CN" dirty="0"/>
              <a:t>在</a:t>
            </a:r>
            <a:r>
              <a:rPr lang="en-US" altLang="zh-CN" dirty="0"/>
              <a:t>Python</a:t>
            </a:r>
            <a:r>
              <a:rPr lang="zh-CN" altLang="zh-CN" dirty="0"/>
              <a:t>继承中，子类不能访问基类的私有成员。</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6037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2528241-BD41-4505-9940-66D2C8629806}"/>
              </a:ext>
            </a:extLst>
          </p:cNvPr>
          <p:cNvSpPr>
            <a:spLocks noGrp="1"/>
          </p:cNvSpPr>
          <p:nvPr>
            <p:ph type="title"/>
          </p:nvPr>
        </p:nvSpPr>
        <p:spPr/>
        <p:txBody>
          <a:bodyPr/>
          <a:lstStyle/>
          <a:p>
            <a:r>
              <a:rPr lang="zh-CN" altLang="en-US"/>
              <a:t>面向对象概述</a:t>
            </a:r>
          </a:p>
        </p:txBody>
      </p:sp>
      <p:sp>
        <p:nvSpPr>
          <p:cNvPr id="18435" name="内容占位符 2">
            <a:extLst>
              <a:ext uri="{FF2B5EF4-FFF2-40B4-BE49-F238E27FC236}">
                <a16:creationId xmlns:a16="http://schemas.microsoft.com/office/drawing/2014/main" id="{31D3F1E9-A082-420F-BE7E-15CA34B86496}"/>
              </a:ext>
            </a:extLst>
          </p:cNvPr>
          <p:cNvSpPr>
            <a:spLocks noGrp="1"/>
          </p:cNvSpPr>
          <p:nvPr>
            <p:ph idx="1"/>
          </p:nvPr>
        </p:nvSpPr>
        <p:spPr/>
        <p:txBody>
          <a:bodyPr/>
          <a:lstStyle/>
          <a:p>
            <a:r>
              <a:rPr lang="zh-CN" altLang="zh-CN"/>
              <a:t>在第二章讲解了</a:t>
            </a:r>
            <a:r>
              <a:rPr lang="en-US" altLang="zh-CN"/>
              <a:t>Python</a:t>
            </a:r>
            <a:r>
              <a:rPr lang="zh-CN" altLang="zh-CN"/>
              <a:t>的主要内建对象类型（数字，列表，元组，字典，字符串），而本章我们将介绍我们如何自定义对象。</a:t>
            </a:r>
            <a:endParaRPr lang="en-US" altLang="zh-CN"/>
          </a:p>
          <a:p>
            <a:r>
              <a:rPr lang="en-US" altLang="zh-CN"/>
              <a:t>Python</a:t>
            </a:r>
            <a:r>
              <a:rPr lang="zh-CN" altLang="zh-CN"/>
              <a:t>是一门面向对象编程的语言，因此自定义对象是</a:t>
            </a:r>
            <a:r>
              <a:rPr lang="en-US" altLang="zh-CN"/>
              <a:t>Python</a:t>
            </a:r>
            <a:r>
              <a:rPr lang="zh-CN" altLang="zh-CN"/>
              <a:t>语言的一个核心。本章将先从面向对象的思想开始，然后逐步介绍</a:t>
            </a:r>
            <a:r>
              <a:rPr lang="en-US" altLang="zh-CN"/>
              <a:t>Python</a:t>
            </a:r>
            <a:r>
              <a:rPr lang="zh-CN" altLang="zh-CN"/>
              <a:t>的类和对象。类使得程序设计更加抽象，通过类的继承（</a:t>
            </a:r>
            <a:r>
              <a:rPr lang="en-US" altLang="zh-CN"/>
              <a:t>inheritance</a:t>
            </a:r>
            <a:r>
              <a:rPr lang="zh-CN" altLang="zh-CN"/>
              <a:t>）和组合（</a:t>
            </a:r>
            <a:r>
              <a:rPr lang="en-US" altLang="zh-CN"/>
              <a:t>composition</a:t>
            </a:r>
            <a:r>
              <a:rPr lang="zh-CN" altLang="zh-CN"/>
              <a:t>）使得程序语言接近人类的语言。</a:t>
            </a:r>
          </a:p>
          <a:p>
            <a:r>
              <a:rPr lang="zh-CN" altLang="en-US"/>
              <a:t>面向对象是</a:t>
            </a:r>
            <a:r>
              <a:rPr lang="zh-CN" altLang="zh-CN"/>
              <a:t>把构成问题事务分解成各个对象，建立对象的目的不是为了完成一个步骤，而是为了描叙某个事物在整个解决问题的步骤中的行为。</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1A66AB5-57D5-488A-BB15-C518E64218C0}"/>
              </a:ext>
            </a:extLst>
          </p:cNvPr>
          <p:cNvSpPr>
            <a:spLocks noGrp="1"/>
          </p:cNvSpPr>
          <p:nvPr>
            <p:ph type="title"/>
          </p:nvPr>
        </p:nvSpPr>
        <p:spPr/>
        <p:txBody>
          <a:bodyPr/>
          <a:lstStyle/>
          <a:p>
            <a:r>
              <a:rPr lang="zh-CN" altLang="en-US"/>
              <a:t>面向对象优点</a:t>
            </a:r>
          </a:p>
        </p:txBody>
      </p:sp>
      <p:sp>
        <p:nvSpPr>
          <p:cNvPr id="19459" name="内容占位符 2">
            <a:extLst>
              <a:ext uri="{FF2B5EF4-FFF2-40B4-BE49-F238E27FC236}">
                <a16:creationId xmlns:a16="http://schemas.microsoft.com/office/drawing/2014/main" id="{C50472F7-A450-418A-A44F-1419F9B0B4E9}"/>
              </a:ext>
            </a:extLst>
          </p:cNvPr>
          <p:cNvSpPr>
            <a:spLocks noGrp="1"/>
          </p:cNvSpPr>
          <p:nvPr>
            <p:ph idx="1"/>
          </p:nvPr>
        </p:nvSpPr>
        <p:spPr/>
        <p:txBody>
          <a:bodyPr/>
          <a:lstStyle/>
          <a:p>
            <a:r>
              <a:rPr lang="zh-CN" altLang="zh-CN"/>
              <a:t>在面向过程程序设计中，问题被看作一系列需要完成的任务，解决问题的焦点集中于函数。面向对象有如下优点：</a:t>
            </a:r>
            <a:endParaRPr lang="zh-CN" altLang="en-US"/>
          </a:p>
        </p:txBody>
      </p:sp>
      <p:graphicFrame>
        <p:nvGraphicFramePr>
          <p:cNvPr id="4" name="图示 3">
            <a:extLst>
              <a:ext uri="{FF2B5EF4-FFF2-40B4-BE49-F238E27FC236}">
                <a16:creationId xmlns:a16="http://schemas.microsoft.com/office/drawing/2014/main" id="{4439B12D-D050-4E11-BF7A-AC7D15F3AE21}"/>
              </a:ext>
            </a:extLst>
          </p:cNvPr>
          <p:cNvGraphicFramePr/>
          <p:nvPr/>
        </p:nvGraphicFramePr>
        <p:xfrm>
          <a:off x="1068288" y="195728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00006B1-FB62-45E6-8FB6-DE57ADEA5F1F}"/>
              </a:ext>
            </a:extLst>
          </p:cNvPr>
          <p:cNvSpPr>
            <a:spLocks noGrp="1"/>
          </p:cNvSpPr>
          <p:nvPr>
            <p:ph type="title"/>
          </p:nvPr>
        </p:nvSpPr>
        <p:spPr/>
        <p:txBody>
          <a:bodyPr/>
          <a:lstStyle/>
          <a:p>
            <a:r>
              <a:rPr lang="zh-CN" altLang="zh-CN"/>
              <a:t>何时使用面向对象编程</a:t>
            </a:r>
            <a:endParaRPr lang="zh-CN" altLang="en-US"/>
          </a:p>
        </p:txBody>
      </p:sp>
      <p:sp>
        <p:nvSpPr>
          <p:cNvPr id="20483" name="内容占位符 2">
            <a:extLst>
              <a:ext uri="{FF2B5EF4-FFF2-40B4-BE49-F238E27FC236}">
                <a16:creationId xmlns:a16="http://schemas.microsoft.com/office/drawing/2014/main" id="{BB6169DD-A4A4-4A39-B718-BFA7B6CB7306}"/>
              </a:ext>
            </a:extLst>
          </p:cNvPr>
          <p:cNvSpPr>
            <a:spLocks noGrp="1"/>
          </p:cNvSpPr>
          <p:nvPr>
            <p:ph idx="1"/>
          </p:nvPr>
        </p:nvSpPr>
        <p:spPr/>
        <p:txBody>
          <a:bodyPr/>
          <a:lstStyle/>
          <a:p>
            <a:r>
              <a:rPr lang="zh-CN" altLang="zh-CN" dirty="0"/>
              <a:t>面向对象的程序是与人类对事物的抽象理解密切相关。</a:t>
            </a:r>
            <a:endParaRPr lang="en-US" altLang="zh-CN" dirty="0"/>
          </a:p>
          <a:p>
            <a:r>
              <a:rPr lang="zh-CN" altLang="zh-CN" dirty="0"/>
              <a:t>举一个例子，虽然我们不知道精灵宝可梦这款游戏（又名口袋妖怪）的具体源码，但我们可以确定的是，它的程序是通过面向对象的思想编写的。我们将游戏中的每种精灵看作一个类，而具体的某只精灵就是其中一个类的一个实例对象。所以每种精灵的程序具有一定的独立性。</a:t>
            </a:r>
            <a:endParaRPr lang="en-US" altLang="zh-CN" dirty="0"/>
          </a:p>
          <a:p>
            <a:r>
              <a:rPr lang="zh-CN" altLang="zh-CN" dirty="0"/>
              <a:t>现在的程序和软件开发都是使用面向对象编程的，最重要的原因还是其良好的抽象性。但对于小型程序和算法来说，面向对象的程序一般会比面向过程的程序慢，所以我们编写程序需要掌握两种思想，发挥出它们的长处。</a:t>
            </a:r>
            <a:r>
              <a:rPr lang="en-US" altLang="zh-CN"/>
              <a:t> </a:t>
            </a:r>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A6B0D87-8D47-41B0-87F1-BFF28F680B33}"/>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7A4BD36-1EC3-4DCD-BA85-C46BDE4949B7}"/>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C5F7B01-CBC7-46BC-B658-FD67BB5B9A35}"/>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DEF5E6CA-96D8-4B66-994F-16C968BF08B0}"/>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6C3AD8AF-8BE2-4D23-96B1-B56832E6F99E}"/>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9AE9E946-4BB6-44D2-ABA8-E819DC031BAB}"/>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03CC618A-CC23-4EFC-BD54-8A78BD9695F7}"/>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E63630D-4BDC-4405-AEB3-B16255AC4998}"/>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AA65C54A-2077-4B3E-8739-1888CDAE75CF}"/>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EBEDF7BF-D98E-475F-A71B-593A0356ACD0}"/>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1116863C-F8F4-43A3-BEA5-E57B2CD5716A}"/>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45E76AC5-2AE3-4D6F-AE1B-48FD53AEE95E}"/>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4B940A56-9A35-4A68-B198-E7927CD53227}"/>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7F2107F-85F8-49E2-AE82-09332DF01263}"/>
              </a:ext>
            </a:extLst>
          </p:cNvPr>
          <p:cNvSpPr>
            <a:spLocks noGrp="1"/>
          </p:cNvSpPr>
          <p:nvPr>
            <p:ph type="title"/>
          </p:nvPr>
        </p:nvSpPr>
        <p:spPr/>
        <p:txBody>
          <a:bodyPr/>
          <a:lstStyle/>
          <a:p>
            <a:r>
              <a:rPr lang="zh-CN" altLang="en-US"/>
              <a:t>类的定义</a:t>
            </a:r>
          </a:p>
        </p:txBody>
      </p:sp>
      <p:sp>
        <p:nvSpPr>
          <p:cNvPr id="3" name="内容占位符 2">
            <a:extLst>
              <a:ext uri="{FF2B5EF4-FFF2-40B4-BE49-F238E27FC236}">
                <a16:creationId xmlns:a16="http://schemas.microsoft.com/office/drawing/2014/main" id="{0707577B-91CE-4C07-A863-F62EAAB7FA99}"/>
              </a:ext>
            </a:extLst>
          </p:cNvPr>
          <p:cNvSpPr>
            <a:spLocks noGrp="1"/>
          </p:cNvSpPr>
          <p:nvPr>
            <p:ph idx="1"/>
          </p:nvPr>
        </p:nvSpPr>
        <p:spPr/>
        <p:txBody>
          <a:bodyPr/>
          <a:lstStyle/>
          <a:p>
            <a:r>
              <a:rPr lang="zh-CN" altLang="zh-CN" dirty="0"/>
              <a:t>下面我们正式创建自己的类，这里我们尝试使用</a:t>
            </a:r>
            <a:r>
              <a:rPr lang="en-US" altLang="zh-CN" dirty="0"/>
              <a:t>Python</a:t>
            </a:r>
            <a:r>
              <a:rPr lang="zh-CN" altLang="zh-CN" dirty="0"/>
              <a:t>自定义精灵宝可梦中的小火龙。</a:t>
            </a:r>
            <a:endParaRPr lang="en-US" altLang="zh-CN" dirty="0"/>
          </a:p>
          <a:p>
            <a:r>
              <a:rPr lang="zh-CN" altLang="zh-CN" dirty="0"/>
              <a:t>类的定义就像函数定义，用</a:t>
            </a:r>
            <a:r>
              <a:rPr lang="en-US" altLang="zh-CN" dirty="0"/>
              <a:t>class</a:t>
            </a:r>
            <a:r>
              <a:rPr lang="zh-CN" altLang="zh-CN" dirty="0"/>
              <a:t>语句替代了</a:t>
            </a:r>
            <a:r>
              <a:rPr lang="en-US" altLang="zh-CN" dirty="0"/>
              <a:t>def</a:t>
            </a:r>
            <a:r>
              <a:rPr lang="zh-CN" altLang="zh-CN" dirty="0"/>
              <a:t>语句，同样需要执行了</a:t>
            </a:r>
            <a:r>
              <a:rPr lang="en-US" altLang="zh-CN" dirty="0"/>
              <a:t>class</a:t>
            </a:r>
            <a:r>
              <a:rPr lang="zh-CN" altLang="zh-CN" dirty="0"/>
              <a:t>的整段代码这个类才会生效。进入类定义部分后，会创建出一个新的局部作用域，后面定义的类的数据属性和方法都是属于此作用域的局部变量。上面创建的类很简单，只有一些简单的方法。</a:t>
            </a:r>
            <a:endParaRPr lang="en-US" altLang="zh-CN" dirty="0"/>
          </a:p>
          <a:p>
            <a:r>
              <a:rPr lang="zh-CN" altLang="zh-CN" dirty="0"/>
              <a:t>当捕捉到精灵的时候，我们首先要为其起名字，所以我们先编写函数</a:t>
            </a:r>
            <a:r>
              <a:rPr lang="en-US" altLang="zh-CN" dirty="0" err="1"/>
              <a:t>setName</a:t>
            </a:r>
            <a:r>
              <a:rPr lang="en-US" altLang="zh-CN" dirty="0"/>
              <a:t>()</a:t>
            </a:r>
            <a:r>
              <a:rPr lang="zh-CN" altLang="zh-CN" dirty="0"/>
              <a:t>和</a:t>
            </a:r>
            <a:r>
              <a:rPr lang="en-US" altLang="zh-CN" dirty="0" err="1"/>
              <a:t>getName</a:t>
            </a:r>
            <a:r>
              <a:rPr lang="en-US" altLang="zh-CN" dirty="0"/>
              <a:t>()</a:t>
            </a:r>
            <a:r>
              <a:rPr lang="zh-CN" altLang="zh-CN" dirty="0"/>
              <a:t>。似乎函数中</a:t>
            </a:r>
            <a:r>
              <a:rPr lang="en-US" altLang="zh-CN" dirty="0"/>
              <a:t>self</a:t>
            </a:r>
            <a:r>
              <a:rPr lang="zh-CN" altLang="zh-CN" dirty="0"/>
              <a:t>参数有点奇怪，我们尝试建立具体的对象来探究该参数的作用。</a:t>
            </a:r>
            <a:endParaRPr lang="en-US" altLang="zh-CN" dirty="0"/>
          </a:p>
          <a:p>
            <a:pPr marL="457200" lvl="1" indent="0">
              <a:buNone/>
            </a:pPr>
            <a:r>
              <a:rPr lang="en-US" altLang="zh-CN" dirty="0"/>
              <a:t>    &gt;&gt;&gt;pokemon1 = Charmander()</a:t>
            </a:r>
            <a:endParaRPr lang="zh-CN" altLang="zh-CN" dirty="0"/>
          </a:p>
          <a:p>
            <a:pPr marL="457200" lvl="1" indent="0">
              <a:buNone/>
            </a:pPr>
            <a:r>
              <a:rPr lang="en-US" altLang="zh-CN" dirty="0"/>
              <a:t>    &gt;&gt;&gt;pokemon2 = Charmander()</a:t>
            </a:r>
            <a:endParaRPr lang="zh-CN" altLang="zh-CN" dirty="0"/>
          </a:p>
          <a:p>
            <a:pPr marL="457200" lvl="1" indent="0">
              <a:buNone/>
            </a:pPr>
            <a:r>
              <a:rPr lang="en-US" altLang="zh-CN" dirty="0"/>
              <a:t>    &gt;&gt;&gt;pokemon1.setName('Bang')</a:t>
            </a:r>
            <a:endParaRPr lang="zh-CN" altLang="zh-CN" dirty="0"/>
          </a:p>
          <a:p>
            <a:pPr marL="457200" lvl="1" indent="0">
              <a:buNone/>
            </a:pPr>
            <a:r>
              <a:rPr lang="en-US" altLang="zh-CN" dirty="0"/>
              <a:t>    &gt;&gt;&gt;pokemon2.setName('Loop')</a:t>
            </a:r>
            <a:endParaRPr lang="zh-CN" altLang="zh-CN" dirty="0"/>
          </a:p>
          <a:p>
            <a:pPr marL="457200" lvl="1" indent="0">
              <a:buNone/>
            </a:pPr>
            <a:r>
              <a:rPr lang="en-US" altLang="zh-CN" dirty="0"/>
              <a:t>    &gt;&gt;&gt;print pokemon1.getName()</a:t>
            </a:r>
            <a:endParaRPr lang="zh-CN"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F504041-8929-4698-9F2B-59675D219753}"/>
              </a:ext>
            </a:extLst>
          </p:cNvPr>
          <p:cNvSpPr>
            <a:spLocks noGrp="1"/>
          </p:cNvSpPr>
          <p:nvPr>
            <p:ph type="title"/>
          </p:nvPr>
        </p:nvSpPr>
        <p:spPr/>
        <p:txBody>
          <a:bodyPr/>
          <a:lstStyle/>
          <a:p>
            <a:r>
              <a:rPr lang="zh-CN" altLang="en-US"/>
              <a:t>类的定义</a:t>
            </a:r>
          </a:p>
        </p:txBody>
      </p:sp>
      <p:sp>
        <p:nvSpPr>
          <p:cNvPr id="3" name="内容占位符 2">
            <a:extLst>
              <a:ext uri="{FF2B5EF4-FFF2-40B4-BE49-F238E27FC236}">
                <a16:creationId xmlns:a16="http://schemas.microsoft.com/office/drawing/2014/main" id="{40BF5730-808D-45F4-ABDB-8D7EA19DC86A}"/>
              </a:ext>
            </a:extLst>
          </p:cNvPr>
          <p:cNvSpPr>
            <a:spLocks noGrp="1"/>
          </p:cNvSpPr>
          <p:nvPr>
            <p:ph idx="1"/>
          </p:nvPr>
        </p:nvSpPr>
        <p:spPr/>
        <p:txBody>
          <a:bodyPr/>
          <a:lstStyle/>
          <a:p>
            <a:pPr marL="0" indent="0">
              <a:buNone/>
            </a:pPr>
            <a:r>
              <a:rPr lang="en-US" altLang="zh-CN" sz="1800" dirty="0"/>
              <a:t>     </a:t>
            </a:r>
            <a:r>
              <a:rPr lang="en-US" altLang="zh-CN" sz="1600" dirty="0"/>
              <a:t>Bang  </a:t>
            </a:r>
            <a:endParaRPr lang="zh-CN" altLang="zh-CN" sz="1600" dirty="0"/>
          </a:p>
          <a:p>
            <a:pPr marL="0" indent="0">
              <a:buNone/>
            </a:pPr>
            <a:r>
              <a:rPr lang="en-US" altLang="zh-CN" sz="1600" dirty="0"/>
              <a:t>     &gt;&gt;&gt;print pokemon2.getName()</a:t>
            </a:r>
            <a:endParaRPr lang="zh-CN" altLang="zh-CN" sz="1600" dirty="0"/>
          </a:p>
          <a:p>
            <a:pPr marL="0" indent="0">
              <a:buNone/>
            </a:pPr>
            <a:r>
              <a:rPr lang="en-US" altLang="zh-CN" sz="1600" dirty="0"/>
              <a:t>     Loop</a:t>
            </a:r>
            <a:endParaRPr lang="zh-CN" altLang="zh-CN" sz="1600" dirty="0"/>
          </a:p>
          <a:p>
            <a:pPr marL="0" indent="0">
              <a:buNone/>
            </a:pPr>
            <a:r>
              <a:rPr lang="en-US" altLang="zh-CN" sz="1600" dirty="0"/>
              <a:t>     &gt;&gt;&gt; print pokemon1.getInfo()</a:t>
            </a:r>
            <a:endParaRPr lang="zh-CN" altLang="zh-CN" sz="1600" dirty="0"/>
          </a:p>
          <a:p>
            <a:pPr marL="0" indent="0">
              <a:buNone/>
            </a:pPr>
            <a:r>
              <a:rPr lang="en-US" altLang="zh-CN" sz="1600" dirty="0"/>
              <a:t>    &lt;__</a:t>
            </a:r>
            <a:r>
              <a:rPr lang="en-US" altLang="zh-CN" sz="1600" dirty="0" err="1"/>
              <a:t>main__.Charmander</a:t>
            </a:r>
            <a:r>
              <a:rPr lang="en-US" altLang="zh-CN" sz="1600" dirty="0"/>
              <a:t> instance at 0x02F26B98&gt;</a:t>
            </a:r>
            <a:endParaRPr lang="zh-CN" altLang="zh-CN" sz="1600" dirty="0"/>
          </a:p>
          <a:p>
            <a:pPr marL="0" indent="0">
              <a:buNone/>
            </a:pPr>
            <a:r>
              <a:rPr lang="en-US" altLang="zh-CN" sz="1600" dirty="0"/>
              <a:t>    &gt;&gt;&gt; print pokemon2.getInfo()</a:t>
            </a:r>
            <a:endParaRPr lang="zh-CN" altLang="zh-CN" sz="1600" dirty="0"/>
          </a:p>
          <a:p>
            <a:pPr marL="0" indent="0">
              <a:buNone/>
            </a:pPr>
            <a:r>
              <a:rPr lang="en-US" altLang="zh-CN" sz="1600" dirty="0"/>
              <a:t>    &lt;__</a:t>
            </a:r>
            <a:r>
              <a:rPr lang="en-US" altLang="zh-CN" sz="1600" dirty="0" err="1"/>
              <a:t>main__.Charmander</a:t>
            </a:r>
            <a:r>
              <a:rPr lang="en-US" altLang="zh-CN" sz="1600" dirty="0"/>
              <a:t> instance at 0x02F26AF8&gt;</a:t>
            </a:r>
            <a:endParaRPr lang="zh-CN" altLang="zh-CN" sz="1600" dirty="0"/>
          </a:p>
          <a:p>
            <a:r>
              <a:rPr lang="zh-CN" altLang="zh-CN" dirty="0"/>
              <a:t>创建对象和调用一个函数很相似，使用类名作为关键字创建一个类的对象。实际上</a:t>
            </a:r>
            <a:r>
              <a:rPr lang="en-US" altLang="zh-CN" dirty="0"/>
              <a:t>Charmander</a:t>
            </a:r>
            <a:r>
              <a:rPr lang="zh-CN" altLang="zh-CN" dirty="0"/>
              <a:t>的括号里是可以有参数的。</a:t>
            </a:r>
            <a:endParaRPr lang="en-US" altLang="zh-CN" dirty="0"/>
          </a:p>
          <a:p>
            <a:r>
              <a:rPr lang="zh-CN" altLang="zh-CN" dirty="0"/>
              <a:t>我们捕捉了两只精灵，一只名字为</a:t>
            </a:r>
            <a:r>
              <a:rPr lang="en-US" altLang="zh-CN" dirty="0"/>
              <a:t>Bang</a:t>
            </a:r>
            <a:r>
              <a:rPr lang="zh-CN" altLang="zh-CN" dirty="0"/>
              <a:t>，另一只为</a:t>
            </a:r>
            <a:r>
              <a:rPr lang="en-US" altLang="zh-CN" dirty="0"/>
              <a:t>Loop</a:t>
            </a:r>
            <a:r>
              <a:rPr lang="zh-CN" altLang="zh-CN" dirty="0"/>
              <a:t>，并且对面它们执行</a:t>
            </a:r>
            <a:r>
              <a:rPr lang="en-US" altLang="zh-CN" dirty="0" err="1"/>
              <a:t>getName</a:t>
            </a:r>
            <a:r>
              <a:rPr lang="en-US" altLang="zh-CN" dirty="0"/>
              <a:t>()</a:t>
            </a:r>
            <a:r>
              <a:rPr lang="zh-CN" altLang="zh-CN" dirty="0"/>
              <a:t>，名字正确返回。观察</a:t>
            </a:r>
            <a:r>
              <a:rPr lang="en-US" altLang="zh-CN" dirty="0" err="1"/>
              <a:t>getInfo</a:t>
            </a:r>
            <a:r>
              <a:rPr lang="en-US" altLang="zh-CN" dirty="0"/>
              <a:t>()</a:t>
            </a:r>
            <a:r>
              <a:rPr lang="zh-CN" altLang="zh-CN" dirty="0"/>
              <a:t>的输出，返回的是包含地址的具体对象的信息，可以看到两个对象的地址是不一样的。</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FDADF0-6195-43BC-8429-AD70D0F60DA5}"/>
              </a:ext>
            </a:extLst>
          </p:cNvPr>
          <p:cNvSpPr>
            <a:spLocks noGrp="1"/>
          </p:cNvSpPr>
          <p:nvPr>
            <p:ph type="title"/>
          </p:nvPr>
        </p:nvSpPr>
        <p:spPr/>
        <p:txBody>
          <a:bodyPr/>
          <a:lstStyle/>
          <a:p>
            <a:r>
              <a:rPr lang="zh-CN" altLang="en-US"/>
              <a:t>类的属性</a:t>
            </a:r>
          </a:p>
        </p:txBody>
      </p:sp>
      <p:sp>
        <p:nvSpPr>
          <p:cNvPr id="24579" name="内容占位符 2">
            <a:extLst>
              <a:ext uri="{FF2B5EF4-FFF2-40B4-BE49-F238E27FC236}">
                <a16:creationId xmlns:a16="http://schemas.microsoft.com/office/drawing/2014/main" id="{5B18C9BE-CA21-44E5-98B0-1C0C4B66A415}"/>
              </a:ext>
            </a:extLst>
          </p:cNvPr>
          <p:cNvSpPr>
            <a:spLocks noGrp="1"/>
          </p:cNvSpPr>
          <p:nvPr>
            <p:ph idx="1"/>
          </p:nvPr>
        </p:nvSpPr>
        <p:spPr/>
        <p:txBody>
          <a:bodyPr/>
          <a:lstStyle/>
          <a:p>
            <a:r>
              <a:rPr lang="en-US" altLang="zh-CN"/>
              <a:t>self</a:t>
            </a:r>
            <a:r>
              <a:rPr lang="zh-CN" altLang="zh-CN"/>
              <a:t>的作用是与</a:t>
            </a:r>
            <a:r>
              <a:rPr lang="en-US" altLang="zh-CN"/>
              <a:t>C++</a:t>
            </a:r>
            <a:r>
              <a:rPr lang="zh-CN" altLang="zh-CN"/>
              <a:t>的</a:t>
            </a:r>
            <a:r>
              <a:rPr lang="en-US" altLang="zh-CN"/>
              <a:t>*this</a:t>
            </a:r>
            <a:r>
              <a:rPr lang="zh-CN" altLang="zh-CN"/>
              <a:t>指针类似，在调用</a:t>
            </a:r>
            <a:r>
              <a:rPr lang="en-US" altLang="zh-CN"/>
              <a:t>Charmander</a:t>
            </a:r>
            <a:r>
              <a:rPr lang="zh-CN" altLang="zh-CN"/>
              <a:t>的</a:t>
            </a:r>
            <a:r>
              <a:rPr lang="en-US" altLang="zh-CN"/>
              <a:t>setName</a:t>
            </a:r>
            <a:r>
              <a:rPr lang="zh-CN" altLang="zh-CN"/>
              <a:t>和</a:t>
            </a:r>
            <a:r>
              <a:rPr lang="en-US" altLang="zh-CN"/>
              <a:t>getName</a:t>
            </a:r>
            <a:r>
              <a:rPr lang="zh-CN" altLang="zh-CN"/>
              <a:t>函数时，函数都会自动把该对象的地址作为第一个参数传入（该信息包含在参数</a:t>
            </a:r>
            <a:r>
              <a:rPr lang="en-US" altLang="zh-CN"/>
              <a:t>self</a:t>
            </a:r>
            <a:r>
              <a:rPr lang="zh-CN" altLang="zh-CN"/>
              <a:t>中</a:t>
            </a:r>
            <a:r>
              <a:rPr lang="en-US" altLang="zh-CN"/>
              <a:t>)</a:t>
            </a:r>
            <a:r>
              <a:rPr lang="zh-CN" altLang="zh-CN"/>
              <a:t>，这就是为什么我们调用函数时不需要写</a:t>
            </a:r>
            <a:r>
              <a:rPr lang="en-US" altLang="zh-CN"/>
              <a:t>self</a:t>
            </a:r>
            <a:r>
              <a:rPr lang="zh-CN" altLang="zh-CN"/>
              <a:t>而在函数的定义都需要把</a:t>
            </a:r>
            <a:r>
              <a:rPr lang="en-US" altLang="zh-CN"/>
              <a:t>self</a:t>
            </a:r>
            <a:r>
              <a:rPr lang="zh-CN" altLang="zh-CN"/>
              <a:t>作为第一个参数。</a:t>
            </a:r>
            <a:endParaRPr lang="en-US" altLang="zh-CN"/>
          </a:p>
          <a:p>
            <a:r>
              <a:rPr lang="zh-CN" altLang="zh-CN"/>
              <a:t>类的每个对象都会有各自的数据属性。</a:t>
            </a:r>
            <a:r>
              <a:rPr lang="en-US" altLang="zh-CN"/>
              <a:t>Charmander</a:t>
            </a:r>
            <a:r>
              <a:rPr lang="zh-CN" altLang="zh-CN"/>
              <a:t>类中有数据属性</a:t>
            </a:r>
            <a:r>
              <a:rPr lang="en-US" altLang="zh-CN"/>
              <a:t>name,</a:t>
            </a:r>
            <a:r>
              <a:rPr lang="zh-CN" altLang="zh-CN"/>
              <a:t>这是通过</a:t>
            </a:r>
            <a:r>
              <a:rPr lang="en-US" altLang="zh-CN"/>
              <a:t>setName()</a:t>
            </a:r>
            <a:r>
              <a:rPr lang="zh-CN" altLang="zh-CN"/>
              <a:t>函数中的语句</a:t>
            </a:r>
            <a:r>
              <a:rPr lang="en-US" altLang="zh-CN"/>
              <a:t>self.name = name</a:t>
            </a:r>
            <a:r>
              <a:rPr lang="zh-CN" altLang="zh-CN"/>
              <a:t>创建的。</a:t>
            </a:r>
            <a:endParaRPr lang="en-US" altLang="zh-CN"/>
          </a:p>
          <a:p>
            <a:r>
              <a:rPr lang="zh-CN" altLang="zh-CN"/>
              <a:t>这个语句中的两个</a:t>
            </a:r>
            <a:r>
              <a:rPr lang="en-US" altLang="zh-CN"/>
              <a:t>name</a:t>
            </a:r>
            <a:r>
              <a:rPr lang="zh-CN" altLang="zh-CN"/>
              <a:t>是不一样的，它们的作用域不一样。第一个</a:t>
            </a:r>
            <a:r>
              <a:rPr lang="en-US" altLang="zh-CN"/>
              <a:t>name</a:t>
            </a:r>
            <a:r>
              <a:rPr lang="zh-CN" altLang="zh-CN"/>
              <a:t>通过</a:t>
            </a:r>
            <a:r>
              <a:rPr lang="en-US" altLang="zh-CN"/>
              <a:t>self</a:t>
            </a:r>
            <a:r>
              <a:rPr lang="zh-CN" altLang="zh-CN"/>
              <a:t>语句声明了作用域是类</a:t>
            </a:r>
            <a:r>
              <a:rPr lang="en-US" altLang="zh-CN"/>
              <a:t>Charmander()</a:t>
            </a:r>
            <a:r>
              <a:rPr lang="zh-CN" altLang="zh-CN"/>
              <a:t>的作用域，将其作为</a:t>
            </a:r>
            <a:r>
              <a:rPr lang="en-US" altLang="zh-CN"/>
              <a:t>pokenmon1</a:t>
            </a:r>
            <a:r>
              <a:rPr lang="zh-CN" altLang="zh-CN"/>
              <a:t>的数据属性进行存储，而后面的</a:t>
            </a:r>
            <a:r>
              <a:rPr lang="en-US" altLang="zh-CN"/>
              <a:t>name</a:t>
            </a:r>
            <a:r>
              <a:rPr lang="zh-CN" altLang="zh-CN"/>
              <a:t>的作用域是函数的局部作用域，与参数中的</a:t>
            </a:r>
            <a:r>
              <a:rPr lang="en-US" altLang="zh-CN"/>
              <a:t>name</a:t>
            </a:r>
            <a:r>
              <a:rPr lang="zh-CN" altLang="zh-CN"/>
              <a:t>相同。而后面</a:t>
            </a:r>
            <a:r>
              <a:rPr lang="en-US" altLang="zh-CN"/>
              <a:t>getName()</a:t>
            </a:r>
            <a:r>
              <a:rPr lang="zh-CN" altLang="zh-CN"/>
              <a:t>函数返回的是对象中的</a:t>
            </a:r>
            <a:r>
              <a:rPr lang="en-US" altLang="zh-CN"/>
              <a:t>name</a:t>
            </a:r>
            <a:r>
              <a:rPr lang="zh-CN" altLang="zh-CN"/>
              <a:t>。</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52577</TotalTime>
  <Words>2329</Words>
  <Application>Microsoft Office PowerPoint</Application>
  <PresentationFormat>全屏显示(4:3)</PresentationFormat>
  <Paragraphs>168</Paragraphs>
  <Slides>23</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黑体</vt:lpstr>
      <vt:lpstr>华文楷体</vt:lpstr>
      <vt:lpstr>微软雅黑</vt:lpstr>
      <vt:lpstr>Arial</vt:lpstr>
      <vt:lpstr>Calibri</vt:lpstr>
      <vt:lpstr>Verdana</vt:lpstr>
      <vt:lpstr>Wingdings</vt:lpstr>
      <vt:lpstr>Office 主题</vt:lpstr>
      <vt:lpstr>PowerPoint 演示文稿</vt:lpstr>
      <vt:lpstr>目录</vt:lpstr>
      <vt:lpstr>面向对象概述</vt:lpstr>
      <vt:lpstr>面向对象优点</vt:lpstr>
      <vt:lpstr>何时使用面向对象编程</vt:lpstr>
      <vt:lpstr>目录</vt:lpstr>
      <vt:lpstr>类的定义</vt:lpstr>
      <vt:lpstr>类的定义</vt:lpstr>
      <vt:lpstr>类的属性</vt:lpstr>
      <vt:lpstr>目录</vt:lpstr>
      <vt:lpstr>__init__方法</vt:lpstr>
      <vt:lpstr>__init__方法</vt:lpstr>
      <vt:lpstr>目录</vt:lpstr>
      <vt:lpstr>方法引用</vt:lpstr>
      <vt:lpstr>私有化</vt:lpstr>
      <vt:lpstr>私有化</vt:lpstr>
      <vt:lpstr>私有化</vt:lpstr>
      <vt:lpstr>迭代器</vt:lpstr>
      <vt:lpstr>迭代器</vt:lpstr>
      <vt:lpstr>目录</vt:lpstr>
      <vt:lpstr>继承</vt:lpstr>
      <vt:lpstr>继承特点</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6788</cp:revision>
  <cp:lastPrinted>1601-01-01T00:00:00Z</cp:lastPrinted>
  <dcterms:created xsi:type="dcterms:W3CDTF">2009-09-22T14:48:25Z</dcterms:created>
  <dcterms:modified xsi:type="dcterms:W3CDTF">2019-07-16T06:20:27Z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