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23"/>
  </p:notesMasterIdLst>
  <p:sldIdLst>
    <p:sldId id="499" r:id="rId2"/>
    <p:sldId id="500" r:id="rId3"/>
    <p:sldId id="503" r:id="rId4"/>
    <p:sldId id="504" r:id="rId5"/>
    <p:sldId id="505" r:id="rId6"/>
    <p:sldId id="506" r:id="rId7"/>
    <p:sldId id="513" r:id="rId8"/>
    <p:sldId id="514" r:id="rId9"/>
    <p:sldId id="516" r:id="rId10"/>
    <p:sldId id="515" r:id="rId11"/>
    <p:sldId id="517" r:id="rId12"/>
    <p:sldId id="501" r:id="rId13"/>
    <p:sldId id="507" r:id="rId14"/>
    <p:sldId id="508" r:id="rId15"/>
    <p:sldId id="509" r:id="rId16"/>
    <p:sldId id="518" r:id="rId17"/>
    <p:sldId id="519" r:id="rId18"/>
    <p:sldId id="520" r:id="rId19"/>
    <p:sldId id="502" r:id="rId20"/>
    <p:sldId id="510" r:id="rId21"/>
    <p:sldId id="522" r:id="rId22"/>
  </p:sldIdLst>
  <p:sldSz cx="9144000" cy="6858000" type="screen4x3"/>
  <p:notesSz cx="7099300" cy="10234613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321">
          <p15:clr>
            <a:srgbClr val="A4A3A4"/>
          </p15:clr>
        </p15:guide>
        <p15:guide id="3" orient="horz" pos="4133">
          <p15:clr>
            <a:srgbClr val="A4A3A4"/>
          </p15:clr>
        </p15:guide>
        <p15:guide id="4" orient="horz" pos="4224">
          <p15:clr>
            <a:srgbClr val="A4A3A4"/>
          </p15:clr>
        </p15:guide>
        <p15:guide id="5" pos="295">
          <p15:clr>
            <a:srgbClr val="A4A3A4"/>
          </p15:clr>
        </p15:guide>
        <p15:guide id="6" pos="4037">
          <p15:clr>
            <a:srgbClr val="A4A3A4"/>
          </p15:clr>
        </p15:guide>
        <p15:guide id="7" pos="5534">
          <p15:clr>
            <a:srgbClr val="A4A3A4"/>
          </p15:clr>
        </p15:guide>
        <p15:guide id="8" pos="1134">
          <p15:clr>
            <a:srgbClr val="A4A3A4"/>
          </p15:clr>
        </p15:guide>
        <p15:guide id="9" pos="1202">
          <p15:clr>
            <a:srgbClr val="A4A3A4"/>
          </p15:clr>
        </p15:guide>
        <p15:guide id="10" pos="1678">
          <p15:clr>
            <a:srgbClr val="A4A3A4"/>
          </p15:clr>
        </p15:guide>
        <p15:guide id="11" pos="17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40EA"/>
    <a:srgbClr val="E4D994"/>
    <a:srgbClr val="E8DFA6"/>
    <a:srgbClr val="99CCFF"/>
    <a:srgbClr val="C4C4C4"/>
    <a:srgbClr val="9B9B9B"/>
    <a:srgbClr val="F1F2E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8701" autoAdjust="0"/>
  </p:normalViewPr>
  <p:slideViewPr>
    <p:cSldViewPr>
      <p:cViewPr varScale="1">
        <p:scale>
          <a:sx n="78" d="100"/>
          <a:sy n="78" d="100"/>
        </p:scale>
        <p:origin x="90" y="342"/>
      </p:cViewPr>
      <p:guideLst>
        <p:guide orient="horz" pos="799"/>
        <p:guide orient="horz" pos="1321"/>
        <p:guide orient="horz" pos="4133"/>
        <p:guide orient="horz" pos="4224"/>
        <p:guide pos="295"/>
        <p:guide pos="4037"/>
        <p:guide pos="5534"/>
        <p:guide pos="1134"/>
        <p:guide pos="1202"/>
        <p:guide pos="1678"/>
        <p:guide pos="17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569F4EAB-E8AD-4626-B4A9-7C16FCCC9D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9762CA3-D9B9-480C-BEAE-511E0919B82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9AB737C9-F1AE-4502-AD58-2E0FB37B9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0572225E-138C-469D-82C1-96095527A0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D5043C18-CEC4-4DA0-AF6B-B905530D61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4A74E930-95F6-4A25-9D20-927AFFF70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3FA4D28D-2F35-4776-AB25-E29B877422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2FDDAE16-8EDC-4CD0-B4E8-A95C618D54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77402A88-6A0B-4DBD-AD57-AAB643D6F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3D10E26D-3C2F-4828-80CF-EB52819AF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EB572B-3040-463E-ADB6-D7741B502472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C026F1C6-84A7-4D0D-8AF4-F62BCDB2C1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BFD01390-5E6F-4A91-BD19-454EC9CF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D1D647AE-1017-4426-8E80-5EF106DE1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C95F27-2387-4208-9446-84BC57C7B69D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9E0258FF-587D-4540-B74A-7938586345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4E4D3E74-9CC0-40F8-8803-16387E7B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F898CEC9-F76D-4303-89AC-6B7326A36B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B6E53D-A78B-408B-B4E5-2CE0042F23F1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C1EAB1CA-575B-4030-B4CA-151320724A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98CB66FD-1750-4251-8657-D552B87F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682C2C64-0F9E-4736-8290-F9AEF07F9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AD1A4C-3710-4D19-BFCF-ED49D0939C72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19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74E120C-6EC1-4E78-970A-6E1AD41302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AE3D214-17CF-40A8-905E-C152070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7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BB17F5-9EBF-4EFC-B5ED-5FCDF8384F7C}"/>
              </a:ext>
            </a:extLst>
          </p:cNvPr>
          <p:cNvSpPr/>
          <p:nvPr userDrawn="1"/>
        </p:nvSpPr>
        <p:spPr>
          <a:xfrm>
            <a:off x="0" y="1857375"/>
            <a:ext cx="9142413" cy="250031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 descr="AW视觉符号.jpg">
            <a:extLst>
              <a:ext uri="{FF2B5EF4-FFF2-40B4-BE49-F238E27FC236}">
                <a16:creationId xmlns:a16="http://schemas.microsoft.com/office/drawing/2014/main" id="{84CB7B7F-F0AB-4D97-A7CA-2B1E45FCCD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4018" y="2628032"/>
            <a:ext cx="3896807" cy="205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2B52BDA9-4D19-4E16-A230-F8C7A58832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《Python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与数据挖掘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691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2">
            <a:extLst>
              <a:ext uri="{FF2B5EF4-FFF2-40B4-BE49-F238E27FC236}">
                <a16:creationId xmlns:a16="http://schemas.microsoft.com/office/drawing/2014/main" id="{89DF1982-6821-46D4-8EE9-D3558817EA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9651BF1C-7D85-4341-B39F-12C290EB71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E7320C16-3ECB-46CB-8476-A7817627AD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9563" y="6484938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EC9AFC04-FEF9-41D0-BA8E-E01D990C3EEA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AD6E461-0C8A-45AD-BE52-D8BAB43B01B5}"/>
              </a:ext>
            </a:extLst>
          </p:cNvPr>
          <p:cNvCxnSpPr/>
          <p:nvPr userDrawn="1"/>
        </p:nvCxnSpPr>
        <p:spPr>
          <a:xfrm>
            <a:off x="2500313" y="6642100"/>
            <a:ext cx="5500687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9281AD4-5CB8-4E29-8792-9C7851CADDBC}"/>
              </a:ext>
            </a:extLst>
          </p:cNvPr>
          <p:cNvCxnSpPr/>
          <p:nvPr userDrawn="1"/>
        </p:nvCxnSpPr>
        <p:spPr>
          <a:xfrm>
            <a:off x="8335963" y="6629400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00F5AD5-4F64-4DA3-B868-32D2771DCDD4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065D012-C6FE-4F04-9151-3AFE0EB51F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107996" cy="3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2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  <a:cs typeface="Arial" charset="0"/>
              </a:rPr>
              <a:t>讲师：武永亮</a:t>
            </a:r>
            <a:endParaRPr lang="en-US" altLang="zh-CN" sz="12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B4C6FE3E-F67D-4667-B002-CC10AEE3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90667D4C-55AE-4200-88AB-CAFDBD8F54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2844" y="775245"/>
            <a:ext cx="8583145" cy="1285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255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D78634F-DFC8-4425-BE2D-B09871AB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3FB6A7B-5567-4BFD-92C7-49453890191A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6EC0250-0DB3-40EB-816E-BD585AB6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A0B6D3E-37B5-4809-AF01-A6A44A7D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DEA673EE-998B-48D9-A0FC-C222E4161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96305"/>
      </p:ext>
    </p:extLst>
  </p:cSld>
  <p:clrMapOvr>
    <a:masterClrMapping/>
  </p:clrMapOvr>
  <p:transition spd="slow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E01D6A13-9253-4ED4-AA6E-154153B10D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ABBF1C6-47B7-4997-BE54-DA59C48FFE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6A94F-4A89-428A-A6DF-877F448CE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42C87CF-63E2-4B85-B402-AAA49C4D07D5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6B88E-C7F9-477F-ABCA-9A0207F76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C49C3-97CE-401F-B73A-4F13B9180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A8647A2-8D22-455F-A4A3-4938840B99A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6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china.net/p/d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okeh.pydata.org/en/latest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atplotlib.org/galler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4">
            <a:extLst>
              <a:ext uri="{FF2B5EF4-FFF2-40B4-BE49-F238E27FC236}">
                <a16:creationId xmlns:a16="http://schemas.microsoft.com/office/drawing/2014/main" id="{C6AE3E5F-ADD6-4831-BDB5-800492BC6E6E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33375"/>
            <a:ext cx="1878012" cy="90488"/>
            <a:chOff x="2483768" y="6213195"/>
            <a:chExt cx="1877958" cy="900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33706FC-F211-4790-8822-DDE0A6FF5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768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119A325-CA0B-4FCA-9D47-CAEDFD2A7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3854" y="6213195"/>
              <a:ext cx="90485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D1A3751-DF09-4FD5-AC63-4E02F87D1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1242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387" name="组合 33">
            <a:extLst>
              <a:ext uri="{FF2B5EF4-FFF2-40B4-BE49-F238E27FC236}">
                <a16:creationId xmlns:a16="http://schemas.microsoft.com/office/drawing/2014/main" id="{5011AD77-0762-49FF-BC61-A53B819F24BE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609600"/>
            <a:ext cx="1836738" cy="34925"/>
            <a:chOff x="2555776" y="6488961"/>
            <a:chExt cx="1836200" cy="36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9473D20-37FB-4E4B-A0C3-777C841A3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74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E8C2EA9-35C5-4055-8886-E4A218F015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5625" y="6488961"/>
              <a:ext cx="36501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30BCCC0-5889-474D-95A5-F3686BC19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5776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388" name="TextBox 10">
            <a:extLst>
              <a:ext uri="{FF2B5EF4-FFF2-40B4-BE49-F238E27FC236}">
                <a16:creationId xmlns:a16="http://schemas.microsoft.com/office/drawing/2014/main" id="{1538071C-5F0D-4036-9061-077F5E05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873375"/>
            <a:ext cx="5072062" cy="99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 图表绘制入门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讲师：武永亮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>
            <a:extLst>
              <a:ext uri="{FF2B5EF4-FFF2-40B4-BE49-F238E27FC236}">
                <a16:creationId xmlns:a16="http://schemas.microsoft.com/office/drawing/2014/main" id="{ED60EAB7-E012-4BF4-8B91-2E8AAB0B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FA567A24-BEFC-4545-A23D-1314E7C0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类似地，我们继续加入饼状图绘制代码和三角函数曲线绘制代码。值得一提的是：</a:t>
            </a:r>
            <a:r>
              <a:rPr lang="en-US" altLang="zh-CN"/>
              <a:t>plt.xticks(),plt.yticks()</a:t>
            </a:r>
            <a:r>
              <a:rPr lang="zh-CN" altLang="zh-CN"/>
              <a:t>能够改变坐标轴的刻度文字。通常情况下，绘制三角函数曲线时，我们更加关心</a:t>
            </a:r>
            <a:r>
              <a:rPr lang="en-US" altLang="zh-CN"/>
              <a:t> </a:t>
            </a:r>
            <a:r>
              <a:rPr lang="zh-CN" altLang="zh-CN"/>
              <a:t>及其倍数的对应取值，而非原始的坐标刻度</a:t>
            </a:r>
            <a:r>
              <a:rPr lang="en-US" altLang="zh-CN"/>
              <a:t>1,2,3…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25603" name="图片 3" descr="C:\Users\ORamon\Desktop\figure_1234.png">
            <a:extLst>
              <a:ext uri="{FF2B5EF4-FFF2-40B4-BE49-F238E27FC236}">
                <a16:creationId xmlns:a16="http://schemas.microsoft.com/office/drawing/2014/main" id="{5CD6472B-DE45-48A8-89ED-43B5468B8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40" y="2636912"/>
            <a:ext cx="7992919" cy="375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3D16230E-46FF-4A15-8327-F5B7226F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的不足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319DA-AE86-487C-BED6-ED570077C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尽管函数式绘图能快速出图，但有以下缺点需要指出：</a:t>
            </a:r>
          </a:p>
          <a:p>
            <a:pPr marL="857250" lvl="1" indent="-457200">
              <a:buFont typeface="+mj-lt"/>
              <a:buAutoNum type="alphaLcParenR"/>
            </a:pPr>
            <a:r>
              <a:rPr lang="zh-CN" altLang="zh-CN" dirty="0"/>
              <a:t>函数调用的方法影响效率。</a:t>
            </a:r>
          </a:p>
          <a:p>
            <a:pPr marL="857250" lvl="1" indent="-457200">
              <a:buFont typeface="+mj-lt"/>
              <a:buAutoNum type="alphaLcParenR"/>
            </a:pPr>
            <a:r>
              <a:rPr lang="zh-CN" altLang="zh-CN" dirty="0"/>
              <a:t>图形与内容之间的从属关系被传递函数的方式所掩盖，降低代码的可读性。</a:t>
            </a:r>
          </a:p>
          <a:p>
            <a:pPr marL="857250" lvl="1" indent="-457200">
              <a:buFont typeface="+mj-lt"/>
              <a:buAutoNum type="alphaLcParenR"/>
            </a:pPr>
            <a:r>
              <a:rPr lang="zh-CN" altLang="zh-CN" dirty="0"/>
              <a:t>对于开发者而言，不能直接接触对象，操作对象的数据是致命的。</a:t>
            </a:r>
          </a:p>
          <a:p>
            <a:r>
              <a:rPr lang="zh-CN" altLang="zh-CN" dirty="0"/>
              <a:t>在上面提及的内容中，它们至少涉及了以下四个类：</a:t>
            </a:r>
            <a:r>
              <a:rPr lang="en-US" altLang="zh-CN" dirty="0"/>
              <a:t>Figure</a:t>
            </a:r>
            <a:r>
              <a:rPr lang="zh-CN" altLang="zh-CN" dirty="0"/>
              <a:t>类，</a:t>
            </a:r>
            <a:r>
              <a:rPr lang="en-US" altLang="zh-CN" dirty="0" err="1"/>
              <a:t>FigureCanvas</a:t>
            </a:r>
            <a:r>
              <a:rPr lang="zh-CN" altLang="zh-CN" dirty="0"/>
              <a:t>类，</a:t>
            </a:r>
            <a:r>
              <a:rPr lang="en-US" altLang="zh-CN" dirty="0"/>
              <a:t>Axes</a:t>
            </a:r>
            <a:r>
              <a:rPr lang="zh-CN" altLang="zh-CN" dirty="0"/>
              <a:t>类和</a:t>
            </a:r>
            <a:r>
              <a:rPr lang="en-US" altLang="zh-CN" dirty="0"/>
              <a:t>Line2D</a:t>
            </a:r>
            <a:r>
              <a:rPr lang="zh-CN" altLang="zh-CN" dirty="0"/>
              <a:t>类。有能力的应该朝着这个方向，继续探索。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CF19A9A-4CD5-4DB0-A978-99BDACBF407C}"/>
              </a:ext>
            </a:extLst>
          </p:cNvPr>
          <p:cNvCxnSpPr/>
          <p:nvPr/>
        </p:nvCxnSpPr>
        <p:spPr>
          <a:xfrm>
            <a:off x="2143125" y="1428750"/>
            <a:ext cx="0" cy="372903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C24660B6-2979-46A5-91EC-178A7FDDA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C14AD67-7D28-4900-A42B-73B953BD1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其他优秀的绘图模块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33BFE0F-7405-40AA-B7D7-B2E7C6D7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85226A-4728-45E8-8C32-9C405F6D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50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9BB78A0-ACBF-4A3D-8EF5-6978D32C2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700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Matplotlib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8B04C6-335E-4C58-A9FF-4DDF4B24B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Bokeh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922CE5-CE67-461C-88AF-B33EAC667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7662" name="标题 13">
            <a:extLst>
              <a:ext uri="{FF2B5EF4-FFF2-40B4-BE49-F238E27FC236}">
                <a16:creationId xmlns:a16="http://schemas.microsoft.com/office/drawing/2014/main" id="{ECDC2877-9A40-49E9-8962-B94B2238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E17BEFD-4DF5-4D87-A0B3-B61465D3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绘图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F799FC3F-9207-4AAA-810C-FE7D0C87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与</a:t>
            </a:r>
            <a:r>
              <a:rPr lang="en-US" altLang="zh-CN"/>
              <a:t>Matplotlib</a:t>
            </a:r>
            <a:r>
              <a:rPr lang="zh-CN" altLang="zh-CN"/>
              <a:t>不同，</a:t>
            </a:r>
            <a:r>
              <a:rPr lang="en-US" altLang="zh-CN"/>
              <a:t>Bokeh</a:t>
            </a:r>
            <a:r>
              <a:rPr lang="zh-CN" altLang="zh-CN"/>
              <a:t>是一款针对浏览器中图形演示的交互式绘图工具。</a:t>
            </a:r>
            <a:endParaRPr lang="en-US" altLang="zh-CN"/>
          </a:p>
          <a:p>
            <a:r>
              <a:rPr lang="zh-CN" altLang="zh-CN"/>
              <a:t>它的目标是使用</a:t>
            </a:r>
            <a:r>
              <a:rPr lang="en-US" altLang="zh-CN"/>
              <a:t> </a:t>
            </a:r>
            <a:r>
              <a:rPr lang="en-US" altLang="zh-CN">
                <a:hlinkClick r:id="rId2"/>
              </a:rPr>
              <a:t>d3.js</a:t>
            </a:r>
            <a:r>
              <a:rPr lang="en-US" altLang="zh-CN"/>
              <a:t> </a:t>
            </a:r>
            <a:r>
              <a:rPr lang="zh-CN" altLang="zh-CN"/>
              <a:t>样式提供优雅，简洁新颖的图形化风格，同时提供大型数据集的高性能交互功能。</a:t>
            </a:r>
            <a:endParaRPr lang="en-US" altLang="zh-CN"/>
          </a:p>
          <a:p>
            <a:r>
              <a:rPr lang="en-US" altLang="zh-CN"/>
              <a:t>Bokeh </a:t>
            </a:r>
            <a:r>
              <a:rPr lang="zh-CN" altLang="zh-CN"/>
              <a:t>支持用户快速创建交互式的绘图，仪表盘和数据应用。这对于喜爱</a:t>
            </a:r>
            <a:r>
              <a:rPr lang="en-US" altLang="zh-CN"/>
              <a:t>d3.js</a:t>
            </a:r>
            <a:r>
              <a:rPr lang="zh-CN" altLang="zh-CN"/>
              <a:t>的可视化效果，但不熟悉</a:t>
            </a:r>
            <a:r>
              <a:rPr lang="en-US" altLang="zh-CN"/>
              <a:t>JavaScript</a:t>
            </a:r>
            <a:r>
              <a:rPr lang="zh-CN" altLang="zh-CN"/>
              <a:t>的用户有莫大的帮助。因此，在使用</a:t>
            </a:r>
            <a:r>
              <a:rPr lang="en-US" altLang="zh-CN"/>
              <a:t>IPython Notebook</a:t>
            </a:r>
            <a:r>
              <a:rPr lang="zh-CN" altLang="zh-CN"/>
              <a:t>进行编程时，能将</a:t>
            </a:r>
            <a:r>
              <a:rPr lang="en-US" altLang="zh-CN"/>
              <a:t>Bokeh</a:t>
            </a:r>
            <a:r>
              <a:rPr lang="zh-CN" altLang="zh-CN"/>
              <a:t>的交互体验提升至最大。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1D50A14C-FCA0-4CA8-9AC5-F9ED2131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绘图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5E9AE548-5D00-400A-8A35-05EA69E9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其最新的官方文档为</a:t>
            </a:r>
            <a:r>
              <a:rPr lang="en-US" altLang="zh-CN">
                <a:hlinkClick r:id="rId2"/>
              </a:rPr>
              <a:t>http://bokeh.pydata.org/en/latest/index.html</a:t>
            </a:r>
            <a:r>
              <a:rPr lang="zh-CN" altLang="zh-CN"/>
              <a:t>同样，它也为用户提供一个精彩的画廊</a:t>
            </a:r>
            <a:r>
              <a:rPr lang="en-US" altLang="zh-CN"/>
              <a:t>(Gallery)</a:t>
            </a:r>
            <a:r>
              <a:rPr lang="zh-CN" altLang="zh-CN"/>
              <a:t>以展示基础的例子。</a:t>
            </a:r>
            <a:endParaRPr lang="en-US" altLang="zh-CN"/>
          </a:p>
          <a:p>
            <a:r>
              <a:rPr lang="en-US" altLang="zh-CN"/>
              <a:t>Bokeh</a:t>
            </a:r>
            <a:r>
              <a:rPr lang="zh-CN" altLang="zh-CN"/>
              <a:t>画廊剪影</a:t>
            </a:r>
            <a:r>
              <a:rPr lang="zh-CN" altLang="en-US"/>
              <a:t>如下图：</a:t>
            </a:r>
          </a:p>
        </p:txBody>
      </p:sp>
      <p:pic>
        <p:nvPicPr>
          <p:cNvPr id="29700" name="图片 3">
            <a:extLst>
              <a:ext uri="{FF2B5EF4-FFF2-40B4-BE49-F238E27FC236}">
                <a16:creationId xmlns:a16="http://schemas.microsoft.com/office/drawing/2014/main" id="{3F2B784D-61EA-4CDA-A710-E4A4B201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349500"/>
            <a:ext cx="76327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6979C4B1-6881-46C6-9715-9877C0E8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FC122-3300-4C5C-986E-DE54CE25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bokeh.plotting</a:t>
            </a:r>
            <a:r>
              <a:rPr lang="en-US" altLang="zh-CN" dirty="0"/>
              <a:t> import figure, </a:t>
            </a:r>
            <a:r>
              <a:rPr lang="en-US" altLang="zh-CN" dirty="0" err="1"/>
              <a:t>output_file</a:t>
            </a:r>
            <a:r>
              <a:rPr lang="en-US" altLang="zh-CN" dirty="0"/>
              <a:t>, show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x = [1, 2, 3, 4, 5]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y = [6, 7, 2, 4, 5]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output_file</a:t>
            </a:r>
            <a:r>
              <a:rPr lang="en-US" altLang="zh-CN" dirty="0"/>
              <a:t>("lines.html", title="line plot example") # </a:t>
            </a:r>
            <a:r>
              <a:rPr lang="zh-CN" altLang="zh-CN" dirty="0"/>
              <a:t>输出为静态文件</a:t>
            </a:r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zh-CN" altLang="zh-CN" dirty="0"/>
              <a:t>创建一个</a:t>
            </a:r>
            <a:r>
              <a:rPr lang="en-US" altLang="zh-CN" dirty="0"/>
              <a:t>figure</a:t>
            </a:r>
            <a:r>
              <a:rPr lang="zh-CN" altLang="zh-CN" dirty="0"/>
              <a:t>对象，附带标题和坐标轴标记</a:t>
            </a:r>
          </a:p>
          <a:p>
            <a:pPr marL="457200" lvl="1" indent="0">
              <a:buNone/>
            </a:pPr>
            <a:r>
              <a:rPr lang="en-US" altLang="zh-CN" dirty="0"/>
              <a:t>p = figure(title="simple line example", </a:t>
            </a:r>
            <a:r>
              <a:rPr lang="en-US" altLang="zh-CN" dirty="0" err="1"/>
              <a:t>x_axis_label</a:t>
            </a:r>
            <a:r>
              <a:rPr lang="en-US" altLang="zh-CN" dirty="0"/>
              <a:t>='x', </a:t>
            </a:r>
            <a:r>
              <a:rPr lang="en-US" altLang="zh-CN" dirty="0" err="1"/>
              <a:t>y_axis_label</a:t>
            </a:r>
            <a:r>
              <a:rPr lang="en-US" altLang="zh-CN" dirty="0"/>
              <a:t>='y')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p.line</a:t>
            </a:r>
            <a:r>
              <a:rPr lang="en-US" altLang="zh-CN" dirty="0"/>
              <a:t>(x, y, legend="Line A.", </a:t>
            </a:r>
            <a:r>
              <a:rPr lang="en-US" altLang="zh-CN" dirty="0" err="1"/>
              <a:t>line_width</a:t>
            </a:r>
            <a:r>
              <a:rPr lang="en-US" altLang="zh-CN" dirty="0"/>
              <a:t>=2) # </a:t>
            </a:r>
            <a:r>
              <a:rPr lang="zh-CN" altLang="zh-CN" dirty="0"/>
              <a:t>添加一条线，设置图例</a:t>
            </a:r>
          </a:p>
          <a:p>
            <a:pPr marL="457200" lvl="1" indent="0">
              <a:buNone/>
            </a:pPr>
            <a:r>
              <a:rPr lang="en-US" altLang="zh-CN" dirty="0"/>
              <a:t>show(p)</a:t>
            </a:r>
          </a:p>
          <a:p>
            <a:r>
              <a:rPr lang="zh-CN" altLang="en-US" dirty="0"/>
              <a:t>运行得出结果如下图</a:t>
            </a:r>
            <a:r>
              <a:rPr lang="en-US" altLang="zh-CN" dirty="0"/>
              <a:t>: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30724" name="图片 3" descr="C:\Users\ORamon\Desktop\图7-2-3.png">
            <a:extLst>
              <a:ext uri="{FF2B5EF4-FFF2-40B4-BE49-F238E27FC236}">
                <a16:creationId xmlns:a16="http://schemas.microsoft.com/office/drawing/2014/main" id="{FD036050-940F-4B35-B162-5AD1E50F3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62475"/>
            <a:ext cx="589331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146A69E-5623-4535-BAB2-E2A9F5B5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的</a:t>
            </a:r>
            <a:r>
              <a:rPr lang="zh-CN" altLang="zh-CN"/>
              <a:t>应用</a:t>
            </a:r>
            <a:endParaRPr lang="zh-CN" altLang="en-US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3D320B3B-7A6D-4687-8669-334EE9DF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在画廊页面中，有非常多生动的交互式例子。例如，交互式的电影检索工具。 </a:t>
            </a:r>
            <a:r>
              <a:rPr lang="en-US" altLang="zh-CN"/>
              <a:t>Bokeh</a:t>
            </a:r>
            <a:r>
              <a:rPr lang="zh-CN" altLang="zh-CN"/>
              <a:t>画廊网页</a:t>
            </a:r>
            <a:r>
              <a:rPr lang="en-US" altLang="zh-CN"/>
              <a:t>http://bokeh.pydata.org/en/latest/docs/gallery.html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31748" name="图片 3" descr="C:\Users\ORamon\Desktop\I8GCTKBIC8DN}J70}S`PWH7.png">
            <a:extLst>
              <a:ext uri="{FF2B5EF4-FFF2-40B4-BE49-F238E27FC236}">
                <a16:creationId xmlns:a16="http://schemas.microsoft.com/office/drawing/2014/main" id="{8C704C75-D111-45BA-A932-6CF3A73B5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49500"/>
            <a:ext cx="78486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500B63FB-7F00-4AAF-9C85-94E69144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的</a:t>
            </a:r>
            <a:r>
              <a:rPr lang="zh-CN" altLang="zh-CN"/>
              <a:t>应用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E1F0B645-4C4C-4789-954B-67657985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可以通过左边预设的过滤器（</a:t>
            </a:r>
            <a:r>
              <a:rPr lang="en-US" altLang="zh-CN"/>
              <a:t>filter</a:t>
            </a:r>
            <a:r>
              <a:rPr lang="zh-CN" altLang="zh-CN"/>
              <a:t>）来改变右边图像的样式和内容。过滤器包括：最小电影评论数、票房、首映时间、奥斯卡奖杯数等。可见，当前有</a:t>
            </a:r>
            <a:r>
              <a:rPr lang="en-US" altLang="zh-CN"/>
              <a:t>7447</a:t>
            </a:r>
            <a:r>
              <a:rPr lang="zh-CN" altLang="zh-CN"/>
              <a:t>部电影被展示在图上。我们将“最小电影评论数”提高到</a:t>
            </a:r>
            <a:r>
              <a:rPr lang="en-US" altLang="zh-CN"/>
              <a:t>250</a:t>
            </a:r>
            <a:r>
              <a:rPr lang="zh-CN" altLang="zh-CN"/>
              <a:t>，以寻找一些经典好片，得到</a:t>
            </a:r>
            <a:r>
              <a:rPr lang="en-US" altLang="zh-CN"/>
              <a:t>2000</a:t>
            </a:r>
            <a:r>
              <a:rPr lang="zh-CN" altLang="zh-CN"/>
              <a:t>年到</a:t>
            </a:r>
            <a:r>
              <a:rPr lang="en-US" altLang="zh-CN"/>
              <a:t>2014</a:t>
            </a:r>
            <a:r>
              <a:rPr lang="zh-CN" altLang="zh-CN"/>
              <a:t>年的</a:t>
            </a:r>
            <a:r>
              <a:rPr lang="en-US" altLang="zh-CN"/>
              <a:t>49</a:t>
            </a:r>
            <a:r>
              <a:rPr lang="zh-CN" altLang="zh-CN"/>
              <a:t>部经典电影</a:t>
            </a:r>
            <a:r>
              <a:rPr lang="zh-CN" altLang="en-US"/>
              <a:t>，如下图：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32772" name="图片 3" descr="C:\Users\ORamon\Desktop\6]5}1MD]YZU}Y%)ZQ~)B`HN.png">
            <a:extLst>
              <a:ext uri="{FF2B5EF4-FFF2-40B4-BE49-F238E27FC236}">
                <a16:creationId xmlns:a16="http://schemas.microsoft.com/office/drawing/2014/main" id="{23F1D109-001D-4842-94EF-DE63FF3D0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36838"/>
            <a:ext cx="799306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49D9A6C-8CE0-44A9-9C96-9725FE70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Bokeh</a:t>
            </a:r>
            <a:r>
              <a:rPr lang="zh-CN" altLang="en-US"/>
              <a:t>的</a:t>
            </a:r>
            <a:r>
              <a:rPr lang="zh-CN" altLang="zh-CN"/>
              <a:t>应用</a:t>
            </a:r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05318098-25FA-4F99-8C52-84429CB21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将鼠标悬停到某一个具体的点上，交互式响应将显示出这个点对应的电影名称、首映时间和票房信息。</a:t>
            </a:r>
            <a:r>
              <a:rPr lang="zh-CN" altLang="en-US"/>
              <a:t>上</a:t>
            </a:r>
            <a:r>
              <a:rPr lang="zh-CN" altLang="zh-CN"/>
              <a:t>图中的是</a:t>
            </a:r>
            <a:r>
              <a:rPr lang="en-US" altLang="zh-CN"/>
              <a:t>2012</a:t>
            </a:r>
            <a:r>
              <a:rPr lang="zh-CN" altLang="zh-CN"/>
              <a:t>年上映的《饥饿游戏》，官方票房统计高达</a:t>
            </a:r>
            <a:r>
              <a:rPr lang="en-US" altLang="zh-CN"/>
              <a:t>4</a:t>
            </a:r>
            <a:r>
              <a:rPr lang="zh-CN" altLang="zh-CN"/>
              <a:t>亿美元。</a:t>
            </a:r>
          </a:p>
          <a:p>
            <a:r>
              <a:rPr lang="zh-CN" altLang="zh-CN"/>
              <a:t>可视化的目的是汇总数据，展示信息。而交互式绘图能够让信息在合适的时机才出现。这种交互体验优于</a:t>
            </a:r>
            <a:r>
              <a:rPr lang="en-US" altLang="zh-CN"/>
              <a:t>Matplotlib</a:t>
            </a:r>
            <a:r>
              <a:rPr lang="zh-CN" altLang="zh-CN"/>
              <a:t>，但这意味着开发者要进行更多的准备工作，以支持用户可能的行为。如果仅为绘制简单的统计图表，</a:t>
            </a:r>
            <a:r>
              <a:rPr lang="en-US" altLang="zh-CN"/>
              <a:t>Matplotlib</a:t>
            </a:r>
            <a:r>
              <a:rPr lang="zh-CN" altLang="zh-CN"/>
              <a:t>将使你更加高效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DF428F0-394F-4687-A0F7-2F225C5B5091}"/>
              </a:ext>
            </a:extLst>
          </p:cNvPr>
          <p:cNvCxnSpPr/>
          <p:nvPr/>
        </p:nvCxnSpPr>
        <p:spPr>
          <a:xfrm>
            <a:off x="2143125" y="1428750"/>
            <a:ext cx="0" cy="372903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B1C2AD9D-20B6-4C0F-A480-2771CECEF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AED1D1A-4AF2-47AE-9FC4-17794400D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其他优秀的绘图模块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7705183-5524-4729-B58F-41857E58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D2A0F7-DAFF-4836-9EFF-3B10BD5F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50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91D1645-32E2-4761-B774-99A3691EA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700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Matplotlib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87B5989-D871-4E91-AAD4-1A7A9B2E6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Bokeh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CDCA79B-8D71-43A7-849C-7BDAE30E8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4830" name="标题 13">
            <a:extLst>
              <a:ext uri="{FF2B5EF4-FFF2-40B4-BE49-F238E27FC236}">
                <a16:creationId xmlns:a16="http://schemas.microsoft.com/office/drawing/2014/main" id="{AB4C5F79-BE5A-4BE3-BECE-6F1D76B0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18AC8CE-EC31-42AB-97DF-0A1FC10CCF6D}"/>
              </a:ext>
            </a:extLst>
          </p:cNvPr>
          <p:cNvCxnSpPr/>
          <p:nvPr/>
        </p:nvCxnSpPr>
        <p:spPr>
          <a:xfrm>
            <a:off x="2143125" y="1428750"/>
            <a:ext cx="0" cy="372903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887CD57D-A2E7-48C6-8597-C0A217BA6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783C89-F298-4CE3-A1CF-783FC80E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其他优秀的绘图模块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B34319A-F08A-4576-BC17-CA86A2C7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26E3B8C-E75A-4B49-9C2C-53EEB2825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21"/>
            <a:ext cx="623887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D8E1686-EB70-4888-AE48-8AEFEDA71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799" y="1870436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Matplotlib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19AD53-15EA-4F7A-8946-CD3F9AAED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Bokeh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9CC0973-C6AD-4C65-A387-CD26AACE1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7422" name="标题 13">
            <a:extLst>
              <a:ext uri="{FF2B5EF4-FFF2-40B4-BE49-F238E27FC236}">
                <a16:creationId xmlns:a16="http://schemas.microsoft.com/office/drawing/2014/main" id="{A34182AD-C44E-4353-86F2-FD7EC2E3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FCAF34C1-C95B-4A3F-92F5-820456B3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其他优秀的绘图模块</a:t>
            </a:r>
            <a:endParaRPr lang="zh-CN" altLang="en-US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B032E9D4-9E6E-4924-888E-D981C405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以下附一张可视化任务中优秀模块的功能简介，希望帮助提升视野，在需要深入学习数据可视化时能更有方向感。</a:t>
            </a:r>
            <a:endParaRPr lang="en-US" altLang="zh-CN" dirty="0"/>
          </a:p>
          <a:p>
            <a:r>
              <a:rPr lang="zh-CN" altLang="zh-CN" dirty="0"/>
              <a:t>需要指出的是，大部分场合，</a:t>
            </a:r>
            <a:r>
              <a:rPr lang="en-US" altLang="zh-CN" dirty="0"/>
              <a:t>Matplotlib</a:t>
            </a:r>
            <a:r>
              <a:rPr lang="zh-CN" altLang="zh-CN" dirty="0"/>
              <a:t>和</a:t>
            </a:r>
            <a:r>
              <a:rPr lang="en-US" altLang="zh-CN" dirty="0"/>
              <a:t>Bokeh</a:t>
            </a:r>
            <a:r>
              <a:rPr lang="zh-CN" altLang="zh-CN" dirty="0"/>
              <a:t>都能胜任具体的可视化任务，这也是它们成为</a:t>
            </a:r>
            <a:r>
              <a:rPr lang="en-US" altLang="zh-CN" dirty="0"/>
              <a:t>Python</a:t>
            </a:r>
            <a:r>
              <a:rPr lang="zh-CN" altLang="zh-CN" dirty="0"/>
              <a:t>可视化中最出色模块的理由之一。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05166C-5FFE-4EE7-9F47-5199E74D9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38949"/>
              </p:ext>
            </p:extLst>
          </p:nvPr>
        </p:nvGraphicFramePr>
        <p:xfrm>
          <a:off x="528388" y="3140968"/>
          <a:ext cx="8064500" cy="230505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9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4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模块名称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用途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VisPy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简单快速、可拓展性强的交互式科学（天文、物理等）绘图工具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Glumpy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VisPy</a:t>
                      </a:r>
                      <a:r>
                        <a:rPr lang="zh-CN" sz="1800" kern="100" dirty="0">
                          <a:effectLst/>
                        </a:rPr>
                        <a:t>的姐妹项目，专注于</a:t>
                      </a:r>
                      <a:r>
                        <a:rPr lang="en-US" sz="1800" kern="100" dirty="0">
                          <a:effectLst/>
                        </a:rPr>
                        <a:t>2D/3D</a:t>
                      </a:r>
                      <a:r>
                        <a:rPr lang="zh-CN" sz="1800" kern="100" dirty="0">
                          <a:effectLst/>
                        </a:rPr>
                        <a:t>的高性能数据可视化工具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Seaborn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基于</a:t>
                      </a:r>
                      <a:r>
                        <a:rPr lang="en-US" sz="1800" kern="100" dirty="0" err="1">
                          <a:effectLst/>
                        </a:rPr>
                        <a:t>Matplotlib</a:t>
                      </a:r>
                      <a:r>
                        <a:rPr lang="zh-CN" sz="1800" kern="100" dirty="0">
                          <a:effectLst/>
                        </a:rPr>
                        <a:t>和</a:t>
                      </a:r>
                      <a:r>
                        <a:rPr lang="en-US" sz="1800" kern="100" dirty="0" err="1">
                          <a:effectLst/>
                        </a:rPr>
                        <a:t>NumPy</a:t>
                      </a:r>
                      <a:r>
                        <a:rPr lang="zh-CN" sz="1800" kern="100" dirty="0">
                          <a:effectLst/>
                        </a:rPr>
                        <a:t>等，用于制作表现力强且美观的信息图表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Kivy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快速开发应用程序中创新的用户交互界面，如多点触控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Folium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提供</a:t>
                      </a:r>
                      <a:r>
                        <a:rPr lang="en-US" sz="1800" kern="100" dirty="0">
                          <a:effectLst/>
                        </a:rPr>
                        <a:t>Leaflet.js</a:t>
                      </a:r>
                      <a:r>
                        <a:rPr lang="zh-CN" sz="1800" kern="100" dirty="0">
                          <a:effectLst/>
                        </a:rPr>
                        <a:t>的</a:t>
                      </a:r>
                      <a:r>
                        <a:rPr lang="en-US" sz="1800" kern="100" dirty="0">
                          <a:effectLst/>
                        </a:rPr>
                        <a:t>Python</a:t>
                      </a:r>
                      <a:r>
                        <a:rPr lang="zh-CN" sz="1800" kern="100" dirty="0">
                          <a:effectLst/>
                        </a:rPr>
                        <a:t>编程接口，方便地将数据可视化于地图之上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NetworkX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用于创造、操作、研究和绘制复杂网络的结构图和机理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7">
            <a:extLst>
              <a:ext uri="{FF2B5EF4-FFF2-40B4-BE49-F238E27FC236}">
                <a16:creationId xmlns:a16="http://schemas.microsoft.com/office/drawing/2014/main" id="{427E11B3-A85B-4C69-89F7-0B39187407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795463"/>
            <a:ext cx="9142412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1283949-5D36-4861-80CE-F5FAF89FE2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731FA4B-B928-4ABE-9479-12F8338A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82" name="WordArt 2">
            <a:extLst>
              <a:ext uri="{FF2B5EF4-FFF2-40B4-BE49-F238E27FC236}">
                <a16:creationId xmlns:a16="http://schemas.microsoft.com/office/drawing/2014/main" id="{EA09D126-C9E7-4F90-B4EA-6EA581B64BD2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483768" y="2767012"/>
            <a:ext cx="4343400" cy="560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1F497D"/>
                </a:solidFill>
                <a:effectLst>
                  <a:outerShdw dist="63500" dir="3187806" algn="ctr" rotWithShape="0">
                    <a:srgbClr val="EEECE1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endParaRPr lang="zh-CN" altLang="en-US" sz="3600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1F497D"/>
              </a:solidFill>
              <a:effectLst>
                <a:outerShdw dist="63500" dir="3187806" algn="ctr" rotWithShape="0">
                  <a:srgbClr val="EEECE1">
                    <a:alpha val="50000"/>
                  </a:srgb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749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7DD3C64A-7E17-4693-964D-48340AC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图表绘制介绍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6E60F532-6536-49F9-A560-F9E9BDB0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读到这里，相信已经掌握了</a:t>
            </a:r>
            <a:r>
              <a:rPr lang="en-US" altLang="zh-CN" dirty="0"/>
              <a:t>Python</a:t>
            </a:r>
            <a:r>
              <a:rPr lang="zh-CN" altLang="zh-CN" dirty="0"/>
              <a:t>的语言基础，包括基本概念和数据结构。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zh-CN" dirty="0"/>
              <a:t>作为开源语言有一种魔力。那就是吸引众多开发者搭建第三方模块，使其能充分适应复杂现实的挑战，在众多诉求不同的领域中取得出色表现。</a:t>
            </a:r>
            <a:r>
              <a:rPr lang="en-US" altLang="zh-CN"/>
              <a:t> </a:t>
            </a:r>
            <a:endParaRPr lang="zh-CN" altLang="zh-CN" dirty="0"/>
          </a:p>
          <a:p>
            <a:r>
              <a:rPr lang="zh-CN" altLang="zh-CN" dirty="0"/>
              <a:t>图表绘制对于数据分析和可视化环节有不可替代的作用和意义，它能给人带来直观的视觉冲击，快速把握数据的分布和规律。</a:t>
            </a:r>
            <a:endParaRPr lang="en-US" altLang="zh-CN" dirty="0"/>
          </a:p>
          <a:p>
            <a:r>
              <a:rPr lang="zh-CN" altLang="zh-CN" dirty="0"/>
              <a:t>在第</a:t>
            </a:r>
            <a:r>
              <a:rPr lang="en-US" altLang="zh-CN" dirty="0"/>
              <a:t>7</a:t>
            </a:r>
            <a:r>
              <a:rPr lang="zh-CN" altLang="zh-CN" dirty="0"/>
              <a:t>章，我们将重点介绍</a:t>
            </a:r>
            <a:r>
              <a:rPr lang="en-US" altLang="zh-CN" dirty="0"/>
              <a:t>Matplotlib</a:t>
            </a:r>
            <a:r>
              <a:rPr lang="zh-CN" altLang="zh-CN" dirty="0"/>
              <a:t>和</a:t>
            </a:r>
            <a:r>
              <a:rPr lang="en-US" altLang="zh-CN" dirty="0"/>
              <a:t>Bokeh</a:t>
            </a:r>
            <a:r>
              <a:rPr lang="zh-CN" altLang="zh-CN" dirty="0"/>
              <a:t>模块，见识下</a:t>
            </a:r>
            <a:r>
              <a:rPr lang="en-US" altLang="zh-CN" dirty="0"/>
              <a:t>Python</a:t>
            </a:r>
            <a:r>
              <a:rPr lang="zh-CN" altLang="zh-CN" dirty="0"/>
              <a:t>这个多面手的图表绘制能力。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AA3E6689-186C-458D-97EF-0013BDA0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endParaRPr lang="zh-CN" altLang="en-US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CA2CFAF7-8CED-4E1A-8B0F-901A0B0A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zh-CN"/>
              <a:t>是</a:t>
            </a:r>
            <a:r>
              <a:rPr lang="en-US" altLang="zh-CN"/>
              <a:t>Python</a:t>
            </a:r>
            <a:r>
              <a:rPr lang="zh-CN" altLang="zh-CN"/>
              <a:t>中最著名的绘图库。其子库</a:t>
            </a:r>
            <a:r>
              <a:rPr lang="en-US" altLang="zh-CN"/>
              <a:t>pyplot</a:t>
            </a:r>
            <a:r>
              <a:rPr lang="zh-CN" altLang="zh-CN"/>
              <a:t>包含大量与</a:t>
            </a:r>
            <a:r>
              <a:rPr lang="en-US" altLang="zh-CN"/>
              <a:t>MATLAB</a:t>
            </a:r>
            <a:r>
              <a:rPr lang="zh-CN" altLang="zh-CN"/>
              <a:t>相似的函数调用接口，这种函数式编程的思想非常适合进行交互式制图。条形图、扇形图、散点图、等高线图等二维或三维图形都是它的拿手好戏。</a:t>
            </a:r>
          </a:p>
          <a:p>
            <a:r>
              <a:rPr lang="zh-CN" altLang="zh-CN"/>
              <a:t>函数式绘图</a:t>
            </a:r>
            <a:r>
              <a:rPr lang="zh-CN" altLang="en-US"/>
              <a:t>如下图：</a:t>
            </a:r>
          </a:p>
        </p:txBody>
      </p:sp>
      <p:pic>
        <p:nvPicPr>
          <p:cNvPr id="19460" name="图片 3">
            <a:extLst>
              <a:ext uri="{FF2B5EF4-FFF2-40B4-BE49-F238E27FC236}">
                <a16:creationId xmlns:a16="http://schemas.microsoft.com/office/drawing/2014/main" id="{6DBC82B9-0F28-41F5-BCA2-839D6D7A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65488"/>
            <a:ext cx="7777163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FA35F219-7C1B-4440-B0BE-2A692913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0EA0251B-F7CE-43AB-BB03-01A85C327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zh-CN"/>
              <a:t>的官方文档多达几百页，相当完备，并在“画廊</a:t>
            </a:r>
            <a:r>
              <a:rPr lang="en-US" altLang="zh-CN"/>
              <a:t>(Gallery)</a:t>
            </a:r>
            <a:r>
              <a:rPr lang="zh-CN" altLang="zh-CN"/>
              <a:t>”中附有上百幅示例图及对应源代码。这对于新手非常友好。可以在其中找到同个类型的图片，并尝试修改对应代码进行创作。</a:t>
            </a:r>
          </a:p>
          <a:p>
            <a:r>
              <a:rPr lang="en-US" altLang="zh-CN"/>
              <a:t>Matplotlib Gallery</a:t>
            </a:r>
            <a:r>
              <a:rPr lang="zh-CN" altLang="zh-CN"/>
              <a:t>网址为：</a:t>
            </a:r>
            <a:r>
              <a:rPr lang="en-US" altLang="zh-CN">
                <a:hlinkClick r:id="rId2"/>
              </a:rPr>
              <a:t>http://matplotlib.org/gallery.html</a:t>
            </a:r>
            <a:endParaRPr lang="en-US" altLang="zh-CN"/>
          </a:p>
          <a:p>
            <a:r>
              <a:rPr lang="en-US" altLang="zh-CN"/>
              <a:t>Matplotlib</a:t>
            </a:r>
            <a:r>
              <a:rPr lang="zh-CN" altLang="zh-CN"/>
              <a:t>官方文档剪影</a:t>
            </a:r>
            <a:r>
              <a:rPr lang="zh-CN" altLang="en-US"/>
              <a:t>如下图：</a:t>
            </a:r>
            <a:endParaRPr lang="en-US" altLang="zh-CN"/>
          </a:p>
          <a:p>
            <a:endParaRPr lang="zh-CN" altLang="zh-CN"/>
          </a:p>
          <a:p>
            <a:endParaRPr lang="zh-CN" altLang="en-US"/>
          </a:p>
        </p:txBody>
      </p:sp>
      <p:pic>
        <p:nvPicPr>
          <p:cNvPr id="20484" name="图片 3">
            <a:extLst>
              <a:ext uri="{FF2B5EF4-FFF2-40B4-BE49-F238E27FC236}">
                <a16:creationId xmlns:a16="http://schemas.microsoft.com/office/drawing/2014/main" id="{364AAE45-0CB0-4BFB-A604-DDD693B2F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357563"/>
            <a:ext cx="7777163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7502B07E-31B9-4924-9E7F-86954C6A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C87BC204-E341-4A6E-B906-68801E746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zh-CN"/>
              <a:t>这一小节作为</a:t>
            </a:r>
            <a:r>
              <a:rPr lang="en-US" altLang="zh-CN"/>
              <a:t>Matplotlib</a:t>
            </a:r>
            <a:r>
              <a:rPr lang="zh-CN" altLang="zh-CN"/>
              <a:t>的入门介绍，将通过一个综合绘图示例来理解和学习</a:t>
            </a:r>
            <a:r>
              <a:rPr lang="en-US" altLang="zh-CN"/>
              <a:t>Matplotlib</a:t>
            </a:r>
            <a:r>
              <a:rPr lang="zh-CN" altLang="zh-CN"/>
              <a:t>函数式绘图中所涉及的基本概念。</a:t>
            </a:r>
          </a:p>
          <a:p>
            <a:r>
              <a:rPr lang="zh-CN" altLang="zh-CN"/>
              <a:t>首先介绍的概念是“子图”。它允许用户将多幅图同时绘制到一个图片窗口之中。这能节省空间，同时允许用户从多个角度展示和解读数据的同时，在数据可视化任务中非常实用</a:t>
            </a:r>
            <a:r>
              <a:rPr lang="zh-CN" altLang="en-US"/>
              <a:t>，如下图：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21508" name="图片 3" descr="C:\Users\ORamon\Desktop\figure_111.png">
            <a:extLst>
              <a:ext uri="{FF2B5EF4-FFF2-40B4-BE49-F238E27FC236}">
                <a16:creationId xmlns:a16="http://schemas.microsoft.com/office/drawing/2014/main" id="{B631AF4E-8414-4ED7-AD86-0862C5F6C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3141663"/>
            <a:ext cx="4568825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9AF8131-ACE7-4A8A-B5CF-231BE3B1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A7745-F4CD-4ED5-A07D-B0FB4CC8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在函数式绘图中，任何的绘图对象都被看作是一条函数产生的结果。因此，达到这个效果的代码非常简单，子图的声明方法</a:t>
            </a:r>
            <a:r>
              <a:rPr lang="zh-CN" altLang="en-US" dirty="0"/>
              <a:t>如下：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import </a:t>
            </a:r>
            <a:r>
              <a:rPr lang="en-US" altLang="zh-CN" dirty="0" err="1"/>
              <a:t>matplotlib.pylab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# </a:t>
            </a:r>
            <a:r>
              <a:rPr lang="zh-CN" altLang="zh-CN" dirty="0"/>
              <a:t>第一部分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plt.subplot</a:t>
            </a:r>
            <a:r>
              <a:rPr lang="en-US" altLang="zh-CN" dirty="0"/>
              <a:t>(2,1,1)    # </a:t>
            </a:r>
            <a:r>
              <a:rPr lang="zh-CN" altLang="zh-CN" dirty="0"/>
              <a:t>参数依次为：行，列，第几项</a:t>
            </a:r>
          </a:p>
          <a:p>
            <a:pPr marL="457200" lvl="1" indent="0">
              <a:buNone/>
            </a:pPr>
            <a:r>
              <a:rPr lang="en-US" altLang="zh-CN" dirty="0"/>
              <a:t>     # </a:t>
            </a:r>
            <a:r>
              <a:rPr lang="zh-CN" altLang="zh-CN" dirty="0"/>
              <a:t>第二部分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plt.subplot</a:t>
            </a:r>
            <a:r>
              <a:rPr lang="en-US" altLang="zh-CN" dirty="0"/>
              <a:t>(2,2,3)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# </a:t>
            </a:r>
            <a:r>
              <a:rPr lang="zh-CN" altLang="zh-CN" dirty="0"/>
              <a:t>第三部分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plt.subplot</a:t>
            </a:r>
            <a:r>
              <a:rPr lang="en-US" altLang="zh-CN" dirty="0"/>
              <a:t>(2,2,4)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</a:p>
          <a:p>
            <a:r>
              <a:rPr lang="zh-CN" altLang="zh-CN" dirty="0"/>
              <a:t>接下来，只需要将绘图代码插入两个部分之间，图像就会在用户指定的位置出现。准确地说，插入子图绘制方法</a:t>
            </a:r>
            <a:r>
              <a:rPr lang="en-US" altLang="zh-CN" dirty="0" err="1"/>
              <a:t>plt.subplot</a:t>
            </a:r>
            <a:r>
              <a:rPr lang="en-US" altLang="zh-CN" dirty="0"/>
              <a:t>()</a:t>
            </a:r>
            <a:r>
              <a:rPr lang="zh-CN" altLang="zh-CN" dirty="0"/>
              <a:t>之间。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E80C9072-5EC7-4F3E-94DD-6207D518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44340181-AB8F-4203-BDFB-2CBDA254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matplotlib.pylab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zh-CN" altLang="zh-CN" dirty="0"/>
              <a:t>第一部分</a:t>
            </a:r>
          </a:p>
          <a:p>
            <a:pPr marL="457200" lvl="1" indent="0">
              <a:buNone/>
            </a:pPr>
            <a:r>
              <a:rPr lang="en-US" altLang="zh-CN" dirty="0" err="1"/>
              <a:t>plt.subplot</a:t>
            </a:r>
            <a:r>
              <a:rPr lang="en-US" altLang="zh-CN" dirty="0"/>
              <a:t>(2,1,1)    # </a:t>
            </a:r>
            <a:r>
              <a:rPr lang="zh-CN" altLang="zh-CN" dirty="0"/>
              <a:t>参数依次为：行，列，第几项</a:t>
            </a:r>
          </a:p>
          <a:p>
            <a:pPr marL="457200" lvl="1" indent="0">
              <a:buNone/>
            </a:pPr>
            <a:r>
              <a:rPr lang="en-US" altLang="zh-CN" dirty="0"/>
              <a:t>n = 12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np.arange</a:t>
            </a:r>
            <a:r>
              <a:rPr lang="en-US" altLang="zh-CN" dirty="0"/>
              <a:t>(n)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Y1 = (1-X/float(n)) * </a:t>
            </a:r>
            <a:r>
              <a:rPr lang="en-US" altLang="zh-CN" dirty="0" err="1"/>
              <a:t>np.random.uniform</a:t>
            </a:r>
            <a:r>
              <a:rPr lang="en-US" altLang="zh-CN" dirty="0"/>
              <a:t>(0.5,1.0,n)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Y2 = (1-X/float(n)) * </a:t>
            </a:r>
            <a:r>
              <a:rPr lang="en-US" altLang="zh-CN" dirty="0" err="1"/>
              <a:t>np.random.uniform</a:t>
            </a:r>
            <a:r>
              <a:rPr lang="en-US" altLang="zh-CN" dirty="0"/>
              <a:t>(0.5,1.0,n)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zh-CN" altLang="zh-CN" dirty="0"/>
              <a:t>利用</a:t>
            </a:r>
            <a:r>
              <a:rPr lang="en-US" altLang="zh-CN" dirty="0" err="1"/>
              <a:t>plt.bar</a:t>
            </a:r>
            <a:r>
              <a:rPr lang="en-US" altLang="zh-CN" dirty="0"/>
              <a:t>(x, y)</a:t>
            </a:r>
            <a:r>
              <a:rPr lang="zh-CN" altLang="zh-CN" dirty="0"/>
              <a:t>绘制柱状图，并指定柱状图颜色，柱子边框颜色</a:t>
            </a:r>
          </a:p>
          <a:p>
            <a:pPr marL="457200" lvl="1" indent="0">
              <a:buNone/>
            </a:pPr>
            <a:r>
              <a:rPr lang="en-US" altLang="zh-CN" dirty="0" err="1"/>
              <a:t>plt.bar</a:t>
            </a:r>
            <a:r>
              <a:rPr lang="en-US" altLang="zh-CN" dirty="0"/>
              <a:t>(X, +Y1, </a:t>
            </a:r>
            <a:r>
              <a:rPr lang="en-US" altLang="zh-CN" dirty="0" err="1"/>
              <a:t>facecolor</a:t>
            </a:r>
            <a:r>
              <a:rPr lang="en-US" altLang="zh-CN" dirty="0"/>
              <a:t>='#9999ff', </a:t>
            </a:r>
            <a:r>
              <a:rPr lang="en-US" altLang="zh-CN" dirty="0" err="1"/>
              <a:t>edgecolor</a:t>
            </a:r>
            <a:r>
              <a:rPr lang="en-US" altLang="zh-CN" dirty="0"/>
              <a:t>='white')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plt.bar</a:t>
            </a:r>
            <a:r>
              <a:rPr lang="en-US" altLang="zh-CN" dirty="0"/>
              <a:t>(X, -Y2, </a:t>
            </a:r>
            <a:r>
              <a:rPr lang="en-US" altLang="zh-CN" dirty="0" err="1"/>
              <a:t>facecolor</a:t>
            </a:r>
            <a:r>
              <a:rPr lang="en-US" altLang="zh-CN" dirty="0"/>
              <a:t>='#ff9999', </a:t>
            </a:r>
            <a:r>
              <a:rPr lang="en-US" altLang="zh-CN" dirty="0" err="1"/>
              <a:t>edgecolor</a:t>
            </a:r>
            <a:r>
              <a:rPr lang="en-US" altLang="zh-CN" dirty="0"/>
              <a:t>='white')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for x, y in zip(X,Y1):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# </a:t>
            </a:r>
            <a:r>
              <a:rPr lang="zh-CN" altLang="zh-CN" dirty="0"/>
              <a:t>利用</a:t>
            </a:r>
            <a:r>
              <a:rPr lang="en-US" altLang="zh-CN" dirty="0" err="1"/>
              <a:t>plt.text</a:t>
            </a:r>
            <a:r>
              <a:rPr lang="en-US" altLang="zh-CN" dirty="0"/>
              <a:t>()</a:t>
            </a:r>
            <a:r>
              <a:rPr lang="zh-CN" altLang="zh-CN" dirty="0"/>
              <a:t>指定文字出现的坐标和内容</a:t>
            </a:r>
          </a:p>
          <a:p>
            <a:pPr marL="457200" lvl="1" indent="0">
              <a:buNone/>
            </a:pPr>
            <a:r>
              <a:rPr lang="en-US" altLang="zh-CN" dirty="0" err="1"/>
              <a:t>plt.text</a:t>
            </a:r>
            <a:r>
              <a:rPr lang="en-US" altLang="zh-CN" dirty="0"/>
              <a:t>(x+0.4, y+0.05, '%.2f' % y, ha='center', </a:t>
            </a:r>
            <a:r>
              <a:rPr lang="en-US" altLang="zh-CN" dirty="0" err="1"/>
              <a:t>va</a:t>
            </a:r>
            <a:r>
              <a:rPr lang="en-US" altLang="zh-CN" dirty="0"/>
              <a:t>= 'bottom') 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zh-CN" altLang="zh-CN" dirty="0"/>
              <a:t>利用</a:t>
            </a:r>
            <a:r>
              <a:rPr lang="en-US" altLang="zh-CN" dirty="0" err="1"/>
              <a:t>plt.ylim</a:t>
            </a:r>
            <a:r>
              <a:rPr lang="en-US" altLang="zh-CN" dirty="0"/>
              <a:t>(y1, y2)</a:t>
            </a:r>
            <a:r>
              <a:rPr lang="zh-CN" altLang="zh-CN" dirty="0"/>
              <a:t>限制图形打印时对应的纵坐标范围</a:t>
            </a:r>
          </a:p>
          <a:p>
            <a:pPr marL="457200" lvl="1" indent="0">
              <a:buNone/>
            </a:pPr>
            <a:r>
              <a:rPr lang="en-US" altLang="zh-CN" dirty="0" err="1"/>
              <a:t>plt.ylim</a:t>
            </a:r>
            <a:r>
              <a:rPr lang="en-US" altLang="zh-CN" dirty="0"/>
              <a:t>(-1.25,+1.25)</a:t>
            </a:r>
            <a:endParaRPr lang="zh-CN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C65912BC-9C3E-40E5-83FE-50B2F678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Matplotlib</a:t>
            </a:r>
            <a:r>
              <a:rPr lang="zh-CN" altLang="en-US"/>
              <a:t>绘图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7286E484-3069-4236-96A5-0D174E06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利用</a:t>
            </a:r>
            <a:r>
              <a:rPr lang="en-US" altLang="zh-CN"/>
              <a:t>Matplotlib</a:t>
            </a:r>
            <a:r>
              <a:rPr lang="zh-CN" altLang="zh-CN"/>
              <a:t>的子库</a:t>
            </a:r>
            <a:r>
              <a:rPr lang="en-US" altLang="zh-CN"/>
              <a:t>pyplot</a:t>
            </a:r>
            <a:r>
              <a:rPr lang="zh-CN" altLang="zh-CN"/>
              <a:t>绘制图形时，与</a:t>
            </a:r>
            <a:r>
              <a:rPr lang="en-US" altLang="zh-CN"/>
              <a:t>MATLAB</a:t>
            </a:r>
            <a:r>
              <a:rPr lang="zh-CN" altLang="zh-CN"/>
              <a:t>中函数式绘图的风格非常相似。无论你需要的是一个柱状图，还是显示在图片上的文字，甚至是控制坐标轴的范围，都通过传递参数给对应的绘图函数的方式来实现。此时，图形的表现力更加丰富了，如下图</a:t>
            </a:r>
            <a:r>
              <a:rPr lang="zh-CN" altLang="en-US"/>
              <a:t>：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24580" name="图片 3" descr="C:\Users\ORamon\Desktop\figure_123.png">
            <a:extLst>
              <a:ext uri="{FF2B5EF4-FFF2-40B4-BE49-F238E27FC236}">
                <a16:creationId xmlns:a16="http://schemas.microsoft.com/office/drawing/2014/main" id="{9FD5833E-504E-489A-A4E0-C8ACB6DE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4" y="2780928"/>
            <a:ext cx="8856663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51999</TotalTime>
  <Words>1596</Words>
  <Application>Microsoft Office PowerPoint</Application>
  <PresentationFormat>全屏显示(4:3)</PresentationFormat>
  <Paragraphs>123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华文楷体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目录</vt:lpstr>
      <vt:lpstr>图表绘制介绍</vt:lpstr>
      <vt:lpstr>Matplotlib</vt:lpstr>
      <vt:lpstr>Matplotlib绘图</vt:lpstr>
      <vt:lpstr>Matplotlib绘图</vt:lpstr>
      <vt:lpstr>Matplotlib绘图</vt:lpstr>
      <vt:lpstr>Matplotlib绘图</vt:lpstr>
      <vt:lpstr>Matplotlib绘图</vt:lpstr>
      <vt:lpstr>Matplotlib绘图</vt:lpstr>
      <vt:lpstr>Matplotlib的不足</vt:lpstr>
      <vt:lpstr>目录</vt:lpstr>
      <vt:lpstr>Bokeh绘图</vt:lpstr>
      <vt:lpstr>Bokeh绘图</vt:lpstr>
      <vt:lpstr>Bokeh绘图</vt:lpstr>
      <vt:lpstr>Bokeh的应用</vt:lpstr>
      <vt:lpstr>Bokeh的应用</vt:lpstr>
      <vt:lpstr>Bokeh的应用</vt:lpstr>
      <vt:lpstr>目录</vt:lpstr>
      <vt:lpstr>其他优秀的绘图模块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tiptech</dc:creator>
  <cp:lastModifiedBy>武永亮</cp:lastModifiedBy>
  <cp:revision>6735</cp:revision>
  <cp:lastPrinted>1601-01-01T00:00:00Z</cp:lastPrinted>
  <dcterms:created xsi:type="dcterms:W3CDTF">2009-09-22T14:48:25Z</dcterms:created>
  <dcterms:modified xsi:type="dcterms:W3CDTF">2019-07-16T06:20:21Z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NXTAG2">
    <vt:lpwstr>000800a840000000000001024120</vt:lpwstr>
  </property>
</Properties>
</file>