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1"/>
  </p:notesMasterIdLst>
  <p:sldIdLst>
    <p:sldId id="499" r:id="rId2"/>
    <p:sldId id="500" r:id="rId3"/>
    <p:sldId id="503" r:id="rId4"/>
    <p:sldId id="505" r:id="rId5"/>
    <p:sldId id="504" r:id="rId6"/>
    <p:sldId id="512" r:id="rId7"/>
    <p:sldId id="513" r:id="rId8"/>
    <p:sldId id="501" r:id="rId9"/>
    <p:sldId id="506" r:id="rId10"/>
    <p:sldId id="507" r:id="rId11"/>
    <p:sldId id="508" r:id="rId12"/>
    <p:sldId id="514" r:id="rId13"/>
    <p:sldId id="515" r:id="rId14"/>
    <p:sldId id="502" r:id="rId15"/>
    <p:sldId id="509" r:id="rId16"/>
    <p:sldId id="510" r:id="rId17"/>
    <p:sldId id="511" r:id="rId18"/>
    <p:sldId id="516" r:id="rId19"/>
    <p:sldId id="518" r:id="rId20"/>
  </p:sldIdLst>
  <p:sldSz cx="9144000" cy="6858000" type="screen4x3"/>
  <p:notesSz cx="7099300" cy="10234613"/>
  <p:custDataLst>
    <p:tags r:id="rId22"/>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8701" autoAdjust="0"/>
  </p:normalViewPr>
  <p:slideViewPr>
    <p:cSldViewPr>
      <p:cViewPr varScale="1">
        <p:scale>
          <a:sx n="79" d="100"/>
          <a:sy n="79" d="100"/>
        </p:scale>
        <p:origin x="102" y="31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BE984B0-4472-45A7-BD5F-608BBEA4D27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42CF660-EDDE-439C-A6FD-02FAA4BC083C}"/>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5844" name="Rectangle 4">
            <a:extLst>
              <a:ext uri="{FF2B5EF4-FFF2-40B4-BE49-F238E27FC236}">
                <a16:creationId xmlns:a16="http://schemas.microsoft.com/office/drawing/2014/main" id="{49B6EA88-B2D6-4200-8C38-2A1890A1BCEE}"/>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B5AD3C4-97B3-41B0-ABB5-32C9F49357A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F8297B66-68F4-49B6-BDE3-8951966E70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822A7763-F8B6-4B24-998C-7D81B166439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7B1EBAB5-5F3D-44A0-BF6E-CA05812C53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69A0DEBA-D755-4079-B91A-3CA228B853D7}"/>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81CB1C6D-6DA1-4E91-8269-52EAA76480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灯片编号占位符 3">
            <a:extLst>
              <a:ext uri="{FF2B5EF4-FFF2-40B4-BE49-F238E27FC236}">
                <a16:creationId xmlns:a16="http://schemas.microsoft.com/office/drawing/2014/main" id="{6D58BA06-1180-4EB0-A719-8059CA1D1D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DE1CCCD-9D99-4A6C-8B8B-F77C0DFEB5BE}"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8F806F0B-E32A-47BE-8B6A-020ABE19FE49}"/>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DBC26F5E-FD8E-4993-B8D2-9A18A8B372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C69C1C7C-80E8-4436-A9BD-B36EF6CC74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8DDAD78-91F0-4306-A728-E7D741C45427}"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2AFD273-4EC7-4D28-A9B1-DA188699E361}"/>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F02D25DD-B4B0-4473-8485-46D8CFF816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8916" name="灯片编号占位符 3">
            <a:extLst>
              <a:ext uri="{FF2B5EF4-FFF2-40B4-BE49-F238E27FC236}">
                <a16:creationId xmlns:a16="http://schemas.microsoft.com/office/drawing/2014/main" id="{F8CDA226-C138-4C9B-BB6C-D0CD346F66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1A8533D-0F4E-42C8-AD1D-E30DFC3A6EFC}" type="slidenum">
              <a:rPr lang="zh-CN" altLang="en-US" sz="1300">
                <a:solidFill>
                  <a:schemeClr val="tx1"/>
                </a:solidFill>
              </a:rPr>
              <a:pPr eaLnBrk="1" hangingPunct="1"/>
              <a:t>8</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309FDAF5-5F51-485F-ACAC-733AEA45FB1A}"/>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6B8D9F9F-D931-4762-8B53-BF3990EEB5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2D6F5AD5-5070-466A-9705-5715D843E1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CD4762E-B51E-4A03-8FC7-53D6335BFF04}"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2649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0D3845-A1AA-4E03-9D0F-6C5C427E30D4}"/>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A40F7EE-B3D8-4C3D-A911-6E388FAB07A6}"/>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2936911E-9263-4CCF-9296-114EFCD82418}"/>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48248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1" name="AutoShape 22">
            <a:extLst>
              <a:ext uri="{FF2B5EF4-FFF2-40B4-BE49-F238E27FC236}">
                <a16:creationId xmlns:a16="http://schemas.microsoft.com/office/drawing/2014/main" id="{BF2622F1-ABCC-4EBC-9FC8-621E901FDD1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2" name="AutoShape 23">
            <a:extLst>
              <a:ext uri="{FF2B5EF4-FFF2-40B4-BE49-F238E27FC236}">
                <a16:creationId xmlns:a16="http://schemas.microsoft.com/office/drawing/2014/main" id="{CA76A666-CBE3-44B6-9FEF-2B6A9E7D942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3" name="Rectangle 12">
            <a:extLst>
              <a:ext uri="{FF2B5EF4-FFF2-40B4-BE49-F238E27FC236}">
                <a16:creationId xmlns:a16="http://schemas.microsoft.com/office/drawing/2014/main" id="{8AAB44C2-E26C-4CAD-8B9C-2ABF24D44668}"/>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24" name="直接连接符 23">
            <a:extLst>
              <a:ext uri="{FF2B5EF4-FFF2-40B4-BE49-F238E27FC236}">
                <a16:creationId xmlns:a16="http://schemas.microsoft.com/office/drawing/2014/main" id="{E60E3434-DF06-4D57-86AF-1BCA2A739D84}"/>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A698B1C-7A50-4508-930D-5298A7520FDD}"/>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8228DA5-4319-4B64-B5D0-68036BE3A9E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E69E080-7CC0-4BB4-8B18-FC6945E10A3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28" name="标题 1">
            <a:extLst>
              <a:ext uri="{FF2B5EF4-FFF2-40B4-BE49-F238E27FC236}">
                <a16:creationId xmlns:a16="http://schemas.microsoft.com/office/drawing/2014/main" id="{297603E2-4390-44FF-88E0-F080CE73CCB0}"/>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9" name="内容占位符 2">
            <a:extLst>
              <a:ext uri="{FF2B5EF4-FFF2-40B4-BE49-F238E27FC236}">
                <a16:creationId xmlns:a16="http://schemas.microsoft.com/office/drawing/2014/main" id="{B8C678D9-A252-4942-923E-E47272D18951}"/>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723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4"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9DC80AE-F38C-49CD-9DEE-A126403F8B6B}"/>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791664D-33E8-4FE4-BB2F-071903E13CE0}"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74D5E924-9C96-4B9E-9B16-36E1C2B8B5EC}"/>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A6E32A02-9B5A-4432-A89D-12CBFCECC310}"/>
              </a:ext>
            </a:extLst>
          </p:cNvPr>
          <p:cNvSpPr>
            <a:spLocks noGrp="1"/>
          </p:cNvSpPr>
          <p:nvPr>
            <p:ph type="sldNum" sz="quarter" idx="12"/>
          </p:nvPr>
        </p:nvSpPr>
        <p:spPr/>
        <p:txBody>
          <a:bodyPr/>
          <a:lstStyle>
            <a:lvl1pPr eaLnBrk="0" hangingPunct="0">
              <a:defRPr/>
            </a:lvl1pPr>
          </a:lstStyle>
          <a:p>
            <a:fld id="{4FE1A11C-8A26-4502-A4B6-80365FBDC362}" type="slidenum">
              <a:rPr lang="zh-CN" altLang="en-US"/>
              <a:pPr/>
              <a:t>‹#›</a:t>
            </a:fld>
            <a:endParaRPr lang="zh-CN" altLang="en-US"/>
          </a:p>
        </p:txBody>
      </p:sp>
    </p:spTree>
    <p:extLst>
      <p:ext uri="{BB962C8B-B14F-4D97-AF65-F5344CB8AC3E}">
        <p14:creationId xmlns:p14="http://schemas.microsoft.com/office/powerpoint/2010/main" val="37887406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6DAA377-8356-474B-8160-B9A44B9767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0ABEF0-82CC-4002-A28E-5EB974471D0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7DE78-9739-4145-83AC-1E5577F470F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8BD37229-8511-4178-93AC-2E765C3BC0A4}"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EB9DDE51-5CF8-410C-9D6F-3DF03F6D34B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32E5B87-026B-42A9-8881-6ED9B13D7E2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C42A949-1942-410D-BFA1-0CDBAC3A6D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D85C99E-9F8B-4046-B111-70843B6144FA}"/>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61808790-E5E8-4CDA-959F-FAE63C2892F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FCBBB864-BD48-4068-9673-811C1DD7D065}"/>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E76A598-A870-4938-9C80-430C8BBE18F8}"/>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D4DD428E-CB80-4239-A021-E29BE97B453F}"/>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35ABFA8-9E6E-40FE-90AF-5D6AE797A35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2DB8E180-6372-4F68-96D2-978F46B7CDF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FAE4790E-B6FE-46D6-A508-39746B733AF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D9855B4-F532-4C32-8AEE-F5353C4FEE0C}"/>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智能推荐</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822882D-4AEF-453B-99DC-D6A79DD19B54}"/>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DFD0613C-4B90-499B-81BB-81CDBEA5AE59}"/>
              </a:ext>
            </a:extLst>
          </p:cNvPr>
          <p:cNvSpPr>
            <a:spLocks noGrp="1"/>
          </p:cNvSpPr>
          <p:nvPr>
            <p:ph idx="1"/>
          </p:nvPr>
        </p:nvSpPr>
        <p:spPr/>
        <p:txBody>
          <a:bodyPr/>
          <a:lstStyle/>
          <a:p>
            <a:r>
              <a:rPr lang="zh-CN" altLang="zh-CN"/>
              <a:t>基于欧几里德距离的相似度余弦相似度</a:t>
            </a:r>
            <a:endParaRPr lang="en-US" altLang="zh-CN"/>
          </a:p>
          <a:p>
            <a:r>
              <a:rPr lang="zh-CN" altLang="zh-CN"/>
              <a:t>欧几里德距离计算相似度是所有相似度计算里面最简单、最易理解的方法</a:t>
            </a:r>
            <a:endParaRPr lang="en-US" altLang="zh-CN"/>
          </a:p>
          <a:p>
            <a:r>
              <a:rPr lang="zh-CN" altLang="zh-CN"/>
              <a:t>计算出来的欧几里德距离是一个大于</a:t>
            </a:r>
            <a:r>
              <a:rPr lang="en-US" altLang="zh-CN"/>
              <a:t>0</a:t>
            </a:r>
            <a:r>
              <a:rPr lang="zh-CN" altLang="zh-CN"/>
              <a:t>的数，为了使其更能体现用户之间的相似度，可以把它规约到</a:t>
            </a:r>
            <a:r>
              <a:rPr lang="en-US" altLang="zh-CN"/>
              <a:t>(0, 1]</a:t>
            </a:r>
            <a:r>
              <a:rPr lang="zh-CN" altLang="zh-CN"/>
              <a:t>之间，最终得到如下计算公式</a:t>
            </a:r>
          </a:p>
          <a:p>
            <a:endParaRPr lang="en-US" altLang="zh-CN"/>
          </a:p>
          <a:p>
            <a:endParaRPr lang="en-US" altLang="zh-CN"/>
          </a:p>
          <a:p>
            <a:r>
              <a:rPr lang="zh-CN" altLang="zh-CN"/>
              <a:t>只要至少有一个共同评分项，就能用欧几里德距离计算相似度；如果没有共同评分项，那么欧几里德距离也就失去了作用。</a:t>
            </a:r>
            <a:endParaRPr lang="en-US" altLang="zh-CN"/>
          </a:p>
          <a:p>
            <a:r>
              <a:rPr lang="zh-CN" altLang="zh-CN"/>
              <a:t>其实照常理理解，如果没有共同评分项，那么意味着这两个用户或物品根本不相似。</a:t>
            </a:r>
            <a:endParaRPr lang="zh-CN" altLang="zh-CN" dirty="0"/>
          </a:p>
        </p:txBody>
      </p:sp>
      <p:graphicFrame>
        <p:nvGraphicFramePr>
          <p:cNvPr id="25604" name="对象 3">
            <a:extLst>
              <a:ext uri="{FF2B5EF4-FFF2-40B4-BE49-F238E27FC236}">
                <a16:creationId xmlns:a16="http://schemas.microsoft.com/office/drawing/2014/main" id="{D58B6620-F8AE-4B8D-8D76-B74578865B07}"/>
              </a:ext>
            </a:extLst>
          </p:cNvPr>
          <p:cNvGraphicFramePr>
            <a:graphicFrameLocks noChangeAspect="1"/>
          </p:cNvGraphicFramePr>
          <p:nvPr>
            <p:extLst>
              <p:ext uri="{D42A27DB-BD31-4B8C-83A1-F6EECF244321}">
                <p14:modId xmlns:p14="http://schemas.microsoft.com/office/powerpoint/2010/main" val="1627479658"/>
              </p:ext>
            </p:extLst>
          </p:nvPr>
        </p:nvGraphicFramePr>
        <p:xfrm>
          <a:off x="2755428" y="3284984"/>
          <a:ext cx="3092450" cy="863600"/>
        </p:xfrm>
        <a:graphic>
          <a:graphicData uri="http://schemas.openxmlformats.org/presentationml/2006/ole">
            <mc:AlternateContent xmlns:mc="http://schemas.openxmlformats.org/markup-compatibility/2006">
              <mc:Choice xmlns:v="urn:schemas-microsoft-com:vml" Requires="v">
                <p:oleObj spid="_x0000_s25619" name="Equation" r:id="rId3" imgW="1726920" imgH="482400" progId="Equation.DSMT4">
                  <p:embed/>
                </p:oleObj>
              </mc:Choice>
              <mc:Fallback>
                <p:oleObj name="Equation" r:id="rId3" imgW="1726920" imgH="4824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428" y="3284984"/>
                        <a:ext cx="30924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F8FA18BC-8655-4122-AFC7-8D5EC6126105}"/>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CE7E826E-5C9B-4F51-8CEE-EBD0C9768C7A}"/>
              </a:ext>
            </a:extLst>
          </p:cNvPr>
          <p:cNvSpPr>
            <a:spLocks noGrp="1"/>
          </p:cNvSpPr>
          <p:nvPr>
            <p:ph idx="1"/>
          </p:nvPr>
        </p:nvSpPr>
        <p:spPr/>
        <p:txBody>
          <a:bodyPr/>
          <a:lstStyle/>
          <a:p>
            <a:r>
              <a:rPr lang="zh-CN" altLang="zh-CN"/>
              <a:t>余弦相似度</a:t>
            </a:r>
            <a:endParaRPr lang="en-US" altLang="zh-CN"/>
          </a:p>
          <a:p>
            <a:r>
              <a:rPr lang="zh-CN" altLang="zh-CN"/>
              <a:t>余弦相似度用向量空间中两个向量夹角的余弦值作为衡量两个个体间差异的大小。余弦相似度更加注重两个向量在方向上的差异，而非距离或长度上。计算公式如下所示：</a:t>
            </a:r>
          </a:p>
          <a:p>
            <a:endParaRPr lang="en-US" altLang="zh-CN"/>
          </a:p>
          <a:p>
            <a:endParaRPr lang="zh-CN" altLang="zh-CN"/>
          </a:p>
          <a:p>
            <a:endParaRPr lang="zh-CN" altLang="en-US" dirty="0"/>
          </a:p>
        </p:txBody>
      </p:sp>
      <p:graphicFrame>
        <p:nvGraphicFramePr>
          <p:cNvPr id="26628" name="对象 3">
            <a:extLst>
              <a:ext uri="{FF2B5EF4-FFF2-40B4-BE49-F238E27FC236}">
                <a16:creationId xmlns:a16="http://schemas.microsoft.com/office/drawing/2014/main" id="{FC5F9926-17C9-46E4-BFF9-B2FB0F4D9A1C}"/>
              </a:ext>
            </a:extLst>
          </p:cNvPr>
          <p:cNvGraphicFramePr>
            <a:graphicFrameLocks noChangeAspect="1"/>
          </p:cNvGraphicFramePr>
          <p:nvPr/>
        </p:nvGraphicFramePr>
        <p:xfrm>
          <a:off x="3132138" y="2708275"/>
          <a:ext cx="2451100" cy="746125"/>
        </p:xfrm>
        <a:graphic>
          <a:graphicData uri="http://schemas.openxmlformats.org/presentationml/2006/ole">
            <mc:AlternateContent xmlns:mc="http://schemas.openxmlformats.org/markup-compatibility/2006">
              <mc:Choice xmlns:v="urn:schemas-microsoft-com:vml" Requires="v">
                <p:oleObj spid="_x0000_s26643" name="Equation" r:id="rId3" imgW="1587240" imgH="482400" progId="Equation.DSMT4">
                  <p:embed/>
                </p:oleObj>
              </mc:Choice>
              <mc:Fallback>
                <p:oleObj name="Equation" r:id="rId3" imgW="1587240" imgH="4824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708275"/>
                        <a:ext cx="24511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9CE33DE-C5BC-4BAB-8D7E-523F64760CD6}"/>
              </a:ext>
            </a:extLst>
          </p:cNvPr>
          <p:cNvSpPr>
            <a:spLocks noGrp="1"/>
          </p:cNvSpPr>
          <p:nvPr>
            <p:ph type="title"/>
          </p:nvPr>
        </p:nvSpPr>
        <p:spPr/>
        <p:txBody>
          <a:bodyPr/>
          <a:lstStyle/>
          <a:p>
            <a:r>
              <a:rPr lang="zh-CN" altLang="en-US"/>
              <a:t>基于用户的协同过滤</a:t>
            </a:r>
          </a:p>
        </p:txBody>
      </p:sp>
      <p:sp>
        <p:nvSpPr>
          <p:cNvPr id="27651" name="内容占位符 2">
            <a:extLst>
              <a:ext uri="{FF2B5EF4-FFF2-40B4-BE49-F238E27FC236}">
                <a16:creationId xmlns:a16="http://schemas.microsoft.com/office/drawing/2014/main" id="{EE86D2B8-2261-441B-982B-8A44F3D36AEC}"/>
              </a:ext>
            </a:extLst>
          </p:cNvPr>
          <p:cNvSpPr>
            <a:spLocks noGrp="1"/>
          </p:cNvSpPr>
          <p:nvPr>
            <p:ph idx="1"/>
          </p:nvPr>
        </p:nvSpPr>
        <p:spPr/>
        <p:txBody>
          <a:bodyPr/>
          <a:lstStyle/>
          <a:p>
            <a:r>
              <a:rPr lang="zh-CN" altLang="zh-CN"/>
              <a:t>从图上可以看出距离度量衡量的是空间各点间的绝对距离，跟各个点所在的位置坐标（即个体特征维度的数值）直接相关。</a:t>
            </a:r>
            <a:endParaRPr lang="en-US" altLang="zh-CN"/>
          </a:p>
          <a:p>
            <a:r>
              <a:rPr lang="zh-CN" altLang="zh-CN"/>
              <a:t>如果保持</a:t>
            </a:r>
            <a:r>
              <a:rPr lang="en-US" altLang="zh-CN"/>
              <a:t>X</a:t>
            </a:r>
            <a:r>
              <a:rPr lang="zh-CN" altLang="zh-CN"/>
              <a:t>点的位置不变，</a:t>
            </a:r>
            <a:r>
              <a:rPr lang="en-US" altLang="zh-CN"/>
              <a:t>Y</a:t>
            </a:r>
            <a:r>
              <a:rPr lang="zh-CN" altLang="zh-CN"/>
              <a:t>点朝原方向远离坐标轴原点，那么这个时候余弦相似度是保持不变的，因为夹角不变，而</a:t>
            </a:r>
            <a:r>
              <a:rPr lang="en-US" altLang="zh-CN"/>
              <a:t>X</a:t>
            </a:r>
            <a:r>
              <a:rPr lang="zh-CN" altLang="zh-CN"/>
              <a:t>、</a:t>
            </a:r>
            <a:r>
              <a:rPr lang="en-US" altLang="zh-CN"/>
              <a:t>Y</a:t>
            </a:r>
            <a:r>
              <a:rPr lang="zh-CN" altLang="zh-CN"/>
              <a:t>两点的距离显然在发生改变，这就是欧氏距离和余弦相似度的不同之处。</a:t>
            </a:r>
          </a:p>
          <a:p>
            <a:endParaRPr lang="zh-CN" altLang="en-US"/>
          </a:p>
        </p:txBody>
      </p:sp>
      <p:sp>
        <p:nvSpPr>
          <p:cNvPr id="27652" name="Rectangle 2">
            <a:extLst>
              <a:ext uri="{FF2B5EF4-FFF2-40B4-BE49-F238E27FC236}">
                <a16:creationId xmlns:a16="http://schemas.microsoft.com/office/drawing/2014/main" id="{C44520ED-4939-4B82-8E11-BFFEB7C59B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3" name="对象 4">
            <a:extLst>
              <a:ext uri="{FF2B5EF4-FFF2-40B4-BE49-F238E27FC236}">
                <a16:creationId xmlns:a16="http://schemas.microsoft.com/office/drawing/2014/main" id="{03FED441-E80B-4D31-8161-AD6E84788C48}"/>
              </a:ext>
            </a:extLst>
          </p:cNvPr>
          <p:cNvGraphicFramePr>
            <a:graphicFrameLocks noChangeAspect="1"/>
          </p:cNvGraphicFramePr>
          <p:nvPr/>
        </p:nvGraphicFramePr>
        <p:xfrm>
          <a:off x="3132138" y="2205038"/>
          <a:ext cx="4383087" cy="4176712"/>
        </p:xfrm>
        <a:graphic>
          <a:graphicData uri="http://schemas.openxmlformats.org/presentationml/2006/ole">
            <mc:AlternateContent xmlns:mc="http://schemas.openxmlformats.org/markup-compatibility/2006">
              <mc:Choice xmlns:v="urn:schemas-microsoft-com:vml" Requires="v">
                <p:oleObj spid="_x0000_s27668" r:id="rId3" imgW="7905839" imgH="7534432" progId="Visio.Drawing.15">
                  <p:embed/>
                </p:oleObj>
              </mc:Choice>
              <mc:Fallback>
                <p:oleObj r:id="rId3" imgW="7905839" imgH="7534432"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438308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7078A35-1EC4-4950-8C86-7E6215840E64}"/>
              </a:ext>
            </a:extLst>
          </p:cNvPr>
          <p:cNvSpPr>
            <a:spLocks noGrp="1"/>
          </p:cNvSpPr>
          <p:nvPr>
            <p:ph type="title"/>
          </p:nvPr>
        </p:nvSpPr>
        <p:spPr/>
        <p:txBody>
          <a:bodyPr/>
          <a:lstStyle/>
          <a:p>
            <a:r>
              <a:rPr lang="zh-CN" altLang="en-US"/>
              <a:t>基于用户的协同过滤</a:t>
            </a:r>
          </a:p>
        </p:txBody>
      </p:sp>
      <p:pic>
        <p:nvPicPr>
          <p:cNvPr id="5" name="内容占位符 4">
            <a:extLst>
              <a:ext uri="{FF2B5EF4-FFF2-40B4-BE49-F238E27FC236}">
                <a16:creationId xmlns:a16="http://schemas.microsoft.com/office/drawing/2014/main" id="{7D52A4CC-D61F-4C0B-977F-17113A0093EB}"/>
              </a:ext>
            </a:extLst>
          </p:cNvPr>
          <p:cNvPicPr>
            <a:picLocks noGrp="1" noChangeAspect="1"/>
          </p:cNvPicPr>
          <p:nvPr>
            <p:ph idx="1"/>
          </p:nvPr>
        </p:nvPicPr>
        <p:blipFill>
          <a:blip r:embed="rId2"/>
          <a:stretch>
            <a:fillRect/>
          </a:stretch>
        </p:blipFill>
        <p:spPr>
          <a:xfrm>
            <a:off x="22521" y="908720"/>
            <a:ext cx="8938541" cy="4320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AEFBACE-903F-4887-8D2B-BE01D672B5B5}"/>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08609BF-34BD-4EED-BD78-AD0B700055A0}"/>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5A1AC160-1756-4D42-A47D-4D995E35CE86}"/>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45B5D9F-5282-4D69-95A4-B7883B3A23DC}"/>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A2669333-0128-4187-8EE1-7BAEE3FD882B}"/>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EB6ABB4A-9A81-4249-8F26-3A9BDC424EA0}"/>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6D9D3AFD-2D26-4CD7-92D0-83BA9D645ED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002524B-493B-4698-BDBB-48ACC755683C}"/>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9D9483A6-00D3-4359-AEF2-7C6C8AF4AE18}"/>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CCDAB72-2761-43D6-B134-0C81BDFB5505}"/>
              </a:ext>
            </a:extLst>
          </p:cNvPr>
          <p:cNvSpPr>
            <a:spLocks noGrp="1"/>
          </p:cNvSpPr>
          <p:nvPr>
            <p:ph type="title"/>
          </p:nvPr>
        </p:nvSpPr>
        <p:spPr/>
        <p:txBody>
          <a:bodyPr/>
          <a:lstStyle/>
          <a:p>
            <a:r>
              <a:rPr lang="zh-CN" altLang="en-US"/>
              <a:t>协同过滤的实现</a:t>
            </a:r>
          </a:p>
        </p:txBody>
      </p:sp>
      <p:sp>
        <p:nvSpPr>
          <p:cNvPr id="30723" name="内容占位符 2">
            <a:extLst>
              <a:ext uri="{FF2B5EF4-FFF2-40B4-BE49-F238E27FC236}">
                <a16:creationId xmlns:a16="http://schemas.microsoft.com/office/drawing/2014/main" id="{8C802410-4038-4FA3-80DB-5D054609BB8B}"/>
              </a:ext>
            </a:extLst>
          </p:cNvPr>
          <p:cNvSpPr>
            <a:spLocks noGrp="1"/>
          </p:cNvSpPr>
          <p:nvPr>
            <p:ph idx="1"/>
          </p:nvPr>
        </p:nvSpPr>
        <p:spPr/>
        <p:txBody>
          <a:bodyPr/>
          <a:lstStyle/>
          <a:p>
            <a:r>
              <a:rPr lang="zh-CN" altLang="zh-CN"/>
              <a:t>下面通过个性化的电影推荐的例子演示基于用户的协同过滤算法在</a:t>
            </a:r>
            <a:r>
              <a:rPr lang="en-US" altLang="zh-CN"/>
              <a:t>Python</a:t>
            </a:r>
            <a:r>
              <a:rPr lang="zh-CN" altLang="zh-CN"/>
              <a:t>中的实现。</a:t>
            </a:r>
            <a:endParaRPr lang="en-US" altLang="zh-CN"/>
          </a:p>
          <a:p>
            <a:r>
              <a:rPr lang="zh-CN" altLang="zh-CN"/>
              <a:t>现在影视已经成为大众喜爱的休闲娱乐的方式之一，合理的个性化电影推荐一方面能够促进电影行业的发展，另一方面也可以让大众数量众多的电影中迅速得到自己想要的电影，从而做到两全齐美。甚至更近一步，可以明确市场走向，对后续电影的类型导向等起到重要作用。</a:t>
            </a:r>
            <a:endParaRPr lang="en-US" altLang="zh-CN"/>
          </a:p>
          <a:p>
            <a:r>
              <a:rPr lang="zh-CN" altLang="zh-CN"/>
              <a:t>现有的部分电影评分数据如</a:t>
            </a:r>
            <a:r>
              <a:rPr lang="zh-CN" altLang="en-US"/>
              <a:t>下</a:t>
            </a:r>
            <a:r>
              <a:rPr lang="zh-CN" altLang="zh-CN"/>
              <a:t>表 ：</a:t>
            </a:r>
          </a:p>
          <a:p>
            <a:endParaRPr lang="zh-CN" altLang="zh-CN"/>
          </a:p>
          <a:p>
            <a:endParaRPr lang="zh-CN" altLang="en-US" dirty="0"/>
          </a:p>
        </p:txBody>
      </p:sp>
      <p:graphicFrame>
        <p:nvGraphicFramePr>
          <p:cNvPr id="4" name="表格 3">
            <a:extLst>
              <a:ext uri="{FF2B5EF4-FFF2-40B4-BE49-F238E27FC236}">
                <a16:creationId xmlns:a16="http://schemas.microsoft.com/office/drawing/2014/main" id="{314CC0F9-AB79-4B38-A7B0-5C59F6FFC08B}"/>
              </a:ext>
            </a:extLst>
          </p:cNvPr>
          <p:cNvGraphicFramePr>
            <a:graphicFrameLocks noGrp="1"/>
          </p:cNvGraphicFramePr>
          <p:nvPr>
            <p:extLst>
              <p:ext uri="{D42A27DB-BD31-4B8C-83A1-F6EECF244321}">
                <p14:modId xmlns:p14="http://schemas.microsoft.com/office/powerpoint/2010/main" val="2085575563"/>
              </p:ext>
            </p:extLst>
          </p:nvPr>
        </p:nvGraphicFramePr>
        <p:xfrm>
          <a:off x="719931" y="4221088"/>
          <a:ext cx="7704138" cy="2232027"/>
        </p:xfrm>
        <a:graphic>
          <a:graphicData uri="http://schemas.openxmlformats.org/drawingml/2006/table">
            <a:tbl>
              <a:tblPr>
                <a:tableStyleId>{5C22544A-7EE6-4342-B048-85BDC9FD1C3A}</a:tableStyleId>
              </a:tblPr>
              <a:tblGrid>
                <a:gridCol w="1172789">
                  <a:extLst>
                    <a:ext uri="{9D8B030D-6E8A-4147-A177-3AD203B41FA5}">
                      <a16:colId xmlns:a16="http://schemas.microsoft.com/office/drawing/2014/main" val="20000"/>
                    </a:ext>
                  </a:extLst>
                </a:gridCol>
                <a:gridCol w="2232711">
                  <a:extLst>
                    <a:ext uri="{9D8B030D-6E8A-4147-A177-3AD203B41FA5}">
                      <a16:colId xmlns:a16="http://schemas.microsoft.com/office/drawing/2014/main" val="20001"/>
                    </a:ext>
                  </a:extLst>
                </a:gridCol>
                <a:gridCol w="1912269">
                  <a:extLst>
                    <a:ext uri="{9D8B030D-6E8A-4147-A177-3AD203B41FA5}">
                      <a16:colId xmlns:a16="http://schemas.microsoft.com/office/drawing/2014/main" val="20002"/>
                    </a:ext>
                  </a:extLst>
                </a:gridCol>
                <a:gridCol w="2386369">
                  <a:extLst>
                    <a:ext uri="{9D8B030D-6E8A-4147-A177-3AD203B41FA5}">
                      <a16:colId xmlns:a16="http://schemas.microsoft.com/office/drawing/2014/main" val="20003"/>
                    </a:ext>
                  </a:extLst>
                </a:gridCol>
              </a:tblGrid>
              <a:tr h="248003">
                <a:tc>
                  <a:txBody>
                    <a:bodyPr/>
                    <a:lstStyle/>
                    <a:p>
                      <a:pPr algn="ctr">
                        <a:spcAft>
                          <a:spcPts val="0"/>
                        </a:spcAft>
                      </a:pPr>
                      <a:r>
                        <a:rPr lang="zh-CN" sz="1400" kern="0" dirty="0">
                          <a:effectLst/>
                          <a:latin typeface="微软雅黑" pitchFamily="34" charset="-122"/>
                          <a:ea typeface="微软雅黑" pitchFamily="34" charset="-122"/>
                        </a:rPr>
                        <a:t>用户</a:t>
                      </a:r>
                      <a:r>
                        <a:rPr lang="en-US" sz="1400" kern="0" dirty="0">
                          <a:effectLst/>
                          <a:latin typeface="微软雅黑" pitchFamily="34" charset="-122"/>
                          <a:ea typeface="微软雅黑" pitchFamily="34" charset="-122"/>
                        </a:rPr>
                        <a:t>ID </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电影</a:t>
                      </a:r>
                      <a:r>
                        <a:rPr lang="en-US" sz="1400" kern="0">
                          <a:effectLst/>
                          <a:latin typeface="微软雅黑" pitchFamily="34" charset="-122"/>
                          <a:ea typeface="微软雅黑" pitchFamily="34" charset="-122"/>
                        </a:rPr>
                        <a:t>ID</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100">
                          <a:effectLst/>
                          <a:latin typeface="微软雅黑" pitchFamily="34" charset="-122"/>
                          <a:ea typeface="微软雅黑" pitchFamily="34" charset="-122"/>
                        </a:rPr>
                        <a:t>电影评分</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时间标签</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0"/>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1</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5</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874965758</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1"/>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2</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876893171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2"/>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878542960</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3"/>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876893119</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4"/>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5</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889751712</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5"/>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6</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875071561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6"/>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7</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875072484</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7"/>
                  </a:ext>
                </a:extLst>
              </a:tr>
              <a:tr h="248003">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4893465-DA79-4277-BEDF-720F29582E35}"/>
              </a:ext>
            </a:extLst>
          </p:cNvPr>
          <p:cNvSpPr>
            <a:spLocks noGrp="1"/>
          </p:cNvSpPr>
          <p:nvPr>
            <p:ph type="title"/>
          </p:nvPr>
        </p:nvSpPr>
        <p:spPr/>
        <p:txBody>
          <a:bodyPr/>
          <a:lstStyle/>
          <a:p>
            <a:r>
              <a:rPr lang="zh-CN" altLang="en-US"/>
              <a:t>协同过滤实现代码</a:t>
            </a:r>
          </a:p>
        </p:txBody>
      </p:sp>
      <p:sp>
        <p:nvSpPr>
          <p:cNvPr id="31747" name="内容占位符 2">
            <a:extLst>
              <a:ext uri="{FF2B5EF4-FFF2-40B4-BE49-F238E27FC236}">
                <a16:creationId xmlns:a16="http://schemas.microsoft.com/office/drawing/2014/main" id="{4928BB71-9BDD-439F-B8E0-42C6206BEF1C}"/>
              </a:ext>
            </a:extLst>
          </p:cNvPr>
          <p:cNvSpPr>
            <a:spLocks noGrp="1"/>
          </p:cNvSpPr>
          <p:nvPr>
            <p:ph idx="1"/>
          </p:nvPr>
        </p:nvSpPr>
        <p:spPr>
          <a:xfrm>
            <a:off x="142844" y="692696"/>
            <a:ext cx="8583145" cy="1285603"/>
          </a:xfrm>
        </p:spPr>
        <p:txBody>
          <a:bodyPr/>
          <a:lstStyle/>
          <a:p>
            <a:r>
              <a:rPr lang="zh-CN" altLang="zh-CN" dirty="0"/>
              <a:t>在</a:t>
            </a:r>
            <a:r>
              <a:rPr lang="en-US" altLang="zh-CN" dirty="0"/>
              <a:t>Python</a:t>
            </a:r>
            <a:r>
              <a:rPr lang="zh-CN" altLang="zh-CN" dirty="0"/>
              <a:t>中实现基于用户的协同过滤推荐系统首先计算用户之间的相关系数。实现代码如</a:t>
            </a:r>
            <a:r>
              <a:rPr lang="zh-CN" altLang="en-US" dirty="0"/>
              <a:t>下</a:t>
            </a:r>
            <a:r>
              <a:rPr lang="zh-CN" altLang="zh-CN" dirty="0"/>
              <a:t>所示</a:t>
            </a:r>
            <a:r>
              <a:rPr lang="zh-CN" altLang="en-US" dirty="0"/>
              <a:t>：</a:t>
            </a:r>
          </a:p>
        </p:txBody>
      </p:sp>
      <p:sp>
        <p:nvSpPr>
          <p:cNvPr id="31748" name="TextBox 3">
            <a:extLst>
              <a:ext uri="{FF2B5EF4-FFF2-40B4-BE49-F238E27FC236}">
                <a16:creationId xmlns:a16="http://schemas.microsoft.com/office/drawing/2014/main" id="{EB5410DC-08C9-487D-8D9A-4B6A72D0D4B2}"/>
              </a:ext>
            </a:extLst>
          </p:cNvPr>
          <p:cNvSpPr txBox="1">
            <a:spLocks noChangeArrowheads="1"/>
          </p:cNvSpPr>
          <p:nvPr/>
        </p:nvSpPr>
        <p:spPr bwMode="auto">
          <a:xfrm>
            <a:off x="611981" y="1556792"/>
            <a:ext cx="792003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使用基于</a:t>
            </a:r>
            <a:r>
              <a:rPr lang="en-US" altLang="zh-CN" sz="1400" dirty="0">
                <a:latin typeface="微软雅黑" panose="020B0503020204020204" pitchFamily="34" charset="-122"/>
                <a:ea typeface="微软雅黑" panose="020B0503020204020204" pitchFamily="34" charset="-122"/>
              </a:rPr>
              <a:t>UBCF</a:t>
            </a:r>
            <a:r>
              <a:rPr lang="zh-CN" altLang="zh-CN" sz="1400" dirty="0">
                <a:latin typeface="微软雅黑" panose="020B0503020204020204" pitchFamily="34" charset="-122"/>
                <a:ea typeface="微软雅黑" panose="020B0503020204020204" pitchFamily="34" charset="-122"/>
              </a:rPr>
              <a:t>算法对电影进行推荐</a:t>
            </a:r>
          </a:p>
          <a:p>
            <a:pPr eaLnBrk="1" hangingPunct="1"/>
            <a:r>
              <a:rPr lang="en-US" altLang="zh-CN" sz="1400" dirty="0">
                <a:latin typeface="微软雅黑" panose="020B0503020204020204" pitchFamily="34" charset="-122"/>
                <a:ea typeface="微软雅黑" panose="020B0503020204020204" pitchFamily="34" charset="-122"/>
              </a:rPr>
              <a:t>from __future__ import </a:t>
            </a:r>
            <a:r>
              <a:rPr lang="en-US" altLang="zh-CN" sz="1400" dirty="0" err="1">
                <a:latin typeface="微软雅黑" panose="020B0503020204020204" pitchFamily="34" charset="-122"/>
                <a:ea typeface="微软雅黑" panose="020B0503020204020204" pitchFamily="34" charset="-122"/>
              </a:rPr>
              <a:t>print_function</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import pandas as </a:t>
            </a:r>
            <a:r>
              <a:rPr lang="en-US" altLang="zh-CN" sz="1400" dirty="0" err="1">
                <a:latin typeface="微软雅黑" panose="020B0503020204020204" pitchFamily="34" charset="-122"/>
                <a:ea typeface="微软雅黑" panose="020B0503020204020204" pitchFamily="34" charset="-122"/>
              </a:rPr>
              <a:t>pd</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主程序</a:t>
            </a:r>
            <a:r>
              <a:rPr lang="en-US" altLang="zh-CN" sz="1400" dirty="0">
                <a:latin typeface="微软雅黑" panose="020B0503020204020204" pitchFamily="34" charset="-122"/>
                <a:ea typeface="微软雅黑" panose="020B0503020204020204" pitchFamily="34" charset="-122"/>
              </a:rPr>
              <a:t>   ##############</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if __name__ == "__main__":</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print("\n--------------</a:t>
            </a:r>
            <a:r>
              <a:rPr lang="zh-CN" altLang="zh-CN" sz="1400" dirty="0">
                <a:latin typeface="微软雅黑" panose="020B0503020204020204" pitchFamily="34" charset="-122"/>
                <a:ea typeface="微软雅黑" panose="020B0503020204020204" pitchFamily="34" charset="-122"/>
              </a:rPr>
              <a:t>使用基于</a:t>
            </a:r>
            <a:r>
              <a:rPr lang="en-US" altLang="zh-CN" sz="1400" dirty="0">
                <a:latin typeface="微软雅黑" panose="020B0503020204020204" pitchFamily="34" charset="-122"/>
                <a:ea typeface="微软雅黑" panose="020B0503020204020204" pitchFamily="34" charset="-122"/>
              </a:rPr>
              <a:t>UBCF</a:t>
            </a:r>
            <a:r>
              <a:rPr lang="zh-CN" altLang="zh-CN" sz="1400" dirty="0">
                <a:latin typeface="微软雅黑" panose="020B0503020204020204" pitchFamily="34" charset="-122"/>
                <a:ea typeface="微软雅黑" panose="020B0503020204020204" pitchFamily="34" charset="-122"/>
              </a:rPr>
              <a:t>算法对电影进行推荐 运行中</a:t>
            </a:r>
            <a:r>
              <a:rPr lang="en-US" altLang="zh-CN" sz="1400" dirty="0">
                <a:latin typeface="微软雅黑" panose="020B0503020204020204" pitchFamily="34" charset="-122"/>
                <a:ea typeface="微软雅黑" panose="020B0503020204020204" pitchFamily="34" charset="-122"/>
              </a:rPr>
              <a:t>... -----------\n")</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pd.read_csv</a:t>
            </a:r>
            <a:r>
              <a:rPr lang="en-US" altLang="zh-CN" sz="1400" dirty="0">
                <a:latin typeface="微软雅黑" panose="020B0503020204020204" pitchFamily="34" charset="-122"/>
                <a:ea typeface="微软雅黑" panose="020B0503020204020204" pitchFamily="34" charset="-122"/>
              </a:rPr>
              <a:t>('../data/u1.base',sep='\t', header=</a:t>
            </a:r>
            <a:r>
              <a:rPr lang="en-US" altLang="zh-CN" sz="1400" dirty="0" err="1">
                <a:latin typeface="微软雅黑" panose="020B0503020204020204" pitchFamily="34" charset="-122"/>
                <a:ea typeface="微软雅黑" panose="020B0503020204020204" pitchFamily="34" charset="-122"/>
              </a:rPr>
              <a:t>None,index_col</a:t>
            </a:r>
            <a:r>
              <a:rPr lang="en-US" altLang="zh-CN" sz="1400" dirty="0">
                <a:latin typeface="微软雅黑" panose="020B0503020204020204" pitchFamily="34" charset="-122"/>
                <a:ea typeface="微软雅黑" panose="020B0503020204020204" pitchFamily="34" charset="-122"/>
              </a:rPr>
              <a:t>=None)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pd.read_csv</a:t>
            </a:r>
            <a:r>
              <a:rPr lang="en-US" altLang="zh-CN" sz="1400" dirty="0">
                <a:latin typeface="微软雅黑" panose="020B0503020204020204" pitchFamily="34" charset="-122"/>
                <a:ea typeface="微软雅黑" panose="020B0503020204020204" pitchFamily="34" charset="-122"/>
              </a:rPr>
              <a:t>('../data/u1.test',sep='\t', header=</a:t>
            </a:r>
            <a:r>
              <a:rPr lang="en-US" altLang="zh-CN" sz="1400" dirty="0" err="1">
                <a:latin typeface="微软雅黑" panose="020B0503020204020204" pitchFamily="34" charset="-122"/>
                <a:ea typeface="微软雅黑" panose="020B0503020204020204" pitchFamily="34" charset="-122"/>
              </a:rPr>
              <a:t>None,index_col</a:t>
            </a:r>
            <a:r>
              <a:rPr lang="en-US" altLang="zh-CN" sz="1400" dirty="0">
                <a:latin typeface="微软雅黑" panose="020B0503020204020204" pitchFamily="34" charset="-122"/>
                <a:ea typeface="微软雅黑" panose="020B0503020204020204" pitchFamily="34" charset="-122"/>
              </a:rPr>
              <a:t>=None)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删除时间标签列</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traindata.drop</a:t>
            </a:r>
            <a:r>
              <a:rPr lang="en-US" altLang="zh-CN" sz="1400" dirty="0">
                <a:latin typeface="微软雅黑" panose="020B0503020204020204" pitchFamily="34" charset="-122"/>
                <a:ea typeface="微软雅黑" panose="020B0503020204020204" pitchFamily="34" charset="-122"/>
              </a:rPr>
              <a:t>(3,axis=1,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testdata.drop</a:t>
            </a:r>
            <a:r>
              <a:rPr lang="en-US" altLang="zh-CN" sz="1400" dirty="0">
                <a:latin typeface="微软雅黑" panose="020B0503020204020204" pitchFamily="34" charset="-122"/>
                <a:ea typeface="微软雅黑" panose="020B0503020204020204" pitchFamily="34" charset="-122"/>
              </a:rPr>
              <a:t>(3,axis=1,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行与列重新命名</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traindata.rename</a:t>
            </a:r>
            <a:r>
              <a:rPr lang="en-US" altLang="zh-CN" sz="1400" dirty="0">
                <a:latin typeface="微软雅黑" panose="020B0503020204020204" pitchFamily="34" charset="-122"/>
                <a:ea typeface="微软雅黑" panose="020B0503020204020204" pitchFamily="34" charset="-122"/>
              </a:rPr>
              <a:t>(columns={0:'userid',1:'movid',2:'rat'},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testdata.rename</a:t>
            </a:r>
            <a:r>
              <a:rPr lang="en-US" altLang="zh-CN" sz="1400" dirty="0">
                <a:latin typeface="微软雅黑" panose="020B0503020204020204" pitchFamily="34" charset="-122"/>
                <a:ea typeface="微软雅黑" panose="020B0503020204020204" pitchFamily="34" charset="-122"/>
              </a:rPr>
              <a:t>(columns={0:'userid',1:'movid',2:'rat'},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traindata.pivot</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userid</a:t>
            </a:r>
            <a:r>
              <a:rPr lang="en-US" altLang="zh-CN" sz="1400" dirty="0">
                <a:latin typeface="微软雅黑" panose="020B0503020204020204" pitchFamily="34" charset="-122"/>
                <a:ea typeface="微软雅黑" panose="020B0503020204020204" pitchFamily="34" charset="-122"/>
              </a:rPr>
              <a:t>', columns='</a:t>
            </a:r>
            <a:r>
              <a:rPr lang="en-US" altLang="zh-CN" sz="1400" dirty="0" err="1">
                <a:latin typeface="微软雅黑" panose="020B0503020204020204" pitchFamily="34" charset="-122"/>
                <a:ea typeface="微软雅黑" panose="020B0503020204020204" pitchFamily="34" charset="-122"/>
              </a:rPr>
              <a:t>movid</a:t>
            </a:r>
            <a:r>
              <a:rPr lang="en-US" altLang="zh-CN" sz="1400" dirty="0">
                <a:latin typeface="微软雅黑" panose="020B0503020204020204" pitchFamily="34" charset="-122"/>
                <a:ea typeface="微软雅黑" panose="020B0503020204020204" pitchFamily="34" charset="-122"/>
              </a:rPr>
              <a:t>', values='rat')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testdata.pivot</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userid</a:t>
            </a:r>
            <a:r>
              <a:rPr lang="en-US" altLang="zh-CN" sz="1400" dirty="0">
                <a:latin typeface="微软雅黑" panose="020B0503020204020204" pitchFamily="34" charset="-122"/>
                <a:ea typeface="微软雅黑" panose="020B0503020204020204" pitchFamily="34" charset="-122"/>
              </a:rPr>
              <a:t>', columns='</a:t>
            </a:r>
            <a:r>
              <a:rPr lang="en-US" altLang="zh-CN" sz="1400" dirty="0" err="1">
                <a:latin typeface="微软雅黑" panose="020B0503020204020204" pitchFamily="34" charset="-122"/>
                <a:ea typeface="微软雅黑" panose="020B0503020204020204" pitchFamily="34" charset="-122"/>
              </a:rPr>
              <a:t>movid</a:t>
            </a:r>
            <a:r>
              <a:rPr lang="en-US" altLang="zh-CN" sz="1400" dirty="0">
                <a:latin typeface="微软雅黑" panose="020B0503020204020204" pitchFamily="34" charset="-122"/>
                <a:ea typeface="微软雅黑" panose="020B0503020204020204" pitchFamily="34" charset="-122"/>
              </a:rPr>
              <a:t>', values='rat')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traindf.rename</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usr%d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traindf.index</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traindf.rename</a:t>
            </a:r>
            <a:r>
              <a:rPr lang="en-US" altLang="zh-CN" sz="1400" dirty="0">
                <a:latin typeface="微软雅黑" panose="020B0503020204020204" pitchFamily="34" charset="-122"/>
                <a:ea typeface="微软雅黑" panose="020B0503020204020204" pitchFamily="34" charset="-122"/>
              </a:rPr>
              <a:t>(columns={</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mov%d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traindf.columns</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testdf.rename</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usr%d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testdf.index</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testdf.rename</a:t>
            </a:r>
            <a:r>
              <a:rPr lang="en-US" altLang="zh-CN" sz="1400" dirty="0">
                <a:latin typeface="微软雅黑" panose="020B0503020204020204" pitchFamily="34" charset="-122"/>
                <a:ea typeface="微软雅黑" panose="020B0503020204020204" pitchFamily="34" charset="-122"/>
              </a:rPr>
              <a:t>(columns={</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mov%d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testdf.columns</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userdf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traindf.loc</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testdf.index</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获取预测评分和推荐列表</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trainrats,trainrecomm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recomm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traindf,userdf</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3AAF3B4-7129-48F0-9F1A-4E092BF4680F}"/>
              </a:ext>
            </a:extLst>
          </p:cNvPr>
          <p:cNvSpPr>
            <a:spLocks noGrp="1"/>
          </p:cNvSpPr>
          <p:nvPr>
            <p:ph type="title"/>
          </p:nvPr>
        </p:nvSpPr>
        <p:spPr/>
        <p:txBody>
          <a:bodyPr/>
          <a:lstStyle/>
          <a:p>
            <a:r>
              <a:rPr lang="en-US" altLang="zh-CN"/>
              <a:t>Python</a:t>
            </a:r>
            <a:r>
              <a:rPr lang="zh-CN" altLang="en-US"/>
              <a:t>输出结果</a:t>
            </a:r>
          </a:p>
        </p:txBody>
      </p:sp>
      <p:graphicFrame>
        <p:nvGraphicFramePr>
          <p:cNvPr id="4" name="内容占位符 3">
            <a:extLst>
              <a:ext uri="{FF2B5EF4-FFF2-40B4-BE49-F238E27FC236}">
                <a16:creationId xmlns:a16="http://schemas.microsoft.com/office/drawing/2014/main" id="{4D1F14B3-3420-4900-A89E-DBCE724A142B}"/>
              </a:ext>
            </a:extLst>
          </p:cNvPr>
          <p:cNvGraphicFramePr>
            <a:graphicFrameLocks noGrp="1"/>
          </p:cNvGraphicFramePr>
          <p:nvPr>
            <p:ph idx="1"/>
            <p:extLst>
              <p:ext uri="{D42A27DB-BD31-4B8C-83A1-F6EECF244321}">
                <p14:modId xmlns:p14="http://schemas.microsoft.com/office/powerpoint/2010/main" val="747652610"/>
              </p:ext>
            </p:extLst>
          </p:nvPr>
        </p:nvGraphicFramePr>
        <p:xfrm>
          <a:off x="653709" y="836712"/>
          <a:ext cx="7777162" cy="5365755"/>
        </p:xfrm>
        <a:graphic>
          <a:graphicData uri="http://schemas.openxmlformats.org/drawingml/2006/table">
            <a:tbl>
              <a:tblPr firstRow="1" firstCol="1" bandRow="1">
                <a:tableStyleId>{BC89EF96-8CEA-46FF-86C4-4CE0E7609802}</a:tableStyleId>
              </a:tblPr>
              <a:tblGrid>
                <a:gridCol w="7777162">
                  <a:extLst>
                    <a:ext uri="{9D8B030D-6E8A-4147-A177-3AD203B41FA5}">
                      <a16:colId xmlns:a16="http://schemas.microsoft.com/office/drawing/2014/main" val="20000"/>
                    </a:ext>
                  </a:extLst>
                </a:gridCol>
              </a:tblGrid>
              <a:tr h="243898">
                <a:tc>
                  <a:txBody>
                    <a:bodyPr/>
                    <a:lstStyle/>
                    <a:p>
                      <a:pPr algn="l">
                        <a:spcAft>
                          <a:spcPts val="0"/>
                        </a:spcAft>
                      </a:pPr>
                      <a:r>
                        <a:rPr lang="en-US" sz="1600" b="0" kern="0" dirty="0">
                          <a:effectLst/>
                          <a:latin typeface="微软雅黑" pitchFamily="34" charset="-122"/>
                          <a:ea typeface="微软雅黑" pitchFamily="34" charset="-122"/>
                        </a:rPr>
                        <a:t>usr1([u'mov1290', u'mov1354', u'mov1678'],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0"/>
                  </a:ext>
                </a:extLst>
              </a:tr>
              <a:tr h="243898">
                <a:tc>
                  <a:txBody>
                    <a:bodyPr/>
                    <a:lstStyle/>
                    <a:p>
                      <a:pPr algn="l">
                        <a:spcAft>
                          <a:spcPts val="0"/>
                        </a:spcAft>
                      </a:pPr>
                      <a:r>
                        <a:rPr lang="en-US" sz="1600" b="0" kern="0" dirty="0">
                          <a:effectLst/>
                          <a:latin typeface="微软雅黑" pitchFamily="34" charset="-122"/>
                          <a:ea typeface="微软雅黑" pitchFamily="34" charset="-122"/>
                        </a:rPr>
                        <a:t>usr2([u'mov1491', u'mov1354', u'mov1371'],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1"/>
                  </a:ext>
                </a:extLst>
              </a:tr>
              <a:tr h="243898">
                <a:tc>
                  <a:txBody>
                    <a:bodyPr/>
                    <a:lstStyle/>
                    <a:p>
                      <a:pPr algn="l">
                        <a:spcAft>
                          <a:spcPts val="0"/>
                        </a:spcAft>
                      </a:pPr>
                      <a:r>
                        <a:rPr lang="en-US" sz="1600" b="0" kern="0">
                          <a:effectLst/>
                          <a:latin typeface="微软雅黑" pitchFamily="34" charset="-122"/>
                          <a:ea typeface="微软雅黑" pitchFamily="34" charset="-122"/>
                        </a:rPr>
                        <a:t>usr3([u'mov1304', u'mov1621',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2"/>
                  </a:ext>
                </a:extLst>
              </a:tr>
              <a:tr h="243898">
                <a:tc>
                  <a:txBody>
                    <a:bodyPr/>
                    <a:lstStyle/>
                    <a:p>
                      <a:pPr algn="l">
                        <a:spcAft>
                          <a:spcPts val="0"/>
                        </a:spcAft>
                      </a:pPr>
                      <a:r>
                        <a:rPr lang="en-US" sz="1600" b="0" kern="0">
                          <a:effectLst/>
                          <a:latin typeface="微软雅黑" pitchFamily="34" charset="-122"/>
                          <a:ea typeface="微软雅黑" pitchFamily="34" charset="-122"/>
                        </a:rPr>
                        <a:t>usr4([u'mov1502', u'mov1659',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3"/>
                  </a:ext>
                </a:extLst>
              </a:tr>
              <a:tr h="243898">
                <a:tc>
                  <a:txBody>
                    <a:bodyPr/>
                    <a:lstStyle/>
                    <a:p>
                      <a:pPr algn="l">
                        <a:spcAft>
                          <a:spcPts val="0"/>
                        </a:spcAft>
                      </a:pPr>
                      <a:r>
                        <a:rPr lang="en-US" sz="1600" b="0" kern="0">
                          <a:effectLst/>
                          <a:latin typeface="微软雅黑" pitchFamily="34" charset="-122"/>
                          <a:ea typeface="微软雅黑" pitchFamily="34" charset="-122"/>
                        </a:rPr>
                        <a:t>usr5([u'mov1304', u'mov1621', u'mov1472'],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4"/>
                  </a:ext>
                </a:extLst>
              </a:tr>
              <a:tr h="243898">
                <a:tc>
                  <a:txBody>
                    <a:bodyPr/>
                    <a:lstStyle/>
                    <a:p>
                      <a:pPr algn="l">
                        <a:spcAft>
                          <a:spcPts val="0"/>
                        </a:spcAft>
                      </a:pPr>
                      <a:r>
                        <a:rPr lang="en-US" sz="1600" b="0" kern="0">
                          <a:effectLst/>
                          <a:latin typeface="微软雅黑" pitchFamily="34" charset="-122"/>
                          <a:ea typeface="微软雅黑" pitchFamily="34" charset="-122"/>
                        </a:rPr>
                        <a:t>usr6([u'mov1618', u'mov1671', u'mov1357'],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5"/>
                  </a:ext>
                </a:extLst>
              </a:tr>
              <a:tr h="243898">
                <a:tc>
                  <a:txBody>
                    <a:bodyPr/>
                    <a:lstStyle/>
                    <a:p>
                      <a:pPr algn="l">
                        <a:spcAft>
                          <a:spcPts val="0"/>
                        </a:spcAft>
                      </a:pPr>
                      <a:r>
                        <a:rPr lang="en-US" sz="1600" b="0" kern="0" dirty="0">
                          <a:effectLst/>
                          <a:latin typeface="微软雅黑" pitchFamily="34" charset="-122"/>
                          <a:ea typeface="微软雅黑" pitchFamily="34" charset="-122"/>
                        </a:rPr>
                        <a:t>usr7([u'mov1472', u'mov1467', u'mov1374'],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6"/>
                  </a:ext>
                </a:extLst>
              </a:tr>
              <a:tr h="243898">
                <a:tc>
                  <a:txBody>
                    <a:bodyPr/>
                    <a:lstStyle/>
                    <a:p>
                      <a:pPr algn="l">
                        <a:spcAft>
                          <a:spcPts val="0"/>
                        </a:spcAft>
                      </a:pPr>
                      <a:r>
                        <a:rPr lang="en-US" sz="1600" b="0" kern="0">
                          <a:effectLst/>
                          <a:latin typeface="微软雅黑" pitchFamily="34" charset="-122"/>
                          <a:ea typeface="微软雅黑" pitchFamily="34" charset="-122"/>
                        </a:rPr>
                        <a:t>usr8([u'mov1659', u'mov1316',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7"/>
                  </a:ext>
                </a:extLst>
              </a:tr>
              <a:tr h="243898">
                <a:tc>
                  <a:txBody>
                    <a:bodyPr/>
                    <a:lstStyle/>
                    <a:p>
                      <a:pPr algn="l">
                        <a:spcAft>
                          <a:spcPts val="0"/>
                        </a:spcAft>
                      </a:pPr>
                      <a:r>
                        <a:rPr lang="en-US" sz="1600" b="0" kern="0" dirty="0">
                          <a:effectLst/>
                          <a:latin typeface="微软雅黑" pitchFamily="34" charset="-122"/>
                          <a:ea typeface="微软雅黑" pitchFamily="34" charset="-122"/>
                        </a:rPr>
                        <a:t>usr9([u'mov1621', u'mov1304', u'mov1491'],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8"/>
                  </a:ext>
                </a:extLst>
              </a:tr>
              <a:tr h="243898">
                <a:tc>
                  <a:txBody>
                    <a:bodyPr/>
                    <a:lstStyle/>
                    <a:p>
                      <a:pPr algn="l">
                        <a:spcAft>
                          <a:spcPts val="0"/>
                        </a:spcAft>
                      </a:pPr>
                      <a:r>
                        <a:rPr lang="en-US" sz="1600" b="0" kern="0">
                          <a:effectLst/>
                          <a:latin typeface="微软雅黑" pitchFamily="34" charset="-122"/>
                          <a:ea typeface="微软雅黑" pitchFamily="34" charset="-122"/>
                        </a:rPr>
                        <a:t>usr10([u'mov1486', u'mov1494', u'mov437'],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9"/>
                  </a:ext>
                </a:extLst>
              </a:tr>
              <a:tr h="243898">
                <a:tc>
                  <a:txBody>
                    <a:bodyPr/>
                    <a:lstStyle/>
                    <a:p>
                      <a:pPr algn="l">
                        <a:spcAft>
                          <a:spcPts val="0"/>
                        </a:spcAft>
                      </a:pPr>
                      <a:r>
                        <a:rPr lang="en-US" sz="1600" b="0" kern="0">
                          <a:effectLst/>
                          <a:latin typeface="微软雅黑" pitchFamily="34" charset="-122"/>
                          <a:ea typeface="微软雅黑" pitchFamily="34" charset="-122"/>
                        </a:rPr>
                        <a:t>usr11([u'mov1659', u'mov1654', 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0"/>
                  </a:ext>
                </a:extLst>
              </a:tr>
              <a:tr h="243898">
                <a:tc>
                  <a:txBody>
                    <a:bodyPr/>
                    <a:lstStyle/>
                    <a:p>
                      <a:pPr algn="l">
                        <a:spcAft>
                          <a:spcPts val="0"/>
                        </a:spcAft>
                      </a:pPr>
                      <a:r>
                        <a:rPr lang="en-US" sz="1600" b="0" kern="0">
                          <a:effectLst/>
                          <a:latin typeface="微软雅黑" pitchFamily="34" charset="-122"/>
                          <a:ea typeface="微软雅黑" pitchFamily="34" charset="-122"/>
                        </a:rPr>
                        <a:t>usr12([u'mov1659', u'mov1618', u'mov1661'],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1"/>
                  </a:ext>
                </a:extLst>
              </a:tr>
              <a:tr h="243898">
                <a:tc>
                  <a:txBody>
                    <a:bodyPr/>
                    <a:lstStyle/>
                    <a:p>
                      <a:pPr algn="l">
                        <a:spcAft>
                          <a:spcPts val="0"/>
                        </a:spcAft>
                      </a:pPr>
                      <a:r>
                        <a:rPr lang="en-US" sz="1600" b="0" kern="0">
                          <a:effectLst/>
                          <a:latin typeface="微软雅黑" pitchFamily="34" charset="-122"/>
                          <a:ea typeface="微软雅黑" pitchFamily="34" charset="-122"/>
                        </a:rPr>
                        <a:t>usr13([u'mov1486', u'mov1494', u'mov1662'],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2"/>
                  </a:ext>
                </a:extLst>
              </a:tr>
              <a:tr h="243898">
                <a:tc>
                  <a:txBody>
                    <a:bodyPr/>
                    <a:lstStyle/>
                    <a:p>
                      <a:pPr algn="l">
                        <a:spcAft>
                          <a:spcPts val="0"/>
                        </a:spcAft>
                      </a:pPr>
                      <a:r>
                        <a:rPr lang="en-US" sz="1600" b="0" kern="0">
                          <a:effectLst/>
                          <a:latin typeface="微软雅黑" pitchFamily="34" charset="-122"/>
                          <a:ea typeface="微软雅黑" pitchFamily="34" charset="-122"/>
                        </a:rPr>
                        <a:t>usr14([u'mov1661', u'mov1308', u'mov1671'],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3"/>
                  </a:ext>
                </a:extLst>
              </a:tr>
              <a:tr h="243898">
                <a:tc>
                  <a:txBody>
                    <a:bodyPr/>
                    <a:lstStyle/>
                    <a:p>
                      <a:pPr algn="l">
                        <a:spcAft>
                          <a:spcPts val="0"/>
                        </a:spcAft>
                      </a:pPr>
                      <a:r>
                        <a:rPr lang="en-US" sz="1600" b="0" kern="0">
                          <a:effectLst/>
                          <a:latin typeface="微软雅黑" pitchFamily="34" charset="-122"/>
                          <a:ea typeface="微软雅黑" pitchFamily="34" charset="-122"/>
                        </a:rPr>
                        <a:t>usr15([u'mov1626', u'mov1671',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4"/>
                  </a:ext>
                </a:extLst>
              </a:tr>
              <a:tr h="243898">
                <a:tc>
                  <a:txBody>
                    <a:bodyPr/>
                    <a:lstStyle/>
                    <a:p>
                      <a:pPr algn="l">
                        <a:spcAft>
                          <a:spcPts val="0"/>
                        </a:spcAft>
                      </a:pPr>
                      <a:r>
                        <a:rPr lang="en-US" sz="1600" b="0" kern="0">
                          <a:effectLst/>
                          <a:latin typeface="微软雅黑" pitchFamily="34" charset="-122"/>
                          <a:ea typeface="微软雅黑" pitchFamily="34" charset="-122"/>
                        </a:rPr>
                        <a:t>usr16([u'mov1618', u'mov1486',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5"/>
                  </a:ext>
                </a:extLst>
              </a:tr>
              <a:tr h="243898">
                <a:tc>
                  <a:txBody>
                    <a:bodyPr/>
                    <a:lstStyle/>
                    <a:p>
                      <a:pPr algn="l">
                        <a:spcAft>
                          <a:spcPts val="0"/>
                        </a:spcAft>
                      </a:pPr>
                      <a:r>
                        <a:rPr lang="en-US" sz="1600" b="0" kern="0">
                          <a:effectLst/>
                          <a:latin typeface="微软雅黑" pitchFamily="34" charset="-122"/>
                          <a:ea typeface="微软雅黑" pitchFamily="34" charset="-122"/>
                        </a:rPr>
                        <a:t>usr17([u'mov1316', u'mov1621',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6"/>
                  </a:ext>
                </a:extLst>
              </a:tr>
              <a:tr h="243898">
                <a:tc>
                  <a:txBody>
                    <a:bodyPr/>
                    <a:lstStyle/>
                    <a:p>
                      <a:pPr algn="l">
                        <a:spcAft>
                          <a:spcPts val="0"/>
                        </a:spcAft>
                      </a:pPr>
                      <a:r>
                        <a:rPr lang="en-US" sz="1600" b="0" kern="0">
                          <a:effectLst/>
                          <a:latin typeface="微软雅黑" pitchFamily="34" charset="-122"/>
                          <a:ea typeface="微软雅黑" pitchFamily="34" charset="-122"/>
                        </a:rPr>
                        <a:t>usr18([u'mov1618',u'mov1654',u'mov1626'],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7"/>
                  </a:ext>
                </a:extLst>
              </a:tr>
              <a:tr h="243898">
                <a:tc>
                  <a:txBody>
                    <a:bodyPr/>
                    <a:lstStyle/>
                    <a:p>
                      <a:pPr algn="l">
                        <a:spcAft>
                          <a:spcPts val="0"/>
                        </a:spcAft>
                      </a:pPr>
                      <a:r>
                        <a:rPr lang="en-US" sz="1600" b="0" kern="0">
                          <a:effectLst/>
                          <a:latin typeface="微软雅黑" pitchFamily="34" charset="-122"/>
                          <a:ea typeface="微软雅黑" pitchFamily="34" charset="-122"/>
                        </a:rPr>
                        <a:t>usr19([u'mov1316', u'mov1661', u'mov1275'],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8"/>
                  </a:ext>
                </a:extLst>
              </a:tr>
              <a:tr h="243898">
                <a:tc>
                  <a:txBody>
                    <a:bodyPr/>
                    <a:lstStyle/>
                    <a:p>
                      <a:pPr algn="l">
                        <a:spcAft>
                          <a:spcPts val="0"/>
                        </a:spcAft>
                      </a:pPr>
                      <a:r>
                        <a:rPr lang="en-US" sz="1600" b="0" kern="0">
                          <a:effectLst/>
                          <a:latin typeface="微软雅黑" pitchFamily="34" charset="-122"/>
                          <a:ea typeface="微软雅黑" pitchFamily="34" charset="-122"/>
                        </a:rPr>
                        <a:t>usr20([u'mov1659', u'mov1292',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9"/>
                  </a:ext>
                </a:extLst>
              </a:tr>
              <a:tr h="487795">
                <a:tc>
                  <a:txBody>
                    <a:bodyPr/>
                    <a:lstStyle/>
                    <a:p>
                      <a:pPr algn="l">
                        <a:spcAft>
                          <a:spcPts val="0"/>
                        </a:spcAft>
                      </a:pP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p>
                      <a:pPr algn="l">
                        <a:spcAft>
                          <a:spcPts val="0"/>
                        </a:spcAft>
                      </a:pPr>
                      <a:r>
                        <a:rPr lang="en-US" sz="1600" b="0" kern="0" dirty="0">
                          <a:effectLst/>
                          <a:latin typeface="微软雅黑" pitchFamily="34" charset="-122"/>
                          <a:ea typeface="微软雅黑" pitchFamily="34" charset="-122"/>
                        </a:rPr>
                        <a:t>Total: 80000rows</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314F509-9C86-4D8A-9FE6-90EAF9368F24}"/>
              </a:ext>
            </a:extLst>
          </p:cNvPr>
          <p:cNvSpPr>
            <a:spLocks noGrp="1"/>
          </p:cNvSpPr>
          <p:nvPr>
            <p:ph type="title"/>
          </p:nvPr>
        </p:nvSpPr>
        <p:spPr/>
        <p:txBody>
          <a:bodyPr/>
          <a:lstStyle/>
          <a:p>
            <a:r>
              <a:rPr lang="zh-CN" altLang="en-US"/>
              <a:t>结果分析</a:t>
            </a:r>
          </a:p>
        </p:txBody>
      </p:sp>
      <p:sp>
        <p:nvSpPr>
          <p:cNvPr id="33795" name="内容占位符 2">
            <a:extLst>
              <a:ext uri="{FF2B5EF4-FFF2-40B4-BE49-F238E27FC236}">
                <a16:creationId xmlns:a16="http://schemas.microsoft.com/office/drawing/2014/main" id="{029CA21D-99CB-49A0-9594-484F41B6EA70}"/>
              </a:ext>
            </a:extLst>
          </p:cNvPr>
          <p:cNvSpPr>
            <a:spLocks noGrp="1"/>
          </p:cNvSpPr>
          <p:nvPr>
            <p:ph idx="1"/>
          </p:nvPr>
        </p:nvSpPr>
        <p:spPr/>
        <p:txBody>
          <a:bodyPr/>
          <a:lstStyle/>
          <a:p>
            <a:r>
              <a:rPr lang="zh-CN" altLang="zh-CN"/>
              <a:t>对输出结果进行解释：其中最前端格式为</a:t>
            </a:r>
            <a:r>
              <a:rPr lang="en-US" altLang="zh-CN"/>
              <a:t>“usr+</a:t>
            </a:r>
            <a:r>
              <a:rPr lang="zh-CN" altLang="zh-CN"/>
              <a:t>整数</a:t>
            </a:r>
            <a:r>
              <a:rPr lang="en-US" altLang="zh-CN"/>
              <a:t>”</a:t>
            </a:r>
            <a:r>
              <a:rPr lang="zh-CN" altLang="zh-CN"/>
              <a:t>字符串代表用户编号，</a:t>
            </a:r>
            <a:r>
              <a:rPr lang="en-US" altLang="zh-CN"/>
              <a:t>“[]”</a:t>
            </a:r>
            <a:r>
              <a:rPr lang="zh-CN" altLang="zh-CN"/>
              <a:t>内的字符串代表三部电影的编号，</a:t>
            </a:r>
            <a:r>
              <a:rPr lang="en-US" altLang="zh-CN"/>
              <a:t>dtype</a:t>
            </a:r>
            <a:r>
              <a:rPr lang="zh-CN" altLang="zh-CN"/>
              <a:t>为类型，</a:t>
            </a:r>
            <a:r>
              <a:rPr lang="en-US" altLang="zh-CN"/>
              <a:t>name</a:t>
            </a:r>
            <a:r>
              <a:rPr lang="zh-CN" altLang="zh-CN"/>
              <a:t>为字段名。</a:t>
            </a:r>
            <a:endParaRPr lang="en-US" altLang="zh-CN"/>
          </a:p>
          <a:p>
            <a:r>
              <a:rPr lang="zh-CN" altLang="zh-CN"/>
              <a:t>整体代表意思是，根据算法得出对用户</a:t>
            </a:r>
            <a:r>
              <a:rPr lang="en-US" altLang="zh-CN"/>
              <a:t>usr1</a:t>
            </a:r>
            <a:r>
              <a:rPr lang="zh-CN" altLang="zh-CN"/>
              <a:t>推荐他并未看过的三部电影，编号为：</a:t>
            </a:r>
            <a:r>
              <a:rPr lang="en-US" altLang="zh-CN"/>
              <a:t>mov1290</a:t>
            </a:r>
            <a:r>
              <a:rPr lang="zh-CN" altLang="zh-CN"/>
              <a:t>，</a:t>
            </a:r>
            <a:r>
              <a:rPr lang="en-US" altLang="zh-CN"/>
              <a:t>mov1354</a:t>
            </a:r>
            <a:r>
              <a:rPr lang="zh-CN" altLang="zh-CN"/>
              <a:t>，</a:t>
            </a:r>
            <a:r>
              <a:rPr lang="en-US" altLang="zh-CN"/>
              <a:t>u'mov1678</a:t>
            </a:r>
            <a:r>
              <a:rPr lang="zh-CN" altLang="zh-CN"/>
              <a:t>。</a:t>
            </a:r>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5278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9B4764F-DE9E-43BB-A719-00967230CF9E}"/>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AE94C7B-0AB1-4DB3-A576-8AB001C6936A}"/>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5873A93-666F-4F8B-9A4C-C9B0FCD058AE}"/>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AE541B30-6D3F-4AA1-BD2E-EC25B87CFF7F}"/>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智能推荐概述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E4CA967E-69CD-4138-B7F8-75ED3697E7BD}"/>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688E3711-A095-4BDB-B05F-3EC5B929F94E}"/>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96B511F2-5D1C-4F13-86FB-99E639819E17}"/>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F04F5BE-FBF8-4805-83A8-7089AA070921}"/>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DB55D978-F04A-47E1-AA2C-8EA9016E1AC6}"/>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B3C176F-933A-4E7C-98AB-DB7807D01E47}"/>
              </a:ext>
            </a:extLst>
          </p:cNvPr>
          <p:cNvSpPr>
            <a:spLocks noGrp="1"/>
          </p:cNvSpPr>
          <p:nvPr>
            <p:ph type="title"/>
          </p:nvPr>
        </p:nvSpPr>
        <p:spPr/>
        <p:txBody>
          <a:bodyPr/>
          <a:lstStyle/>
          <a:p>
            <a:r>
              <a:rPr lang="zh-CN" altLang="en-US"/>
              <a:t>智能推荐概述</a:t>
            </a:r>
          </a:p>
        </p:txBody>
      </p:sp>
      <p:sp>
        <p:nvSpPr>
          <p:cNvPr id="18435" name="内容占位符 2">
            <a:extLst>
              <a:ext uri="{FF2B5EF4-FFF2-40B4-BE49-F238E27FC236}">
                <a16:creationId xmlns:a16="http://schemas.microsoft.com/office/drawing/2014/main" id="{BC30DB4E-BF80-4FE7-BF87-3C03797C6886}"/>
              </a:ext>
            </a:extLst>
          </p:cNvPr>
          <p:cNvSpPr>
            <a:spLocks noGrp="1"/>
          </p:cNvSpPr>
          <p:nvPr>
            <p:ph idx="1"/>
          </p:nvPr>
        </p:nvSpPr>
        <p:spPr/>
        <p:txBody>
          <a:bodyPr/>
          <a:lstStyle/>
          <a:p>
            <a:r>
              <a:rPr lang="zh-CN" altLang="zh-CN" dirty="0"/>
              <a:t>信息大爆炸时代来临，用户在面对大量的信息时无法从中迅速获得对自己真正有用的信息。</a:t>
            </a:r>
            <a:endParaRPr lang="en-US" altLang="zh-CN" dirty="0"/>
          </a:p>
          <a:p>
            <a:r>
              <a:rPr lang="zh-CN" altLang="zh-CN" dirty="0"/>
              <a:t>传统的搜索系统，需要用户提供明确需求，从用户提供的需求信息出发，继而给用户展现信息，无法针对不同用户的兴趣爱好提供相应地信息反馈服务。</a:t>
            </a:r>
            <a:r>
              <a:rPr lang="en-US" altLang="zh-CN"/>
              <a:t> </a:t>
            </a:r>
            <a:endParaRPr lang="en-US" altLang="zh-CN" dirty="0"/>
          </a:p>
          <a:p>
            <a:r>
              <a:rPr lang="zh-CN" altLang="zh-CN" dirty="0"/>
              <a:t>推荐系统，相比于搜索系统，不需要用户提供明确需求，便可以为每一个用户实现个性化的推荐结果，让每个用户更便捷的获取信息。它是根据用户的兴趣特点和购买行为，向用户推荐用户感兴趣的信息和商品。</a:t>
            </a:r>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9C3EAC7-6FCF-4D18-9BAB-62412E3EA19E}"/>
              </a:ext>
            </a:extLst>
          </p:cNvPr>
          <p:cNvSpPr>
            <a:spLocks noGrp="1"/>
          </p:cNvSpPr>
          <p:nvPr>
            <p:ph type="title"/>
          </p:nvPr>
        </p:nvSpPr>
        <p:spPr/>
        <p:txBody>
          <a:bodyPr/>
          <a:lstStyle/>
          <a:p>
            <a:r>
              <a:rPr lang="zh-CN" altLang="en-US"/>
              <a:t>智能推荐的种类</a:t>
            </a:r>
          </a:p>
        </p:txBody>
      </p:sp>
      <p:sp>
        <p:nvSpPr>
          <p:cNvPr id="19459" name="内容占位符 2">
            <a:extLst>
              <a:ext uri="{FF2B5EF4-FFF2-40B4-BE49-F238E27FC236}">
                <a16:creationId xmlns:a16="http://schemas.microsoft.com/office/drawing/2014/main" id="{E07442AE-5A28-4542-914A-DD1C4B21408E}"/>
              </a:ext>
            </a:extLst>
          </p:cNvPr>
          <p:cNvSpPr>
            <a:spLocks noGrp="1"/>
          </p:cNvSpPr>
          <p:nvPr>
            <p:ph idx="1"/>
          </p:nvPr>
        </p:nvSpPr>
        <p:spPr/>
        <p:txBody>
          <a:bodyPr/>
          <a:lstStyle/>
          <a:p>
            <a:r>
              <a:rPr lang="zh-CN" altLang="zh-CN" dirty="0"/>
              <a:t>智能推荐的方法有很多，常见的推荐技术主要分为：</a:t>
            </a:r>
            <a:r>
              <a:rPr lang="zh-CN" altLang="zh-CN" dirty="0">
                <a:solidFill>
                  <a:srgbClr val="FF0000"/>
                </a:solidFill>
              </a:rPr>
              <a:t>基于用户的协同过滤推荐</a:t>
            </a:r>
            <a:r>
              <a:rPr lang="zh-CN" altLang="zh-CN" dirty="0"/>
              <a:t>和</a:t>
            </a:r>
            <a:r>
              <a:rPr lang="zh-CN" altLang="zh-CN" dirty="0">
                <a:solidFill>
                  <a:srgbClr val="FF0000"/>
                </a:solidFill>
              </a:rPr>
              <a:t>基于物品的协同过滤推荐</a:t>
            </a:r>
            <a:r>
              <a:rPr lang="zh-CN" altLang="zh-CN" dirty="0"/>
              <a:t>。</a:t>
            </a:r>
          </a:p>
          <a:p>
            <a:r>
              <a:rPr lang="zh-CN" altLang="zh-CN" dirty="0"/>
              <a:t>基于用户的协同过滤的基本思想相当简单，基于用户对物品的偏好找到相邻邻居用户，然后将邻居用户喜欢的推荐给当前用户。</a:t>
            </a:r>
            <a:endParaRPr lang="en-US" altLang="zh-CN" dirty="0"/>
          </a:p>
          <a:p>
            <a:r>
              <a:rPr lang="zh-CN" altLang="zh-CN" dirty="0"/>
              <a:t>计算上，就是将一个用户对所有物品的偏好作为一个向量来计算用户之间的相似度，找到</a:t>
            </a:r>
            <a:r>
              <a:rPr lang="en-US" altLang="zh-CN" dirty="0"/>
              <a:t> K </a:t>
            </a:r>
            <a:r>
              <a:rPr lang="zh-CN" altLang="zh-CN" dirty="0"/>
              <a:t>邻居后，根据邻居的相似度权重以及他们对物品的偏好，预测当前用户没有偏好的未涉及物品，计算得到一个排序的物品列表作为推荐。</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4B22223-5980-46EB-867D-B46947E48721}"/>
              </a:ext>
            </a:extLst>
          </p:cNvPr>
          <p:cNvSpPr>
            <a:spLocks noGrp="1"/>
          </p:cNvSpPr>
          <p:nvPr>
            <p:ph type="title"/>
          </p:nvPr>
        </p:nvSpPr>
        <p:spPr/>
        <p:txBody>
          <a:bodyPr/>
          <a:lstStyle/>
          <a:p>
            <a:r>
              <a:rPr lang="zh-CN" altLang="en-US"/>
              <a:t>基于用户的协同过滤</a:t>
            </a:r>
          </a:p>
        </p:txBody>
      </p:sp>
      <p:sp>
        <p:nvSpPr>
          <p:cNvPr id="20483" name="内容占位符 2">
            <a:extLst>
              <a:ext uri="{FF2B5EF4-FFF2-40B4-BE49-F238E27FC236}">
                <a16:creationId xmlns:a16="http://schemas.microsoft.com/office/drawing/2014/main" id="{60BD27BA-761D-4D84-8D81-6535FFDEB2B1}"/>
              </a:ext>
            </a:extLst>
          </p:cNvPr>
          <p:cNvSpPr>
            <a:spLocks noGrp="1"/>
          </p:cNvSpPr>
          <p:nvPr>
            <p:ph idx="1"/>
          </p:nvPr>
        </p:nvSpPr>
        <p:spPr>
          <a:xfrm>
            <a:off x="142844" y="775245"/>
            <a:ext cx="8583145" cy="1285603"/>
          </a:xfrm>
        </p:spPr>
        <p:txBody>
          <a:bodyPr/>
          <a:lstStyle/>
          <a:p>
            <a:r>
              <a:rPr lang="zh-CN" altLang="en-US"/>
              <a:t>下</a:t>
            </a:r>
            <a:r>
              <a:rPr lang="zh-CN" altLang="zh-CN"/>
              <a:t>图</a:t>
            </a:r>
            <a:r>
              <a:rPr lang="en-US" altLang="zh-CN"/>
              <a:t> </a:t>
            </a:r>
            <a:r>
              <a:rPr lang="zh-CN" altLang="zh-CN"/>
              <a:t>给出了一个例子，对于用户</a:t>
            </a:r>
            <a:r>
              <a:rPr lang="en-US" altLang="zh-CN"/>
              <a:t> A</a:t>
            </a:r>
            <a:r>
              <a:rPr lang="zh-CN" altLang="zh-CN"/>
              <a:t>，根据用户的历史偏好，这里只计算得到一个邻居</a:t>
            </a:r>
            <a:r>
              <a:rPr lang="en-US" altLang="zh-CN"/>
              <a:t> - </a:t>
            </a:r>
            <a:r>
              <a:rPr lang="zh-CN" altLang="zh-CN"/>
              <a:t>用户</a:t>
            </a:r>
            <a:r>
              <a:rPr lang="en-US" altLang="zh-CN"/>
              <a:t> C</a:t>
            </a:r>
            <a:r>
              <a:rPr lang="zh-CN" altLang="zh-CN"/>
              <a:t>，然后将用户</a:t>
            </a:r>
            <a:r>
              <a:rPr lang="en-US" altLang="zh-CN"/>
              <a:t> C </a:t>
            </a:r>
            <a:r>
              <a:rPr lang="zh-CN" altLang="zh-CN"/>
              <a:t>喜欢的物品</a:t>
            </a:r>
            <a:r>
              <a:rPr lang="en-US" altLang="zh-CN"/>
              <a:t> D </a:t>
            </a:r>
            <a:r>
              <a:rPr lang="zh-CN" altLang="zh-CN"/>
              <a:t>推荐给用户</a:t>
            </a:r>
            <a:r>
              <a:rPr lang="en-US" altLang="zh-CN"/>
              <a:t> A</a:t>
            </a:r>
            <a:r>
              <a:rPr lang="zh-CN" altLang="zh-CN"/>
              <a:t>。</a:t>
            </a:r>
          </a:p>
          <a:p>
            <a:endParaRPr lang="zh-CN" altLang="en-US"/>
          </a:p>
        </p:txBody>
      </p:sp>
      <p:sp>
        <p:nvSpPr>
          <p:cNvPr id="5" name="笑脸 4">
            <a:extLst>
              <a:ext uri="{FF2B5EF4-FFF2-40B4-BE49-F238E27FC236}">
                <a16:creationId xmlns:a16="http://schemas.microsoft.com/office/drawing/2014/main" id="{7A220134-3855-4C8C-9425-1B84B239424C}"/>
              </a:ext>
            </a:extLst>
          </p:cNvPr>
          <p:cNvSpPr/>
          <p:nvPr/>
        </p:nvSpPr>
        <p:spPr>
          <a:xfrm>
            <a:off x="2699816" y="2564309"/>
            <a:ext cx="1152525" cy="1081087"/>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笑脸 7">
            <a:extLst>
              <a:ext uri="{FF2B5EF4-FFF2-40B4-BE49-F238E27FC236}">
                <a16:creationId xmlns:a16="http://schemas.microsoft.com/office/drawing/2014/main" id="{97B478CF-024B-448D-9859-A679575E0317}"/>
              </a:ext>
            </a:extLst>
          </p:cNvPr>
          <p:cNvSpPr/>
          <p:nvPr/>
        </p:nvSpPr>
        <p:spPr>
          <a:xfrm>
            <a:off x="2628379" y="4005759"/>
            <a:ext cx="1150937"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7" name="直接箭头连接符 6">
            <a:extLst>
              <a:ext uri="{FF2B5EF4-FFF2-40B4-BE49-F238E27FC236}">
                <a16:creationId xmlns:a16="http://schemas.microsoft.com/office/drawing/2014/main" id="{297E2D8F-3A5C-4C0D-9D5F-4C4DA9C6B542}"/>
              </a:ext>
            </a:extLst>
          </p:cNvPr>
          <p:cNvCxnSpPr/>
          <p:nvPr/>
        </p:nvCxnSpPr>
        <p:spPr>
          <a:xfrm>
            <a:off x="3852341" y="3213596"/>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a:extLst>
              <a:ext uri="{FF2B5EF4-FFF2-40B4-BE49-F238E27FC236}">
                <a16:creationId xmlns:a16="http://schemas.microsoft.com/office/drawing/2014/main" id="{22962784-28AC-4E3E-B773-00289012D2A9}"/>
              </a:ext>
            </a:extLst>
          </p:cNvPr>
          <p:cNvSpPr/>
          <p:nvPr/>
        </p:nvSpPr>
        <p:spPr>
          <a:xfrm>
            <a:off x="5508104" y="2853234"/>
            <a:ext cx="1655762"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0488" name="TextBox 9">
            <a:extLst>
              <a:ext uri="{FF2B5EF4-FFF2-40B4-BE49-F238E27FC236}">
                <a16:creationId xmlns:a16="http://schemas.microsoft.com/office/drawing/2014/main" id="{09524BDB-B232-4F2E-B024-4D58F513FCA1}"/>
              </a:ext>
            </a:extLst>
          </p:cNvPr>
          <p:cNvSpPr txBox="1">
            <a:spLocks noChangeArrowheads="1"/>
          </p:cNvSpPr>
          <p:nvPr/>
        </p:nvSpPr>
        <p:spPr bwMode="auto">
          <a:xfrm>
            <a:off x="1836216" y="2843709"/>
            <a:ext cx="935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0489" name="TextBox 12">
            <a:extLst>
              <a:ext uri="{FF2B5EF4-FFF2-40B4-BE49-F238E27FC236}">
                <a16:creationId xmlns:a16="http://schemas.microsoft.com/office/drawing/2014/main" id="{31583CDC-F51F-4EDA-985A-2BFDB9CAB7A6}"/>
              </a:ext>
            </a:extLst>
          </p:cNvPr>
          <p:cNvSpPr txBox="1">
            <a:spLocks noChangeArrowheads="1"/>
          </p:cNvSpPr>
          <p:nvPr/>
        </p:nvSpPr>
        <p:spPr bwMode="auto">
          <a:xfrm>
            <a:off x="1836216" y="4356596"/>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14" name="圆角矩形 13">
            <a:extLst>
              <a:ext uri="{FF2B5EF4-FFF2-40B4-BE49-F238E27FC236}">
                <a16:creationId xmlns:a16="http://schemas.microsoft.com/office/drawing/2014/main" id="{F32ACEBA-1560-4E63-965D-6E15306E28C5}"/>
              </a:ext>
            </a:extLst>
          </p:cNvPr>
          <p:cNvSpPr/>
          <p:nvPr/>
        </p:nvSpPr>
        <p:spPr>
          <a:xfrm>
            <a:off x="5508104" y="4293096"/>
            <a:ext cx="1655762"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D</a:t>
            </a:r>
            <a:endParaRPr lang="zh-CN" altLang="en-US" sz="3200" dirty="0"/>
          </a:p>
        </p:txBody>
      </p:sp>
      <p:cxnSp>
        <p:nvCxnSpPr>
          <p:cNvPr id="15" name="直接箭头连接符 14">
            <a:extLst>
              <a:ext uri="{FF2B5EF4-FFF2-40B4-BE49-F238E27FC236}">
                <a16:creationId xmlns:a16="http://schemas.microsoft.com/office/drawing/2014/main" id="{9D36A73A-84F7-4E88-A19E-3B143EA07475}"/>
              </a:ext>
            </a:extLst>
          </p:cNvPr>
          <p:cNvCxnSpPr/>
          <p:nvPr/>
        </p:nvCxnSpPr>
        <p:spPr>
          <a:xfrm>
            <a:off x="3852341" y="4582021"/>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左弧形箭头 11">
            <a:extLst>
              <a:ext uri="{FF2B5EF4-FFF2-40B4-BE49-F238E27FC236}">
                <a16:creationId xmlns:a16="http://schemas.microsoft.com/office/drawing/2014/main" id="{6C5E02F8-F1FF-43CE-8AFD-109F3B13312E}"/>
              </a:ext>
            </a:extLst>
          </p:cNvPr>
          <p:cNvSpPr/>
          <p:nvPr/>
        </p:nvSpPr>
        <p:spPr>
          <a:xfrm>
            <a:off x="1547291" y="3002459"/>
            <a:ext cx="288925" cy="1506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493" name="TextBox 15">
            <a:extLst>
              <a:ext uri="{FF2B5EF4-FFF2-40B4-BE49-F238E27FC236}">
                <a16:creationId xmlns:a16="http://schemas.microsoft.com/office/drawing/2014/main" id="{CC0A6B75-36CE-4CEF-AC8B-F0C49AB640F0}"/>
              </a:ext>
            </a:extLst>
          </p:cNvPr>
          <p:cNvSpPr txBox="1">
            <a:spLocks noChangeArrowheads="1"/>
          </p:cNvSpPr>
          <p:nvPr/>
        </p:nvSpPr>
        <p:spPr bwMode="auto">
          <a:xfrm>
            <a:off x="1439341" y="3564434"/>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相似</a:t>
            </a:r>
          </a:p>
        </p:txBody>
      </p:sp>
      <p:cxnSp>
        <p:nvCxnSpPr>
          <p:cNvPr id="18" name="直接箭头连接符 17">
            <a:extLst>
              <a:ext uri="{FF2B5EF4-FFF2-40B4-BE49-F238E27FC236}">
                <a16:creationId xmlns:a16="http://schemas.microsoft.com/office/drawing/2014/main" id="{80AC3099-36A7-4F68-97E6-B5BE3849FF92}"/>
              </a:ext>
            </a:extLst>
          </p:cNvPr>
          <p:cNvCxnSpPr/>
          <p:nvPr/>
        </p:nvCxnSpPr>
        <p:spPr>
          <a:xfrm flipH="1" flipV="1">
            <a:off x="3852341" y="3248521"/>
            <a:ext cx="1655763"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95" name="TextBox 18">
            <a:extLst>
              <a:ext uri="{FF2B5EF4-FFF2-40B4-BE49-F238E27FC236}">
                <a16:creationId xmlns:a16="http://schemas.microsoft.com/office/drawing/2014/main" id="{3605BBAB-EBD7-4883-9844-C959A4DDF597}"/>
              </a:ext>
            </a:extLst>
          </p:cNvPr>
          <p:cNvSpPr txBox="1">
            <a:spLocks noChangeArrowheads="1"/>
          </p:cNvSpPr>
          <p:nvPr/>
        </p:nvSpPr>
        <p:spPr bwMode="auto">
          <a:xfrm>
            <a:off x="4211116" y="3615234"/>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  荐</a:t>
            </a:r>
          </a:p>
        </p:txBody>
      </p:sp>
      <p:sp>
        <p:nvSpPr>
          <p:cNvPr id="20496" name="TextBox 19">
            <a:extLst>
              <a:ext uri="{FF2B5EF4-FFF2-40B4-BE49-F238E27FC236}">
                <a16:creationId xmlns:a16="http://schemas.microsoft.com/office/drawing/2014/main" id="{BD84463C-9866-47C5-AF86-7F58ABCA3237}"/>
              </a:ext>
            </a:extLst>
          </p:cNvPr>
          <p:cNvSpPr txBox="1">
            <a:spLocks noChangeArrowheads="1"/>
          </p:cNvSpPr>
          <p:nvPr/>
        </p:nvSpPr>
        <p:spPr bwMode="auto">
          <a:xfrm>
            <a:off x="3799954" y="2730996"/>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
        <p:nvSpPr>
          <p:cNvPr id="20497" name="TextBox 22">
            <a:extLst>
              <a:ext uri="{FF2B5EF4-FFF2-40B4-BE49-F238E27FC236}">
                <a16:creationId xmlns:a16="http://schemas.microsoft.com/office/drawing/2014/main" id="{8F8AE001-DE7B-4F00-90FE-B975237ACBBB}"/>
              </a:ext>
            </a:extLst>
          </p:cNvPr>
          <p:cNvSpPr txBox="1">
            <a:spLocks noChangeArrowheads="1"/>
          </p:cNvSpPr>
          <p:nvPr/>
        </p:nvSpPr>
        <p:spPr bwMode="auto">
          <a:xfrm>
            <a:off x="3799954" y="4242296"/>
            <a:ext cx="84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A514699-7851-4BA4-A0AF-EEE92A5146A3}"/>
              </a:ext>
            </a:extLst>
          </p:cNvPr>
          <p:cNvSpPr>
            <a:spLocks noGrp="1"/>
          </p:cNvSpPr>
          <p:nvPr>
            <p:ph type="title"/>
          </p:nvPr>
        </p:nvSpPr>
        <p:spPr/>
        <p:txBody>
          <a:bodyPr/>
          <a:lstStyle/>
          <a:p>
            <a:r>
              <a:rPr lang="zh-CN" altLang="zh-CN"/>
              <a:t>基于物品的协同过滤</a:t>
            </a:r>
            <a:endParaRPr lang="zh-CN" altLang="en-US"/>
          </a:p>
        </p:txBody>
      </p:sp>
      <p:sp>
        <p:nvSpPr>
          <p:cNvPr id="3" name="内容占位符 2">
            <a:extLst>
              <a:ext uri="{FF2B5EF4-FFF2-40B4-BE49-F238E27FC236}">
                <a16:creationId xmlns:a16="http://schemas.microsoft.com/office/drawing/2014/main" id="{58E336C1-FD8C-4F47-A57E-9EDDD04866FD}"/>
              </a:ext>
            </a:extLst>
          </p:cNvPr>
          <p:cNvSpPr>
            <a:spLocks noGrp="1"/>
          </p:cNvSpPr>
          <p:nvPr>
            <p:ph idx="1"/>
          </p:nvPr>
        </p:nvSpPr>
        <p:spPr/>
        <p:txBody>
          <a:bodyPr/>
          <a:lstStyle/>
          <a:p>
            <a:r>
              <a:rPr lang="zh-CN" altLang="zh-CN"/>
              <a:t>基于物品的协同过滤的原理和基于用户的协同过滤类似，只是在计算邻居时采用物品本身，而不是从用户的角度，即基于用户对物品的偏好找到相似的物品，然后根据用户的历史偏好，推荐相似的物品给他。</a:t>
            </a:r>
            <a:endParaRPr lang="en-US" altLang="zh-CN"/>
          </a:p>
          <a:p>
            <a:r>
              <a:rPr lang="zh-CN" altLang="zh-CN"/>
              <a:t>从计算的角度看，就是将所有用户对某个物品的偏好作为一个向量来计算物品之间的相似度，得到物品的相似物品后，根据用户历史的偏好预测当前用户还没有表示偏好的物品，计算得到一个排序的物品列表作为推荐。</a:t>
            </a:r>
            <a:endParaRPr lang="en-US" altLang="zh-CN"/>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B7934BD-2FA0-420A-8F7E-124643F8E03F}"/>
              </a:ext>
            </a:extLst>
          </p:cNvPr>
          <p:cNvSpPr>
            <a:spLocks noGrp="1"/>
          </p:cNvSpPr>
          <p:nvPr>
            <p:ph type="title"/>
          </p:nvPr>
        </p:nvSpPr>
        <p:spPr/>
        <p:txBody>
          <a:bodyPr/>
          <a:lstStyle/>
          <a:p>
            <a:r>
              <a:rPr lang="zh-CN" altLang="zh-CN"/>
              <a:t>基于物品的协同过滤</a:t>
            </a:r>
            <a:endParaRPr lang="zh-CN" altLang="en-US"/>
          </a:p>
        </p:txBody>
      </p:sp>
      <p:sp>
        <p:nvSpPr>
          <p:cNvPr id="22531" name="内容占位符 2">
            <a:extLst>
              <a:ext uri="{FF2B5EF4-FFF2-40B4-BE49-F238E27FC236}">
                <a16:creationId xmlns:a16="http://schemas.microsoft.com/office/drawing/2014/main" id="{B774154B-224D-456F-9E83-0498E49CC8E4}"/>
              </a:ext>
            </a:extLst>
          </p:cNvPr>
          <p:cNvSpPr>
            <a:spLocks noGrp="1"/>
          </p:cNvSpPr>
          <p:nvPr>
            <p:ph idx="1"/>
          </p:nvPr>
        </p:nvSpPr>
        <p:spPr/>
        <p:txBody>
          <a:bodyPr/>
          <a:lstStyle/>
          <a:p>
            <a:r>
              <a:rPr lang="zh-CN" altLang="en-US"/>
              <a:t>下</a:t>
            </a:r>
            <a:r>
              <a:rPr lang="zh-CN" altLang="zh-CN"/>
              <a:t>图</a:t>
            </a:r>
            <a:r>
              <a:rPr lang="en-US" altLang="zh-CN"/>
              <a:t> </a:t>
            </a:r>
            <a:r>
              <a:rPr lang="zh-CN" altLang="zh-CN"/>
              <a:t>给出了一个例子，对于物品</a:t>
            </a:r>
            <a:r>
              <a:rPr lang="en-US" altLang="zh-CN"/>
              <a:t> A</a:t>
            </a:r>
            <a:r>
              <a:rPr lang="zh-CN" altLang="zh-CN"/>
              <a:t>，根据所有用户的历史偏好，喜欢物品</a:t>
            </a:r>
            <a:r>
              <a:rPr lang="en-US" altLang="zh-CN"/>
              <a:t> A </a:t>
            </a:r>
            <a:r>
              <a:rPr lang="zh-CN" altLang="zh-CN"/>
              <a:t>的用户都喜欢物品</a:t>
            </a:r>
            <a:r>
              <a:rPr lang="en-US" altLang="zh-CN"/>
              <a:t> C</a:t>
            </a:r>
            <a:r>
              <a:rPr lang="zh-CN" altLang="zh-CN"/>
              <a:t>，得出物品</a:t>
            </a:r>
            <a:r>
              <a:rPr lang="en-US" altLang="zh-CN"/>
              <a:t> A </a:t>
            </a:r>
            <a:r>
              <a:rPr lang="zh-CN" altLang="zh-CN"/>
              <a:t>和物品</a:t>
            </a:r>
            <a:r>
              <a:rPr lang="en-US" altLang="zh-CN"/>
              <a:t> C </a:t>
            </a:r>
            <a:r>
              <a:rPr lang="zh-CN" altLang="zh-CN"/>
              <a:t>比较相似，而用户</a:t>
            </a:r>
            <a:r>
              <a:rPr lang="en-US" altLang="zh-CN"/>
              <a:t> C </a:t>
            </a:r>
            <a:r>
              <a:rPr lang="zh-CN" altLang="zh-CN"/>
              <a:t>喜欢物品</a:t>
            </a:r>
            <a:r>
              <a:rPr lang="en-US" altLang="zh-CN"/>
              <a:t> A</a:t>
            </a:r>
            <a:r>
              <a:rPr lang="zh-CN" altLang="zh-CN"/>
              <a:t>，那么可以推断出用户</a:t>
            </a:r>
            <a:r>
              <a:rPr lang="en-US" altLang="zh-CN"/>
              <a:t> C </a:t>
            </a:r>
            <a:r>
              <a:rPr lang="zh-CN" altLang="zh-CN"/>
              <a:t>可能也喜欢物品</a:t>
            </a:r>
            <a:r>
              <a:rPr lang="en-US" altLang="zh-CN"/>
              <a:t> C</a:t>
            </a:r>
            <a:r>
              <a:rPr lang="zh-CN" altLang="zh-CN"/>
              <a:t>。</a:t>
            </a:r>
          </a:p>
          <a:p>
            <a:endParaRPr lang="zh-CN" altLang="en-US"/>
          </a:p>
        </p:txBody>
      </p:sp>
      <p:sp>
        <p:nvSpPr>
          <p:cNvPr id="4" name="笑脸 3">
            <a:extLst>
              <a:ext uri="{FF2B5EF4-FFF2-40B4-BE49-F238E27FC236}">
                <a16:creationId xmlns:a16="http://schemas.microsoft.com/office/drawing/2014/main" id="{9DFBC6D6-6B83-4CAF-A315-A2E6D631FA04}"/>
              </a:ext>
            </a:extLst>
          </p:cNvPr>
          <p:cNvSpPr/>
          <p:nvPr/>
        </p:nvSpPr>
        <p:spPr>
          <a:xfrm>
            <a:off x="2195513" y="2133600"/>
            <a:ext cx="1152525" cy="1079500"/>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笑脸 4">
            <a:extLst>
              <a:ext uri="{FF2B5EF4-FFF2-40B4-BE49-F238E27FC236}">
                <a16:creationId xmlns:a16="http://schemas.microsoft.com/office/drawing/2014/main" id="{5F66AF41-88F6-4E46-9B10-FD14CD41B72B}"/>
              </a:ext>
            </a:extLst>
          </p:cNvPr>
          <p:cNvSpPr/>
          <p:nvPr/>
        </p:nvSpPr>
        <p:spPr>
          <a:xfrm>
            <a:off x="2179638" y="3573463"/>
            <a:ext cx="1152525"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6" name="直接箭头连接符 5">
            <a:extLst>
              <a:ext uri="{FF2B5EF4-FFF2-40B4-BE49-F238E27FC236}">
                <a16:creationId xmlns:a16="http://schemas.microsoft.com/office/drawing/2014/main" id="{6B5326BB-1B98-48B9-989A-3CCC07CE5D17}"/>
              </a:ext>
            </a:extLst>
          </p:cNvPr>
          <p:cNvCxnSpPr>
            <a:stCxn id="4" idx="6"/>
          </p:cNvCxnSpPr>
          <p:nvPr/>
        </p:nvCxnSpPr>
        <p:spPr>
          <a:xfrm>
            <a:off x="3348038" y="2673350"/>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E3455E91-6D6E-48B4-BD3E-0EFD78DF5F3D}"/>
              </a:ext>
            </a:extLst>
          </p:cNvPr>
          <p:cNvSpPr/>
          <p:nvPr/>
        </p:nvSpPr>
        <p:spPr>
          <a:xfrm>
            <a:off x="5003800" y="2420938"/>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2536" name="TextBox 7">
            <a:extLst>
              <a:ext uri="{FF2B5EF4-FFF2-40B4-BE49-F238E27FC236}">
                <a16:creationId xmlns:a16="http://schemas.microsoft.com/office/drawing/2014/main" id="{5AF9AA93-806F-4419-AA9E-526867B18C4E}"/>
              </a:ext>
            </a:extLst>
          </p:cNvPr>
          <p:cNvSpPr txBox="1">
            <a:spLocks noChangeArrowheads="1"/>
          </p:cNvSpPr>
          <p:nvPr/>
        </p:nvSpPr>
        <p:spPr bwMode="auto">
          <a:xfrm>
            <a:off x="1331913" y="2420938"/>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2537" name="TextBox 8">
            <a:extLst>
              <a:ext uri="{FF2B5EF4-FFF2-40B4-BE49-F238E27FC236}">
                <a16:creationId xmlns:a16="http://schemas.microsoft.com/office/drawing/2014/main" id="{1AEB0E50-39F3-4279-9634-A7D2570F9A3C}"/>
              </a:ext>
            </a:extLst>
          </p:cNvPr>
          <p:cNvSpPr txBox="1">
            <a:spLocks noChangeArrowheads="1"/>
          </p:cNvSpPr>
          <p:nvPr/>
        </p:nvSpPr>
        <p:spPr bwMode="auto">
          <a:xfrm>
            <a:off x="1331913" y="393382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B</a:t>
            </a:r>
            <a:endParaRPr lang="zh-CN" altLang="en-US" sz="1800"/>
          </a:p>
        </p:txBody>
      </p:sp>
      <p:sp>
        <p:nvSpPr>
          <p:cNvPr id="10" name="圆角矩形 9">
            <a:extLst>
              <a:ext uri="{FF2B5EF4-FFF2-40B4-BE49-F238E27FC236}">
                <a16:creationId xmlns:a16="http://schemas.microsoft.com/office/drawing/2014/main" id="{77929191-84B3-4E05-BF3F-BEBC45955259}"/>
              </a:ext>
            </a:extLst>
          </p:cNvPr>
          <p:cNvSpPr/>
          <p:nvPr/>
        </p:nvSpPr>
        <p:spPr>
          <a:xfrm>
            <a:off x="5003800" y="3860800"/>
            <a:ext cx="1655763"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B</a:t>
            </a:r>
            <a:endParaRPr lang="zh-CN" altLang="en-US" sz="3200" dirty="0"/>
          </a:p>
        </p:txBody>
      </p:sp>
      <p:cxnSp>
        <p:nvCxnSpPr>
          <p:cNvPr id="11" name="直接箭头连接符 10">
            <a:extLst>
              <a:ext uri="{FF2B5EF4-FFF2-40B4-BE49-F238E27FC236}">
                <a16:creationId xmlns:a16="http://schemas.microsoft.com/office/drawing/2014/main" id="{1DA63E87-1BA6-4524-8E05-56F75CBB5939}"/>
              </a:ext>
            </a:extLst>
          </p:cNvPr>
          <p:cNvCxnSpPr/>
          <p:nvPr/>
        </p:nvCxnSpPr>
        <p:spPr>
          <a:xfrm>
            <a:off x="3348038" y="4149725"/>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笑脸 17">
            <a:extLst>
              <a:ext uri="{FF2B5EF4-FFF2-40B4-BE49-F238E27FC236}">
                <a16:creationId xmlns:a16="http://schemas.microsoft.com/office/drawing/2014/main" id="{F91C3701-FD00-4B94-A377-738E562B8877}"/>
              </a:ext>
            </a:extLst>
          </p:cNvPr>
          <p:cNvSpPr/>
          <p:nvPr/>
        </p:nvSpPr>
        <p:spPr>
          <a:xfrm>
            <a:off x="2195513" y="5013325"/>
            <a:ext cx="1152525" cy="1079500"/>
          </a:xfrm>
          <a:prstGeom prst="smileyFac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2541" name="TextBox 18">
            <a:extLst>
              <a:ext uri="{FF2B5EF4-FFF2-40B4-BE49-F238E27FC236}">
                <a16:creationId xmlns:a16="http://schemas.microsoft.com/office/drawing/2014/main" id="{BBF34DF8-5DC2-4153-B7E9-BC49AA0C0A05}"/>
              </a:ext>
            </a:extLst>
          </p:cNvPr>
          <p:cNvSpPr txBox="1">
            <a:spLocks noChangeArrowheads="1"/>
          </p:cNvSpPr>
          <p:nvPr/>
        </p:nvSpPr>
        <p:spPr bwMode="auto">
          <a:xfrm>
            <a:off x="1331913" y="5364163"/>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20" name="圆角矩形 19">
            <a:extLst>
              <a:ext uri="{FF2B5EF4-FFF2-40B4-BE49-F238E27FC236}">
                <a16:creationId xmlns:a16="http://schemas.microsoft.com/office/drawing/2014/main" id="{E2BFF904-46AB-45CE-9776-AF96F211F39C}"/>
              </a:ext>
            </a:extLst>
          </p:cNvPr>
          <p:cNvSpPr/>
          <p:nvPr/>
        </p:nvSpPr>
        <p:spPr>
          <a:xfrm>
            <a:off x="5003800" y="5300663"/>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C</a:t>
            </a:r>
            <a:endParaRPr lang="zh-CN" altLang="en-US" sz="3200" dirty="0"/>
          </a:p>
        </p:txBody>
      </p:sp>
      <p:cxnSp>
        <p:nvCxnSpPr>
          <p:cNvPr id="22" name="直接箭头连接符 21">
            <a:extLst>
              <a:ext uri="{FF2B5EF4-FFF2-40B4-BE49-F238E27FC236}">
                <a16:creationId xmlns:a16="http://schemas.microsoft.com/office/drawing/2014/main" id="{F42885C9-0606-4C49-B6C1-089A2FFCD1A6}"/>
              </a:ext>
            </a:extLst>
          </p:cNvPr>
          <p:cNvCxnSpPr>
            <a:stCxn id="5" idx="6"/>
            <a:endCxn id="7" idx="1"/>
          </p:cNvCxnSpPr>
          <p:nvPr/>
        </p:nvCxnSpPr>
        <p:spPr>
          <a:xfrm flipV="1">
            <a:off x="3332163" y="2708275"/>
            <a:ext cx="1671637" cy="1404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F3974D2-9599-4887-BD27-170909546A9D}"/>
              </a:ext>
            </a:extLst>
          </p:cNvPr>
          <p:cNvCxnSpPr>
            <a:stCxn id="5" idx="6"/>
            <a:endCxn id="20" idx="1"/>
          </p:cNvCxnSpPr>
          <p:nvPr/>
        </p:nvCxnSpPr>
        <p:spPr>
          <a:xfrm>
            <a:off x="3332163" y="4113213"/>
            <a:ext cx="1671637" cy="147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6ED7F74-9AFB-40D0-A231-5718E055B709}"/>
              </a:ext>
            </a:extLst>
          </p:cNvPr>
          <p:cNvCxnSpPr>
            <a:stCxn id="4" idx="6"/>
            <a:endCxn id="20" idx="1"/>
          </p:cNvCxnSpPr>
          <p:nvPr/>
        </p:nvCxnSpPr>
        <p:spPr>
          <a:xfrm>
            <a:off x="3348038" y="2673350"/>
            <a:ext cx="1655762" cy="2916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2F50E05-9880-4CEE-AF83-52389B233E07}"/>
              </a:ext>
            </a:extLst>
          </p:cNvPr>
          <p:cNvCxnSpPr>
            <a:stCxn id="18" idx="6"/>
          </p:cNvCxnSpPr>
          <p:nvPr/>
        </p:nvCxnSpPr>
        <p:spPr>
          <a:xfrm flipV="1">
            <a:off x="3348038" y="2790825"/>
            <a:ext cx="1655762" cy="2762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右弧形箭头 28">
            <a:extLst>
              <a:ext uri="{FF2B5EF4-FFF2-40B4-BE49-F238E27FC236}">
                <a16:creationId xmlns:a16="http://schemas.microsoft.com/office/drawing/2014/main" id="{09A47454-FE70-4453-B8B6-51184483CBE5}"/>
              </a:ext>
            </a:extLst>
          </p:cNvPr>
          <p:cNvSpPr/>
          <p:nvPr/>
        </p:nvSpPr>
        <p:spPr>
          <a:xfrm>
            <a:off x="6659563" y="2646363"/>
            <a:ext cx="720725" cy="30861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548" name="TextBox 29">
            <a:extLst>
              <a:ext uri="{FF2B5EF4-FFF2-40B4-BE49-F238E27FC236}">
                <a16:creationId xmlns:a16="http://schemas.microsoft.com/office/drawing/2014/main" id="{C1DF7557-A337-45A3-8E6E-0A6FCB336FBD}"/>
              </a:ext>
            </a:extLst>
          </p:cNvPr>
          <p:cNvSpPr txBox="1">
            <a:spLocks noChangeArrowheads="1"/>
          </p:cNvSpPr>
          <p:nvPr/>
        </p:nvSpPr>
        <p:spPr bwMode="auto">
          <a:xfrm>
            <a:off x="6875463" y="3933825"/>
            <a:ext cx="1152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800"/>
              <a:t>相 似</a:t>
            </a:r>
          </a:p>
        </p:txBody>
      </p:sp>
      <p:cxnSp>
        <p:nvCxnSpPr>
          <p:cNvPr id="32" name="直接箭头连接符 31">
            <a:extLst>
              <a:ext uri="{FF2B5EF4-FFF2-40B4-BE49-F238E27FC236}">
                <a16:creationId xmlns:a16="http://schemas.microsoft.com/office/drawing/2014/main" id="{46E44D2F-D25D-4DFF-A6D7-6677807C6D64}"/>
              </a:ext>
            </a:extLst>
          </p:cNvPr>
          <p:cNvCxnSpPr>
            <a:endCxn id="18" idx="6"/>
          </p:cNvCxnSpPr>
          <p:nvPr/>
        </p:nvCxnSpPr>
        <p:spPr>
          <a:xfrm flipH="1">
            <a:off x="3348038" y="5553075"/>
            <a:ext cx="165576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550" name="TextBox 32">
            <a:extLst>
              <a:ext uri="{FF2B5EF4-FFF2-40B4-BE49-F238E27FC236}">
                <a16:creationId xmlns:a16="http://schemas.microsoft.com/office/drawing/2014/main" id="{5F6B44E3-D7DB-4C20-8F9B-AC320D615165}"/>
              </a:ext>
            </a:extLst>
          </p:cNvPr>
          <p:cNvSpPr txBox="1">
            <a:spLocks noChangeArrowheads="1"/>
          </p:cNvSpPr>
          <p:nvPr/>
        </p:nvSpPr>
        <p:spPr bwMode="auto">
          <a:xfrm>
            <a:off x="3708400" y="55165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58D3EA2-9EA2-414B-96EF-20433A87D17F}"/>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D7A2877A-2160-423D-8CB8-4BCDB875C23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735A4B8-FEF5-437D-80E0-B7F4925BB527}"/>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C012CEE-B239-4E10-B53E-50CAD207F797}"/>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946266A1-8C18-40F4-8CCA-C5EE6034BC81}"/>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044AD715-EF31-4415-9C6D-1104DC07DE65}"/>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3564" name="标题 13">
            <a:extLst>
              <a:ext uri="{FF2B5EF4-FFF2-40B4-BE49-F238E27FC236}">
                <a16:creationId xmlns:a16="http://schemas.microsoft.com/office/drawing/2014/main" id="{0689018D-D189-4B88-81F1-67B95EC4962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EB8731B3-D4B8-4B14-AAF0-D4408A93FA55}"/>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A38FFEC7-3B0F-4FF8-8395-85A546E4B0B6}"/>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EF5AB5FB-06AD-4AFC-AEB5-06A1BCF160E7}"/>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18461933-6A19-4FA1-BFC6-85EB02FA6A80}"/>
              </a:ext>
            </a:extLst>
          </p:cNvPr>
          <p:cNvSpPr>
            <a:spLocks noGrp="1"/>
          </p:cNvSpPr>
          <p:nvPr>
            <p:ph idx="1"/>
          </p:nvPr>
        </p:nvSpPr>
        <p:spPr/>
        <p:txBody>
          <a:bodyPr/>
          <a:lstStyle/>
          <a:p>
            <a:r>
              <a:rPr lang="zh-CN" altLang="zh-CN"/>
              <a:t>以电影评分数据为例，实现基于用户的协同过滤算法第一个重要的步骤就是计算用户之间的相似度。而计算相似度，建立相关系数矩阵目前主要分为以下几种方法。</a:t>
            </a:r>
          </a:p>
          <a:p>
            <a:r>
              <a:rPr lang="zh-CN" altLang="zh-CN"/>
              <a:t>皮尔逊相关系数</a:t>
            </a:r>
            <a:endParaRPr lang="en-US" altLang="zh-CN"/>
          </a:p>
          <a:p>
            <a:r>
              <a:rPr lang="zh-CN" altLang="zh-CN"/>
              <a:t>皮尔逊相关系数一般用于计算两个定距变量间联系的紧密程度，它的取值在</a:t>
            </a:r>
            <a:r>
              <a:rPr lang="en-US" altLang="zh-CN"/>
              <a:t> [-1</a:t>
            </a:r>
            <a:r>
              <a:rPr lang="zh-CN" altLang="zh-CN"/>
              <a:t>，</a:t>
            </a:r>
            <a:r>
              <a:rPr lang="en-US" altLang="zh-CN"/>
              <a:t>+1] </a:t>
            </a:r>
            <a:r>
              <a:rPr lang="zh-CN" altLang="zh-CN"/>
              <a:t>之间。用数学公式表示，皮尔森相关系数等于两个变量的协方差除于两个变量的标准差。计算公式如下所示：</a:t>
            </a:r>
          </a:p>
          <a:p>
            <a:endParaRPr lang="en-US" altLang="zh-CN"/>
          </a:p>
          <a:p>
            <a:r>
              <a:rPr lang="zh-CN" altLang="zh-CN"/>
              <a:t>由于皮尔逊相关系数描述的是两组数据变化移动的趋势，所以在基于</a:t>
            </a:r>
            <a:r>
              <a:rPr lang="en-US" altLang="zh-CN"/>
              <a:t> </a:t>
            </a:r>
            <a:r>
              <a:rPr lang="zh-CN" altLang="zh-CN"/>
              <a:t>用户的协同过滤系统中，经常使用。描述用户购买或评分变化的趋势，若趋势相近则皮尔逊系数趋近于</a:t>
            </a:r>
            <a:r>
              <a:rPr lang="en-US" altLang="zh-CN"/>
              <a:t>1</a:t>
            </a:r>
            <a:r>
              <a:rPr lang="zh-CN" altLang="zh-CN"/>
              <a:t>，也就是我们认为相似的用户。</a:t>
            </a:r>
            <a:endParaRPr lang="zh-CN" altLang="zh-CN" dirty="0"/>
          </a:p>
        </p:txBody>
      </p:sp>
      <p:graphicFrame>
        <p:nvGraphicFramePr>
          <p:cNvPr id="24580" name="对象 3">
            <a:extLst>
              <a:ext uri="{FF2B5EF4-FFF2-40B4-BE49-F238E27FC236}">
                <a16:creationId xmlns:a16="http://schemas.microsoft.com/office/drawing/2014/main" id="{348F5BC5-998C-4ECE-A92E-A522F7609587}"/>
              </a:ext>
            </a:extLst>
          </p:cNvPr>
          <p:cNvGraphicFramePr>
            <a:graphicFrameLocks noChangeAspect="1"/>
          </p:cNvGraphicFramePr>
          <p:nvPr/>
        </p:nvGraphicFramePr>
        <p:xfrm>
          <a:off x="3492500" y="4149725"/>
          <a:ext cx="1943100" cy="641350"/>
        </p:xfrm>
        <a:graphic>
          <a:graphicData uri="http://schemas.openxmlformats.org/presentationml/2006/ole">
            <mc:AlternateContent xmlns:mc="http://schemas.openxmlformats.org/markup-compatibility/2006">
              <mc:Choice xmlns:v="urn:schemas-microsoft-com:vml" Requires="v">
                <p:oleObj spid="_x0000_s24595" name="Equation" r:id="rId3" imgW="1307880" imgH="431640" progId="Equation.DSMT4">
                  <p:embed/>
                </p:oleObj>
              </mc:Choice>
              <mc:Fallback>
                <p:oleObj name="Equation" r:id="rId3" imgW="1307880" imgH="43164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14972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53605</TotalTime>
  <Words>1957</Words>
  <Application>Microsoft Office PowerPoint</Application>
  <PresentationFormat>全屏显示(4:3)</PresentationFormat>
  <Paragraphs>172</Paragraphs>
  <Slides>19</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9" baseType="lpstr">
      <vt:lpstr>黑体</vt:lpstr>
      <vt:lpstr>华文楷体</vt:lpstr>
      <vt:lpstr>微软雅黑</vt:lpstr>
      <vt:lpstr>Arial</vt:lpstr>
      <vt:lpstr>Calibri</vt:lpstr>
      <vt:lpstr>Verdana</vt:lpstr>
      <vt:lpstr>Wingdings</vt:lpstr>
      <vt:lpstr>Office 主题</vt:lpstr>
      <vt:lpstr>Equation</vt:lpstr>
      <vt:lpstr>Microsoft Visio Drawing</vt:lpstr>
      <vt:lpstr>PowerPoint 演示文稿</vt:lpstr>
      <vt:lpstr>目录</vt:lpstr>
      <vt:lpstr>智能推荐概述</vt:lpstr>
      <vt:lpstr>智能推荐的种类</vt:lpstr>
      <vt:lpstr>基于用户的协同过滤</vt:lpstr>
      <vt:lpstr>基于物品的协同过滤</vt:lpstr>
      <vt:lpstr>基于物品的协同过滤</vt:lpstr>
      <vt:lpstr>目录</vt:lpstr>
      <vt:lpstr>基于用户的协同过滤</vt:lpstr>
      <vt:lpstr>基于用户的协同过滤</vt:lpstr>
      <vt:lpstr>基于用户的协同过滤</vt:lpstr>
      <vt:lpstr>基于用户的协同过滤</vt:lpstr>
      <vt:lpstr>基于用户的协同过滤</vt:lpstr>
      <vt:lpstr>目录</vt:lpstr>
      <vt:lpstr>协同过滤的实现</vt:lpstr>
      <vt:lpstr>协同过滤实现代码</vt:lpstr>
      <vt:lpstr>Python输出结果</vt:lpstr>
      <vt:lpstr>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6887</cp:revision>
  <cp:lastPrinted>1601-01-01T00:00:00Z</cp:lastPrinted>
  <dcterms:created xsi:type="dcterms:W3CDTF">2009-09-22T14:48:25Z</dcterms:created>
  <dcterms:modified xsi:type="dcterms:W3CDTF">2019-07-16T06:14:13Z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