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34"/>
  </p:notesMasterIdLst>
  <p:sldIdLst>
    <p:sldId id="499" r:id="rId2"/>
    <p:sldId id="519" r:id="rId3"/>
    <p:sldId id="520"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18" r:id="rId33"/>
  </p:sldIdLst>
  <p:sldSz cx="9144000" cy="6858000" type="screen4x3"/>
  <p:notesSz cx="7099300" cy="10234613"/>
  <p:custDataLst>
    <p:tags r:id="rId35"/>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8701" autoAdjust="0"/>
  </p:normalViewPr>
  <p:slideViewPr>
    <p:cSldViewPr>
      <p:cViewPr varScale="1">
        <p:scale>
          <a:sx n="85" d="100"/>
          <a:sy n="85" d="100"/>
        </p:scale>
        <p:origin x="888" y="7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BE984B0-4472-45A7-BD5F-608BBEA4D27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42CF660-EDDE-439C-A6FD-02FAA4BC083C}"/>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5844" name="Rectangle 4">
            <a:extLst>
              <a:ext uri="{FF2B5EF4-FFF2-40B4-BE49-F238E27FC236}">
                <a16:creationId xmlns:a16="http://schemas.microsoft.com/office/drawing/2014/main" id="{49B6EA88-B2D6-4200-8C38-2A1890A1BCEE}"/>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B5AD3C4-97B3-41B0-ABB5-32C9F49357A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F8297B66-68F4-49B6-BDE3-8951966E70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822A7763-F8B6-4B24-998C-7D81B166439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7B1EBAB5-5F3D-44A0-BF6E-CA05812C53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69A0DEBA-D755-4079-B91A-3CA228B853D7}"/>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81CB1C6D-6DA1-4E91-8269-52EAA76480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灯片编号占位符 3">
            <a:extLst>
              <a:ext uri="{FF2B5EF4-FFF2-40B4-BE49-F238E27FC236}">
                <a16:creationId xmlns:a16="http://schemas.microsoft.com/office/drawing/2014/main" id="{6D58BA06-1180-4EB0-A719-8059CA1D1D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DE1CCCD-9D99-4A6C-8B8B-F77C0DFEB5BE}"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4ABD0C92-A1BE-4B88-9CF5-F7CB7899C149}"/>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95B0AEB5-1FC7-4BDC-8A8C-13A99EEAE4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1204" name="灯片编号占位符 3">
            <a:extLst>
              <a:ext uri="{FF2B5EF4-FFF2-40B4-BE49-F238E27FC236}">
                <a16:creationId xmlns:a16="http://schemas.microsoft.com/office/drawing/2014/main" id="{A25235E1-F6C7-430D-8804-C9A816A8AD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BE44193D-9F9C-40BF-BF49-86BB4EA28585}" type="slidenum">
              <a:rPr lang="zh-CN" altLang="en-US" sz="1300">
                <a:solidFill>
                  <a:schemeClr val="tx1"/>
                </a:solidFill>
              </a:rPr>
              <a:pPr eaLnBrk="1" hangingPunct="1"/>
              <a:t>2</a:t>
            </a:fld>
            <a:endParaRPr lang="zh-CN" altLang="en-US" sz="1300">
              <a:solidFill>
                <a:schemeClr val="tx1"/>
              </a:solidFill>
            </a:endParaRPr>
          </a:p>
        </p:txBody>
      </p:sp>
    </p:spTree>
    <p:extLst>
      <p:ext uri="{BB962C8B-B14F-4D97-AF65-F5344CB8AC3E}">
        <p14:creationId xmlns:p14="http://schemas.microsoft.com/office/powerpoint/2010/main" val="327358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3D210C3-6603-4F0A-A9DA-E467F45DCC37}"/>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CB4226EE-C027-4584-878C-D1F634972E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0B187546-0669-4E1F-8F76-1F06CB7F4F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AA31FB6-A183-426B-BE9D-5D70CB8D993F}" type="slidenum">
              <a:rPr lang="zh-CN" altLang="en-US" sz="1300">
                <a:solidFill>
                  <a:schemeClr val="tx1"/>
                </a:solidFill>
              </a:rPr>
              <a:pPr eaLnBrk="1" hangingPunct="1"/>
              <a:t>15</a:t>
            </a:fld>
            <a:endParaRPr lang="zh-CN" altLang="en-US" sz="1300">
              <a:solidFill>
                <a:schemeClr val="tx1"/>
              </a:solidFill>
            </a:endParaRPr>
          </a:p>
        </p:txBody>
      </p:sp>
    </p:spTree>
    <p:extLst>
      <p:ext uri="{BB962C8B-B14F-4D97-AF65-F5344CB8AC3E}">
        <p14:creationId xmlns:p14="http://schemas.microsoft.com/office/powerpoint/2010/main" val="132595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ACB1828B-001A-462B-91AF-161FDEB6574C}"/>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0BBE8CEA-C38A-4002-A584-D8B0B22EB3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6435B28F-2A41-41AE-A388-F2240F3312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0EF3046-7207-41B4-994B-DF018984EDE6}" type="slidenum">
              <a:rPr lang="zh-CN" altLang="en-US" sz="1300">
                <a:solidFill>
                  <a:schemeClr val="tx1"/>
                </a:solidFill>
              </a:rPr>
              <a:pPr eaLnBrk="1" hangingPunct="1"/>
              <a:t>22</a:t>
            </a:fld>
            <a:endParaRPr lang="zh-CN" altLang="en-US" sz="1300">
              <a:solidFill>
                <a:schemeClr val="tx1"/>
              </a:solidFill>
            </a:endParaRPr>
          </a:p>
        </p:txBody>
      </p:sp>
    </p:spTree>
    <p:extLst>
      <p:ext uri="{BB962C8B-B14F-4D97-AF65-F5344CB8AC3E}">
        <p14:creationId xmlns:p14="http://schemas.microsoft.com/office/powerpoint/2010/main" val="119790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2649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0D3845-A1AA-4E03-9D0F-6C5C427E30D4}"/>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A40F7EE-B3D8-4C3D-A911-6E388FAB07A6}"/>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2936911E-9263-4CCF-9296-114EFCD82418}"/>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48248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1" name="AutoShape 22">
            <a:extLst>
              <a:ext uri="{FF2B5EF4-FFF2-40B4-BE49-F238E27FC236}">
                <a16:creationId xmlns:a16="http://schemas.microsoft.com/office/drawing/2014/main" id="{BF2622F1-ABCC-4EBC-9FC8-621E901FDD1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2" name="AutoShape 23">
            <a:extLst>
              <a:ext uri="{FF2B5EF4-FFF2-40B4-BE49-F238E27FC236}">
                <a16:creationId xmlns:a16="http://schemas.microsoft.com/office/drawing/2014/main" id="{CA76A666-CBE3-44B6-9FEF-2B6A9E7D942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3" name="Rectangle 12">
            <a:extLst>
              <a:ext uri="{FF2B5EF4-FFF2-40B4-BE49-F238E27FC236}">
                <a16:creationId xmlns:a16="http://schemas.microsoft.com/office/drawing/2014/main" id="{8AAB44C2-E26C-4CAD-8B9C-2ABF24D44668}"/>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24" name="直接连接符 23">
            <a:extLst>
              <a:ext uri="{FF2B5EF4-FFF2-40B4-BE49-F238E27FC236}">
                <a16:creationId xmlns:a16="http://schemas.microsoft.com/office/drawing/2014/main" id="{E60E3434-DF06-4D57-86AF-1BCA2A739D84}"/>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A698B1C-7A50-4508-930D-5298A7520FDD}"/>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8228DA5-4319-4B64-B5D0-68036BE3A9E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E69E080-7CC0-4BB4-8B18-FC6945E10A3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28" name="标题 1">
            <a:extLst>
              <a:ext uri="{FF2B5EF4-FFF2-40B4-BE49-F238E27FC236}">
                <a16:creationId xmlns:a16="http://schemas.microsoft.com/office/drawing/2014/main" id="{297603E2-4390-44FF-88E0-F080CE73CCB0}"/>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9" name="内容占位符 2">
            <a:extLst>
              <a:ext uri="{FF2B5EF4-FFF2-40B4-BE49-F238E27FC236}">
                <a16:creationId xmlns:a16="http://schemas.microsoft.com/office/drawing/2014/main" id="{B8C678D9-A252-4942-923E-E47272D18951}"/>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723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4"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9DC80AE-F38C-49CD-9DEE-A126403F8B6B}"/>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791664D-33E8-4FE4-BB2F-071903E13CE0}" type="datetimeFigureOut">
              <a:rPr lang="zh-CN" altLang="en-US"/>
              <a:pPr>
                <a:defRPr/>
              </a:pPr>
              <a:t>2018/5/2</a:t>
            </a:fld>
            <a:endParaRPr lang="zh-CN" altLang="en-US"/>
          </a:p>
        </p:txBody>
      </p:sp>
      <p:sp>
        <p:nvSpPr>
          <p:cNvPr id="3" name="页脚占位符 4">
            <a:extLst>
              <a:ext uri="{FF2B5EF4-FFF2-40B4-BE49-F238E27FC236}">
                <a16:creationId xmlns:a16="http://schemas.microsoft.com/office/drawing/2014/main" id="{74D5E924-9C96-4B9E-9B16-36E1C2B8B5EC}"/>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A6E32A02-9B5A-4432-A89D-12CBFCECC310}"/>
              </a:ext>
            </a:extLst>
          </p:cNvPr>
          <p:cNvSpPr>
            <a:spLocks noGrp="1"/>
          </p:cNvSpPr>
          <p:nvPr>
            <p:ph type="sldNum" sz="quarter" idx="12"/>
          </p:nvPr>
        </p:nvSpPr>
        <p:spPr/>
        <p:txBody>
          <a:bodyPr/>
          <a:lstStyle>
            <a:lvl1pPr eaLnBrk="0" hangingPunct="0">
              <a:defRPr/>
            </a:lvl1pPr>
          </a:lstStyle>
          <a:p>
            <a:fld id="{4FE1A11C-8A26-4502-A4B6-80365FBDC362}" type="slidenum">
              <a:rPr lang="zh-CN" altLang="en-US"/>
              <a:pPr/>
              <a:t>‹#›</a:t>
            </a:fld>
            <a:endParaRPr lang="zh-CN" altLang="en-US"/>
          </a:p>
        </p:txBody>
      </p:sp>
    </p:spTree>
    <p:extLst>
      <p:ext uri="{BB962C8B-B14F-4D97-AF65-F5344CB8AC3E}">
        <p14:creationId xmlns:p14="http://schemas.microsoft.com/office/powerpoint/2010/main" val="37887406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6DAA377-8356-474B-8160-B9A44B9767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0ABEF0-82CC-4002-A28E-5EB974471D0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7DE78-9739-4145-83AC-1E5577F470F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8BD37229-8511-4178-93AC-2E765C3BC0A4}" type="datetimeFigureOut">
              <a:rPr lang="zh-CN" altLang="en-US"/>
              <a:pPr>
                <a:defRPr/>
              </a:pPr>
              <a:t>2018/5/2</a:t>
            </a:fld>
            <a:endParaRPr lang="zh-CN" altLang="en-US"/>
          </a:p>
        </p:txBody>
      </p:sp>
      <p:sp>
        <p:nvSpPr>
          <p:cNvPr id="5" name="页脚占位符 4">
            <a:extLst>
              <a:ext uri="{FF2B5EF4-FFF2-40B4-BE49-F238E27FC236}">
                <a16:creationId xmlns:a16="http://schemas.microsoft.com/office/drawing/2014/main" id="{EB9DDE51-5CF8-410C-9D6F-3DF03F6D34B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32E5B87-026B-42A9-8881-6ED9B13D7E2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C42A949-1942-410D-BFA1-0CDBAC3A6D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D85C99E-9F8B-4046-B111-70843B6144FA}"/>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61808790-E5E8-4CDA-959F-FAE63C2892F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FCBBB864-BD48-4068-9673-811C1DD7D065}"/>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E76A598-A870-4938-9C80-430C8BBE18F8}"/>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D4DD428E-CB80-4239-A021-E29BE97B453F}"/>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35ABFA8-9E6E-40FE-90AF-5D6AE797A35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2DB8E180-6372-4F68-96D2-978F46B7CDF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FAE4790E-B6FE-46D6-A508-39746B733AF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D9855B4-F532-4C32-8AEE-F5353C4FEE0C}"/>
              </a:ext>
            </a:extLst>
          </p:cNvPr>
          <p:cNvSpPr txBox="1">
            <a:spLocks noChangeArrowheads="1"/>
          </p:cNvSpPr>
          <p:nvPr/>
        </p:nvSpPr>
        <p:spPr bwMode="auto">
          <a:xfrm>
            <a:off x="4071938" y="2873375"/>
            <a:ext cx="5072062" cy="9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时间序列分析</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59E12D0-675F-40AA-BBFB-CB92EF2F9DD0}"/>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5603" name="内容占位符 2">
            <a:extLst>
              <a:ext uri="{FF2B5EF4-FFF2-40B4-BE49-F238E27FC236}">
                <a16:creationId xmlns:a16="http://schemas.microsoft.com/office/drawing/2014/main" id="{1CEE3685-D3FA-4C9E-9D9E-A6505B428462}"/>
              </a:ext>
            </a:extLst>
          </p:cNvPr>
          <p:cNvSpPr>
            <a:spLocks noGrp="1"/>
          </p:cNvSpPr>
          <p:nvPr>
            <p:ph idx="1"/>
          </p:nvPr>
        </p:nvSpPr>
        <p:spPr>
          <a:xfrm>
            <a:off x="250825" y="774700"/>
            <a:ext cx="8497888" cy="1069975"/>
          </a:xfrm>
        </p:spPr>
        <p:txBody>
          <a:bodyPr/>
          <a:lstStyle/>
          <a:p>
            <a:r>
              <a:rPr lang="zh-CN" altLang="zh-CN"/>
              <a:t>对差分后的序列做自相关检验，见图 </a:t>
            </a:r>
            <a:r>
              <a:rPr lang="en-US" altLang="zh-CN"/>
              <a:t>12‑4</a:t>
            </a:r>
            <a:r>
              <a:rPr lang="zh-CN" altLang="zh-CN"/>
              <a:t>，观察是否自相关</a:t>
            </a:r>
            <a:endParaRPr lang="en-US" altLang="zh-CN"/>
          </a:p>
          <a:p>
            <a:pPr>
              <a:buFont typeface="Wingdings" pitchFamily="2" charset="2"/>
              <a:buChar char="ü"/>
            </a:pPr>
            <a:r>
              <a:rPr lang="en-US" altLang="zh-CN"/>
              <a:t>plot_acf(D_data).show() #</a:t>
            </a:r>
            <a:r>
              <a:rPr lang="zh-CN" altLang="zh-CN"/>
              <a:t>自相关图</a:t>
            </a:r>
            <a:endParaRPr lang="zh-CN" altLang="en-US"/>
          </a:p>
        </p:txBody>
      </p:sp>
      <p:pic>
        <p:nvPicPr>
          <p:cNvPr id="25604" name="图片 1">
            <a:extLst>
              <a:ext uri="{FF2B5EF4-FFF2-40B4-BE49-F238E27FC236}">
                <a16:creationId xmlns:a16="http://schemas.microsoft.com/office/drawing/2014/main" id="{853FD095-EC0C-4D5D-AD60-7E7F5C5D3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06" y="1834194"/>
            <a:ext cx="6821488"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内容占位符 2">
            <a:extLst>
              <a:ext uri="{FF2B5EF4-FFF2-40B4-BE49-F238E27FC236}">
                <a16:creationId xmlns:a16="http://schemas.microsoft.com/office/drawing/2014/main" id="{AC0322D3-61BE-46B5-B9A5-9BDA4903B8CF}"/>
              </a:ext>
            </a:extLst>
          </p:cNvPr>
          <p:cNvSpPr txBox="1">
            <a:spLocks/>
          </p:cNvSpPr>
          <p:nvPr/>
        </p:nvSpPr>
        <p:spPr bwMode="auto">
          <a:xfrm>
            <a:off x="250825" y="5178425"/>
            <a:ext cx="84264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由图可以看出，差分后的序列迅速落入区间内，并呈现出向0靠拢的趋势，序列没有自相关性。</a:t>
            </a:r>
          </a:p>
        </p:txBody>
      </p:sp>
    </p:spTree>
    <p:extLst>
      <p:ext uri="{BB962C8B-B14F-4D97-AF65-F5344CB8AC3E}">
        <p14:creationId xmlns:p14="http://schemas.microsoft.com/office/powerpoint/2010/main" val="55356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123C343-E047-4AF0-8844-A296B5585569}"/>
              </a:ext>
            </a:extLst>
          </p:cNvPr>
          <p:cNvSpPr>
            <a:spLocks noGrp="1"/>
          </p:cNvSpPr>
          <p:nvPr>
            <p:ph type="title"/>
          </p:nvPr>
        </p:nvSpPr>
        <p:spPr>
          <a:xfrm>
            <a:off x="395288" y="153988"/>
            <a:ext cx="8318500" cy="431800"/>
          </a:xfrm>
        </p:spPr>
        <p:txBody>
          <a:bodyPr/>
          <a:lstStyle/>
          <a:p>
            <a:r>
              <a:rPr lang="zh-CN" altLang="en-US"/>
              <a:t>相关性检验</a:t>
            </a:r>
          </a:p>
        </p:txBody>
      </p:sp>
      <p:sp>
        <p:nvSpPr>
          <p:cNvPr id="26627" name="内容占位符 2">
            <a:extLst>
              <a:ext uri="{FF2B5EF4-FFF2-40B4-BE49-F238E27FC236}">
                <a16:creationId xmlns:a16="http://schemas.microsoft.com/office/drawing/2014/main" id="{9581AA04-ADD5-4E57-ADCA-C733BA80757D}"/>
              </a:ext>
            </a:extLst>
          </p:cNvPr>
          <p:cNvSpPr>
            <a:spLocks noGrp="1"/>
          </p:cNvSpPr>
          <p:nvPr>
            <p:ph idx="1"/>
          </p:nvPr>
        </p:nvSpPr>
        <p:spPr>
          <a:xfrm>
            <a:off x="250825" y="774700"/>
            <a:ext cx="7921625" cy="1285875"/>
          </a:xfrm>
        </p:spPr>
        <p:txBody>
          <a:bodyPr/>
          <a:lstStyle/>
          <a:p>
            <a:r>
              <a:rPr lang="zh-CN" altLang="zh-CN"/>
              <a:t>对差分后的序列做偏自相关检验，见图 </a:t>
            </a:r>
            <a:r>
              <a:rPr lang="en-US" altLang="zh-CN"/>
              <a:t>12‑5</a:t>
            </a:r>
            <a:r>
              <a:rPr lang="zh-CN" altLang="zh-CN"/>
              <a:t>，观察是否偏自相关</a:t>
            </a:r>
            <a:endParaRPr lang="en-US" altLang="zh-CN"/>
          </a:p>
          <a:p>
            <a:pPr>
              <a:lnSpc>
                <a:spcPct val="100000"/>
              </a:lnSpc>
              <a:buFont typeface="Wingdings" pitchFamily="2" charset="2"/>
              <a:buChar char="ü"/>
            </a:pPr>
            <a:r>
              <a:rPr lang="en-US" altLang="zh-CN" sz="1800"/>
              <a:t>from statsmodels.graphics.tsaplots import </a:t>
            </a:r>
          </a:p>
          <a:p>
            <a:pPr>
              <a:lnSpc>
                <a:spcPct val="100000"/>
              </a:lnSpc>
              <a:buFont typeface="Wingdings" pitchFamily="2" charset="2"/>
              <a:buChar char="ü"/>
            </a:pPr>
            <a:r>
              <a:rPr lang="en-US" altLang="zh-CN" sz="1800"/>
              <a:t>plot_pacfplot_pacf(D_data).show() #</a:t>
            </a:r>
            <a:r>
              <a:rPr lang="zh-CN" altLang="zh-CN" sz="1800"/>
              <a:t>偏自相关图</a:t>
            </a:r>
            <a:endParaRPr lang="zh-CN" altLang="en-US" sz="1800"/>
          </a:p>
        </p:txBody>
      </p:sp>
      <p:pic>
        <p:nvPicPr>
          <p:cNvPr id="26628" name="图片 1">
            <a:extLst>
              <a:ext uri="{FF2B5EF4-FFF2-40B4-BE49-F238E27FC236}">
                <a16:creationId xmlns:a16="http://schemas.microsoft.com/office/drawing/2014/main" id="{912BC035-FA3C-4052-B698-08259063C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030413"/>
            <a:ext cx="72009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内容占位符 2">
            <a:extLst>
              <a:ext uri="{FF2B5EF4-FFF2-40B4-BE49-F238E27FC236}">
                <a16:creationId xmlns:a16="http://schemas.microsoft.com/office/drawing/2014/main" id="{9217780B-CD7C-4593-9FEF-FE07F489212C}"/>
              </a:ext>
            </a:extLst>
          </p:cNvPr>
          <p:cNvSpPr txBox="1">
            <a:spLocks/>
          </p:cNvSpPr>
          <p:nvPr/>
        </p:nvSpPr>
        <p:spPr bwMode="auto">
          <a:xfrm>
            <a:off x="250825" y="5300663"/>
            <a:ext cx="84978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由偏自相关图可以看出，差分后的序列也没有显示出偏自相关性</a:t>
            </a:r>
            <a:endParaRPr lang="zh-CN"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61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A066399-1C56-4A38-889E-6883C5E35006}"/>
              </a:ext>
            </a:extLst>
          </p:cNvPr>
          <p:cNvSpPr>
            <a:spLocks noGrp="1"/>
          </p:cNvSpPr>
          <p:nvPr>
            <p:ph type="title"/>
          </p:nvPr>
        </p:nvSpPr>
        <p:spPr>
          <a:xfrm>
            <a:off x="395288" y="153988"/>
            <a:ext cx="8318500" cy="431800"/>
          </a:xfrm>
        </p:spPr>
        <p:txBody>
          <a:bodyPr/>
          <a:lstStyle/>
          <a:p>
            <a:r>
              <a:rPr lang="zh-CN" altLang="en-US"/>
              <a:t>平稳性检验</a:t>
            </a:r>
          </a:p>
        </p:txBody>
      </p:sp>
      <p:sp>
        <p:nvSpPr>
          <p:cNvPr id="27651" name="内容占位符 2">
            <a:extLst>
              <a:ext uri="{FF2B5EF4-FFF2-40B4-BE49-F238E27FC236}">
                <a16:creationId xmlns:a16="http://schemas.microsoft.com/office/drawing/2014/main" id="{0E61377A-F4D2-42EA-9EBC-F3518E4E78C7}"/>
              </a:ext>
            </a:extLst>
          </p:cNvPr>
          <p:cNvSpPr>
            <a:spLocks noGrp="1"/>
          </p:cNvSpPr>
          <p:nvPr>
            <p:ph idx="1"/>
          </p:nvPr>
        </p:nvSpPr>
        <p:spPr>
          <a:xfrm>
            <a:off x="250825" y="774700"/>
            <a:ext cx="8497888" cy="5607050"/>
          </a:xfrm>
        </p:spPr>
        <p:txBody>
          <a:bodyPr/>
          <a:lstStyle/>
          <a:p>
            <a:r>
              <a:rPr lang="zh-CN" altLang="zh-CN"/>
              <a:t>再对差分后的序列做平稳性检测</a:t>
            </a:r>
            <a:endParaRPr lang="en-US" altLang="zh-CN"/>
          </a:p>
          <a:p>
            <a:pPr>
              <a:lnSpc>
                <a:spcPct val="100000"/>
              </a:lnSpc>
              <a:buFont typeface="Wingdings" pitchFamily="2" charset="2"/>
              <a:buChar char="ü"/>
            </a:pPr>
            <a:r>
              <a:rPr lang="en-US" altLang="zh-CN" sz="1800"/>
              <a:t>#</a:t>
            </a:r>
            <a:r>
              <a:rPr lang="zh-CN" altLang="zh-CN" sz="1800"/>
              <a:t>平稳性检测</a:t>
            </a:r>
            <a:endParaRPr lang="en-US" altLang="zh-CN" sz="1800"/>
          </a:p>
          <a:p>
            <a:pPr>
              <a:lnSpc>
                <a:spcPct val="100000"/>
              </a:lnSpc>
              <a:buFont typeface="Wingdings" pitchFamily="2" charset="2"/>
              <a:buChar char="ü"/>
            </a:pPr>
            <a:r>
              <a:rPr lang="en-US" altLang="zh-CN" sz="1800"/>
              <a:t>print(u'</a:t>
            </a:r>
            <a:r>
              <a:rPr lang="zh-CN" altLang="zh-CN" sz="1800"/>
              <a:t>差分序列的</a:t>
            </a:r>
            <a:r>
              <a:rPr lang="en-US" altLang="zh-CN" sz="1800"/>
              <a:t>ADF</a:t>
            </a:r>
            <a:r>
              <a:rPr lang="zh-CN" altLang="zh-CN" sz="1800"/>
              <a:t>检验结果为：</a:t>
            </a:r>
            <a:r>
              <a:rPr lang="en-US" altLang="zh-CN" sz="1800"/>
              <a:t>', ADF(D_data[u'</a:t>
            </a:r>
            <a:r>
              <a:rPr lang="zh-CN" altLang="zh-CN" sz="1800"/>
              <a:t>销量差分</a:t>
            </a:r>
            <a:r>
              <a:rPr lang="en-US" altLang="zh-CN" sz="1800"/>
              <a:t>'])) </a:t>
            </a:r>
          </a:p>
          <a:p>
            <a:pPr>
              <a:lnSpc>
                <a:spcPct val="100000"/>
              </a:lnSpc>
              <a:buFont typeface="Wingdings" pitchFamily="2" charset="2"/>
              <a:buChar char="ü"/>
            </a:pPr>
            <a:r>
              <a:rPr lang="en-US" altLang="zh-CN" sz="1800"/>
              <a:t>#result:</a:t>
            </a:r>
            <a:r>
              <a:rPr lang="zh-CN" altLang="zh-CN" sz="1800"/>
              <a:t>差分序列的</a:t>
            </a:r>
            <a:r>
              <a:rPr lang="en-US" altLang="zh-CN" sz="1800"/>
              <a:t>ADF</a:t>
            </a:r>
            <a:r>
              <a:rPr lang="zh-CN" altLang="zh-CN" sz="1800"/>
              <a:t>检验结果为：</a:t>
            </a:r>
            <a:r>
              <a:rPr lang="en-US" altLang="zh-CN" sz="1800"/>
              <a:t> (-3.1560562366723537, 0.022673435440048798, 0L, 35L, {'5%': -2.9485102040816327, '1%': -3.6327426647230316, '10%': -2.6130173469387756}, 287.59090907803341)</a:t>
            </a:r>
          </a:p>
          <a:p>
            <a:pPr>
              <a:lnSpc>
                <a:spcPct val="100000"/>
              </a:lnSpc>
              <a:buFont typeface="Wingdings" pitchFamily="2" charset="2"/>
              <a:buChar char="ü"/>
            </a:pPr>
            <a:r>
              <a:rPr lang="zh-CN" altLang="zh-CN" sz="1800"/>
              <a:t>从返回的ADF检验结果得到，p值为0.022673435440048798，小于0.05</a:t>
            </a:r>
            <a:endParaRPr lang="en-US" altLang="zh-CN" sz="1800"/>
          </a:p>
          <a:p>
            <a:pPr>
              <a:lnSpc>
                <a:spcPct val="100000"/>
              </a:lnSpc>
            </a:pPr>
            <a:r>
              <a:rPr lang="zh-CN" altLang="zh-CN"/>
              <a:t>还需要对差分后的序列做白噪声检验</a:t>
            </a:r>
          </a:p>
          <a:p>
            <a:pPr>
              <a:lnSpc>
                <a:spcPct val="100000"/>
              </a:lnSpc>
              <a:buFont typeface="Wingdings" pitchFamily="2" charset="2"/>
              <a:buChar char="ü"/>
            </a:pPr>
            <a:r>
              <a:rPr lang="en-US" altLang="zh-CN" sz="1800"/>
              <a:t>#</a:t>
            </a:r>
            <a:r>
              <a:rPr lang="zh-CN" altLang="zh-CN" sz="1800"/>
              <a:t>白噪声检验</a:t>
            </a:r>
            <a:endParaRPr lang="en-US" altLang="zh-CN" sz="1800"/>
          </a:p>
          <a:p>
            <a:pPr>
              <a:lnSpc>
                <a:spcPct val="100000"/>
              </a:lnSpc>
              <a:buFont typeface="Wingdings" pitchFamily="2" charset="2"/>
              <a:buChar char="ü"/>
            </a:pPr>
            <a:r>
              <a:rPr lang="en-US" altLang="zh-CN" sz="1800"/>
              <a:t>from statsmodels.stats.diagnostic import acorr_ljungbox</a:t>
            </a:r>
          </a:p>
          <a:p>
            <a:pPr>
              <a:lnSpc>
                <a:spcPct val="100000"/>
              </a:lnSpc>
              <a:buFont typeface="Wingdings" pitchFamily="2" charset="2"/>
              <a:buChar char="ü"/>
            </a:pPr>
            <a:r>
              <a:rPr lang="en-US" altLang="zh-CN" sz="1800"/>
              <a:t>print(u'</a:t>
            </a:r>
            <a:r>
              <a:rPr lang="zh-CN" altLang="zh-CN" sz="1800"/>
              <a:t>差分序列的白噪声检验结果为：</a:t>
            </a:r>
            <a:r>
              <a:rPr lang="en-US" altLang="zh-CN" sz="1800"/>
              <a:t>', acorr_ljungbox(D_data, lags=1))</a:t>
            </a:r>
          </a:p>
          <a:p>
            <a:pPr>
              <a:lnSpc>
                <a:spcPct val="100000"/>
              </a:lnSpc>
              <a:buFont typeface="Wingdings" pitchFamily="2" charset="2"/>
              <a:buChar char="ü"/>
            </a:pPr>
            <a:r>
              <a:rPr lang="en-US" altLang="zh-CN" sz="1800"/>
              <a:t>#</a:t>
            </a:r>
            <a:r>
              <a:rPr lang="zh-CN" altLang="zh-CN" sz="1800"/>
              <a:t>返回统计量和</a:t>
            </a:r>
            <a:r>
              <a:rPr lang="en-US" altLang="zh-CN" sz="1800"/>
              <a:t>p</a:t>
            </a:r>
            <a:r>
              <a:rPr lang="zh-CN" altLang="zh-CN" sz="1800"/>
              <a:t>值</a:t>
            </a:r>
            <a:r>
              <a:rPr lang="en-US" altLang="zh-CN" sz="1800"/>
              <a:t> </a:t>
            </a:r>
          </a:p>
          <a:p>
            <a:pPr>
              <a:lnSpc>
                <a:spcPct val="100000"/>
              </a:lnSpc>
              <a:buFont typeface="Wingdings" pitchFamily="2" charset="2"/>
              <a:buChar char="ü"/>
            </a:pPr>
            <a:r>
              <a:rPr lang="en-US" altLang="zh-CN" sz="1800"/>
              <a:t>#result:</a:t>
            </a:r>
            <a:r>
              <a:rPr lang="zh-CN" altLang="zh-CN" sz="1800"/>
              <a:t>差分序列的白噪声检验结果为：</a:t>
            </a:r>
            <a:r>
              <a:rPr lang="en-US" altLang="zh-CN" sz="1800"/>
              <a:t> (array([ 11.30402222]), array([ 0.00077339]))</a:t>
            </a:r>
          </a:p>
          <a:p>
            <a:pPr>
              <a:lnSpc>
                <a:spcPct val="100000"/>
              </a:lnSpc>
            </a:pPr>
            <a:r>
              <a:rPr lang="zh-CN" altLang="zh-CN"/>
              <a:t>从得到的白噪声检验结果可以看出，检验的p值为0.00077339，小于0.05，通过白噪声检验，序列为白噪声序列。</a:t>
            </a:r>
          </a:p>
        </p:txBody>
      </p:sp>
    </p:spTree>
    <p:extLst>
      <p:ext uri="{BB962C8B-B14F-4D97-AF65-F5344CB8AC3E}">
        <p14:creationId xmlns:p14="http://schemas.microsoft.com/office/powerpoint/2010/main" val="22747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1B50E8C-CC64-45C6-89A2-58BAEDA14D94}"/>
              </a:ext>
            </a:extLst>
          </p:cNvPr>
          <p:cNvSpPr>
            <a:spLocks noGrp="1"/>
          </p:cNvSpPr>
          <p:nvPr>
            <p:ph type="title"/>
          </p:nvPr>
        </p:nvSpPr>
        <p:spPr>
          <a:xfrm>
            <a:off x="395288" y="153988"/>
            <a:ext cx="8318500" cy="431800"/>
          </a:xfrm>
        </p:spPr>
        <p:txBody>
          <a:bodyPr/>
          <a:lstStyle/>
          <a:p>
            <a:r>
              <a:rPr lang="zh-CN" altLang="en-US"/>
              <a:t>一阶差分</a:t>
            </a:r>
          </a:p>
        </p:txBody>
      </p:sp>
      <p:sp>
        <p:nvSpPr>
          <p:cNvPr id="28675" name="内容占位符 2">
            <a:extLst>
              <a:ext uri="{FF2B5EF4-FFF2-40B4-BE49-F238E27FC236}">
                <a16:creationId xmlns:a16="http://schemas.microsoft.com/office/drawing/2014/main" id="{94DA3DEF-1E75-404D-A5CE-6C0D72B14ED4}"/>
              </a:ext>
            </a:extLst>
          </p:cNvPr>
          <p:cNvSpPr>
            <a:spLocks noGrp="1"/>
          </p:cNvSpPr>
          <p:nvPr>
            <p:ph idx="1"/>
          </p:nvPr>
        </p:nvSpPr>
        <p:spPr>
          <a:xfrm>
            <a:off x="179388" y="692150"/>
            <a:ext cx="8640762" cy="1008063"/>
          </a:xfrm>
        </p:spPr>
        <p:txBody>
          <a:bodyPr/>
          <a:lstStyle/>
          <a:p>
            <a:r>
              <a:rPr lang="zh-CN" altLang="zh-CN"/>
              <a:t>接下来我们比较下一阶差分后的序列和二阶差分后的序列</a:t>
            </a:r>
            <a:endParaRPr lang="en-US" altLang="zh-CN"/>
          </a:p>
          <a:p>
            <a:pPr>
              <a:lnSpc>
                <a:spcPct val="100000"/>
              </a:lnSpc>
              <a:buFont typeface="Wingdings" pitchFamily="2" charset="2"/>
              <a:buChar char="ü"/>
            </a:pPr>
            <a:r>
              <a:rPr lang="en-US" altLang="zh-CN" sz="1800"/>
              <a:t>fig = plt.figure(figsize=(12,8))ax1= fig.add_subplot(111)diff1 = data.diff(1)diff1.plot(ax=ax1) # </a:t>
            </a:r>
            <a:r>
              <a:rPr lang="zh-CN" altLang="zh-CN" sz="1800"/>
              <a:t>一阶差分</a:t>
            </a:r>
            <a:endParaRPr lang="zh-CN" altLang="en-US" sz="1800"/>
          </a:p>
        </p:txBody>
      </p:sp>
      <p:pic>
        <p:nvPicPr>
          <p:cNvPr id="28676" name="图片 1">
            <a:extLst>
              <a:ext uri="{FF2B5EF4-FFF2-40B4-BE49-F238E27FC236}">
                <a16:creationId xmlns:a16="http://schemas.microsoft.com/office/drawing/2014/main" id="{08F41797-2F81-4CDE-8A2D-0006E3D51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905000"/>
            <a:ext cx="76200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3">
            <a:extLst>
              <a:ext uri="{FF2B5EF4-FFF2-40B4-BE49-F238E27FC236}">
                <a16:creationId xmlns:a16="http://schemas.microsoft.com/office/drawing/2014/main" id="{0166A3C3-5F74-4729-B0F0-1AF0FD5E28D4}"/>
              </a:ext>
            </a:extLst>
          </p:cNvPr>
          <p:cNvSpPr txBox="1">
            <a:spLocks noChangeArrowheads="1"/>
          </p:cNvSpPr>
          <p:nvPr/>
        </p:nvSpPr>
        <p:spPr bwMode="auto">
          <a:xfrm>
            <a:off x="250825" y="5516563"/>
            <a:ext cx="8281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一阶差分的时间序列的均值和方差已经基本平稳，不过我们还是可以比较一下二阶差分的效果</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59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7111E36-00F8-4214-8AFB-0ACDCE4C6124}"/>
              </a:ext>
            </a:extLst>
          </p:cNvPr>
          <p:cNvSpPr>
            <a:spLocks noGrp="1"/>
          </p:cNvSpPr>
          <p:nvPr>
            <p:ph type="title"/>
          </p:nvPr>
        </p:nvSpPr>
        <p:spPr>
          <a:xfrm>
            <a:off x="395288" y="153988"/>
            <a:ext cx="8318500" cy="431800"/>
          </a:xfrm>
        </p:spPr>
        <p:txBody>
          <a:bodyPr/>
          <a:lstStyle/>
          <a:p>
            <a:r>
              <a:rPr lang="zh-CN" altLang="en-US"/>
              <a:t>二阶差分</a:t>
            </a:r>
          </a:p>
        </p:txBody>
      </p:sp>
      <p:sp>
        <p:nvSpPr>
          <p:cNvPr id="29699" name="内容占位符 2">
            <a:extLst>
              <a:ext uri="{FF2B5EF4-FFF2-40B4-BE49-F238E27FC236}">
                <a16:creationId xmlns:a16="http://schemas.microsoft.com/office/drawing/2014/main" id="{6B5BB59C-9D8F-4642-B5D7-F337BEAD5F77}"/>
              </a:ext>
            </a:extLst>
          </p:cNvPr>
          <p:cNvSpPr>
            <a:spLocks noGrp="1"/>
          </p:cNvSpPr>
          <p:nvPr>
            <p:ph idx="1"/>
          </p:nvPr>
        </p:nvSpPr>
        <p:spPr>
          <a:xfrm>
            <a:off x="250825" y="774700"/>
            <a:ext cx="8475663" cy="1712913"/>
          </a:xfrm>
        </p:spPr>
        <p:txBody>
          <a:bodyPr/>
          <a:lstStyle/>
          <a:p>
            <a:pPr>
              <a:lnSpc>
                <a:spcPct val="100000"/>
              </a:lnSpc>
              <a:buFont typeface="Wingdings" pitchFamily="2" charset="2"/>
              <a:buChar char="ü"/>
            </a:pPr>
            <a:r>
              <a:rPr lang="en-US" altLang="zh-CN" sz="1800"/>
              <a:t># </a:t>
            </a:r>
            <a:r>
              <a:rPr lang="zh-CN" altLang="zh-CN" sz="1800"/>
              <a:t>二阶差分</a:t>
            </a:r>
            <a:endParaRPr lang="en-US" altLang="zh-CN" sz="1800"/>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ax2= fig.add_subplot(111)</a:t>
            </a:r>
          </a:p>
          <a:p>
            <a:pPr>
              <a:lnSpc>
                <a:spcPct val="100000"/>
              </a:lnSpc>
              <a:buFont typeface="Wingdings" pitchFamily="2" charset="2"/>
              <a:buChar char="ü"/>
            </a:pPr>
            <a:r>
              <a:rPr lang="en-US" altLang="zh-CN" sz="1800"/>
              <a:t>diff2 = dta.diff(2)</a:t>
            </a:r>
          </a:p>
          <a:p>
            <a:pPr>
              <a:lnSpc>
                <a:spcPct val="100000"/>
              </a:lnSpc>
              <a:buFont typeface="Wingdings" pitchFamily="2" charset="2"/>
              <a:buChar char="ü"/>
            </a:pPr>
            <a:r>
              <a:rPr lang="en-US" altLang="zh-CN" sz="1800"/>
              <a:t>diff2.plot(ax=ax2)</a:t>
            </a:r>
            <a:endParaRPr lang="zh-CN" altLang="en-US" sz="1800"/>
          </a:p>
        </p:txBody>
      </p:sp>
      <p:pic>
        <p:nvPicPr>
          <p:cNvPr id="29700" name="图片 1">
            <a:extLst>
              <a:ext uri="{FF2B5EF4-FFF2-40B4-BE49-F238E27FC236}">
                <a16:creationId xmlns:a16="http://schemas.microsoft.com/office/drawing/2014/main" id="{E13D059F-7513-4F8A-90C5-E94C5B05F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87613"/>
            <a:ext cx="7489825"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4B06493-5273-46BE-B8D9-B483140095EB}"/>
              </a:ext>
            </a:extLst>
          </p:cNvPr>
          <p:cNvSpPr txBox="1"/>
          <p:nvPr/>
        </p:nvSpPr>
        <p:spPr>
          <a:xfrm>
            <a:off x="250825" y="5516563"/>
            <a:ext cx="8281988" cy="1323975"/>
          </a:xfrm>
          <a:prstGeom prst="rect">
            <a:avLst/>
          </a:prstGeom>
          <a:noFill/>
        </p:spPr>
        <p:txBody>
          <a:bodyPr>
            <a:spAutoFit/>
          </a:bodyPr>
          <a:lstStyle/>
          <a:p>
            <a:pPr marL="342900" indent="-342900">
              <a:buClr>
                <a:srgbClr val="002060"/>
              </a:buClr>
              <a:buFont typeface="Wingdings" pitchFamily="2" charset="2"/>
              <a:buChar char="l"/>
              <a:defRPr/>
            </a:pPr>
            <a:r>
              <a:rPr lang="zh-CN" altLang="zh-CN" sz="2000" dirty="0">
                <a:latin typeface="微软雅黑" pitchFamily="34" charset="-122"/>
                <a:ea typeface="微软雅黑" pitchFamily="34" charset="-122"/>
              </a:rPr>
              <a:t>可以看出二阶差分后的时间序列与一阶差分相差不大，并且二者随着时间推移，时间序列的均值和方差保持不变。因此可以将差分次数</a:t>
            </a:r>
            <a:r>
              <a:rPr lang="en-US" altLang="zh-CN" sz="2000" dirty="0">
                <a:latin typeface="微软雅黑" pitchFamily="34" charset="-122"/>
                <a:ea typeface="微软雅黑" pitchFamily="34" charset="-122"/>
              </a:rPr>
              <a:t>d</a:t>
            </a:r>
            <a:r>
              <a:rPr lang="zh-CN" altLang="zh-CN" sz="2000" dirty="0">
                <a:latin typeface="微软雅黑" pitchFamily="34" charset="-122"/>
                <a:ea typeface="微软雅黑" pitchFamily="34" charset="-122"/>
              </a:rPr>
              <a:t>设置为</a:t>
            </a:r>
            <a:r>
              <a:rPr lang="en-US" altLang="zh-CN" sz="2000" dirty="0">
                <a:latin typeface="微软雅黑" pitchFamily="34" charset="-122"/>
                <a:ea typeface="微软雅黑" pitchFamily="34" charset="-122"/>
              </a:rPr>
              <a:t>1</a:t>
            </a:r>
            <a:r>
              <a:rPr lang="zh-CN" altLang="zh-CN"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endParaRPr lang="zh-CN" altLang="zh-CN" sz="2000" dirty="0">
              <a:latin typeface="微软雅黑" pitchFamily="34" charset="-122"/>
              <a:ea typeface="微软雅黑" pitchFamily="34" charset="-122"/>
            </a:endParaRPr>
          </a:p>
          <a:p>
            <a:pPr>
              <a:defRPr/>
            </a:pP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98725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892EFA1-1FFF-4040-AAAB-F1AFC17C6ECC}"/>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BC03D24-534A-49EE-B1A3-6F05A31C4016}"/>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C9B8728-2003-46D8-A422-7BFE0BE9A197}"/>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322B9C6-9AFB-4DAB-9182-13E426B6E779}"/>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EA08FDD1-BF18-4361-99A6-32DCC28FEAC6}"/>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F03FAB9E-1B84-420A-BA0F-E7248794A32D}"/>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30732" name="标题 13">
            <a:extLst>
              <a:ext uri="{FF2B5EF4-FFF2-40B4-BE49-F238E27FC236}">
                <a16:creationId xmlns:a16="http://schemas.microsoft.com/office/drawing/2014/main" id="{059D07F4-036F-4FDD-B3A8-F02187B287D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EE1DF8E-37D7-4E53-BB8E-819A737B5C53}"/>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D28DFFAD-26DB-4928-86A7-F61A87A0BEB1}"/>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extLst>
      <p:ext uri="{BB962C8B-B14F-4D97-AF65-F5344CB8AC3E}">
        <p14:creationId xmlns:p14="http://schemas.microsoft.com/office/powerpoint/2010/main" val="36425976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D81FB929-53E3-4441-9C4B-6ABC0ECE8FDA}"/>
              </a:ext>
            </a:extLst>
          </p:cNvPr>
          <p:cNvSpPr>
            <a:spLocks noGrp="1"/>
          </p:cNvSpPr>
          <p:nvPr>
            <p:ph type="title"/>
          </p:nvPr>
        </p:nvSpPr>
        <p:spPr>
          <a:xfrm>
            <a:off x="395288" y="153988"/>
            <a:ext cx="8318500" cy="431800"/>
          </a:xfrm>
        </p:spPr>
        <p:txBody>
          <a:bodyPr/>
          <a:lstStyle/>
          <a:p>
            <a:r>
              <a:rPr lang="zh-CN" altLang="en-US"/>
              <a:t>定阶</a:t>
            </a:r>
          </a:p>
        </p:txBody>
      </p:sp>
      <p:sp>
        <p:nvSpPr>
          <p:cNvPr id="31747" name="内容占位符 2">
            <a:extLst>
              <a:ext uri="{FF2B5EF4-FFF2-40B4-BE49-F238E27FC236}">
                <a16:creationId xmlns:a16="http://schemas.microsoft.com/office/drawing/2014/main" id="{C9844582-CC8A-42EB-B87B-CDA05702B2F4}"/>
              </a:ext>
            </a:extLst>
          </p:cNvPr>
          <p:cNvSpPr>
            <a:spLocks noGrp="1"/>
          </p:cNvSpPr>
          <p:nvPr>
            <p:ph idx="1"/>
          </p:nvPr>
        </p:nvSpPr>
        <p:spPr>
          <a:xfrm>
            <a:off x="250825" y="774700"/>
            <a:ext cx="8497888" cy="4238625"/>
          </a:xfrm>
        </p:spPr>
        <p:txBody>
          <a:bodyPr/>
          <a:lstStyle/>
          <a:p>
            <a:r>
              <a:rPr lang="zh-CN" altLang="zh-CN"/>
              <a:t>现在我们已经得到一个平稳的时间序列，接来下就是选择合适的</a:t>
            </a:r>
            <a:r>
              <a:rPr lang="en-US" altLang="zh-CN"/>
              <a:t>ARIMA</a:t>
            </a:r>
            <a:r>
              <a:rPr lang="zh-CN" altLang="zh-CN"/>
              <a:t>模型，即</a:t>
            </a:r>
            <a:r>
              <a:rPr lang="en-US" altLang="zh-CN"/>
              <a:t>ARIMA</a:t>
            </a:r>
            <a:r>
              <a:rPr lang="zh-CN" altLang="zh-CN"/>
              <a:t>模型中合适的</a:t>
            </a:r>
            <a:r>
              <a:rPr lang="en-US" altLang="zh-CN"/>
              <a:t>p,q</a:t>
            </a:r>
            <a:r>
              <a:rPr lang="zh-CN" altLang="zh-CN"/>
              <a:t>。</a:t>
            </a:r>
          </a:p>
          <a:p>
            <a:r>
              <a:rPr lang="zh-CN" altLang="zh-CN"/>
              <a:t>第一步我们要先检查平稳时间序列的自相关图和偏自相关图</a:t>
            </a:r>
            <a:r>
              <a:rPr lang="zh-CN" altLang="en-US"/>
              <a:t>：</a:t>
            </a:r>
            <a:endParaRPr lang="en-US" altLang="zh-CN"/>
          </a:p>
          <a:p>
            <a:pPr>
              <a:lnSpc>
                <a:spcPct val="100000"/>
              </a:lnSpc>
              <a:buFont typeface="Wingdings" pitchFamily="2" charset="2"/>
              <a:buChar char="ü"/>
            </a:pPr>
            <a:r>
              <a:rPr lang="en-US" altLang="zh-CN" sz="1800"/>
              <a:t># </a:t>
            </a:r>
            <a:r>
              <a:rPr lang="zh-CN" altLang="zh-CN" sz="1800"/>
              <a:t>合适的</a:t>
            </a:r>
            <a:r>
              <a:rPr lang="en-US" altLang="zh-CN" sz="1800"/>
              <a:t>p,q</a:t>
            </a:r>
          </a:p>
          <a:p>
            <a:pPr>
              <a:lnSpc>
                <a:spcPct val="100000"/>
              </a:lnSpc>
              <a:buFont typeface="Wingdings" pitchFamily="2" charset="2"/>
              <a:buChar char="ü"/>
            </a:pPr>
            <a:r>
              <a:rPr lang="en-US" altLang="zh-CN" sz="1800"/>
              <a:t>dta = data.diff(1)[1:]</a:t>
            </a:r>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ax1=fig.add_subplot(211)</a:t>
            </a:r>
          </a:p>
          <a:p>
            <a:pPr>
              <a:lnSpc>
                <a:spcPct val="100000"/>
              </a:lnSpc>
              <a:buFont typeface="Wingdings" pitchFamily="2" charset="2"/>
              <a:buChar char="ü"/>
            </a:pPr>
            <a:r>
              <a:rPr lang="en-US" altLang="zh-CN" sz="1800"/>
              <a:t>fig1 = sm.graphics.tsa.plot_acf(dta[u'</a:t>
            </a:r>
            <a:r>
              <a:rPr lang="zh-CN" altLang="zh-CN" sz="1800"/>
              <a:t>销量</a:t>
            </a:r>
            <a:r>
              <a:rPr lang="en-US" altLang="zh-CN" sz="1800"/>
              <a:t>'],lags=10,ax=ax1)</a:t>
            </a:r>
          </a:p>
          <a:p>
            <a:pPr>
              <a:lnSpc>
                <a:spcPct val="100000"/>
              </a:lnSpc>
              <a:buFont typeface="Wingdings" pitchFamily="2" charset="2"/>
              <a:buChar char="ü"/>
            </a:pPr>
            <a:r>
              <a:rPr lang="en-US" altLang="zh-CN" sz="1800"/>
              <a:t>ax2 = fig.add_subplot(212)</a:t>
            </a:r>
          </a:p>
          <a:p>
            <a:pPr>
              <a:lnSpc>
                <a:spcPct val="100000"/>
              </a:lnSpc>
              <a:buFont typeface="Wingdings" pitchFamily="2" charset="2"/>
              <a:buChar char="ü"/>
            </a:pPr>
            <a:r>
              <a:rPr lang="en-US" altLang="zh-CN" sz="1800"/>
              <a:t>fig2 = sm.graphics.tsa.plot_pacf(dta[u'</a:t>
            </a:r>
            <a:r>
              <a:rPr lang="zh-CN" altLang="zh-CN" sz="1800"/>
              <a:t>销量</a:t>
            </a:r>
            <a:r>
              <a:rPr lang="en-US" altLang="zh-CN" sz="1800"/>
              <a:t>'],lags=10,ax=ax2)</a:t>
            </a:r>
          </a:p>
          <a:p>
            <a:pPr>
              <a:lnSpc>
                <a:spcPct val="100000"/>
              </a:lnSpc>
              <a:buFont typeface="Wingdings" pitchFamily="2" charset="2"/>
              <a:buChar char="ü"/>
            </a:pPr>
            <a:r>
              <a:rPr lang="zh-CN" altLang="zh-CN" sz="1800"/>
              <a:t>其中</a:t>
            </a:r>
            <a:r>
              <a:rPr lang="en-US" altLang="zh-CN" sz="1800"/>
              <a:t>lags </a:t>
            </a:r>
            <a:r>
              <a:rPr lang="zh-CN" altLang="zh-CN" sz="1800"/>
              <a:t>表示滞后的阶数，以上分别得到</a:t>
            </a:r>
            <a:r>
              <a:rPr lang="en-US" altLang="zh-CN" sz="1800"/>
              <a:t>acf </a:t>
            </a:r>
            <a:r>
              <a:rPr lang="zh-CN" altLang="zh-CN" sz="1800"/>
              <a:t>图和</a:t>
            </a:r>
            <a:r>
              <a:rPr lang="en-US" altLang="zh-CN" sz="1800"/>
              <a:t>pacf </a:t>
            </a:r>
            <a:r>
              <a:rPr lang="zh-CN" altLang="zh-CN" sz="1800"/>
              <a:t>图</a:t>
            </a:r>
            <a:endParaRPr lang="zh-CN" altLang="en-US" sz="1800"/>
          </a:p>
        </p:txBody>
      </p:sp>
    </p:spTree>
    <p:extLst>
      <p:ext uri="{BB962C8B-B14F-4D97-AF65-F5344CB8AC3E}">
        <p14:creationId xmlns:p14="http://schemas.microsoft.com/office/powerpoint/2010/main" val="91290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D1DC593-E0C3-4A83-B55B-BDC72D3101D1}"/>
              </a:ext>
            </a:extLst>
          </p:cNvPr>
          <p:cNvSpPr>
            <a:spLocks noGrp="1"/>
          </p:cNvSpPr>
          <p:nvPr>
            <p:ph type="title"/>
          </p:nvPr>
        </p:nvSpPr>
        <p:spPr>
          <a:xfrm>
            <a:off x="395288" y="153988"/>
            <a:ext cx="8318500" cy="431800"/>
          </a:xfrm>
        </p:spPr>
        <p:txBody>
          <a:bodyPr/>
          <a:lstStyle/>
          <a:p>
            <a:r>
              <a:rPr lang="zh-CN" altLang="en-US"/>
              <a:t>定阶</a:t>
            </a:r>
          </a:p>
        </p:txBody>
      </p:sp>
      <p:sp>
        <p:nvSpPr>
          <p:cNvPr id="32771" name="内容占位符 2">
            <a:extLst>
              <a:ext uri="{FF2B5EF4-FFF2-40B4-BE49-F238E27FC236}">
                <a16:creationId xmlns:a16="http://schemas.microsoft.com/office/drawing/2014/main" id="{1F75271C-012E-435E-B6F8-174818035F4C}"/>
              </a:ext>
            </a:extLst>
          </p:cNvPr>
          <p:cNvSpPr>
            <a:spLocks noGrp="1"/>
          </p:cNvSpPr>
          <p:nvPr>
            <p:ph idx="1"/>
          </p:nvPr>
        </p:nvSpPr>
        <p:spPr>
          <a:xfrm>
            <a:off x="250825" y="765175"/>
            <a:ext cx="8353425" cy="2016125"/>
          </a:xfrm>
        </p:spPr>
        <p:txBody>
          <a:bodyPr/>
          <a:lstStyle/>
          <a:p>
            <a:r>
              <a:rPr lang="zh-CN" altLang="zh-CN"/>
              <a:t>通过两图观察得到：</a:t>
            </a:r>
            <a:r>
              <a:rPr lang="en-US" altLang="zh-CN"/>
              <a:t> </a:t>
            </a:r>
            <a:endParaRPr lang="zh-CN" altLang="zh-CN"/>
          </a:p>
          <a:p>
            <a:pPr>
              <a:buFont typeface="Wingdings" pitchFamily="2" charset="2"/>
              <a:buChar char="u"/>
            </a:pPr>
            <a:r>
              <a:rPr lang="en-US" altLang="zh-CN"/>
              <a:t>* </a:t>
            </a:r>
            <a:r>
              <a:rPr lang="zh-CN" altLang="zh-CN"/>
              <a:t>自相关图显示滞后有</a:t>
            </a:r>
            <a:r>
              <a:rPr lang="en-US" altLang="zh-CN"/>
              <a:t>2</a:t>
            </a:r>
            <a:r>
              <a:rPr lang="zh-CN" altLang="zh-CN"/>
              <a:t>个阶超出了置信边界；</a:t>
            </a:r>
            <a:r>
              <a:rPr lang="en-US" altLang="zh-CN"/>
              <a:t> </a:t>
            </a:r>
            <a:endParaRPr lang="zh-CN" altLang="zh-CN"/>
          </a:p>
          <a:p>
            <a:pPr>
              <a:buFont typeface="Wingdings" pitchFamily="2" charset="2"/>
              <a:buChar char="u"/>
            </a:pPr>
            <a:r>
              <a:rPr lang="en-US" altLang="zh-CN"/>
              <a:t>* </a:t>
            </a:r>
            <a:r>
              <a:rPr lang="zh-CN" altLang="zh-CN"/>
              <a:t>偏相关图显示在滞后</a:t>
            </a:r>
            <a:r>
              <a:rPr lang="en-US" altLang="zh-CN"/>
              <a:t>1</a:t>
            </a:r>
            <a:r>
              <a:rPr lang="zh-CN" altLang="zh-CN"/>
              <a:t>阶时的偏自相关系数超出了置信边界，从</a:t>
            </a:r>
            <a:r>
              <a:rPr lang="en-US" altLang="zh-CN"/>
              <a:t>lag 1</a:t>
            </a:r>
            <a:r>
              <a:rPr lang="zh-CN" altLang="zh-CN"/>
              <a:t>之后偏自相关系数值缩小至</a:t>
            </a:r>
            <a:r>
              <a:rPr lang="en-US" altLang="zh-CN"/>
              <a:t>0 </a:t>
            </a:r>
            <a:endParaRPr lang="zh-CN" altLang="zh-CN"/>
          </a:p>
          <a:p>
            <a:endParaRPr lang="zh-CN" altLang="en-US"/>
          </a:p>
        </p:txBody>
      </p:sp>
      <p:pic>
        <p:nvPicPr>
          <p:cNvPr id="32772" name="图片 1">
            <a:extLst>
              <a:ext uri="{FF2B5EF4-FFF2-40B4-BE49-F238E27FC236}">
                <a16:creationId xmlns:a16="http://schemas.microsoft.com/office/drawing/2014/main" id="{BB7BA7BB-95B0-4170-98DC-C84252CCA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2781300"/>
            <a:ext cx="7842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67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E85C24E-0555-4435-8A8E-D9E9B06CE12B}"/>
              </a:ext>
            </a:extLst>
          </p:cNvPr>
          <p:cNvSpPr>
            <a:spLocks noGrp="1"/>
          </p:cNvSpPr>
          <p:nvPr>
            <p:ph type="title"/>
          </p:nvPr>
        </p:nvSpPr>
        <p:spPr>
          <a:xfrm>
            <a:off x="395288" y="153988"/>
            <a:ext cx="8318500" cy="431800"/>
          </a:xfrm>
        </p:spPr>
        <p:txBody>
          <a:bodyPr/>
          <a:lstStyle/>
          <a:p>
            <a:r>
              <a:rPr lang="zh-CN" altLang="en-US"/>
              <a:t>定阶</a:t>
            </a:r>
          </a:p>
        </p:txBody>
      </p:sp>
      <p:sp>
        <p:nvSpPr>
          <p:cNvPr id="3" name="内容占位符 2">
            <a:extLst>
              <a:ext uri="{FF2B5EF4-FFF2-40B4-BE49-F238E27FC236}">
                <a16:creationId xmlns:a16="http://schemas.microsoft.com/office/drawing/2014/main" id="{920ED0BE-4F41-4A0B-ACA0-6C173B5ABD0D}"/>
              </a:ext>
            </a:extLst>
          </p:cNvPr>
          <p:cNvSpPr>
            <a:spLocks noGrp="1"/>
          </p:cNvSpPr>
          <p:nvPr>
            <p:ph idx="1"/>
          </p:nvPr>
        </p:nvSpPr>
        <p:spPr>
          <a:xfrm>
            <a:off x="250825" y="774700"/>
            <a:ext cx="8475663" cy="4886325"/>
          </a:xfrm>
        </p:spPr>
        <p:txBody>
          <a:bodyPr/>
          <a:lstStyle/>
          <a:p>
            <a:pPr>
              <a:defRPr/>
            </a:pPr>
            <a:r>
              <a:rPr lang="zh-CN" altLang="zh-CN" dirty="0"/>
              <a:t>则有以下模型可以供选择：</a:t>
            </a:r>
            <a:r>
              <a:rPr lang="en-US" altLang="zh-CN" dirty="0"/>
              <a:t> </a:t>
            </a:r>
            <a:endParaRPr lang="zh-CN" altLang="zh-CN" dirty="0"/>
          </a:p>
          <a:p>
            <a:pPr marL="457200" indent="-457200">
              <a:buFont typeface="+mj-lt"/>
              <a:buAutoNum type="alphaLcParenR"/>
              <a:defRPr/>
            </a:pPr>
            <a:r>
              <a:rPr lang="en-US" altLang="zh-CN" dirty="0"/>
              <a:t>ARMA(0,2)</a:t>
            </a:r>
            <a:r>
              <a:rPr lang="zh-CN" altLang="zh-CN" dirty="0"/>
              <a:t>模型：即自相关图在滞后</a:t>
            </a:r>
            <a:r>
              <a:rPr lang="en-US" altLang="zh-CN" dirty="0"/>
              <a:t>2</a:t>
            </a:r>
            <a:r>
              <a:rPr lang="zh-CN" altLang="zh-CN" dirty="0"/>
              <a:t>阶之后缩小为</a:t>
            </a:r>
            <a:r>
              <a:rPr lang="en-US" altLang="zh-CN" dirty="0"/>
              <a:t>0</a:t>
            </a:r>
            <a:r>
              <a:rPr lang="zh-CN" altLang="zh-CN" dirty="0"/>
              <a:t>，且偏自相关缩小至</a:t>
            </a:r>
            <a:r>
              <a:rPr lang="en-US" altLang="zh-CN" dirty="0"/>
              <a:t>0</a:t>
            </a:r>
            <a:r>
              <a:rPr lang="zh-CN" altLang="zh-CN" dirty="0"/>
              <a:t>，则是一个阶数</a:t>
            </a:r>
            <a:r>
              <a:rPr lang="en-US" altLang="zh-CN" dirty="0"/>
              <a:t>q=2</a:t>
            </a:r>
            <a:r>
              <a:rPr lang="zh-CN" altLang="zh-CN" dirty="0"/>
              <a:t>的移动平均模型；</a:t>
            </a:r>
            <a:r>
              <a:rPr lang="en-US" altLang="zh-CN" dirty="0"/>
              <a:t> </a:t>
            </a:r>
            <a:endParaRPr lang="zh-CN" altLang="zh-CN" dirty="0"/>
          </a:p>
          <a:p>
            <a:pPr marL="457200" indent="-457200">
              <a:buFont typeface="+mj-lt"/>
              <a:buAutoNum type="alphaLcParenR"/>
              <a:defRPr/>
            </a:pPr>
            <a:r>
              <a:rPr lang="en-US" altLang="zh-CN" dirty="0"/>
              <a:t>ARMA(1,0)</a:t>
            </a:r>
            <a:r>
              <a:rPr lang="zh-CN" altLang="zh-CN" dirty="0"/>
              <a:t>模型：即偏自相关图在滞后</a:t>
            </a:r>
            <a:r>
              <a:rPr lang="en-US" altLang="zh-CN" dirty="0"/>
              <a:t>1</a:t>
            </a:r>
            <a:r>
              <a:rPr lang="zh-CN" altLang="zh-CN" dirty="0"/>
              <a:t>阶之后缩小为</a:t>
            </a:r>
            <a:r>
              <a:rPr lang="en-US" altLang="zh-CN" dirty="0"/>
              <a:t>0</a:t>
            </a:r>
            <a:r>
              <a:rPr lang="zh-CN" altLang="zh-CN" dirty="0"/>
              <a:t>，且自相关缩小至</a:t>
            </a:r>
            <a:r>
              <a:rPr lang="en-US" altLang="zh-CN" dirty="0"/>
              <a:t>0</a:t>
            </a:r>
            <a:r>
              <a:rPr lang="zh-CN" altLang="zh-CN" dirty="0"/>
              <a:t>，则是一个阶层</a:t>
            </a:r>
            <a:r>
              <a:rPr lang="en-US" altLang="zh-CN" dirty="0"/>
              <a:t>p=1</a:t>
            </a:r>
            <a:r>
              <a:rPr lang="zh-CN" altLang="zh-CN" dirty="0"/>
              <a:t>的自回归模型；</a:t>
            </a:r>
            <a:r>
              <a:rPr lang="en-US" altLang="zh-CN" dirty="0"/>
              <a:t> </a:t>
            </a:r>
            <a:endParaRPr lang="zh-CN" altLang="zh-CN" dirty="0"/>
          </a:p>
          <a:p>
            <a:pPr marL="457200" indent="-457200">
              <a:buFont typeface="+mj-lt"/>
              <a:buAutoNum type="alphaLcParenR"/>
              <a:defRPr/>
            </a:pPr>
            <a:r>
              <a:rPr lang="en-US" altLang="zh-CN" dirty="0"/>
              <a:t>ARMA(0,1)</a:t>
            </a:r>
            <a:r>
              <a:rPr lang="zh-CN" altLang="zh-CN" dirty="0"/>
              <a:t>模型：即自相关图在滞后</a:t>
            </a:r>
            <a:r>
              <a:rPr lang="en-US" altLang="zh-CN" dirty="0"/>
              <a:t>1</a:t>
            </a:r>
            <a:r>
              <a:rPr lang="zh-CN" altLang="zh-CN" dirty="0"/>
              <a:t>阶之后缩小为</a:t>
            </a:r>
            <a:r>
              <a:rPr lang="en-US" altLang="zh-CN" dirty="0"/>
              <a:t>0</a:t>
            </a:r>
            <a:r>
              <a:rPr lang="zh-CN" altLang="zh-CN" dirty="0"/>
              <a:t>，且偏自相关缩小至</a:t>
            </a:r>
            <a:r>
              <a:rPr lang="en-US" altLang="zh-CN" dirty="0"/>
              <a:t>0</a:t>
            </a:r>
            <a:r>
              <a:rPr lang="zh-CN" altLang="zh-CN" dirty="0"/>
              <a:t>，则是一个阶层</a:t>
            </a:r>
            <a:r>
              <a:rPr lang="en-US" altLang="zh-CN" dirty="0"/>
              <a:t>q=1</a:t>
            </a:r>
            <a:r>
              <a:rPr lang="zh-CN" altLang="zh-CN" dirty="0"/>
              <a:t>的自回归模型。</a:t>
            </a:r>
            <a:r>
              <a:rPr lang="en-US" altLang="zh-CN" dirty="0"/>
              <a:t> </a:t>
            </a:r>
            <a:endParaRPr lang="zh-CN" altLang="zh-CN" dirty="0"/>
          </a:p>
          <a:p>
            <a:pPr>
              <a:defRPr/>
            </a:pPr>
            <a:r>
              <a:rPr lang="zh-CN" altLang="zh-CN" dirty="0"/>
              <a:t>现在有以上这么多可供选择的模型，我们通常采用</a:t>
            </a:r>
            <a:r>
              <a:rPr lang="en-US" altLang="zh-CN" dirty="0"/>
              <a:t>ARMA</a:t>
            </a:r>
            <a:r>
              <a:rPr lang="zh-CN" altLang="zh-CN" dirty="0"/>
              <a:t>模型的</a:t>
            </a:r>
            <a:r>
              <a:rPr lang="en-US" altLang="zh-CN" dirty="0"/>
              <a:t>AIC</a:t>
            </a:r>
            <a:r>
              <a:rPr lang="zh-CN" altLang="zh-CN" dirty="0"/>
              <a:t>法则。</a:t>
            </a:r>
          </a:p>
          <a:p>
            <a:pPr>
              <a:defRPr/>
            </a:pPr>
            <a:endParaRPr lang="zh-CN" altLang="en-US" dirty="0"/>
          </a:p>
        </p:txBody>
      </p:sp>
    </p:spTree>
    <p:extLst>
      <p:ext uri="{BB962C8B-B14F-4D97-AF65-F5344CB8AC3E}">
        <p14:creationId xmlns:p14="http://schemas.microsoft.com/office/powerpoint/2010/main" val="53387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F91976C-77C5-4E70-9ECB-A04AA8D02897}"/>
              </a:ext>
            </a:extLst>
          </p:cNvPr>
          <p:cNvSpPr>
            <a:spLocks noGrp="1"/>
          </p:cNvSpPr>
          <p:nvPr>
            <p:ph type="title"/>
          </p:nvPr>
        </p:nvSpPr>
        <p:spPr>
          <a:xfrm>
            <a:off x="395288" y="153988"/>
            <a:ext cx="8318500" cy="431800"/>
          </a:xfrm>
        </p:spPr>
        <p:txBody>
          <a:bodyPr/>
          <a:lstStyle/>
          <a:p>
            <a:r>
              <a:rPr lang="zh-CN" altLang="en-US"/>
              <a:t>定阶</a:t>
            </a:r>
          </a:p>
        </p:txBody>
      </p:sp>
      <p:sp>
        <p:nvSpPr>
          <p:cNvPr id="34819" name="内容占位符 2">
            <a:extLst>
              <a:ext uri="{FF2B5EF4-FFF2-40B4-BE49-F238E27FC236}">
                <a16:creationId xmlns:a16="http://schemas.microsoft.com/office/drawing/2014/main" id="{4573DD06-745A-4CB3-8869-D26AF04FCFC4}"/>
              </a:ext>
            </a:extLst>
          </p:cNvPr>
          <p:cNvSpPr>
            <a:spLocks noGrp="1"/>
          </p:cNvSpPr>
          <p:nvPr>
            <p:ph idx="1"/>
          </p:nvPr>
        </p:nvSpPr>
        <p:spPr>
          <a:xfrm>
            <a:off x="250825" y="774700"/>
            <a:ext cx="8497888" cy="5175250"/>
          </a:xfrm>
        </p:spPr>
        <p:txBody>
          <a:bodyPr/>
          <a:lstStyle/>
          <a:p>
            <a:r>
              <a:rPr lang="zh-CN" altLang="zh-CN"/>
              <a:t>我们知道：增加自由参数的数目提高了拟合的优良性，</a:t>
            </a:r>
            <a:r>
              <a:rPr lang="en-US" altLang="zh-CN"/>
              <a:t>AIC</a:t>
            </a:r>
            <a:r>
              <a:rPr lang="zh-CN" altLang="zh-CN"/>
              <a:t>鼓励数据拟合的优良性但是尽量避免出现过度拟合</a:t>
            </a:r>
            <a:r>
              <a:rPr lang="en-US" altLang="zh-CN"/>
              <a:t>(Overfitting)</a:t>
            </a:r>
            <a:r>
              <a:rPr lang="zh-CN" altLang="zh-CN"/>
              <a:t>的情况。</a:t>
            </a:r>
            <a:endParaRPr lang="en-US" altLang="zh-CN"/>
          </a:p>
          <a:p>
            <a:r>
              <a:rPr lang="zh-CN" altLang="zh-CN"/>
              <a:t>所以优先考虑的模型应是</a:t>
            </a:r>
            <a:r>
              <a:rPr lang="en-US" altLang="zh-CN"/>
              <a:t>AIC</a:t>
            </a:r>
            <a:r>
              <a:rPr lang="zh-CN" altLang="zh-CN"/>
              <a:t>值最小的那一个。赤池信息准则的方法是寻找可以最好地解释数据但包含最少自由参数的模型。不仅仅包括</a:t>
            </a:r>
            <a:r>
              <a:rPr lang="en-US" altLang="zh-CN"/>
              <a:t>AIC</a:t>
            </a:r>
            <a:r>
              <a:rPr lang="zh-CN" altLang="zh-CN"/>
              <a:t>准则，目前选择模型常用如下准则：</a:t>
            </a:r>
            <a:r>
              <a:rPr lang="en-US" altLang="zh-CN"/>
              <a:t> </a:t>
            </a:r>
          </a:p>
          <a:p>
            <a:pPr>
              <a:buFont typeface="Wingdings" pitchFamily="2" charset="2"/>
              <a:buChar char="u"/>
            </a:pPr>
            <a:r>
              <a:rPr lang="en-US" altLang="zh-CN"/>
              <a:t>* AIC=-2 ln(L) + 2 k </a:t>
            </a:r>
            <a:r>
              <a:rPr lang="zh-CN" altLang="zh-CN"/>
              <a:t>中文名字：赤池信息量</a:t>
            </a:r>
            <a:r>
              <a:rPr lang="en-US" altLang="zh-CN"/>
              <a:t> akaike information criterion </a:t>
            </a:r>
            <a:endParaRPr lang="zh-CN" altLang="zh-CN"/>
          </a:p>
          <a:p>
            <a:pPr>
              <a:buFont typeface="Wingdings" pitchFamily="2" charset="2"/>
              <a:buChar char="u"/>
            </a:pPr>
            <a:r>
              <a:rPr lang="en-US" altLang="zh-CN"/>
              <a:t>* BIC=-2 ln(L) + ln(n)*k </a:t>
            </a:r>
            <a:r>
              <a:rPr lang="zh-CN" altLang="zh-CN"/>
              <a:t>中文名字：贝叶斯信息量</a:t>
            </a:r>
            <a:r>
              <a:rPr lang="en-US" altLang="zh-CN"/>
              <a:t> bayesian information criterion </a:t>
            </a:r>
            <a:endParaRPr lang="zh-CN" altLang="zh-CN"/>
          </a:p>
          <a:p>
            <a:pPr>
              <a:buFont typeface="Wingdings" pitchFamily="2" charset="2"/>
              <a:buChar char="u"/>
            </a:pPr>
            <a:r>
              <a:rPr lang="en-US" altLang="zh-CN"/>
              <a:t>* HQ=-2 ln(L) + ln(ln(n))*k hannan-quinn criterion </a:t>
            </a:r>
            <a:endParaRPr lang="zh-CN" altLang="zh-CN"/>
          </a:p>
          <a:p>
            <a:endParaRPr lang="zh-CN" altLang="en-US"/>
          </a:p>
        </p:txBody>
      </p:sp>
    </p:spTree>
    <p:extLst>
      <p:ext uri="{BB962C8B-B14F-4D97-AF65-F5344CB8AC3E}">
        <p14:creationId xmlns:p14="http://schemas.microsoft.com/office/powerpoint/2010/main" val="40994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6C0319F-3DEC-4405-A9C6-3C905FF941A4}"/>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E317822D-7CB8-4C6C-A6CE-42F74F0D9EF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5849F54-053D-4012-94A6-C5FD871BA9A8}"/>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C565653-C2F2-4B2C-80FC-90AE90507E4B}"/>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D093D4B6-EBD5-4417-B721-1554772173CF}"/>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F466378B-07CA-4F45-8A7A-262243954871}"/>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506DE7E0-8FE8-4E1C-9E04-9C7A34D4E135}"/>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D063BC76-0D9C-40A6-B442-CB61CE6C9C1C}"/>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4B9A7E53-247B-4B55-92FA-A16436CB4467}"/>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extLst>
      <p:ext uri="{BB962C8B-B14F-4D97-AF65-F5344CB8AC3E}">
        <p14:creationId xmlns:p14="http://schemas.microsoft.com/office/powerpoint/2010/main" val="409241278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46F77BF2-2B8C-4756-AD66-1DED4629C2BF}"/>
              </a:ext>
            </a:extLst>
          </p:cNvPr>
          <p:cNvSpPr>
            <a:spLocks noGrp="1"/>
          </p:cNvSpPr>
          <p:nvPr>
            <p:ph type="title"/>
          </p:nvPr>
        </p:nvSpPr>
        <p:spPr>
          <a:xfrm>
            <a:off x="395288" y="153988"/>
            <a:ext cx="8318500" cy="431800"/>
          </a:xfrm>
        </p:spPr>
        <p:txBody>
          <a:bodyPr/>
          <a:lstStyle/>
          <a:p>
            <a:r>
              <a:rPr lang="zh-CN" altLang="en-US"/>
              <a:t>定阶</a:t>
            </a:r>
          </a:p>
        </p:txBody>
      </p:sp>
      <p:sp>
        <p:nvSpPr>
          <p:cNvPr id="35843" name="内容占位符 2">
            <a:extLst>
              <a:ext uri="{FF2B5EF4-FFF2-40B4-BE49-F238E27FC236}">
                <a16:creationId xmlns:a16="http://schemas.microsoft.com/office/drawing/2014/main" id="{D6360D16-93EC-429B-A4B6-FE2871AA39AD}"/>
              </a:ext>
            </a:extLst>
          </p:cNvPr>
          <p:cNvSpPr>
            <a:spLocks noGrp="1"/>
          </p:cNvSpPr>
          <p:nvPr>
            <p:ph idx="1"/>
          </p:nvPr>
        </p:nvSpPr>
        <p:spPr>
          <a:xfrm>
            <a:off x="250825" y="765175"/>
            <a:ext cx="8402638" cy="2652713"/>
          </a:xfrm>
        </p:spPr>
        <p:txBody>
          <a:bodyPr/>
          <a:lstStyle/>
          <a:p>
            <a:r>
              <a:rPr lang="zh-CN" altLang="zh-CN"/>
              <a:t>构造这些统计量所遵循的统计思想是一致的，就是在考虑拟合残差的同时，依自变量个数施加</a:t>
            </a:r>
            <a:r>
              <a:rPr lang="en-US" altLang="zh-CN"/>
              <a:t>“</a:t>
            </a:r>
            <a:r>
              <a:rPr lang="zh-CN" altLang="zh-CN"/>
              <a:t>惩罚</a:t>
            </a:r>
            <a:r>
              <a:rPr lang="en-US" altLang="zh-CN"/>
              <a:t>”</a:t>
            </a:r>
            <a:r>
              <a:rPr lang="zh-CN" altLang="zh-CN"/>
              <a:t>。</a:t>
            </a:r>
            <a:endParaRPr lang="en-US" altLang="zh-CN"/>
          </a:p>
          <a:p>
            <a:r>
              <a:rPr lang="zh-CN" altLang="zh-CN"/>
              <a:t>但要注意的是，这些准则不能说明某一个模型的精确度，也即是说，对于三个模型Ａ，Ｂ，Ｃ，我们能够判断出Ｃ模型是最好的，但不能保证Ｃ模型能够很好地刻画数据，因为有可能三个模型都是糟糕的。</a:t>
            </a:r>
          </a:p>
          <a:p>
            <a:endParaRPr lang="zh-CN" altLang="en-US"/>
          </a:p>
        </p:txBody>
      </p:sp>
    </p:spTree>
    <p:extLst>
      <p:ext uri="{BB962C8B-B14F-4D97-AF65-F5344CB8AC3E}">
        <p14:creationId xmlns:p14="http://schemas.microsoft.com/office/powerpoint/2010/main" val="408051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C308E37-E28B-4AC9-88AC-0DF4041464CB}"/>
              </a:ext>
            </a:extLst>
          </p:cNvPr>
          <p:cNvSpPr>
            <a:spLocks noGrp="1"/>
          </p:cNvSpPr>
          <p:nvPr>
            <p:ph type="title"/>
          </p:nvPr>
        </p:nvSpPr>
        <p:spPr>
          <a:xfrm>
            <a:off x="395288" y="153988"/>
            <a:ext cx="8318500" cy="431800"/>
          </a:xfrm>
        </p:spPr>
        <p:txBody>
          <a:bodyPr/>
          <a:lstStyle/>
          <a:p>
            <a:r>
              <a:rPr lang="zh-CN" altLang="en-US"/>
              <a:t>定阶实现代码</a:t>
            </a:r>
          </a:p>
        </p:txBody>
      </p:sp>
      <p:sp>
        <p:nvSpPr>
          <p:cNvPr id="36867" name="内容占位符 2">
            <a:extLst>
              <a:ext uri="{FF2B5EF4-FFF2-40B4-BE49-F238E27FC236}">
                <a16:creationId xmlns:a16="http://schemas.microsoft.com/office/drawing/2014/main" id="{93D7E26B-36F4-449E-A63D-1E026460427C}"/>
              </a:ext>
            </a:extLst>
          </p:cNvPr>
          <p:cNvSpPr>
            <a:spLocks noGrp="1"/>
          </p:cNvSpPr>
          <p:nvPr>
            <p:ph idx="1"/>
          </p:nvPr>
        </p:nvSpPr>
        <p:spPr>
          <a:xfrm>
            <a:off x="250825" y="692150"/>
            <a:ext cx="8353425" cy="566738"/>
          </a:xfrm>
        </p:spPr>
        <p:txBody>
          <a:bodyPr/>
          <a:lstStyle/>
          <a:p>
            <a:r>
              <a:rPr lang="zh-CN" altLang="zh-CN"/>
              <a:t>对三个模型分别做</a:t>
            </a:r>
            <a:r>
              <a:rPr lang="en-US" altLang="zh-CN"/>
              <a:t>AIC</a:t>
            </a:r>
            <a:r>
              <a:rPr lang="zh-CN" altLang="zh-CN"/>
              <a:t>，</a:t>
            </a:r>
            <a:r>
              <a:rPr lang="en-US" altLang="zh-CN"/>
              <a:t>BIC</a:t>
            </a:r>
            <a:r>
              <a:rPr lang="zh-CN" altLang="zh-CN"/>
              <a:t>，</a:t>
            </a:r>
            <a:r>
              <a:rPr lang="en-US" altLang="zh-CN"/>
              <a:t>HQ</a:t>
            </a:r>
            <a:r>
              <a:rPr lang="zh-CN" altLang="zh-CN"/>
              <a:t>统计量检验</a:t>
            </a:r>
            <a:r>
              <a:rPr lang="zh-CN" altLang="en-US"/>
              <a:t>：</a:t>
            </a:r>
          </a:p>
        </p:txBody>
      </p:sp>
      <p:sp>
        <p:nvSpPr>
          <p:cNvPr id="4" name="TextBox 3">
            <a:extLst>
              <a:ext uri="{FF2B5EF4-FFF2-40B4-BE49-F238E27FC236}">
                <a16:creationId xmlns:a16="http://schemas.microsoft.com/office/drawing/2014/main" id="{1C880E78-10D5-4004-B6FC-D9FDDC057333}"/>
              </a:ext>
            </a:extLst>
          </p:cNvPr>
          <p:cNvSpPr txBox="1"/>
          <p:nvPr/>
        </p:nvSpPr>
        <p:spPr>
          <a:xfrm>
            <a:off x="250825" y="1196975"/>
            <a:ext cx="8281988" cy="4400550"/>
          </a:xfrm>
          <a:prstGeom prst="rect">
            <a:avLst/>
          </a:prstGeom>
          <a:noFill/>
        </p:spPr>
        <p:txBody>
          <a:bodyPr>
            <a:spAutoFit/>
          </a:bodyPr>
          <a:lstStyle/>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模型</a:t>
            </a:r>
            <a:endParaRPr lang="en-US" altLang="zh-CN" sz="2000" dirty="0">
              <a:latin typeface="微软雅黑" pitchFamily="34" charset="-122"/>
              <a:ea typeface="微软雅黑" pitchFamily="34" charset="-122"/>
            </a:endParaRP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arma_mod20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,(2,0)).fit()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arma_mod01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,(0,1)).fit()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arma_mod10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,(1,0)).fit()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#result: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a:buClr>
                <a:srgbClr val="002060"/>
              </a:buClr>
              <a:defRPr/>
            </a:pPr>
            <a:r>
              <a:rPr lang="en-US" altLang="zh-CN" sz="2000" dirty="0">
                <a:latin typeface="微软雅黑" pitchFamily="34" charset="-122"/>
                <a:ea typeface="微软雅黑" pitchFamily="34" charset="-122"/>
              </a:rPr>
              <a:t>       420.440 748036 426.77482379 422.651510127</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a:buClr>
                <a:srgbClr val="002060"/>
              </a:buClr>
              <a:defRPr/>
            </a:pPr>
            <a:r>
              <a:rPr lang="en-US" altLang="zh-CN" sz="2000" dirty="0">
                <a:latin typeface="微软雅黑" pitchFamily="34" charset="-122"/>
                <a:ea typeface="微软雅黑" pitchFamily="34" charset="-122"/>
              </a:rPr>
              <a:t>       417.759525387 422.510082203 419.417596956</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a:buClr>
                <a:srgbClr val="002060"/>
              </a:buClr>
              <a:defRPr/>
            </a:pPr>
            <a:r>
              <a:rPr lang="en-US" altLang="zh-CN" sz="2000" dirty="0">
                <a:latin typeface="微软雅黑" pitchFamily="34" charset="-122"/>
                <a:ea typeface="微软雅黑" pitchFamily="34" charset="-122"/>
              </a:rPr>
              <a:t>       418.877719334 423.628276149 420.535790902</a:t>
            </a:r>
            <a:endParaRPr lang="zh-CN" altLang="en-US" sz="2000" dirty="0">
              <a:latin typeface="微软雅黑" pitchFamily="34" charset="-122"/>
              <a:ea typeface="微软雅黑" pitchFamily="34" charset="-122"/>
            </a:endParaRPr>
          </a:p>
        </p:txBody>
      </p:sp>
      <p:sp>
        <p:nvSpPr>
          <p:cNvPr id="36869" name="内容占位符 2">
            <a:extLst>
              <a:ext uri="{FF2B5EF4-FFF2-40B4-BE49-F238E27FC236}">
                <a16:creationId xmlns:a16="http://schemas.microsoft.com/office/drawing/2014/main" id="{F89F9C7E-A2E2-4A1D-9C40-2888E57D926A}"/>
              </a:ext>
            </a:extLst>
          </p:cNvPr>
          <p:cNvSpPr txBox="1">
            <a:spLocks/>
          </p:cNvSpPr>
          <p:nvPr/>
        </p:nvSpPr>
        <p:spPr bwMode="auto">
          <a:xfrm>
            <a:off x="250825" y="5445125"/>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对比</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个模型，可以看到</a:t>
            </a:r>
            <a:r>
              <a:rPr lang="en-US" altLang="zh-CN" sz="2000">
                <a:solidFill>
                  <a:schemeClr val="tx1"/>
                </a:solidFill>
                <a:latin typeface="微软雅黑" panose="020B0503020204020204" pitchFamily="34" charset="-122"/>
                <a:ea typeface="微软雅黑" panose="020B0503020204020204" pitchFamily="34" charset="-122"/>
              </a:rPr>
              <a:t>ARMA(0,1)</a:t>
            </a:r>
            <a:r>
              <a:rPr lang="zh-CN" altLang="zh-CN" sz="2000">
                <a:solidFill>
                  <a:schemeClr val="tx1"/>
                </a:solidFill>
                <a:latin typeface="微软雅黑" panose="020B0503020204020204" pitchFamily="34" charset="-122"/>
                <a:ea typeface="微软雅黑" panose="020B0503020204020204" pitchFamily="34" charset="-122"/>
              </a:rPr>
              <a:t>的</a:t>
            </a:r>
            <a:r>
              <a:rPr lang="en-US" altLang="zh-CN" sz="2000">
                <a:solidFill>
                  <a:schemeClr val="tx1"/>
                </a:solidFill>
                <a:latin typeface="微软雅黑" panose="020B0503020204020204" pitchFamily="34" charset="-122"/>
                <a:ea typeface="微软雅黑" panose="020B0503020204020204" pitchFamily="34" charset="-122"/>
              </a:rPr>
              <a:t>aic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bic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hqic</a:t>
            </a:r>
            <a:r>
              <a:rPr lang="zh-CN" altLang="zh-CN" sz="2000">
                <a:solidFill>
                  <a:schemeClr val="tx1"/>
                </a:solidFill>
                <a:latin typeface="微软雅黑" panose="020B0503020204020204" pitchFamily="34" charset="-122"/>
                <a:ea typeface="微软雅黑" panose="020B0503020204020204" pitchFamily="34" charset="-122"/>
              </a:rPr>
              <a:t>均最小，因此是最佳模型</a:t>
            </a:r>
            <a:endParaRPr lang="zh-CN" altLang="en-US" sz="20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52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B567769-4119-4DF3-995B-409DC660B7E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0193990-8F27-4309-AAAA-2823C340F57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E8EDC7A-7F00-432F-B792-5E0679B25F1E}"/>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B7FFCB7-8F52-4148-91F0-9AE178D2BD9E}"/>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11180D25-F043-4120-8EC2-154DB12CC532}"/>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002BFD04-2480-40FA-AF15-7B90F4E1275A}"/>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7896" name="标题 13">
            <a:extLst>
              <a:ext uri="{FF2B5EF4-FFF2-40B4-BE49-F238E27FC236}">
                <a16:creationId xmlns:a16="http://schemas.microsoft.com/office/drawing/2014/main" id="{C60392B5-65C4-4A19-8097-052A1820E81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5D1629D-CD94-4B23-9D9B-70A7C8D8095A}"/>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模型检验与预测</a:t>
            </a:r>
          </a:p>
        </p:txBody>
      </p:sp>
      <p:sp>
        <p:nvSpPr>
          <p:cNvPr id="16" name="Oval 13">
            <a:hlinkClick r:id="" action="ppaction://noaction" highlightClick="1"/>
            <a:extLst>
              <a:ext uri="{FF2B5EF4-FFF2-40B4-BE49-F238E27FC236}">
                <a16:creationId xmlns:a16="http://schemas.microsoft.com/office/drawing/2014/main" id="{3946BC3B-74D8-4631-BA03-387ABD6BD570}"/>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2634763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9C02994-F889-4287-B462-0023AA668485}"/>
              </a:ext>
            </a:extLst>
          </p:cNvPr>
          <p:cNvSpPr>
            <a:spLocks noGrp="1"/>
          </p:cNvSpPr>
          <p:nvPr>
            <p:ph type="title"/>
          </p:nvPr>
        </p:nvSpPr>
        <p:spPr>
          <a:xfrm>
            <a:off x="395288" y="153988"/>
            <a:ext cx="8318500" cy="431800"/>
          </a:xfrm>
        </p:spPr>
        <p:txBody>
          <a:bodyPr/>
          <a:lstStyle/>
          <a:p>
            <a:r>
              <a:rPr lang="zh-CN" altLang="en-US"/>
              <a:t>正态性检验</a:t>
            </a:r>
          </a:p>
        </p:txBody>
      </p:sp>
      <p:sp>
        <p:nvSpPr>
          <p:cNvPr id="38915" name="内容占位符 2">
            <a:extLst>
              <a:ext uri="{FF2B5EF4-FFF2-40B4-BE49-F238E27FC236}">
                <a16:creationId xmlns:a16="http://schemas.microsoft.com/office/drawing/2014/main" id="{E8490D9D-D2AB-4F0C-9B56-D6FE35C1B800}"/>
              </a:ext>
            </a:extLst>
          </p:cNvPr>
          <p:cNvSpPr>
            <a:spLocks noGrp="1"/>
          </p:cNvSpPr>
          <p:nvPr>
            <p:ph idx="1"/>
          </p:nvPr>
        </p:nvSpPr>
        <p:spPr>
          <a:xfrm>
            <a:off x="250825" y="774700"/>
            <a:ext cx="8497888" cy="4670425"/>
          </a:xfrm>
        </p:spPr>
        <p:txBody>
          <a:bodyPr/>
          <a:lstStyle/>
          <a:p>
            <a:r>
              <a:rPr lang="zh-CN" altLang="zh-CN"/>
              <a:t>对于选择的模型，观察</a:t>
            </a:r>
            <a:r>
              <a:rPr lang="en-US" altLang="zh-CN"/>
              <a:t>ARIMA</a:t>
            </a:r>
            <a:r>
              <a:rPr lang="zh-CN" altLang="zh-CN"/>
              <a:t>模型的残差是否是平均值为</a:t>
            </a:r>
            <a:r>
              <a:rPr lang="en-US" altLang="zh-CN"/>
              <a:t>0</a:t>
            </a:r>
            <a:r>
              <a:rPr lang="zh-CN" altLang="zh-CN"/>
              <a:t>且方差为常数的正态分布（服从零均值、方差不变的正态分布），同时也要观察连续残差是否（自）相关。</a:t>
            </a:r>
          </a:p>
          <a:p>
            <a:r>
              <a:rPr lang="zh-CN" altLang="zh-CN"/>
              <a:t>首先使用</a:t>
            </a:r>
            <a:r>
              <a:rPr lang="en-US" altLang="zh-CN"/>
              <a:t>QQ</a:t>
            </a:r>
            <a:r>
              <a:rPr lang="zh-CN" altLang="zh-CN"/>
              <a:t>图，它用于直观验证一组数据是否来自某个分布，或者验证某两组数据是否来自同一（族）分布。在教学和软件中常用的是检验数据是否来自于正态分布</a:t>
            </a:r>
            <a:endParaRPr lang="en-US" altLang="zh-CN"/>
          </a:p>
        </p:txBody>
      </p:sp>
    </p:spTree>
    <p:extLst>
      <p:ext uri="{BB962C8B-B14F-4D97-AF65-F5344CB8AC3E}">
        <p14:creationId xmlns:p14="http://schemas.microsoft.com/office/powerpoint/2010/main" val="261158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3B857433-83AC-4C01-9A01-19C36CB6A882}"/>
              </a:ext>
            </a:extLst>
          </p:cNvPr>
          <p:cNvSpPr>
            <a:spLocks noGrp="1"/>
          </p:cNvSpPr>
          <p:nvPr>
            <p:ph type="title"/>
          </p:nvPr>
        </p:nvSpPr>
        <p:spPr>
          <a:xfrm>
            <a:off x="395288" y="153988"/>
            <a:ext cx="8318500" cy="431800"/>
          </a:xfrm>
        </p:spPr>
        <p:txBody>
          <a:bodyPr/>
          <a:lstStyle/>
          <a:p>
            <a:r>
              <a:rPr lang="zh-CN" altLang="en-US"/>
              <a:t>正态性检验</a:t>
            </a:r>
          </a:p>
        </p:txBody>
      </p:sp>
      <p:sp>
        <p:nvSpPr>
          <p:cNvPr id="39939" name="内容占位符 2">
            <a:extLst>
              <a:ext uri="{FF2B5EF4-FFF2-40B4-BE49-F238E27FC236}">
                <a16:creationId xmlns:a16="http://schemas.microsoft.com/office/drawing/2014/main" id="{F435B380-B1DB-47DF-9A0D-1FE769480989}"/>
              </a:ext>
            </a:extLst>
          </p:cNvPr>
          <p:cNvSpPr>
            <a:spLocks noGrp="1"/>
          </p:cNvSpPr>
          <p:nvPr>
            <p:ph idx="1"/>
          </p:nvPr>
        </p:nvSpPr>
        <p:spPr>
          <a:xfrm>
            <a:off x="250825" y="558800"/>
            <a:ext cx="8497888" cy="2006600"/>
          </a:xfrm>
        </p:spPr>
        <p:txBody>
          <a:bodyPr/>
          <a:lstStyle/>
          <a:p>
            <a:r>
              <a:rPr lang="en-US" altLang="zh-CN"/>
              <a:t>#</a:t>
            </a:r>
            <a:r>
              <a:rPr lang="zh-CN" altLang="zh-CN"/>
              <a:t>残差</a:t>
            </a:r>
            <a:r>
              <a:rPr lang="en-US" altLang="zh-CN"/>
              <a:t>QQ</a:t>
            </a:r>
            <a:r>
              <a:rPr lang="zh-CN" altLang="zh-CN"/>
              <a:t>图</a:t>
            </a:r>
            <a:endParaRPr lang="en-US" altLang="zh-CN"/>
          </a:p>
          <a:p>
            <a:pPr>
              <a:lnSpc>
                <a:spcPct val="100000"/>
              </a:lnSpc>
              <a:buFont typeface="Wingdings" pitchFamily="2" charset="2"/>
              <a:buChar char="ü"/>
            </a:pPr>
            <a:r>
              <a:rPr lang="en-US" altLang="zh-CN"/>
              <a:t>resid = arma_mod01.resid</a:t>
            </a:r>
          </a:p>
          <a:p>
            <a:pPr>
              <a:lnSpc>
                <a:spcPct val="100000"/>
              </a:lnSpc>
              <a:buFont typeface="Wingdings" pitchFamily="2" charset="2"/>
              <a:buChar char="ü"/>
            </a:pPr>
            <a:r>
              <a:rPr lang="en-US" altLang="zh-CN"/>
              <a:t>fig = plt.figure(figsize=(12,8))</a:t>
            </a:r>
          </a:p>
          <a:p>
            <a:pPr>
              <a:lnSpc>
                <a:spcPct val="100000"/>
              </a:lnSpc>
              <a:buFont typeface="Wingdings" pitchFamily="2" charset="2"/>
              <a:buChar char="ü"/>
            </a:pPr>
            <a:r>
              <a:rPr lang="en-US" altLang="zh-CN"/>
              <a:t>ax = fig.add_subplot(111)</a:t>
            </a:r>
          </a:p>
          <a:p>
            <a:pPr>
              <a:lnSpc>
                <a:spcPct val="100000"/>
              </a:lnSpc>
              <a:buFont typeface="Wingdings" pitchFamily="2" charset="2"/>
              <a:buChar char="ü"/>
            </a:pPr>
            <a:r>
              <a:rPr lang="en-US" altLang="zh-CN"/>
              <a:t>fig = qqplot(resid, line='q', ax=ax, fit=True)</a:t>
            </a:r>
            <a:endParaRPr lang="zh-CN" altLang="en-US"/>
          </a:p>
          <a:p>
            <a:endParaRPr lang="zh-CN" altLang="en-US"/>
          </a:p>
        </p:txBody>
      </p:sp>
      <p:pic>
        <p:nvPicPr>
          <p:cNvPr id="39940" name="Picture 2" descr="残差">
            <a:extLst>
              <a:ext uri="{FF2B5EF4-FFF2-40B4-BE49-F238E27FC236}">
                <a16:creationId xmlns:a16="http://schemas.microsoft.com/office/drawing/2014/main" id="{4052F0F1-ACC6-4A5D-8F5D-F07D28FDC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537461"/>
            <a:ext cx="61214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83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255521B-8713-452C-9CEA-1124191EB249}"/>
              </a:ext>
            </a:extLst>
          </p:cNvPr>
          <p:cNvSpPr>
            <a:spLocks noGrp="1"/>
          </p:cNvSpPr>
          <p:nvPr>
            <p:ph type="title"/>
          </p:nvPr>
        </p:nvSpPr>
        <p:spPr>
          <a:xfrm>
            <a:off x="395288" y="153988"/>
            <a:ext cx="8318500" cy="431800"/>
          </a:xfrm>
        </p:spPr>
        <p:txBody>
          <a:bodyPr/>
          <a:lstStyle/>
          <a:p>
            <a:r>
              <a:rPr lang="zh-CN" altLang="en-US"/>
              <a:t>自相关性检验</a:t>
            </a:r>
          </a:p>
        </p:txBody>
      </p:sp>
      <p:sp>
        <p:nvSpPr>
          <p:cNvPr id="40963" name="内容占位符 2">
            <a:extLst>
              <a:ext uri="{FF2B5EF4-FFF2-40B4-BE49-F238E27FC236}">
                <a16:creationId xmlns:a16="http://schemas.microsoft.com/office/drawing/2014/main" id="{C2972EF5-5780-4C04-B2F2-C9AA54B0BCBB}"/>
              </a:ext>
            </a:extLst>
          </p:cNvPr>
          <p:cNvSpPr>
            <a:spLocks noGrp="1"/>
          </p:cNvSpPr>
          <p:nvPr>
            <p:ph idx="1"/>
          </p:nvPr>
        </p:nvSpPr>
        <p:spPr>
          <a:xfrm>
            <a:off x="250825" y="765175"/>
            <a:ext cx="8642350" cy="2303463"/>
          </a:xfrm>
        </p:spPr>
        <p:txBody>
          <a:bodyPr/>
          <a:lstStyle/>
          <a:p>
            <a:r>
              <a:rPr lang="zh-CN" altLang="zh-CN"/>
              <a:t>对</a:t>
            </a:r>
            <a:r>
              <a:rPr lang="en-US" altLang="zh-CN"/>
              <a:t>ARMA(0,1)</a:t>
            </a:r>
            <a:r>
              <a:rPr lang="zh-CN" altLang="zh-CN"/>
              <a:t>模型所产生的残差做自相关图</a:t>
            </a:r>
            <a:endParaRPr lang="en-US" altLang="zh-CN"/>
          </a:p>
          <a:p>
            <a:pPr>
              <a:lnSpc>
                <a:spcPct val="100000"/>
              </a:lnSpc>
              <a:buFont typeface="Wingdings" pitchFamily="2" charset="2"/>
              <a:buChar char="ü"/>
            </a:pPr>
            <a:r>
              <a:rPr lang="en-US" altLang="zh-CN" sz="1600"/>
              <a:t>#</a:t>
            </a:r>
            <a:r>
              <a:rPr lang="zh-CN" altLang="zh-CN" sz="1600"/>
              <a:t>残差自相关检验</a:t>
            </a:r>
            <a:endParaRPr lang="en-US" altLang="zh-CN" sz="1600"/>
          </a:p>
          <a:p>
            <a:pPr>
              <a:lnSpc>
                <a:spcPct val="100000"/>
              </a:lnSpc>
              <a:buFont typeface="Wingdings" pitchFamily="2" charset="2"/>
              <a:buChar char="ü"/>
            </a:pPr>
            <a:r>
              <a:rPr lang="en-US" altLang="zh-CN" sz="1600"/>
              <a:t>fig = plt.figure(figsize=(12,8))</a:t>
            </a:r>
          </a:p>
          <a:p>
            <a:pPr>
              <a:lnSpc>
                <a:spcPct val="100000"/>
              </a:lnSpc>
              <a:buFont typeface="Wingdings" pitchFamily="2" charset="2"/>
              <a:buChar char="ü"/>
            </a:pPr>
            <a:r>
              <a:rPr lang="en-US" altLang="zh-CN" sz="1600"/>
              <a:t>ax1 = fig.add_subplot(211)</a:t>
            </a:r>
          </a:p>
          <a:p>
            <a:pPr>
              <a:lnSpc>
                <a:spcPct val="100000"/>
              </a:lnSpc>
              <a:buFont typeface="Wingdings" pitchFamily="2" charset="2"/>
              <a:buChar char="ü"/>
            </a:pPr>
            <a:r>
              <a:rPr lang="en-US" altLang="zh-CN" sz="1600"/>
              <a:t>fig = sm.graphics.tsa.plot_acf(arma_mod01.resid.values.squeeze(), lags=10, ax=ax1)</a:t>
            </a:r>
          </a:p>
          <a:p>
            <a:pPr>
              <a:lnSpc>
                <a:spcPct val="100000"/>
              </a:lnSpc>
              <a:buFont typeface="Wingdings" pitchFamily="2" charset="2"/>
              <a:buChar char="ü"/>
            </a:pPr>
            <a:r>
              <a:rPr lang="en-US" altLang="zh-CN" sz="1600"/>
              <a:t>ax2 = fig.add_subplot(212)</a:t>
            </a:r>
          </a:p>
          <a:p>
            <a:pPr>
              <a:lnSpc>
                <a:spcPct val="100000"/>
              </a:lnSpc>
              <a:buFont typeface="Wingdings" pitchFamily="2" charset="2"/>
              <a:buChar char="ü"/>
            </a:pPr>
            <a:r>
              <a:rPr lang="en-US" altLang="zh-CN" sz="1600"/>
              <a:t>fig = sm.graphics.tsa.plot_pacf(arma_mod01.resid, lags=10, ax=ax2)</a:t>
            </a:r>
            <a:endParaRPr lang="zh-CN" altLang="en-US" sz="1600"/>
          </a:p>
        </p:txBody>
      </p:sp>
      <p:pic>
        <p:nvPicPr>
          <p:cNvPr id="40964" name="Picture 2">
            <a:extLst>
              <a:ext uri="{FF2B5EF4-FFF2-40B4-BE49-F238E27FC236}">
                <a16:creationId xmlns:a16="http://schemas.microsoft.com/office/drawing/2014/main" id="{67048102-AEF9-4A1F-A8F5-627641A8E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068638"/>
            <a:ext cx="77231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99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BBB0C768-53F2-4788-9F6E-014BD3677BEF}"/>
              </a:ext>
            </a:extLst>
          </p:cNvPr>
          <p:cNvSpPr>
            <a:spLocks noGrp="1"/>
          </p:cNvSpPr>
          <p:nvPr>
            <p:ph type="title"/>
          </p:nvPr>
        </p:nvSpPr>
        <p:spPr>
          <a:xfrm>
            <a:off x="395288" y="153988"/>
            <a:ext cx="8318500" cy="431800"/>
          </a:xfrm>
        </p:spPr>
        <p:txBody>
          <a:bodyPr/>
          <a:lstStyle/>
          <a:p>
            <a:r>
              <a:rPr lang="en-US" altLang="zh-CN"/>
              <a:t>D-W</a:t>
            </a:r>
            <a:r>
              <a:rPr lang="zh-CN" altLang="en-US"/>
              <a:t>检验</a:t>
            </a:r>
          </a:p>
        </p:txBody>
      </p:sp>
      <p:sp>
        <p:nvSpPr>
          <p:cNvPr id="41987" name="内容占位符 2">
            <a:extLst>
              <a:ext uri="{FF2B5EF4-FFF2-40B4-BE49-F238E27FC236}">
                <a16:creationId xmlns:a16="http://schemas.microsoft.com/office/drawing/2014/main" id="{C1F3FBC1-E93C-4F0C-94E8-C8B592FEDD7D}"/>
              </a:ext>
            </a:extLst>
          </p:cNvPr>
          <p:cNvSpPr>
            <a:spLocks noGrp="1"/>
          </p:cNvSpPr>
          <p:nvPr>
            <p:ph idx="1"/>
          </p:nvPr>
        </p:nvSpPr>
        <p:spPr>
          <a:xfrm>
            <a:off x="250825" y="774700"/>
            <a:ext cx="8642350" cy="5246688"/>
          </a:xfrm>
        </p:spPr>
        <p:txBody>
          <a:bodyPr/>
          <a:lstStyle/>
          <a:p>
            <a:r>
              <a:rPr lang="zh-CN" altLang="zh-CN"/>
              <a:t>还需要对残差做</a:t>
            </a:r>
            <a:r>
              <a:rPr lang="en-US" altLang="zh-CN"/>
              <a:t>D-W</a:t>
            </a:r>
            <a:r>
              <a:rPr lang="zh-CN" altLang="zh-CN"/>
              <a:t>检验。</a:t>
            </a:r>
          </a:p>
          <a:p>
            <a:r>
              <a:rPr lang="zh-CN" altLang="zh-CN"/>
              <a:t>德宾</a:t>
            </a:r>
            <a:r>
              <a:rPr lang="en-US" altLang="zh-CN"/>
              <a:t>-</a:t>
            </a:r>
            <a:r>
              <a:rPr lang="zh-CN" altLang="zh-CN"/>
              <a:t>沃森（</a:t>
            </a:r>
            <a:r>
              <a:rPr lang="en-US" altLang="zh-CN"/>
              <a:t>Durbin-Watson</a:t>
            </a:r>
            <a:r>
              <a:rPr lang="zh-CN" altLang="zh-CN"/>
              <a:t>）检验。德宾</a:t>
            </a:r>
            <a:r>
              <a:rPr lang="en-US" altLang="zh-CN"/>
              <a:t>-</a:t>
            </a:r>
            <a:r>
              <a:rPr lang="zh-CN" altLang="zh-CN"/>
              <a:t>沃森检验</a:t>
            </a:r>
            <a:r>
              <a:rPr lang="en-US" altLang="zh-CN"/>
              <a:t>,</a:t>
            </a:r>
            <a:r>
              <a:rPr lang="zh-CN" altLang="zh-CN"/>
              <a:t>简称</a:t>
            </a:r>
            <a:r>
              <a:rPr lang="en-US" altLang="zh-CN"/>
              <a:t>D-W</a:t>
            </a:r>
            <a:r>
              <a:rPr lang="zh-CN" altLang="zh-CN"/>
              <a:t>检验，是目前检验自相关性最常用的方法，但它只适用于检验一阶自相关性。因为自相关系数</a:t>
            </a:r>
            <a:r>
              <a:rPr lang="en-US" altLang="zh-CN"/>
              <a:t>ρ</a:t>
            </a:r>
            <a:r>
              <a:rPr lang="zh-CN" altLang="zh-CN"/>
              <a:t>的值介于</a:t>
            </a:r>
            <a:r>
              <a:rPr lang="en-US" altLang="zh-CN"/>
              <a:t>-1</a:t>
            </a:r>
            <a:r>
              <a:rPr lang="zh-CN" altLang="zh-CN"/>
              <a:t>和</a:t>
            </a:r>
            <a:r>
              <a:rPr lang="en-US" altLang="zh-CN"/>
              <a:t>1</a:t>
            </a:r>
            <a:r>
              <a:rPr lang="zh-CN" altLang="zh-CN"/>
              <a:t>之间，所以 </a:t>
            </a:r>
            <a:r>
              <a:rPr lang="en-US" altLang="zh-CN"/>
              <a:t>0≤DW≤4</a:t>
            </a:r>
            <a:r>
              <a:rPr lang="zh-CN" altLang="zh-CN"/>
              <a:t>。并且</a:t>
            </a:r>
            <a:endParaRPr lang="en-US" altLang="zh-CN"/>
          </a:p>
          <a:p>
            <a:pPr>
              <a:buFont typeface="Wingdings" pitchFamily="2" charset="2"/>
              <a:buChar char="u"/>
            </a:pPr>
            <a:r>
              <a:rPr lang="en-US" altLang="zh-CN"/>
              <a:t>DW</a:t>
            </a:r>
            <a:r>
              <a:rPr lang="zh-CN" altLang="zh-CN"/>
              <a:t>＝</a:t>
            </a:r>
            <a:r>
              <a:rPr lang="en-US" altLang="zh-CN"/>
              <a:t>0</a:t>
            </a:r>
            <a:r>
              <a:rPr lang="zh-CN" altLang="zh-CN"/>
              <a:t>＝＞</a:t>
            </a:r>
            <a:r>
              <a:rPr lang="en-US" altLang="zh-CN"/>
              <a:t>ρ</a:t>
            </a:r>
            <a:r>
              <a:rPr lang="zh-CN" altLang="zh-CN"/>
              <a:t>＝</a:t>
            </a:r>
            <a:r>
              <a:rPr lang="en-US" altLang="zh-CN"/>
              <a:t>1</a:t>
            </a:r>
            <a:r>
              <a:rPr lang="zh-CN" altLang="zh-CN"/>
              <a:t>　　  即存在正自相关性</a:t>
            </a:r>
            <a:r>
              <a:rPr lang="en-US" altLang="zh-CN"/>
              <a:t> </a:t>
            </a:r>
            <a:endParaRPr lang="zh-CN" altLang="zh-CN"/>
          </a:p>
          <a:p>
            <a:pPr>
              <a:buFont typeface="Wingdings" pitchFamily="2" charset="2"/>
              <a:buChar char="u"/>
            </a:pPr>
            <a:r>
              <a:rPr lang="en-US" altLang="zh-CN"/>
              <a:t>DW</a:t>
            </a:r>
            <a:r>
              <a:rPr lang="zh-CN" altLang="zh-CN"/>
              <a:t>＝</a:t>
            </a:r>
            <a:r>
              <a:rPr lang="en-US" altLang="zh-CN"/>
              <a:t>4</a:t>
            </a:r>
            <a:r>
              <a:rPr lang="zh-CN" altLang="zh-CN"/>
              <a:t>＜＝＞</a:t>
            </a:r>
            <a:r>
              <a:rPr lang="en-US" altLang="zh-CN"/>
              <a:t>ρ</a:t>
            </a:r>
            <a:r>
              <a:rPr lang="zh-CN" altLang="zh-CN"/>
              <a:t>＝－</a:t>
            </a:r>
            <a:r>
              <a:rPr lang="en-US" altLang="zh-CN"/>
              <a:t>1</a:t>
            </a:r>
            <a:r>
              <a:rPr lang="zh-CN" altLang="zh-CN"/>
              <a:t>　即存在负自相关性</a:t>
            </a:r>
            <a:r>
              <a:rPr lang="en-US" altLang="zh-CN"/>
              <a:t> </a:t>
            </a:r>
            <a:endParaRPr lang="zh-CN" altLang="zh-CN"/>
          </a:p>
          <a:p>
            <a:pPr>
              <a:buFont typeface="Wingdings" pitchFamily="2" charset="2"/>
              <a:buChar char="u"/>
            </a:pPr>
            <a:r>
              <a:rPr lang="en-US" altLang="zh-CN"/>
              <a:t>DW</a:t>
            </a:r>
            <a:r>
              <a:rPr lang="zh-CN" altLang="zh-CN"/>
              <a:t>＝</a:t>
            </a:r>
            <a:r>
              <a:rPr lang="en-US" altLang="zh-CN"/>
              <a:t>2</a:t>
            </a:r>
            <a:r>
              <a:rPr lang="zh-CN" altLang="zh-CN"/>
              <a:t>＜＝＞</a:t>
            </a:r>
            <a:r>
              <a:rPr lang="en-US" altLang="zh-CN"/>
              <a:t>ρ</a:t>
            </a:r>
            <a:r>
              <a:rPr lang="zh-CN" altLang="zh-CN"/>
              <a:t>＝</a:t>
            </a:r>
            <a:r>
              <a:rPr lang="en-US" altLang="zh-CN"/>
              <a:t>0</a:t>
            </a:r>
            <a:r>
              <a:rPr lang="zh-CN" altLang="zh-CN"/>
              <a:t>　　即不存在（一阶）自相关性</a:t>
            </a:r>
            <a:r>
              <a:rPr lang="en-US" altLang="zh-CN"/>
              <a:t> </a:t>
            </a:r>
          </a:p>
          <a:p>
            <a:r>
              <a:rPr lang="zh-CN" altLang="zh-CN"/>
              <a:t>因此，当</a:t>
            </a:r>
            <a:r>
              <a:rPr lang="en-US" altLang="zh-CN"/>
              <a:t>DW</a:t>
            </a:r>
            <a:r>
              <a:rPr lang="zh-CN" altLang="zh-CN"/>
              <a:t>值显著的接近于</a:t>
            </a:r>
            <a:r>
              <a:rPr lang="en-US" altLang="zh-CN"/>
              <a:t>0</a:t>
            </a:r>
            <a:r>
              <a:rPr lang="zh-CN" altLang="zh-CN"/>
              <a:t>或４时，则存在自相关性，而接近于</a:t>
            </a:r>
            <a:r>
              <a:rPr lang="en-US" altLang="zh-CN"/>
              <a:t>2</a:t>
            </a:r>
            <a:r>
              <a:rPr lang="zh-CN" altLang="zh-CN"/>
              <a:t>时，则不存在（一阶）自相关性。这样只要知道ＤＷ统计量的概率分布，在给定的显著水平下，根据临界值的位置就可以对原假设进行检验。</a:t>
            </a:r>
          </a:p>
          <a:p>
            <a:endParaRPr lang="zh-CN" altLang="zh-CN"/>
          </a:p>
          <a:p>
            <a:endParaRPr lang="zh-CN" altLang="en-US"/>
          </a:p>
        </p:txBody>
      </p:sp>
    </p:spTree>
    <p:extLst>
      <p:ext uri="{BB962C8B-B14F-4D97-AF65-F5344CB8AC3E}">
        <p14:creationId xmlns:p14="http://schemas.microsoft.com/office/powerpoint/2010/main" val="370901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C0701DC-324C-434A-87F7-155EA031602F}"/>
              </a:ext>
            </a:extLst>
          </p:cNvPr>
          <p:cNvSpPr>
            <a:spLocks noGrp="1"/>
          </p:cNvSpPr>
          <p:nvPr>
            <p:ph type="title"/>
          </p:nvPr>
        </p:nvSpPr>
        <p:spPr>
          <a:xfrm>
            <a:off x="395288" y="153988"/>
            <a:ext cx="8318500" cy="431800"/>
          </a:xfrm>
        </p:spPr>
        <p:txBody>
          <a:bodyPr/>
          <a:lstStyle/>
          <a:p>
            <a:r>
              <a:rPr lang="en-US" altLang="zh-CN" sz="2400"/>
              <a:t>D-W</a:t>
            </a:r>
            <a:r>
              <a:rPr lang="zh-CN" altLang="zh-CN" sz="2400"/>
              <a:t>检验</a:t>
            </a:r>
            <a:endParaRPr lang="zh-CN" altLang="en-US"/>
          </a:p>
        </p:txBody>
      </p:sp>
      <p:sp>
        <p:nvSpPr>
          <p:cNvPr id="43011" name="内容占位符 2">
            <a:extLst>
              <a:ext uri="{FF2B5EF4-FFF2-40B4-BE49-F238E27FC236}">
                <a16:creationId xmlns:a16="http://schemas.microsoft.com/office/drawing/2014/main" id="{B3A91A4B-4C3E-4A00-98F6-3BE27CA2650C}"/>
              </a:ext>
            </a:extLst>
          </p:cNvPr>
          <p:cNvSpPr>
            <a:spLocks noGrp="1"/>
          </p:cNvSpPr>
          <p:nvPr>
            <p:ph idx="1"/>
          </p:nvPr>
        </p:nvSpPr>
        <p:spPr>
          <a:xfrm>
            <a:off x="250825" y="774700"/>
            <a:ext cx="8569325" cy="5391150"/>
          </a:xfrm>
        </p:spPr>
        <p:txBody>
          <a:bodyPr/>
          <a:lstStyle/>
          <a:p>
            <a:pPr>
              <a:lnSpc>
                <a:spcPct val="100000"/>
              </a:lnSpc>
              <a:buFont typeface="Wingdings" pitchFamily="2" charset="2"/>
              <a:buChar char="ü"/>
            </a:pPr>
            <a:r>
              <a:rPr lang="en-US" altLang="zh-CN" sz="1800"/>
              <a:t>#D-W</a:t>
            </a:r>
            <a:r>
              <a:rPr lang="zh-CN" altLang="zh-CN" sz="1800"/>
              <a:t>检验</a:t>
            </a:r>
            <a:endParaRPr lang="en-US" altLang="zh-CN" sz="1800"/>
          </a:p>
          <a:p>
            <a:pPr>
              <a:lnSpc>
                <a:spcPct val="100000"/>
              </a:lnSpc>
              <a:buFont typeface="Wingdings" pitchFamily="2" charset="2"/>
              <a:buChar char="ü"/>
            </a:pPr>
            <a:r>
              <a:rPr lang="en-US" altLang="zh-CN" sz="1800"/>
              <a:t>print(sm.stats.durbin_watson(arma_mod01.resid.values))</a:t>
            </a:r>
          </a:p>
          <a:p>
            <a:pPr>
              <a:lnSpc>
                <a:spcPct val="100000"/>
              </a:lnSpc>
              <a:buFont typeface="Wingdings" pitchFamily="2" charset="2"/>
              <a:buChar char="ü"/>
            </a:pPr>
            <a:r>
              <a:rPr lang="en-US" altLang="zh-CN" sz="1800"/>
              <a:t>#result:1.95414900233</a:t>
            </a:r>
          </a:p>
          <a:p>
            <a:r>
              <a:rPr lang="zh-CN" altLang="zh-CN"/>
              <a:t>检验结果是</a:t>
            </a:r>
            <a:r>
              <a:rPr lang="en-US" altLang="zh-CN"/>
              <a:t>1.95414900233</a:t>
            </a:r>
            <a:r>
              <a:rPr lang="zh-CN" altLang="zh-CN"/>
              <a:t>，说明不存在自相关性。</a:t>
            </a:r>
          </a:p>
          <a:p>
            <a:r>
              <a:rPr lang="zh-CN" altLang="zh-CN"/>
              <a:t>最后还需要对残差做</a:t>
            </a:r>
            <a:r>
              <a:rPr lang="en-US" altLang="zh-CN"/>
              <a:t>Ljung-Box</a:t>
            </a:r>
            <a:r>
              <a:rPr lang="zh-CN" altLang="zh-CN"/>
              <a:t>检验。</a:t>
            </a:r>
          </a:p>
          <a:p>
            <a:r>
              <a:rPr lang="en-US" altLang="zh-CN"/>
              <a:t>Ljung-Box test</a:t>
            </a:r>
            <a:r>
              <a:rPr lang="zh-CN" altLang="zh-CN"/>
              <a:t>是对</a:t>
            </a:r>
            <a:r>
              <a:rPr lang="en-US" altLang="zh-CN"/>
              <a:t>randomness</a:t>
            </a:r>
            <a:r>
              <a:rPr lang="zh-CN" altLang="zh-CN"/>
              <a:t>的检验</a:t>
            </a:r>
            <a:r>
              <a:rPr lang="en-US" altLang="zh-CN"/>
              <a:t>,</a:t>
            </a:r>
            <a:r>
              <a:rPr lang="zh-CN" altLang="zh-CN"/>
              <a:t>或者说是对时间序列是否存在滞后相关的一种统计检验。</a:t>
            </a:r>
            <a:endParaRPr lang="en-US" altLang="zh-CN"/>
          </a:p>
          <a:p>
            <a:r>
              <a:rPr lang="zh-CN" altLang="zh-CN"/>
              <a:t>对于滞后相关的检验，我们常常采用的方法还包括计算</a:t>
            </a:r>
            <a:r>
              <a:rPr lang="en-US" altLang="zh-CN"/>
              <a:t>ACF</a:t>
            </a:r>
            <a:r>
              <a:rPr lang="zh-CN" altLang="zh-CN"/>
              <a:t>和</a:t>
            </a:r>
            <a:r>
              <a:rPr lang="en-US" altLang="zh-CN"/>
              <a:t>PCAF</a:t>
            </a:r>
            <a:r>
              <a:rPr lang="zh-CN" altLang="zh-CN"/>
              <a:t>并观察其图像，但是无论是</a:t>
            </a:r>
            <a:r>
              <a:rPr lang="en-US" altLang="zh-CN"/>
              <a:t>ACF</a:t>
            </a:r>
            <a:r>
              <a:rPr lang="zh-CN" altLang="zh-CN"/>
              <a:t>还是</a:t>
            </a:r>
            <a:r>
              <a:rPr lang="en-US" altLang="zh-CN"/>
              <a:t>PACF</a:t>
            </a:r>
            <a:r>
              <a:rPr lang="zh-CN" altLang="zh-CN"/>
              <a:t>都仅仅考虑是否存在某一特定滞后阶数的相关。</a:t>
            </a:r>
            <a:endParaRPr lang="en-US" altLang="zh-CN"/>
          </a:p>
          <a:p>
            <a:r>
              <a:rPr lang="en-US" altLang="zh-CN"/>
              <a:t>LB</a:t>
            </a:r>
            <a:r>
              <a:rPr lang="zh-CN" altLang="zh-CN"/>
              <a:t>检验则是基于一系列滞后阶数，判断序列总体的相关性或者说随机性是否存在。</a:t>
            </a:r>
            <a:endParaRPr lang="zh-CN" altLang="en-US"/>
          </a:p>
        </p:txBody>
      </p:sp>
    </p:spTree>
    <p:extLst>
      <p:ext uri="{BB962C8B-B14F-4D97-AF65-F5344CB8AC3E}">
        <p14:creationId xmlns:p14="http://schemas.microsoft.com/office/powerpoint/2010/main" val="374702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263025B-9B53-4264-A648-759391157D9A}"/>
              </a:ext>
            </a:extLst>
          </p:cNvPr>
          <p:cNvSpPr>
            <a:spLocks noGrp="1"/>
          </p:cNvSpPr>
          <p:nvPr>
            <p:ph type="title"/>
          </p:nvPr>
        </p:nvSpPr>
        <p:spPr>
          <a:xfrm>
            <a:off x="395288" y="153988"/>
            <a:ext cx="8318500" cy="431800"/>
          </a:xfrm>
        </p:spPr>
        <p:txBody>
          <a:bodyPr/>
          <a:lstStyle/>
          <a:p>
            <a:r>
              <a:rPr lang="en-US" altLang="zh-CN"/>
              <a:t>L-B</a:t>
            </a:r>
            <a:r>
              <a:rPr lang="zh-CN" altLang="en-US"/>
              <a:t>检验</a:t>
            </a:r>
          </a:p>
        </p:txBody>
      </p:sp>
      <p:sp>
        <p:nvSpPr>
          <p:cNvPr id="44035" name="内容占位符 2">
            <a:extLst>
              <a:ext uri="{FF2B5EF4-FFF2-40B4-BE49-F238E27FC236}">
                <a16:creationId xmlns:a16="http://schemas.microsoft.com/office/drawing/2014/main" id="{34006484-BB84-4C9A-AD81-2D9842AC34FA}"/>
              </a:ext>
            </a:extLst>
          </p:cNvPr>
          <p:cNvSpPr>
            <a:spLocks noGrp="1"/>
          </p:cNvSpPr>
          <p:nvPr>
            <p:ph idx="1"/>
          </p:nvPr>
        </p:nvSpPr>
        <p:spPr>
          <a:xfrm>
            <a:off x="250825" y="692150"/>
            <a:ext cx="8497888" cy="2293938"/>
          </a:xfrm>
        </p:spPr>
        <p:txBody>
          <a:bodyPr/>
          <a:lstStyle/>
          <a:p>
            <a:r>
              <a:rPr lang="zh-CN" altLang="zh-CN"/>
              <a:t>时间序列中一个最基本的模型就是高斯白噪声序列。而对于</a:t>
            </a:r>
            <a:r>
              <a:rPr lang="en-US" altLang="zh-CN"/>
              <a:t>ARIMA</a:t>
            </a:r>
            <a:r>
              <a:rPr lang="zh-CN" altLang="zh-CN"/>
              <a:t>模型，其残差被假定为高斯白噪声序列</a:t>
            </a:r>
            <a:r>
              <a:rPr lang="zh-CN" altLang="en-US"/>
              <a:t>。</a:t>
            </a:r>
            <a:endParaRPr lang="en-US" altLang="zh-CN"/>
          </a:p>
          <a:p>
            <a:r>
              <a:rPr lang="zh-CN" altLang="zh-CN"/>
              <a:t>所以当我们用</a:t>
            </a:r>
            <a:r>
              <a:rPr lang="en-US" altLang="zh-CN"/>
              <a:t>ARIMA</a:t>
            </a:r>
            <a:r>
              <a:rPr lang="zh-CN" altLang="zh-CN"/>
              <a:t>模型去拟合数据时，拟合后我们要对残差的估计序列进行</a:t>
            </a:r>
            <a:r>
              <a:rPr lang="en-US" altLang="zh-CN"/>
              <a:t>LB</a:t>
            </a:r>
            <a:r>
              <a:rPr lang="zh-CN" altLang="zh-CN"/>
              <a:t>检验，判断其是否是高斯白噪声，如果不是，那么就说明</a:t>
            </a:r>
            <a:r>
              <a:rPr lang="en-US" altLang="zh-CN"/>
              <a:t>ARIMA</a:t>
            </a:r>
            <a:r>
              <a:rPr lang="zh-CN" altLang="zh-CN"/>
              <a:t>模型也许并不是一个适合样本的模型。</a:t>
            </a:r>
            <a:endParaRPr lang="en-US" altLang="zh-CN"/>
          </a:p>
          <a:p>
            <a:r>
              <a:rPr lang="en-US" altLang="zh-CN"/>
              <a:t>L-B</a:t>
            </a:r>
            <a:r>
              <a:rPr lang="zh-CN" altLang="en-US"/>
              <a:t>检验代码如下：</a:t>
            </a:r>
            <a:endParaRPr lang="zh-CN" altLang="zh-CN"/>
          </a:p>
          <a:p>
            <a:endParaRPr lang="zh-CN" altLang="en-US"/>
          </a:p>
        </p:txBody>
      </p:sp>
      <p:sp>
        <p:nvSpPr>
          <p:cNvPr id="4" name="TextBox 3">
            <a:extLst>
              <a:ext uri="{FF2B5EF4-FFF2-40B4-BE49-F238E27FC236}">
                <a16:creationId xmlns:a16="http://schemas.microsoft.com/office/drawing/2014/main" id="{191D49E1-3D2D-4511-870B-F8D9BBD63378}"/>
              </a:ext>
            </a:extLst>
          </p:cNvPr>
          <p:cNvSpPr txBox="1"/>
          <p:nvPr/>
        </p:nvSpPr>
        <p:spPr>
          <a:xfrm>
            <a:off x="250825" y="3630613"/>
            <a:ext cx="8281988" cy="203041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Ljung</a:t>
            </a:r>
            <a:r>
              <a:rPr lang="en-US" altLang="zh-CN" sz="1800" dirty="0">
                <a:latin typeface="微软雅黑" pitchFamily="34" charset="-122"/>
                <a:ea typeface="微软雅黑" pitchFamily="34" charset="-122"/>
              </a:rPr>
              <a:t>-Box</a:t>
            </a:r>
            <a:r>
              <a:rPr lang="zh-CN" altLang="zh-CN" sz="1800" dirty="0">
                <a:latin typeface="微软雅黑" pitchFamily="34" charset="-122"/>
                <a:ea typeface="微软雅黑" pitchFamily="34" charset="-122"/>
              </a:rPr>
              <a:t>检验</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import </a:t>
            </a:r>
            <a:r>
              <a:rPr lang="en-US" altLang="zh-CN" sz="1800" dirty="0" err="1">
                <a:latin typeface="微软雅黑" pitchFamily="34" charset="-122"/>
                <a:ea typeface="微软雅黑" pitchFamily="34" charset="-122"/>
              </a:rPr>
              <a:t>numpy</a:t>
            </a:r>
            <a:r>
              <a:rPr lang="en-US" altLang="zh-CN" sz="1800" dirty="0">
                <a:latin typeface="微软雅黑" pitchFamily="34" charset="-122"/>
                <a:ea typeface="微软雅黑" pitchFamily="34" charset="-122"/>
              </a:rPr>
              <a:t> as </a:t>
            </a:r>
            <a:r>
              <a:rPr lang="en-US" altLang="zh-CN" sz="1800" dirty="0" err="1">
                <a:latin typeface="微软雅黑" pitchFamily="34" charset="-122"/>
                <a:ea typeface="微软雅黑" pitchFamily="34" charset="-122"/>
              </a:rPr>
              <a:t>np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r,q,p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sm.tsa.acf</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resid.values.squeeze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qstat</a:t>
            </a:r>
            <a:r>
              <a:rPr lang="en-US" altLang="zh-CN" sz="1800" dirty="0">
                <a:latin typeface="微软雅黑" pitchFamily="34" charset="-122"/>
                <a:ea typeface="微软雅黑" pitchFamily="34" charset="-122"/>
              </a:rPr>
              <a:t>=True)</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np.c</a:t>
            </a:r>
            <a:r>
              <a:rPr lang="en-US" altLang="zh-CN" sz="1800" dirty="0">
                <a:latin typeface="微软雅黑" pitchFamily="34" charset="-122"/>
                <a:ea typeface="微软雅黑" pitchFamily="34" charset="-122"/>
              </a:rPr>
              <a:t>_[range(1,36), r[1:], q, 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table = </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columns=['lag', "AC", "Q", "</a:t>
            </a:r>
            <a:r>
              <a:rPr lang="en-US" altLang="zh-CN" sz="1800" dirty="0" err="1">
                <a:latin typeface="微软雅黑" pitchFamily="34" charset="-122"/>
                <a:ea typeface="微软雅黑" pitchFamily="34" charset="-122"/>
              </a:rPr>
              <a:t>Prob</a:t>
            </a:r>
            <a:r>
              <a:rPr lang="en-US" altLang="zh-CN" sz="1800" dirty="0">
                <a:latin typeface="微软雅黑" pitchFamily="34" charset="-122"/>
                <a:ea typeface="微软雅黑" pitchFamily="34" charset="-122"/>
              </a:rPr>
              <a:t>(&gt;Q)"])</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table.set_index</a:t>
            </a:r>
            <a:r>
              <a:rPr lang="en-US" altLang="zh-CN" sz="1800" dirty="0">
                <a:latin typeface="微软雅黑" pitchFamily="34" charset="-122"/>
                <a:ea typeface="微软雅黑" pitchFamily="34" charset="-122"/>
              </a:rPr>
              <a:t>('lag'))</a:t>
            </a:r>
            <a:endParaRPr lang="zh-CN" altLang="zh-CN" sz="1800" dirty="0">
              <a:latin typeface="微软雅黑" pitchFamily="34" charset="-122"/>
              <a:ea typeface="微软雅黑" pitchFamily="34" charset="-122"/>
            </a:endParaRPr>
          </a:p>
          <a:p>
            <a:pPr>
              <a:defRPr/>
            </a:pP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69390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547CEAD2-DF65-44BF-AC87-5CF08DF7623D}"/>
              </a:ext>
            </a:extLst>
          </p:cNvPr>
          <p:cNvSpPr>
            <a:spLocks noGrp="1"/>
          </p:cNvSpPr>
          <p:nvPr>
            <p:ph type="title"/>
          </p:nvPr>
        </p:nvSpPr>
        <p:spPr>
          <a:xfrm>
            <a:off x="395288" y="153988"/>
            <a:ext cx="8318500" cy="431800"/>
          </a:xfrm>
        </p:spPr>
        <p:txBody>
          <a:bodyPr/>
          <a:lstStyle/>
          <a:p>
            <a:r>
              <a:rPr lang="zh-CN" altLang="en-US"/>
              <a:t>结果分析</a:t>
            </a:r>
          </a:p>
        </p:txBody>
      </p:sp>
      <p:sp>
        <p:nvSpPr>
          <p:cNvPr id="45059" name="内容占位符 2">
            <a:extLst>
              <a:ext uri="{FF2B5EF4-FFF2-40B4-BE49-F238E27FC236}">
                <a16:creationId xmlns:a16="http://schemas.microsoft.com/office/drawing/2014/main" id="{F58654A0-9508-4EDD-BB3B-24B0C1170272}"/>
              </a:ext>
            </a:extLst>
          </p:cNvPr>
          <p:cNvSpPr>
            <a:spLocks noGrp="1"/>
          </p:cNvSpPr>
          <p:nvPr>
            <p:ph idx="1"/>
          </p:nvPr>
        </p:nvSpPr>
        <p:spPr>
          <a:xfrm>
            <a:off x="250825" y="549275"/>
            <a:ext cx="8475663" cy="565150"/>
          </a:xfrm>
        </p:spPr>
        <p:txBody>
          <a:bodyPr/>
          <a:lstStyle/>
          <a:p>
            <a:r>
              <a:rPr lang="zh-CN" altLang="en-US"/>
              <a:t>部分检验结果如下：</a:t>
            </a:r>
          </a:p>
        </p:txBody>
      </p:sp>
      <p:sp>
        <p:nvSpPr>
          <p:cNvPr id="45060" name="内容占位符 2">
            <a:extLst>
              <a:ext uri="{FF2B5EF4-FFF2-40B4-BE49-F238E27FC236}">
                <a16:creationId xmlns:a16="http://schemas.microsoft.com/office/drawing/2014/main" id="{34DA0B90-E1F7-440A-BFEB-155A70B0FAFC}"/>
              </a:ext>
            </a:extLst>
          </p:cNvPr>
          <p:cNvSpPr txBox="1">
            <a:spLocks/>
          </p:cNvSpPr>
          <p:nvPr/>
        </p:nvSpPr>
        <p:spPr bwMode="auto">
          <a:xfrm>
            <a:off x="250825" y="4652963"/>
            <a:ext cx="8785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检验的结果就是看最后一列前十二行的检验概率（一般观察滞后</a:t>
            </a:r>
            <a:r>
              <a:rPr lang="en-US" altLang="zh-CN" sz="2000">
                <a:solidFill>
                  <a:schemeClr val="tx1"/>
                </a:solidFill>
                <a:latin typeface="微软雅黑" panose="020B0503020204020204" pitchFamily="34" charset="-122"/>
                <a:ea typeface="微软雅黑" panose="020B0503020204020204" pitchFamily="34" charset="-122"/>
              </a:rPr>
              <a:t>1~12</a:t>
            </a:r>
            <a:r>
              <a:rPr lang="zh-CN" altLang="zh-CN" sz="2000">
                <a:solidFill>
                  <a:schemeClr val="tx1"/>
                </a:solidFill>
                <a:latin typeface="微软雅黑" panose="020B0503020204020204" pitchFamily="34" charset="-122"/>
                <a:ea typeface="微软雅黑" panose="020B0503020204020204" pitchFamily="34" charset="-122"/>
              </a:rPr>
              <a:t>阶），如果检验概率小于给定的显著性水平，比如</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0.10</a:t>
            </a:r>
            <a:r>
              <a:rPr lang="zh-CN" altLang="zh-CN" sz="2000">
                <a:solidFill>
                  <a:schemeClr val="tx1"/>
                </a:solidFill>
                <a:latin typeface="微软雅黑" panose="020B0503020204020204" pitchFamily="34" charset="-122"/>
                <a:ea typeface="微软雅黑" panose="020B0503020204020204" pitchFamily="34" charset="-122"/>
              </a:rPr>
              <a:t>等就拒绝原假设，其原假设是相关系数为零。就结果来看，如果取显著性水平为</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，那么相关系数与零没有显著差异，即为白噪声序列。</a:t>
            </a:r>
          </a:p>
        </p:txBody>
      </p:sp>
      <p:pic>
        <p:nvPicPr>
          <p:cNvPr id="45061" name="Picture 3">
            <a:extLst>
              <a:ext uri="{FF2B5EF4-FFF2-40B4-BE49-F238E27FC236}">
                <a16:creationId xmlns:a16="http://schemas.microsoft.com/office/drawing/2014/main" id="{B565D405-4DDB-4E9C-9470-4BE5B19B3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869" y="1090672"/>
            <a:ext cx="3081338"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30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9F35A2B-C9DD-474A-8681-5A80BFCDDFE5}"/>
              </a:ext>
            </a:extLst>
          </p:cNvPr>
          <p:cNvSpPr>
            <a:spLocks noGrp="1"/>
          </p:cNvSpPr>
          <p:nvPr>
            <p:ph type="title"/>
          </p:nvPr>
        </p:nvSpPr>
        <p:spPr>
          <a:xfrm>
            <a:off x="395288" y="153988"/>
            <a:ext cx="8318500" cy="431800"/>
          </a:xfrm>
        </p:spPr>
        <p:txBody>
          <a:bodyPr/>
          <a:lstStyle/>
          <a:p>
            <a:r>
              <a:rPr lang="zh-CN" altLang="en-US"/>
              <a:t>时间序列</a:t>
            </a:r>
          </a:p>
        </p:txBody>
      </p:sp>
      <p:sp>
        <p:nvSpPr>
          <p:cNvPr id="18435" name="内容占位符 2">
            <a:extLst>
              <a:ext uri="{FF2B5EF4-FFF2-40B4-BE49-F238E27FC236}">
                <a16:creationId xmlns:a16="http://schemas.microsoft.com/office/drawing/2014/main" id="{F39DBE71-3E77-407C-BCA4-72865A5EFC87}"/>
              </a:ext>
            </a:extLst>
          </p:cNvPr>
          <p:cNvSpPr>
            <a:spLocks noGrp="1"/>
          </p:cNvSpPr>
          <p:nvPr>
            <p:ph idx="1"/>
          </p:nvPr>
        </p:nvSpPr>
        <p:spPr>
          <a:xfrm>
            <a:off x="250825" y="774700"/>
            <a:ext cx="8475663" cy="998538"/>
          </a:xfrm>
        </p:spPr>
        <p:txBody>
          <a:bodyPr/>
          <a:lstStyle/>
          <a:p>
            <a:r>
              <a:rPr lang="zh-CN" altLang="zh-CN"/>
              <a:t>常用的时间序列模型见</a:t>
            </a:r>
            <a:r>
              <a:rPr lang="zh-CN" altLang="en-US"/>
              <a:t>下</a:t>
            </a:r>
            <a:r>
              <a:rPr lang="zh-CN" altLang="zh-CN"/>
              <a:t>表，本章以</a:t>
            </a:r>
            <a:r>
              <a:rPr lang="en-US" altLang="zh-CN"/>
              <a:t>ARIMA</a:t>
            </a:r>
            <a:r>
              <a:rPr lang="zh-CN" altLang="zh-CN"/>
              <a:t>模型为例介绍时间序列算法在</a:t>
            </a:r>
            <a:r>
              <a:rPr lang="en-US" altLang="zh-CN"/>
              <a:t>python</a:t>
            </a:r>
            <a:r>
              <a:rPr lang="zh-CN" altLang="zh-CN"/>
              <a:t>中是如何实现的。</a:t>
            </a:r>
          </a:p>
          <a:p>
            <a:endParaRPr lang="zh-CN" altLang="en-US"/>
          </a:p>
        </p:txBody>
      </p:sp>
      <p:graphicFrame>
        <p:nvGraphicFramePr>
          <p:cNvPr id="4" name="表格 3">
            <a:extLst>
              <a:ext uri="{FF2B5EF4-FFF2-40B4-BE49-F238E27FC236}">
                <a16:creationId xmlns:a16="http://schemas.microsoft.com/office/drawing/2014/main" id="{DD7230F8-688B-49E8-B052-4FBA638151A6}"/>
              </a:ext>
            </a:extLst>
          </p:cNvPr>
          <p:cNvGraphicFramePr>
            <a:graphicFrameLocks noGrp="1"/>
          </p:cNvGraphicFramePr>
          <p:nvPr/>
        </p:nvGraphicFramePr>
        <p:xfrm>
          <a:off x="684213" y="2098675"/>
          <a:ext cx="7488237" cy="2194560"/>
        </p:xfrm>
        <a:graphic>
          <a:graphicData uri="http://schemas.openxmlformats.org/drawingml/2006/table">
            <a:tbl>
              <a:tblPr>
                <a:tableStyleId>{22838BEF-8BB2-4498-84A7-C5851F593DF1}</a:tableStyleId>
              </a:tblPr>
              <a:tblGrid>
                <a:gridCol w="1648453">
                  <a:extLst>
                    <a:ext uri="{9D8B030D-6E8A-4147-A177-3AD203B41FA5}">
                      <a16:colId xmlns:a16="http://schemas.microsoft.com/office/drawing/2014/main" val="20000"/>
                    </a:ext>
                  </a:extLst>
                </a:gridCol>
                <a:gridCol w="5839784">
                  <a:extLst>
                    <a:ext uri="{9D8B030D-6E8A-4147-A177-3AD203B41FA5}">
                      <a16:colId xmlns:a16="http://schemas.microsoft.com/office/drawing/2014/main" val="20001"/>
                    </a:ext>
                  </a:extLst>
                </a:gridCol>
              </a:tblGrid>
              <a:tr h="274241">
                <a:tc>
                  <a:txBody>
                    <a:bodyPr/>
                    <a:lstStyle/>
                    <a:p>
                      <a:pPr algn="ctr">
                        <a:spcAft>
                          <a:spcPts val="0"/>
                        </a:spcAft>
                      </a:pPr>
                      <a:r>
                        <a:rPr lang="zh-CN" sz="1800" b="0" kern="100" dirty="0">
                          <a:effectLst/>
                          <a:latin typeface="微软雅黑" pitchFamily="34" charset="-122"/>
                          <a:ea typeface="微软雅黑" pitchFamily="34" charset="-122"/>
                        </a:rPr>
                        <a:t>模型名称</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ctr">
                        <a:spcAft>
                          <a:spcPts val="0"/>
                        </a:spcAft>
                      </a:pPr>
                      <a:r>
                        <a:rPr lang="zh-CN" sz="1800" b="0" kern="100" dirty="0">
                          <a:effectLst/>
                          <a:latin typeface="微软雅黑" pitchFamily="34" charset="-122"/>
                          <a:ea typeface="微软雅黑" pitchFamily="34" charset="-122"/>
                        </a:rPr>
                        <a:t>描述</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0"/>
                  </a:ext>
                </a:extLst>
              </a:tr>
              <a:tr h="274241">
                <a:tc>
                  <a:txBody>
                    <a:bodyPr/>
                    <a:lstStyle/>
                    <a:p>
                      <a:pPr algn="ctr" fontAlgn="ctr">
                        <a:spcAft>
                          <a:spcPts val="0"/>
                        </a:spcAft>
                      </a:pPr>
                      <a:r>
                        <a:rPr lang="en-US" sz="1800" b="0" kern="100" dirty="0">
                          <a:effectLst/>
                          <a:latin typeface="微软雅黑" pitchFamily="34" charset="-122"/>
                          <a:ea typeface="微软雅黑" pitchFamily="34" charset="-122"/>
                        </a:rPr>
                        <a:t>ARIMA</a:t>
                      </a:r>
                      <a:r>
                        <a:rPr lang="zh-CN" sz="1800" b="0" kern="100" dirty="0">
                          <a:effectLst/>
                          <a:latin typeface="微软雅黑" pitchFamily="34" charset="-122"/>
                          <a:ea typeface="微软雅黑" pitchFamily="34" charset="-122"/>
                        </a:rPr>
                        <a:t>模型</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可以实现</a:t>
                      </a:r>
                      <a:r>
                        <a:rPr lang="en-US" sz="1800" b="0" kern="100">
                          <a:effectLst/>
                          <a:latin typeface="微软雅黑" pitchFamily="34" charset="-122"/>
                          <a:ea typeface="微软雅黑" pitchFamily="34" charset="-122"/>
                        </a:rPr>
                        <a:t>AR</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MA</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ARMA</a:t>
                      </a:r>
                      <a:r>
                        <a:rPr lang="zh-CN" sz="1800" b="0" kern="100">
                          <a:effectLst/>
                          <a:latin typeface="微软雅黑" pitchFamily="34" charset="-122"/>
                          <a:ea typeface="微软雅黑" pitchFamily="34" charset="-122"/>
                        </a:rPr>
                        <a:t>模型及</a:t>
                      </a:r>
                      <a:r>
                        <a:rPr lang="en-US" sz="1800" b="0" kern="100">
                          <a:effectLst/>
                          <a:latin typeface="微软雅黑" pitchFamily="34" charset="-122"/>
                          <a:ea typeface="微软雅黑" pitchFamily="34" charset="-122"/>
                        </a:rPr>
                        <a:t>ARIMA</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1"/>
                  </a:ext>
                </a:extLst>
              </a:tr>
              <a:tr h="274241">
                <a:tc>
                  <a:txBody>
                    <a:bodyPr/>
                    <a:lstStyle/>
                    <a:p>
                      <a:pPr algn="ctr" fontAlgn="ctr">
                        <a:spcAft>
                          <a:spcPts val="0"/>
                        </a:spcAft>
                      </a:pPr>
                      <a:r>
                        <a:rPr lang="en-US" sz="1800" b="0" kern="100">
                          <a:effectLst/>
                          <a:latin typeface="微软雅黑" pitchFamily="34" charset="-122"/>
                          <a:ea typeface="微软雅黑" pitchFamily="34" charset="-122"/>
                        </a:rPr>
                        <a:t>GARCH</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也称为</a:t>
                      </a:r>
                      <a:r>
                        <a:rPr lang="zh-CN" sz="1800" b="0" kern="0" dirty="0">
                          <a:effectLst/>
                          <a:latin typeface="微软雅黑" pitchFamily="34" charset="-122"/>
                          <a:ea typeface="微软雅黑" pitchFamily="34" charset="-122"/>
                        </a:rPr>
                        <a:t>条件异方差模型</a:t>
                      </a:r>
                      <a:r>
                        <a:rPr lang="zh-CN" sz="1800" b="0" kern="100" dirty="0">
                          <a:effectLst/>
                          <a:latin typeface="微软雅黑" pitchFamily="34" charset="-122"/>
                          <a:ea typeface="微软雅黑" pitchFamily="34" charset="-122"/>
                        </a:rPr>
                        <a:t>，适用于金融时间序列。</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2"/>
                  </a:ext>
                </a:extLst>
              </a:tr>
              <a:tr h="822722">
                <a:tc>
                  <a:txBody>
                    <a:bodyPr/>
                    <a:lstStyle/>
                    <a:p>
                      <a:pPr algn="ctr" fontAlgn="ctr">
                        <a:spcAft>
                          <a:spcPts val="0"/>
                        </a:spcAft>
                      </a:pPr>
                      <a:r>
                        <a:rPr lang="zh-CN" sz="1800" b="0" kern="0">
                          <a:effectLst/>
                          <a:latin typeface="微软雅黑" pitchFamily="34" charset="-122"/>
                          <a:ea typeface="微软雅黑" pitchFamily="34" charset="-122"/>
                        </a:rPr>
                        <a:t>时间序列分解</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时间序列的变化主要受到长期趋势、季节变动、周期变动和不规则变动这四个因素的影响。根据序列的特点，可以构建加法模型和乘法模型。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3"/>
                  </a:ext>
                </a:extLst>
              </a:tr>
              <a:tr h="548481">
                <a:tc>
                  <a:txBody>
                    <a:bodyPr/>
                    <a:lstStyle/>
                    <a:p>
                      <a:pPr algn="ctr" fontAlgn="ctr">
                        <a:spcAft>
                          <a:spcPts val="0"/>
                        </a:spcAft>
                      </a:pPr>
                      <a:r>
                        <a:rPr lang="zh-CN" sz="1800" b="0" kern="100" dirty="0">
                          <a:effectLst/>
                          <a:latin typeface="微软雅黑" pitchFamily="34" charset="-122"/>
                          <a:ea typeface="微软雅黑" pitchFamily="34" charset="-122"/>
                        </a:rPr>
                        <a:t>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可以实现简单指数平滑法、</a:t>
                      </a:r>
                      <a:r>
                        <a:rPr lang="en-US" sz="1800" b="0" kern="100" dirty="0">
                          <a:effectLst/>
                          <a:latin typeface="微软雅黑" pitchFamily="34" charset="-122"/>
                          <a:ea typeface="微软雅黑" pitchFamily="34" charset="-122"/>
                        </a:rPr>
                        <a:t>Holt</a:t>
                      </a:r>
                      <a:r>
                        <a:rPr lang="zh-CN" sz="1800" b="0" kern="100" dirty="0">
                          <a:effectLst/>
                          <a:latin typeface="微软雅黑" pitchFamily="34" charset="-122"/>
                          <a:ea typeface="微软雅黑" pitchFamily="34" charset="-122"/>
                        </a:rPr>
                        <a:t>双参数线性指数平滑法和</a:t>
                      </a:r>
                      <a:r>
                        <a:rPr lang="en-US" sz="1800" b="0" kern="100" dirty="0">
                          <a:effectLst/>
                          <a:latin typeface="微软雅黑" pitchFamily="34" charset="-122"/>
                          <a:ea typeface="微软雅黑" pitchFamily="34" charset="-122"/>
                        </a:rPr>
                        <a:t>Winters</a:t>
                      </a:r>
                      <a:r>
                        <a:rPr lang="zh-CN" sz="1800" b="0" kern="100" dirty="0">
                          <a:effectLst/>
                          <a:latin typeface="微软雅黑" pitchFamily="34" charset="-122"/>
                          <a:ea typeface="微软雅黑" pitchFamily="34" charset="-122"/>
                        </a:rPr>
                        <a:t>线性和季节性指数平滑法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6791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4B2A1C54-9D96-4B47-82D8-C73F1FA3B9E0}"/>
              </a:ext>
            </a:extLst>
          </p:cNvPr>
          <p:cNvSpPr>
            <a:spLocks noGrp="1"/>
          </p:cNvSpPr>
          <p:nvPr>
            <p:ph type="title"/>
          </p:nvPr>
        </p:nvSpPr>
        <p:spPr>
          <a:xfrm>
            <a:off x="395288" y="153988"/>
            <a:ext cx="8318500" cy="431800"/>
          </a:xfrm>
        </p:spPr>
        <p:txBody>
          <a:bodyPr/>
          <a:lstStyle/>
          <a:p>
            <a:r>
              <a:rPr lang="zh-CN" altLang="en-US"/>
              <a:t>预测代码</a:t>
            </a:r>
          </a:p>
        </p:txBody>
      </p:sp>
      <p:sp>
        <p:nvSpPr>
          <p:cNvPr id="46083" name="内容占位符 2">
            <a:extLst>
              <a:ext uri="{FF2B5EF4-FFF2-40B4-BE49-F238E27FC236}">
                <a16:creationId xmlns:a16="http://schemas.microsoft.com/office/drawing/2014/main" id="{2305F225-75C8-40A3-A298-04A864C8085F}"/>
              </a:ext>
            </a:extLst>
          </p:cNvPr>
          <p:cNvSpPr>
            <a:spLocks noGrp="1"/>
          </p:cNvSpPr>
          <p:nvPr>
            <p:ph idx="1"/>
          </p:nvPr>
        </p:nvSpPr>
        <p:spPr>
          <a:xfrm>
            <a:off x="250825" y="774700"/>
            <a:ext cx="8281988" cy="1069975"/>
          </a:xfrm>
        </p:spPr>
        <p:txBody>
          <a:bodyPr/>
          <a:lstStyle/>
          <a:p>
            <a:r>
              <a:rPr lang="zh-CN" altLang="zh-CN"/>
              <a:t>模型确定之后，就可以开始进行预测了，我们对未来</a:t>
            </a:r>
            <a:r>
              <a:rPr lang="en-US" altLang="zh-CN"/>
              <a:t>9</a:t>
            </a:r>
            <a:r>
              <a:rPr lang="zh-CN" altLang="zh-CN"/>
              <a:t>日的数据进行预测，代码</a:t>
            </a:r>
            <a:r>
              <a:rPr lang="zh-CN" altLang="en-US"/>
              <a:t>如下</a:t>
            </a:r>
            <a:r>
              <a:rPr lang="en-US" altLang="zh-CN"/>
              <a:t>:</a:t>
            </a:r>
            <a:endParaRPr lang="zh-CN" altLang="en-US"/>
          </a:p>
        </p:txBody>
      </p:sp>
      <p:sp>
        <p:nvSpPr>
          <p:cNvPr id="4" name="TextBox 3">
            <a:extLst>
              <a:ext uri="{FF2B5EF4-FFF2-40B4-BE49-F238E27FC236}">
                <a16:creationId xmlns:a16="http://schemas.microsoft.com/office/drawing/2014/main" id="{84BE1E5F-D9D0-4511-BB94-9A03D49FB7FC}"/>
              </a:ext>
            </a:extLst>
          </p:cNvPr>
          <p:cNvSpPr txBox="1"/>
          <p:nvPr/>
        </p:nvSpPr>
        <p:spPr>
          <a:xfrm>
            <a:off x="323850" y="1773238"/>
            <a:ext cx="8135938" cy="424656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t>
            </a:r>
            <a:r>
              <a:rPr lang="zh-CN" altLang="zh-CN" sz="1800" dirty="0">
                <a:latin typeface="微软雅黑" pitchFamily="34" charset="-122"/>
                <a:ea typeface="微软雅黑" pitchFamily="34" charset="-122"/>
              </a:rPr>
              <a:t>预测</a:t>
            </a: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 = arma_mod01.predict('2015-2-07', '2015-2-15', dynamic=True)</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fig, ax = </a:t>
            </a:r>
            <a:r>
              <a:rPr lang="en-US" altLang="zh-CN" sz="1800" dirty="0" err="1">
                <a:latin typeface="微软雅黑" pitchFamily="34" charset="-122"/>
                <a:ea typeface="微软雅黑" pitchFamily="34" charset="-122"/>
              </a:rPr>
              <a:t>plt.subplots</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figsize</a:t>
            </a:r>
            <a:r>
              <a:rPr lang="en-US" altLang="zh-CN" sz="1800" dirty="0">
                <a:latin typeface="微软雅黑" pitchFamily="34" charset="-122"/>
                <a:ea typeface="微软雅黑" pitchFamily="34" charset="-122"/>
              </a:rPr>
              <a:t>=(12, 8))</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[0] += data['2015-02-06':][u'</a:t>
            </a:r>
            <a:r>
              <a:rPr lang="zh-CN" altLang="zh-CN" sz="1800" dirty="0">
                <a:latin typeface="微软雅黑" pitchFamily="34" charset="-122"/>
                <a:ea typeface="微软雅黑" pitchFamily="34" charset="-122"/>
              </a:rPr>
              <a:t>销量</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data=</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(data)</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for i in range(</a:t>
            </a:r>
            <a:r>
              <a:rPr lang="en-US" altLang="zh-CN" sz="1800" dirty="0" err="1">
                <a:latin typeface="微软雅黑" pitchFamily="34" charset="-122"/>
                <a:ea typeface="微软雅黑" pitchFamily="34" charset="-122"/>
              </a:rPr>
              <a:t>len</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)-1):</a:t>
            </a:r>
            <a:endParaRPr lang="zh-CN" altLang="zh-CN" sz="1800" dirty="0">
              <a:latin typeface="微软雅黑" pitchFamily="34" charset="-122"/>
              <a:ea typeface="微软雅黑" pitchFamily="34" charset="-122"/>
            </a:endParaRPr>
          </a:p>
          <a:p>
            <a:pPr>
              <a:buClr>
                <a:srgbClr val="002060"/>
              </a:buClr>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ax = </a:t>
            </a:r>
            <a:r>
              <a:rPr lang="en-US" altLang="zh-CN" sz="1800" dirty="0" err="1">
                <a:latin typeface="微软雅黑" pitchFamily="34" charset="-122"/>
                <a:ea typeface="微软雅黑" pitchFamily="34" charset="-122"/>
              </a:rPr>
              <a:t>data.ix</a:t>
            </a:r>
            <a:r>
              <a:rPr lang="en-US" altLang="zh-CN" sz="1800" dirty="0">
                <a:latin typeface="微软雅黑" pitchFamily="34" charset="-122"/>
                <a:ea typeface="微软雅黑" pitchFamily="34" charset="-122"/>
              </a:rPr>
              <a:t>['2015':].plot(ax=ax)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predict_sunspots.plot</a:t>
            </a:r>
            <a:r>
              <a:rPr lang="en-US" altLang="zh-CN" sz="1800" dirty="0">
                <a:latin typeface="微软雅黑" pitchFamily="34" charset="-122"/>
                <a:ea typeface="微软雅黑" pitchFamily="34" charset="-122"/>
              </a:rPr>
              <a: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plt.show</a:t>
            </a:r>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180604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943D938C-8D4A-4F63-A20C-E996D4560A97}"/>
              </a:ext>
            </a:extLst>
          </p:cNvPr>
          <p:cNvSpPr>
            <a:spLocks noGrp="1"/>
          </p:cNvSpPr>
          <p:nvPr>
            <p:ph type="title"/>
          </p:nvPr>
        </p:nvSpPr>
        <p:spPr>
          <a:xfrm>
            <a:off x="395288" y="153988"/>
            <a:ext cx="8318500" cy="431800"/>
          </a:xfrm>
        </p:spPr>
        <p:txBody>
          <a:bodyPr/>
          <a:lstStyle/>
          <a:p>
            <a:r>
              <a:rPr lang="zh-CN" altLang="en-US"/>
              <a:t>预测结果</a:t>
            </a:r>
          </a:p>
        </p:txBody>
      </p:sp>
      <p:sp>
        <p:nvSpPr>
          <p:cNvPr id="47107" name="内容占位符 2">
            <a:extLst>
              <a:ext uri="{FF2B5EF4-FFF2-40B4-BE49-F238E27FC236}">
                <a16:creationId xmlns:a16="http://schemas.microsoft.com/office/drawing/2014/main" id="{53B073BA-E481-4B39-BD37-6E525ACDEAE1}"/>
              </a:ext>
            </a:extLst>
          </p:cNvPr>
          <p:cNvSpPr>
            <a:spLocks noGrp="1"/>
          </p:cNvSpPr>
          <p:nvPr>
            <p:ph idx="1"/>
          </p:nvPr>
        </p:nvSpPr>
        <p:spPr>
          <a:xfrm>
            <a:off x="395288" y="774700"/>
            <a:ext cx="8331200" cy="1285875"/>
          </a:xfrm>
        </p:spPr>
        <p:txBody>
          <a:bodyPr/>
          <a:lstStyle/>
          <a:p>
            <a:r>
              <a:rPr lang="zh-CN" altLang="en-US"/>
              <a:t>模型预测结果图如下：</a:t>
            </a:r>
          </a:p>
        </p:txBody>
      </p:sp>
      <p:pic>
        <p:nvPicPr>
          <p:cNvPr id="47108" name="Picture 2" descr="预测">
            <a:extLst>
              <a:ext uri="{FF2B5EF4-FFF2-40B4-BE49-F238E27FC236}">
                <a16:creationId xmlns:a16="http://schemas.microsoft.com/office/drawing/2014/main" id="{D0294157-05CE-4F3B-A1A5-44F6B441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39" y="1196752"/>
            <a:ext cx="770413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151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5278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701CD38-D32C-46C2-8C10-D5867E975DC7}"/>
              </a:ext>
            </a:extLst>
          </p:cNvPr>
          <p:cNvSpPr>
            <a:spLocks noGrp="1"/>
          </p:cNvSpPr>
          <p:nvPr>
            <p:ph type="title"/>
          </p:nvPr>
        </p:nvSpPr>
        <p:spPr>
          <a:xfrm>
            <a:off x="395288" y="153988"/>
            <a:ext cx="8318500" cy="431800"/>
          </a:xfrm>
        </p:spPr>
        <p:txBody>
          <a:bodyPr/>
          <a:lstStyle/>
          <a:p>
            <a:r>
              <a:rPr lang="en-US" altLang="zh-CN"/>
              <a:t>ARIMA</a:t>
            </a:r>
            <a:r>
              <a:rPr lang="zh-CN" altLang="zh-CN"/>
              <a:t>模型</a:t>
            </a:r>
            <a:endParaRPr lang="zh-CN" altLang="en-US"/>
          </a:p>
        </p:txBody>
      </p:sp>
      <p:sp>
        <p:nvSpPr>
          <p:cNvPr id="19459" name="内容占位符 2">
            <a:extLst>
              <a:ext uri="{FF2B5EF4-FFF2-40B4-BE49-F238E27FC236}">
                <a16:creationId xmlns:a16="http://schemas.microsoft.com/office/drawing/2014/main" id="{6DE74CBC-DC40-4F16-BA13-A079C9ABEF92}"/>
              </a:ext>
            </a:extLst>
          </p:cNvPr>
          <p:cNvSpPr>
            <a:spLocks noGrp="1"/>
          </p:cNvSpPr>
          <p:nvPr>
            <p:ph idx="1"/>
          </p:nvPr>
        </p:nvSpPr>
        <p:spPr>
          <a:xfrm>
            <a:off x="250825" y="774700"/>
            <a:ext cx="8353425" cy="998538"/>
          </a:xfrm>
        </p:spPr>
        <p:txBody>
          <a:bodyPr/>
          <a:lstStyle/>
          <a:p>
            <a:r>
              <a:rPr lang="zh-CN" altLang="zh-CN"/>
              <a:t>下面应用</a:t>
            </a:r>
            <a:r>
              <a:rPr lang="en-US" altLang="zh-CN"/>
              <a:t>python</a:t>
            </a:r>
            <a:r>
              <a:rPr lang="zh-CN" altLang="zh-CN"/>
              <a:t>语言建模步骤，对表中</a:t>
            </a:r>
            <a:r>
              <a:rPr lang="en-US" altLang="zh-CN"/>
              <a:t>2013</a:t>
            </a:r>
            <a:r>
              <a:rPr lang="zh-CN" altLang="zh-CN"/>
              <a:t>年</a:t>
            </a:r>
            <a:r>
              <a:rPr lang="en-US" altLang="zh-CN"/>
              <a:t>1</a:t>
            </a:r>
            <a:r>
              <a:rPr lang="zh-CN" altLang="zh-CN"/>
              <a:t>月到</a:t>
            </a:r>
            <a:r>
              <a:rPr lang="en-US" altLang="zh-CN"/>
              <a:t>2016</a:t>
            </a:r>
            <a:r>
              <a:rPr lang="zh-CN" altLang="zh-CN"/>
              <a:t>年</a:t>
            </a:r>
            <a:r>
              <a:rPr lang="en-US" altLang="zh-CN"/>
              <a:t>1</a:t>
            </a:r>
            <a:r>
              <a:rPr lang="zh-CN" altLang="zh-CN"/>
              <a:t>月某餐厅的营业数据进行建模</a:t>
            </a:r>
            <a:r>
              <a:rPr lang="zh-CN" altLang="en-US"/>
              <a:t>，部分数据如下：</a:t>
            </a:r>
            <a:endParaRPr lang="zh-CN" altLang="zh-CN"/>
          </a:p>
          <a:p>
            <a:endParaRPr lang="zh-CN" altLang="en-US"/>
          </a:p>
        </p:txBody>
      </p:sp>
      <p:graphicFrame>
        <p:nvGraphicFramePr>
          <p:cNvPr id="4" name="表格 3">
            <a:extLst>
              <a:ext uri="{FF2B5EF4-FFF2-40B4-BE49-F238E27FC236}">
                <a16:creationId xmlns:a16="http://schemas.microsoft.com/office/drawing/2014/main" id="{86168964-4BCD-4957-8D0A-262C118AEF95}"/>
              </a:ext>
            </a:extLst>
          </p:cNvPr>
          <p:cNvGraphicFramePr>
            <a:graphicFrameLocks noGrp="1"/>
          </p:cNvGraphicFramePr>
          <p:nvPr/>
        </p:nvGraphicFramePr>
        <p:xfrm>
          <a:off x="696913" y="1989138"/>
          <a:ext cx="7620000" cy="3901440"/>
        </p:xfrm>
        <a:graphic>
          <a:graphicData uri="http://schemas.openxmlformats.org/drawingml/2006/table">
            <a:tbl>
              <a:tblPr>
                <a:tableStyleId>{5C22544A-7EE6-4342-B048-85BDC9FD1C3A}</a:tableStyleId>
              </a:tblPr>
              <a:tblGrid>
                <a:gridCol w="1991993">
                  <a:extLst>
                    <a:ext uri="{9D8B030D-6E8A-4147-A177-3AD203B41FA5}">
                      <a16:colId xmlns:a16="http://schemas.microsoft.com/office/drawing/2014/main" val="20000"/>
                    </a:ext>
                  </a:extLst>
                </a:gridCol>
                <a:gridCol w="1826674">
                  <a:extLst>
                    <a:ext uri="{9D8B030D-6E8A-4147-A177-3AD203B41FA5}">
                      <a16:colId xmlns:a16="http://schemas.microsoft.com/office/drawing/2014/main" val="20001"/>
                    </a:ext>
                  </a:extLst>
                </a:gridCol>
                <a:gridCol w="2157312">
                  <a:extLst>
                    <a:ext uri="{9D8B030D-6E8A-4147-A177-3AD203B41FA5}">
                      <a16:colId xmlns:a16="http://schemas.microsoft.com/office/drawing/2014/main" val="20002"/>
                    </a:ext>
                  </a:extLst>
                </a:gridCol>
                <a:gridCol w="1644021">
                  <a:extLst>
                    <a:ext uri="{9D8B030D-6E8A-4147-A177-3AD203B41FA5}">
                      <a16:colId xmlns:a16="http://schemas.microsoft.com/office/drawing/2014/main" val="20003"/>
                    </a:ext>
                  </a:extLst>
                </a:gridCol>
              </a:tblGrid>
              <a:tr h="243780">
                <a:tc>
                  <a:txBody>
                    <a:bodyPr/>
                    <a:lstStyle/>
                    <a:p>
                      <a:pPr algn="ctr">
                        <a:spcAft>
                          <a:spcPts val="0"/>
                        </a:spcAft>
                      </a:pPr>
                      <a:r>
                        <a:rPr lang="zh-CN" sz="1600" kern="100" dirty="0">
                          <a:effectLst/>
                          <a:latin typeface="微软雅黑" pitchFamily="34" charset="-122"/>
                          <a:ea typeface="微软雅黑" pitchFamily="34" charset="-122"/>
                        </a:rPr>
                        <a:t>日期</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dirty="0">
                          <a:effectLst/>
                          <a:latin typeface="微软雅黑" pitchFamily="34" charset="-122"/>
                          <a:ea typeface="微软雅黑" pitchFamily="34" charset="-122"/>
                        </a:rPr>
                        <a:t>销量</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日期</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销量</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3023</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3443</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3039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3428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2"/>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3</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3056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3554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3"/>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3138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4"/>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3188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3646</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5"/>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3224</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6"/>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3574</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7"/>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3029</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3</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3635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8"/>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2859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3738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9"/>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2870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3707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2910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3827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3012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4039</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2"/>
                  </a:ext>
                </a:extLst>
              </a:tr>
              <a:tr h="243780">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3142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4210</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3"/>
                  </a:ext>
                </a:extLst>
              </a:tr>
              <a:tr h="243780">
                <a:tc>
                  <a:txBody>
                    <a:bodyPr/>
                    <a:lstStyle/>
                    <a:p>
                      <a:pPr algn="ctr">
                        <a:spcAft>
                          <a:spcPts val="0"/>
                        </a:spcAft>
                      </a:pPr>
                      <a:r>
                        <a:rPr lang="en-US" sz="1600" kern="100" dirty="0">
                          <a:effectLst/>
                          <a:latin typeface="微软雅黑" pitchFamily="34" charset="-122"/>
                          <a:ea typeface="微软雅黑" pitchFamily="34" charset="-122"/>
                        </a:rPr>
                        <a:t>2014</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2</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3252</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9</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4493</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4"/>
                  </a:ext>
                </a:extLst>
              </a:tr>
              <a:tr h="243780">
                <a:tc>
                  <a:txBody>
                    <a:bodyPr/>
                    <a:lstStyle/>
                    <a:p>
                      <a:pPr algn="ctr">
                        <a:spcAft>
                          <a:spcPts val="0"/>
                        </a:spcAft>
                      </a:pPr>
                      <a:r>
                        <a:rPr lang="en-US" altLang="zh-CN" sz="1600" kern="100" dirty="0">
                          <a:effectLst/>
                          <a:latin typeface="微软雅黑" pitchFamily="34" charset="-122"/>
                          <a:ea typeface="微软雅黑" pitchFamily="34" charset="-122"/>
                          <a:cs typeface="Times New Roman"/>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7332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A4A90A0-96EB-4795-9834-F01EFCCB0A92}"/>
              </a:ext>
            </a:extLst>
          </p:cNvPr>
          <p:cNvSpPr>
            <a:spLocks noGrp="1"/>
          </p:cNvSpPr>
          <p:nvPr>
            <p:ph type="title"/>
          </p:nvPr>
        </p:nvSpPr>
        <p:spPr>
          <a:xfrm>
            <a:off x="395288" y="153988"/>
            <a:ext cx="8318500" cy="431800"/>
          </a:xfrm>
        </p:spPr>
        <p:txBody>
          <a:bodyPr/>
          <a:lstStyle/>
          <a:p>
            <a:r>
              <a:rPr lang="zh-CN" altLang="zh-CN"/>
              <a:t>时间序列对象</a:t>
            </a:r>
            <a:endParaRPr lang="zh-CN" altLang="en-US"/>
          </a:p>
        </p:txBody>
      </p:sp>
      <p:sp>
        <p:nvSpPr>
          <p:cNvPr id="20483" name="内容占位符 2">
            <a:extLst>
              <a:ext uri="{FF2B5EF4-FFF2-40B4-BE49-F238E27FC236}">
                <a16:creationId xmlns:a16="http://schemas.microsoft.com/office/drawing/2014/main" id="{E98B791E-0245-484D-8183-8E9376FEACE6}"/>
              </a:ext>
            </a:extLst>
          </p:cNvPr>
          <p:cNvSpPr>
            <a:spLocks noGrp="1"/>
          </p:cNvSpPr>
          <p:nvPr>
            <p:ph idx="1"/>
          </p:nvPr>
        </p:nvSpPr>
        <p:spPr>
          <a:xfrm>
            <a:off x="250825" y="774700"/>
            <a:ext cx="8713788" cy="5607050"/>
          </a:xfrm>
        </p:spPr>
        <p:txBody>
          <a:bodyPr/>
          <a:lstStyle/>
          <a:p>
            <a:r>
              <a:rPr lang="zh-CN" altLang="zh-CN" dirty="0"/>
              <a:t>加载基础库：</a:t>
            </a:r>
            <a:r>
              <a:rPr lang="en-US" altLang="zh-CN" dirty="0" err="1"/>
              <a:t>pandas,numpy,scipy,matplotlib,statsmodels</a:t>
            </a:r>
            <a:r>
              <a:rPr lang="zh-CN" altLang="zh-CN" dirty="0"/>
              <a:t>对其调用如</a:t>
            </a:r>
            <a:r>
              <a:rPr lang="zh-CN" altLang="en-US" dirty="0"/>
              <a:t>下：</a:t>
            </a:r>
            <a:endParaRPr lang="en-US" altLang="zh-CN" dirty="0"/>
          </a:p>
          <a:p>
            <a:pPr lvl="1">
              <a:buFont typeface="Wingdings" pitchFamily="2" charset="2"/>
              <a:buChar char="ü"/>
            </a:pPr>
            <a:r>
              <a:rPr lang="en-US" altLang="zh-CN" dirty="0"/>
              <a:t>import pandas as pd</a:t>
            </a:r>
          </a:p>
          <a:p>
            <a:r>
              <a:rPr lang="zh-CN" altLang="zh-CN" dirty="0"/>
              <a:t>从</a:t>
            </a:r>
            <a:r>
              <a:rPr lang="en-US" altLang="zh-CN" dirty="0" err="1"/>
              <a:t>xls</a:t>
            </a:r>
            <a:r>
              <a:rPr lang="zh-CN" altLang="zh-CN" dirty="0"/>
              <a:t>文件中读取数据</a:t>
            </a:r>
            <a:endParaRPr lang="en-US" altLang="zh-CN" dirty="0"/>
          </a:p>
          <a:p>
            <a:pPr lvl="1">
              <a:buFont typeface="Wingdings" pitchFamily="2" charset="2"/>
              <a:buChar char="ü"/>
            </a:pPr>
            <a:r>
              <a:rPr lang="en-US" altLang="zh-CN" dirty="0"/>
              <a:t># </a:t>
            </a:r>
            <a:r>
              <a:rPr lang="zh-CN" altLang="zh-CN" dirty="0"/>
              <a:t>参数初始化</a:t>
            </a:r>
            <a:endParaRPr lang="en-US" altLang="zh-CN" dirty="0"/>
          </a:p>
          <a:p>
            <a:pPr lvl="1">
              <a:buFont typeface="Wingdings" pitchFamily="2" charset="2"/>
              <a:buChar char="ü"/>
            </a:pPr>
            <a:r>
              <a:rPr lang="en-US" altLang="zh-CN" dirty="0"/>
              <a:t> </a:t>
            </a:r>
            <a:r>
              <a:rPr lang="en-US" altLang="zh-CN" dirty="0" err="1"/>
              <a:t>discfile</a:t>
            </a:r>
            <a:r>
              <a:rPr lang="en-US" altLang="zh-CN" dirty="0"/>
              <a:t> = '../data/arima_data.xls' # </a:t>
            </a:r>
            <a:r>
              <a:rPr lang="zh-CN" altLang="zh-CN" dirty="0"/>
              <a:t>读取数据，指定日期列为指标，</a:t>
            </a:r>
            <a:r>
              <a:rPr lang="en-US" altLang="zh-CN" dirty="0"/>
              <a:t> Pandas</a:t>
            </a:r>
            <a:r>
              <a:rPr lang="zh-CN" altLang="zh-CN" dirty="0"/>
              <a:t>自动将“日期”列识别为</a:t>
            </a:r>
            <a:r>
              <a:rPr lang="en-US" altLang="zh-CN" dirty="0"/>
              <a:t>Datetime</a:t>
            </a:r>
            <a:r>
              <a:rPr lang="zh-CN" altLang="zh-CN" dirty="0"/>
              <a:t>格式</a:t>
            </a:r>
            <a:endParaRPr lang="en-US" altLang="zh-CN" dirty="0"/>
          </a:p>
          <a:p>
            <a:pPr lvl="1">
              <a:buFont typeface="Wingdings" pitchFamily="2" charset="2"/>
              <a:buChar char="ü"/>
            </a:pPr>
            <a:r>
              <a:rPr lang="en-US" altLang="zh-CN" dirty="0"/>
              <a:t> data = </a:t>
            </a:r>
            <a:r>
              <a:rPr lang="en-US" altLang="zh-CN" dirty="0" err="1"/>
              <a:t>pd.read_excel</a:t>
            </a:r>
            <a:r>
              <a:rPr lang="en-US" altLang="zh-CN" dirty="0"/>
              <a:t>(</a:t>
            </a:r>
            <a:r>
              <a:rPr lang="en-US" altLang="zh-CN" dirty="0" err="1"/>
              <a:t>discfile,index_col</a:t>
            </a:r>
            <a:r>
              <a:rPr lang="en-US" altLang="zh-CN" dirty="0"/>
              <a:t>=0)</a:t>
            </a:r>
          </a:p>
          <a:p>
            <a:pPr lvl="1">
              <a:buFont typeface="Wingdings" pitchFamily="2" charset="2"/>
              <a:buChar char="ü"/>
            </a:pPr>
            <a:r>
              <a:rPr lang="en-US" altLang="zh-CN" dirty="0"/>
              <a:t> print(</a:t>
            </a:r>
            <a:r>
              <a:rPr lang="en-US" altLang="zh-CN" dirty="0" err="1"/>
              <a:t>data.head</a:t>
            </a:r>
            <a:r>
              <a:rPr lang="en-US" altLang="zh-CN" dirty="0"/>
              <a:t>())</a:t>
            </a:r>
          </a:p>
          <a:p>
            <a:pPr lvl="1">
              <a:buFont typeface="Wingdings" pitchFamily="2" charset="2"/>
              <a:buChar char="ü"/>
            </a:pPr>
            <a:r>
              <a:rPr lang="en-US" altLang="zh-CN" dirty="0"/>
              <a:t> print('\n Data Types:')</a:t>
            </a:r>
          </a:p>
          <a:p>
            <a:pPr lvl="1">
              <a:buFont typeface="Wingdings" pitchFamily="2" charset="2"/>
              <a:buChar char="ü"/>
            </a:pPr>
            <a:r>
              <a:rPr lang="en-US" altLang="zh-CN" dirty="0"/>
              <a:t> print(</a:t>
            </a:r>
            <a:r>
              <a:rPr lang="en-US" altLang="zh-CN" dirty="0" err="1"/>
              <a:t>data.dtypes</a:t>
            </a:r>
            <a:r>
              <a:rPr lang="en-US" altLang="zh-CN" dirty="0"/>
              <a:t>)</a:t>
            </a:r>
            <a:endParaRPr lang="zh-CN" altLang="en-US" dirty="0"/>
          </a:p>
          <a:p>
            <a:pPr>
              <a:buFont typeface="Wingdings" pitchFamily="2" charset="2"/>
              <a:buChar char="ü"/>
            </a:pPr>
            <a:endParaRPr lang="en-US" altLang="zh-CN" dirty="0"/>
          </a:p>
        </p:txBody>
      </p:sp>
    </p:spTree>
    <p:extLst>
      <p:ext uri="{BB962C8B-B14F-4D97-AF65-F5344CB8AC3E}">
        <p14:creationId xmlns:p14="http://schemas.microsoft.com/office/powerpoint/2010/main" val="8954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92D4FE7-2271-4021-84C8-D80964F4F955}"/>
              </a:ext>
            </a:extLst>
          </p:cNvPr>
          <p:cNvSpPr>
            <a:spLocks noGrp="1"/>
          </p:cNvSpPr>
          <p:nvPr>
            <p:ph type="title"/>
          </p:nvPr>
        </p:nvSpPr>
        <p:spPr>
          <a:xfrm>
            <a:off x="395288" y="153988"/>
            <a:ext cx="8318500" cy="431800"/>
          </a:xfrm>
        </p:spPr>
        <p:txBody>
          <a:bodyPr/>
          <a:lstStyle/>
          <a:p>
            <a:r>
              <a:rPr lang="zh-CN" altLang="zh-CN"/>
              <a:t>绘制时间序列图</a:t>
            </a:r>
            <a:endParaRPr lang="zh-CN" altLang="en-US"/>
          </a:p>
        </p:txBody>
      </p:sp>
      <p:sp>
        <p:nvSpPr>
          <p:cNvPr id="21507" name="内容占位符 2">
            <a:extLst>
              <a:ext uri="{FF2B5EF4-FFF2-40B4-BE49-F238E27FC236}">
                <a16:creationId xmlns:a16="http://schemas.microsoft.com/office/drawing/2014/main" id="{C592422F-7FE3-4B39-BA62-CDB54010496E}"/>
              </a:ext>
            </a:extLst>
          </p:cNvPr>
          <p:cNvSpPr>
            <a:spLocks noGrp="1"/>
          </p:cNvSpPr>
          <p:nvPr>
            <p:ph idx="1"/>
          </p:nvPr>
        </p:nvSpPr>
        <p:spPr>
          <a:xfrm>
            <a:off x="250825" y="620713"/>
            <a:ext cx="8424863" cy="565150"/>
          </a:xfrm>
        </p:spPr>
        <p:txBody>
          <a:bodyPr/>
          <a:lstStyle/>
          <a:p>
            <a:r>
              <a:rPr lang="zh-CN" altLang="zh-CN"/>
              <a:t>对读取的数据绘制时间序列图，观察图形的特征，所得图形见</a:t>
            </a:r>
            <a:r>
              <a:rPr lang="zh-CN" altLang="en-US"/>
              <a:t>如下：</a:t>
            </a:r>
            <a:endParaRPr lang="zh-CN" altLang="zh-CN"/>
          </a:p>
          <a:p>
            <a:endParaRPr lang="zh-CN" altLang="en-US"/>
          </a:p>
        </p:txBody>
      </p:sp>
      <p:sp>
        <p:nvSpPr>
          <p:cNvPr id="21508" name="TextBox 3">
            <a:extLst>
              <a:ext uri="{FF2B5EF4-FFF2-40B4-BE49-F238E27FC236}">
                <a16:creationId xmlns:a16="http://schemas.microsoft.com/office/drawing/2014/main" id="{FC2A84AA-DFD5-45C9-903E-03FCE8CA79BA}"/>
              </a:ext>
            </a:extLst>
          </p:cNvPr>
          <p:cNvSpPr txBox="1">
            <a:spLocks noChangeArrowheads="1"/>
          </p:cNvSpPr>
          <p:nvPr/>
        </p:nvSpPr>
        <p:spPr bwMode="auto">
          <a:xfrm>
            <a:off x="250825" y="1052513"/>
            <a:ext cx="84978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时序图</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import </a:t>
            </a:r>
            <a:r>
              <a:rPr lang="en-US" altLang="zh-CN" sz="1800" dirty="0" err="1">
                <a:latin typeface="微软雅黑" panose="020B0503020204020204" pitchFamily="34" charset="-122"/>
                <a:ea typeface="微软雅黑" panose="020B0503020204020204" pitchFamily="34" charset="-122"/>
              </a:rPr>
              <a:t>matplotlib.pyplot</a:t>
            </a:r>
            <a:r>
              <a:rPr lang="en-US" altLang="zh-CN" sz="1800" dirty="0">
                <a:latin typeface="微软雅黑" panose="020B0503020204020204" pitchFamily="34" charset="-122"/>
                <a:ea typeface="微软雅黑" panose="020B0503020204020204" pitchFamily="34" charset="-122"/>
              </a:rPr>
              <a:t> as </a:t>
            </a:r>
            <a:r>
              <a:rPr lang="en-US" altLang="zh-CN" sz="1800" dirty="0" err="1">
                <a:latin typeface="微软雅黑" panose="020B0503020204020204" pitchFamily="34" charset="-122"/>
                <a:ea typeface="微软雅黑" panose="020B0503020204020204" pitchFamily="34" charset="-122"/>
              </a:rPr>
              <a:t>plt</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plt.rcParams</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font.sans</a:t>
            </a:r>
            <a:r>
              <a:rPr lang="en-US" altLang="zh-CN" sz="1800" dirty="0">
                <a:latin typeface="微软雅黑" panose="020B0503020204020204" pitchFamily="34" charset="-122"/>
                <a:ea typeface="微软雅黑" panose="020B0503020204020204" pitchFamily="34" charset="-122"/>
              </a:rPr>
              <a:t>-serif'] = ['</a:t>
            </a:r>
            <a:r>
              <a:rPr lang="en-US" altLang="zh-CN" sz="1800" dirty="0" err="1">
                <a:latin typeface="微软雅黑" panose="020B0503020204020204" pitchFamily="34" charset="-122"/>
                <a:ea typeface="微软雅黑" panose="020B0503020204020204" pitchFamily="34" charset="-122"/>
              </a:rPr>
              <a:t>SimHei</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用来正常显示中文标签</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plt.rcParams</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axes.unicode_minus</a:t>
            </a:r>
            <a:r>
              <a:rPr lang="en-US" altLang="zh-CN" sz="1800" dirty="0">
                <a:latin typeface="微软雅黑" panose="020B0503020204020204" pitchFamily="34" charset="-122"/>
                <a:ea typeface="微软雅黑" panose="020B0503020204020204" pitchFamily="34" charset="-122"/>
              </a:rPr>
              <a:t>'] = False #</a:t>
            </a:r>
            <a:r>
              <a:rPr lang="zh-CN" altLang="zh-CN" sz="1800" dirty="0">
                <a:latin typeface="微软雅黑" panose="020B0503020204020204" pitchFamily="34" charset="-122"/>
                <a:ea typeface="微软雅黑" panose="020B0503020204020204" pitchFamily="34" charset="-122"/>
              </a:rPr>
              <a:t>用来正常显示负号</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data.plot</a:t>
            </a:r>
            <a:r>
              <a:rPr lang="en-US" altLang="zh-CN" sz="1800" dirty="0">
                <a:latin typeface="微软雅黑" panose="020B0503020204020204" pitchFamily="34" charset="-122"/>
                <a:ea typeface="微软雅黑" panose="020B0503020204020204" pitchFamily="34" charset="-122"/>
              </a:rPr>
              <a:t>()</a:t>
            </a: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plt.show</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21509" name="图片 1">
            <a:extLst>
              <a:ext uri="{FF2B5EF4-FFF2-40B4-BE49-F238E27FC236}">
                <a16:creationId xmlns:a16="http://schemas.microsoft.com/office/drawing/2014/main" id="{4F6939FB-0068-4A09-9C54-8AEC0E270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93333"/>
            <a:ext cx="5544616" cy="336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4">
            <a:extLst>
              <a:ext uri="{FF2B5EF4-FFF2-40B4-BE49-F238E27FC236}">
                <a16:creationId xmlns:a16="http://schemas.microsoft.com/office/drawing/2014/main" id="{A90CC134-2B85-42D9-AB06-E1A5CB1A4333}"/>
              </a:ext>
            </a:extLst>
          </p:cNvPr>
          <p:cNvSpPr txBox="1">
            <a:spLocks noChangeArrowheads="1"/>
          </p:cNvSpPr>
          <p:nvPr/>
        </p:nvSpPr>
        <p:spPr bwMode="auto">
          <a:xfrm>
            <a:off x="250825" y="2781300"/>
            <a:ext cx="266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运行结果如下图：</a:t>
            </a:r>
          </a:p>
        </p:txBody>
      </p:sp>
    </p:spTree>
    <p:extLst>
      <p:ext uri="{BB962C8B-B14F-4D97-AF65-F5344CB8AC3E}">
        <p14:creationId xmlns:p14="http://schemas.microsoft.com/office/powerpoint/2010/main" val="272477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C31B71C9-859F-4352-83A7-F0B1341463FE}"/>
              </a:ext>
            </a:extLst>
          </p:cNvPr>
          <p:cNvSpPr>
            <a:spLocks noGrp="1"/>
          </p:cNvSpPr>
          <p:nvPr>
            <p:ph type="title"/>
          </p:nvPr>
        </p:nvSpPr>
        <p:spPr>
          <a:xfrm>
            <a:off x="395288" y="153988"/>
            <a:ext cx="8318500" cy="431800"/>
          </a:xfrm>
        </p:spPr>
        <p:txBody>
          <a:bodyPr/>
          <a:lstStyle/>
          <a:p>
            <a:r>
              <a:rPr lang="zh-CN" altLang="zh-CN"/>
              <a:t>自相关</a:t>
            </a:r>
            <a:endParaRPr lang="zh-CN" altLang="en-US"/>
          </a:p>
        </p:txBody>
      </p:sp>
      <p:sp>
        <p:nvSpPr>
          <p:cNvPr id="22531" name="内容占位符 2">
            <a:extLst>
              <a:ext uri="{FF2B5EF4-FFF2-40B4-BE49-F238E27FC236}">
                <a16:creationId xmlns:a16="http://schemas.microsoft.com/office/drawing/2014/main" id="{530E06FB-A93D-4186-A296-8145276EFDAF}"/>
              </a:ext>
            </a:extLst>
          </p:cNvPr>
          <p:cNvSpPr>
            <a:spLocks noGrp="1"/>
          </p:cNvSpPr>
          <p:nvPr>
            <p:ph idx="1"/>
          </p:nvPr>
        </p:nvSpPr>
        <p:spPr>
          <a:xfrm>
            <a:off x="250825" y="774700"/>
            <a:ext cx="8497888" cy="1501775"/>
          </a:xfrm>
        </p:spPr>
        <p:txBody>
          <a:bodyPr/>
          <a:lstStyle/>
          <a:p>
            <a:r>
              <a:rPr lang="zh-CN" altLang="zh-CN"/>
              <a:t>对时间序列作自相关图，判断序列是否自相关</a:t>
            </a:r>
            <a:endParaRPr lang="en-US" altLang="zh-CN"/>
          </a:p>
          <a:p>
            <a:pPr>
              <a:buFont typeface="Wingdings" pitchFamily="2" charset="2"/>
              <a:buChar char="ü"/>
            </a:pPr>
            <a:r>
              <a:rPr lang="en-US" altLang="zh-CN" sz="1800"/>
              <a:t>from statsmodels.graphics.tsaplots import #</a:t>
            </a:r>
            <a:r>
              <a:rPr lang="zh-CN" altLang="zh-CN" sz="1800"/>
              <a:t>自相关图</a:t>
            </a:r>
            <a:endParaRPr lang="en-US" altLang="zh-CN" sz="1800"/>
          </a:p>
          <a:p>
            <a:pPr>
              <a:buFont typeface="Wingdings" pitchFamily="2" charset="2"/>
              <a:buChar char="ü"/>
            </a:pPr>
            <a:r>
              <a:rPr lang="en-US" altLang="zh-CN" sz="1800"/>
              <a:t>plot_acfplot_acf(data).show()</a:t>
            </a:r>
            <a:endParaRPr lang="zh-CN" altLang="en-US" sz="1800"/>
          </a:p>
        </p:txBody>
      </p:sp>
      <p:pic>
        <p:nvPicPr>
          <p:cNvPr id="22532" name="Picture 2">
            <a:extLst>
              <a:ext uri="{FF2B5EF4-FFF2-40B4-BE49-F238E27FC236}">
                <a16:creationId xmlns:a16="http://schemas.microsoft.com/office/drawing/2014/main" id="{50F896D5-E5E1-4D81-BDF5-4C984E67F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218845"/>
            <a:ext cx="59769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77C63A3-709C-4830-B124-0C3B86200F07}"/>
              </a:ext>
            </a:extLst>
          </p:cNvPr>
          <p:cNvSpPr txBox="1"/>
          <p:nvPr/>
        </p:nvSpPr>
        <p:spPr>
          <a:xfrm>
            <a:off x="179388" y="5445125"/>
            <a:ext cx="8640762"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由自相关图可以看出，在</a:t>
            </a:r>
            <a:r>
              <a:rPr lang="en-US" altLang="zh-CN" sz="2000" dirty="0">
                <a:latin typeface="微软雅黑" pitchFamily="34" charset="-122"/>
                <a:ea typeface="微软雅黑" pitchFamily="34" charset="-122"/>
              </a:rPr>
              <a:t>4</a:t>
            </a:r>
            <a:r>
              <a:rPr lang="zh-CN" altLang="zh-CN" sz="2000" dirty="0">
                <a:latin typeface="微软雅黑" pitchFamily="34" charset="-122"/>
                <a:ea typeface="微软雅黑" pitchFamily="34" charset="-122"/>
              </a:rPr>
              <a:t>阶后才落入区间内，并且自相关系数长期大于零，显示出很强的自相关性。</a:t>
            </a:r>
          </a:p>
          <a:p>
            <a:pPr>
              <a:defRPr/>
            </a:pP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57494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D655FD5-C9EF-48D1-A7E4-34A04FE3EF5F}"/>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3555" name="内容占位符 2">
            <a:extLst>
              <a:ext uri="{FF2B5EF4-FFF2-40B4-BE49-F238E27FC236}">
                <a16:creationId xmlns:a16="http://schemas.microsoft.com/office/drawing/2014/main" id="{EFB1D69E-64CC-46CC-9051-D3B3CAB1367B}"/>
              </a:ext>
            </a:extLst>
          </p:cNvPr>
          <p:cNvSpPr>
            <a:spLocks noGrp="1"/>
          </p:cNvSpPr>
          <p:nvPr>
            <p:ph idx="1"/>
          </p:nvPr>
        </p:nvSpPr>
        <p:spPr>
          <a:xfrm>
            <a:off x="250825" y="774700"/>
            <a:ext cx="8353425" cy="2366963"/>
          </a:xfrm>
        </p:spPr>
        <p:txBody>
          <a:bodyPr/>
          <a:lstStyle/>
          <a:p>
            <a:r>
              <a:rPr lang="en-US" altLang="zh-CN"/>
              <a:t>ARIMA </a:t>
            </a:r>
            <a:r>
              <a:rPr lang="zh-CN" altLang="zh-CN"/>
              <a:t>模型对时间序列的要求是平稳型。因此，当你得到一个非平稳的时间序列时，首先要做的即是做时间序列的差分，直到得到一个平稳时间序列。</a:t>
            </a:r>
            <a:endParaRPr lang="en-US" altLang="zh-CN"/>
          </a:p>
          <a:p>
            <a:r>
              <a:rPr lang="zh-CN" altLang="zh-CN"/>
              <a:t>如果你对时间序列做</a:t>
            </a:r>
            <a:r>
              <a:rPr lang="en-US" altLang="zh-CN"/>
              <a:t>d</a:t>
            </a:r>
            <a:r>
              <a:rPr lang="zh-CN" altLang="zh-CN"/>
              <a:t>次差分才能得到一个平稳序列，那么可以使用</a:t>
            </a:r>
            <a:r>
              <a:rPr lang="en-US" altLang="zh-CN"/>
              <a:t>ARIMA(p,d,q)</a:t>
            </a:r>
            <a:r>
              <a:rPr lang="zh-CN" altLang="zh-CN"/>
              <a:t>模型，其中</a:t>
            </a:r>
            <a:r>
              <a:rPr lang="en-US" altLang="zh-CN"/>
              <a:t>d</a:t>
            </a:r>
            <a:r>
              <a:rPr lang="zh-CN" altLang="zh-CN"/>
              <a:t>是差分次数。</a:t>
            </a:r>
            <a:endParaRPr lang="en-US" altLang="zh-CN"/>
          </a:p>
          <a:p>
            <a:endParaRPr lang="zh-CN" altLang="en-US"/>
          </a:p>
        </p:txBody>
      </p:sp>
    </p:spTree>
    <p:extLst>
      <p:ext uri="{BB962C8B-B14F-4D97-AF65-F5344CB8AC3E}">
        <p14:creationId xmlns:p14="http://schemas.microsoft.com/office/powerpoint/2010/main" val="386057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6DA70A63-4BB8-4FB4-8A20-1B103CD7E4EF}"/>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4579" name="内容占位符 2">
            <a:extLst>
              <a:ext uri="{FF2B5EF4-FFF2-40B4-BE49-F238E27FC236}">
                <a16:creationId xmlns:a16="http://schemas.microsoft.com/office/drawing/2014/main" id="{4F7A55CF-FE41-461A-A0F1-355D3E7856F3}"/>
              </a:ext>
            </a:extLst>
          </p:cNvPr>
          <p:cNvSpPr>
            <a:spLocks noGrp="1"/>
          </p:cNvSpPr>
          <p:nvPr>
            <p:ph idx="1"/>
          </p:nvPr>
        </p:nvSpPr>
        <p:spPr>
          <a:xfrm>
            <a:off x="250825" y="774700"/>
            <a:ext cx="8713788" cy="2006600"/>
          </a:xfrm>
        </p:spPr>
        <p:txBody>
          <a:bodyPr/>
          <a:lstStyle/>
          <a:p>
            <a:r>
              <a:rPr lang="zh-CN" altLang="zh-CN"/>
              <a:t>首先对时间序列做差分，并观察差分后的时序图，见</a:t>
            </a:r>
            <a:r>
              <a:rPr lang="zh-CN" altLang="en-US"/>
              <a:t>下</a:t>
            </a:r>
            <a:r>
              <a:rPr lang="zh-CN" altLang="zh-CN"/>
              <a:t>图 </a:t>
            </a:r>
            <a:r>
              <a:rPr lang="zh-CN" altLang="en-US"/>
              <a:t>：</a:t>
            </a:r>
            <a:endParaRPr lang="en-US" altLang="zh-CN"/>
          </a:p>
          <a:p>
            <a:pPr>
              <a:buFont typeface="Wingdings" pitchFamily="2" charset="2"/>
              <a:buChar char="ü"/>
            </a:pPr>
            <a:r>
              <a:rPr lang="en-US" altLang="zh-CN" sz="1800"/>
              <a:t>D_data = data.diff().</a:t>
            </a:r>
          </a:p>
          <a:p>
            <a:pPr>
              <a:lnSpc>
                <a:spcPct val="100000"/>
              </a:lnSpc>
              <a:buFont typeface="Wingdings" pitchFamily="2" charset="2"/>
              <a:buChar char="ü"/>
            </a:pPr>
            <a:r>
              <a:rPr lang="en-US" altLang="zh-CN" sz="1800"/>
              <a:t>dropna()</a:t>
            </a:r>
          </a:p>
          <a:p>
            <a:pPr>
              <a:lnSpc>
                <a:spcPct val="100000"/>
              </a:lnSpc>
              <a:buFont typeface="Wingdings" pitchFamily="2" charset="2"/>
              <a:buChar char="ü"/>
            </a:pPr>
            <a:r>
              <a:rPr lang="en-US" altLang="zh-CN" sz="1800"/>
              <a:t>D_data.columns = [u'</a:t>
            </a:r>
            <a:r>
              <a:rPr lang="zh-CN" altLang="zh-CN" sz="1800"/>
              <a:t>销量差分</a:t>
            </a:r>
            <a:r>
              <a:rPr lang="en-US" altLang="zh-CN" sz="1800"/>
              <a:t>']D_data.plot() #</a:t>
            </a:r>
            <a:r>
              <a:rPr lang="zh-CN" altLang="zh-CN" sz="1800"/>
              <a:t>时序图</a:t>
            </a:r>
            <a:endParaRPr lang="en-US" altLang="zh-CN" sz="1800"/>
          </a:p>
          <a:p>
            <a:pPr>
              <a:lnSpc>
                <a:spcPct val="100000"/>
              </a:lnSpc>
              <a:buFont typeface="Wingdings" pitchFamily="2" charset="2"/>
              <a:buChar char="ü"/>
            </a:pPr>
            <a:r>
              <a:rPr lang="en-US" altLang="zh-CN" sz="1800"/>
              <a:t>plt.show()</a:t>
            </a:r>
            <a:endParaRPr lang="zh-CN" altLang="zh-CN" sz="1800"/>
          </a:p>
          <a:p>
            <a:endParaRPr lang="zh-CN" altLang="en-US"/>
          </a:p>
        </p:txBody>
      </p:sp>
      <p:pic>
        <p:nvPicPr>
          <p:cNvPr id="24580" name="Picture 2">
            <a:extLst>
              <a:ext uri="{FF2B5EF4-FFF2-40B4-BE49-F238E27FC236}">
                <a16:creationId xmlns:a16="http://schemas.microsoft.com/office/drawing/2014/main" id="{51F0F9FD-4E29-48EF-9E50-7DA56C4AF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581" y="2804456"/>
            <a:ext cx="5903913"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82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53610</TotalTime>
  <Words>2541</Words>
  <Application>Microsoft Office PowerPoint</Application>
  <PresentationFormat>全屏显示(4:3)</PresentationFormat>
  <Paragraphs>281</Paragraphs>
  <Slides>32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黑体</vt:lpstr>
      <vt:lpstr>华文楷体</vt:lpstr>
      <vt:lpstr>宋体</vt:lpstr>
      <vt:lpstr>微软雅黑</vt:lpstr>
      <vt:lpstr>Arial</vt:lpstr>
      <vt:lpstr>Calibri</vt:lpstr>
      <vt:lpstr>Times New Roman</vt:lpstr>
      <vt:lpstr>Verdana</vt:lpstr>
      <vt:lpstr>Wingdings</vt:lpstr>
      <vt:lpstr>Office 主题</vt:lpstr>
      <vt:lpstr>PowerPoint 演示文稿</vt:lpstr>
      <vt:lpstr>目录</vt:lpstr>
      <vt:lpstr>时间序列</vt:lpstr>
      <vt:lpstr>ARIMA模型</vt:lpstr>
      <vt:lpstr>时间序列对象</vt:lpstr>
      <vt:lpstr>绘制时间序列图</vt:lpstr>
      <vt:lpstr>自相关</vt:lpstr>
      <vt:lpstr>时间序列的差分</vt:lpstr>
      <vt:lpstr>时间序列的差分</vt:lpstr>
      <vt:lpstr>时间序列的差分</vt:lpstr>
      <vt:lpstr>相关性检验</vt:lpstr>
      <vt:lpstr>平稳性检验</vt:lpstr>
      <vt:lpstr>一阶差分</vt:lpstr>
      <vt:lpstr>二阶差分</vt:lpstr>
      <vt:lpstr>目录</vt:lpstr>
      <vt:lpstr>定阶</vt:lpstr>
      <vt:lpstr>定阶</vt:lpstr>
      <vt:lpstr>定阶</vt:lpstr>
      <vt:lpstr>定阶</vt:lpstr>
      <vt:lpstr>定阶</vt:lpstr>
      <vt:lpstr>定阶实现代码</vt:lpstr>
      <vt:lpstr>目录</vt:lpstr>
      <vt:lpstr>正态性检验</vt:lpstr>
      <vt:lpstr>正态性检验</vt:lpstr>
      <vt:lpstr>自相关性检验</vt:lpstr>
      <vt:lpstr>D-W检验</vt:lpstr>
      <vt:lpstr>D-W检验</vt:lpstr>
      <vt:lpstr>L-B检验</vt:lpstr>
      <vt:lpstr>结果分析</vt:lpstr>
      <vt:lpstr>预测代码</vt:lpstr>
      <vt:lpstr>预测结果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6891</cp:revision>
  <cp:lastPrinted>1601-01-01T00:00:00Z</cp:lastPrinted>
  <dcterms:created xsi:type="dcterms:W3CDTF">2009-09-22T14:48:25Z</dcterms:created>
  <dcterms:modified xsi:type="dcterms:W3CDTF">2018-05-02T05:45:29Z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