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25"/>
  </p:notesMasterIdLst>
  <p:sldIdLst>
    <p:sldId id="499" r:id="rId2"/>
    <p:sldId id="500" r:id="rId3"/>
    <p:sldId id="506" r:id="rId4"/>
    <p:sldId id="504" r:id="rId5"/>
    <p:sldId id="505" r:id="rId6"/>
    <p:sldId id="507" r:id="rId7"/>
    <p:sldId id="509" r:id="rId8"/>
    <p:sldId id="508" r:id="rId9"/>
    <p:sldId id="501" r:id="rId10"/>
    <p:sldId id="510" r:id="rId11"/>
    <p:sldId id="511" r:id="rId12"/>
    <p:sldId id="512" r:id="rId13"/>
    <p:sldId id="513" r:id="rId14"/>
    <p:sldId id="514" r:id="rId15"/>
    <p:sldId id="502" r:id="rId16"/>
    <p:sldId id="515" r:id="rId17"/>
    <p:sldId id="516" r:id="rId18"/>
    <p:sldId id="503" r:id="rId19"/>
    <p:sldId id="517" r:id="rId20"/>
    <p:sldId id="518" r:id="rId21"/>
    <p:sldId id="519" r:id="rId22"/>
    <p:sldId id="520" r:id="rId23"/>
    <p:sldId id="522" r:id="rId24"/>
  </p:sldIdLst>
  <p:sldSz cx="9144000" cy="6858000" type="screen4x3"/>
  <p:notesSz cx="7099300" cy="10234613"/>
  <p:custDataLst>
    <p:tags r:id="rId26"/>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9" autoAdjust="0"/>
    <p:restoredTop sz="98701" autoAdjust="0"/>
  </p:normalViewPr>
  <p:slideViewPr>
    <p:cSldViewPr>
      <p:cViewPr varScale="1">
        <p:scale>
          <a:sx n="84" d="100"/>
          <a:sy n="84" d="100"/>
        </p:scale>
        <p:origin x="1170"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19D8C5E-8581-4BBB-8CEA-128EFD46B3E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81E43E10-4452-4A1B-80C9-B22A2B8F07D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9940" name="Rectangle 4">
            <a:extLst>
              <a:ext uri="{FF2B5EF4-FFF2-40B4-BE49-F238E27FC236}">
                <a16:creationId xmlns:a16="http://schemas.microsoft.com/office/drawing/2014/main" id="{AE8818DD-1C49-4D36-8EAD-5ED08752BEAC}"/>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1B7CE876-D5F6-4E08-BCB7-197FEB442B73}"/>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C39D3802-B9E6-4031-9DB9-DF15A4E693C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A4603DA3-131B-4E50-9355-AF04EE26E387}"/>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CC935BA5-5364-445C-9517-0BA55F5CAF3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5E94151-5B6B-41B6-B601-A1D56817E341}"/>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77A36F48-71AD-4F6A-B726-E07504FA29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75BA1B08-C01B-4FE9-9D23-3819687E59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2F2A160-D432-47FF-A0F5-E9FA8FD93CCD}"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A242B80-0F48-4708-8E9D-6D835C58D098}"/>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5499049D-B8FD-4A86-99D5-C713A655C0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71E8A852-D575-4CFD-B236-9A72356821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F3F7FD8-AC39-46B2-AEE2-6744BE6556A4}"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7382F3D4-2499-4862-B8A2-C882052C3A33}"/>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703FDE12-D117-4064-87A6-64FC268BF1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4E9A666F-3134-40D1-8AC5-C0046F51E3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09A9A14-D510-4E44-AF6F-927DF2076067}" type="slidenum">
              <a:rPr lang="zh-CN" altLang="en-US" sz="1300">
                <a:solidFill>
                  <a:schemeClr val="tx1"/>
                </a:solidFill>
              </a:rPr>
              <a:pPr eaLnBrk="1" hangingPunct="1"/>
              <a:t>9</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8AB2239E-BF86-41A3-ACAF-75FB6B0BA8E0}"/>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EF86C3E1-865D-4A7A-99EA-322D375ABE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9E4D9CEE-2D7F-4DB8-B6FB-DEFBE5061E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1DA7CCE1-9446-4D3C-9BCD-BBBCBD34F176}" type="slidenum">
              <a:rPr lang="zh-CN" altLang="en-US" sz="1300">
                <a:solidFill>
                  <a:schemeClr val="tx1"/>
                </a:solidFill>
              </a:rPr>
              <a:pPr eaLnBrk="1" hangingPunct="1"/>
              <a:t>15</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0AF9135E-6FD1-447D-8A98-94263B3FC7CF}"/>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807609B2-A149-42AD-BBD8-A84ECE61B0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0A2E29DC-15C7-4372-9B62-59BF2CBF2D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357C850-ECE6-422D-A0AD-1E9A1CAD2EBF}" type="slidenum">
              <a:rPr lang="zh-CN" altLang="en-US" sz="1300">
                <a:solidFill>
                  <a:schemeClr val="tx1"/>
                </a:solidFill>
              </a:rPr>
              <a:pPr eaLnBrk="1" hangingPunct="1"/>
              <a:t>18</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70930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5E22DF-304B-4735-B027-FCA09FE7B92E}"/>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87608134-AF3E-4271-BB2F-55A7D13E040A}"/>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361953A5-5CE3-49A4-8A36-68D979E77D8E}"/>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33449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51893346-EECE-41AC-80CF-5BED7223F717}"/>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339A6D64-6B2E-4377-BBF7-B68DD3DF648E}"/>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1F6ED80B-69C7-4ACB-A0A0-5F738B077BBC}"/>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4429C836-6CC7-4058-A855-667FDC7AF8DF}"/>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3E4ECCD-67DB-459E-A562-5A0E7A4F029F}"/>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144C032-DE5C-4D8F-A540-4D4EBD0E5B06}"/>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D2E4833A-DC3F-4009-860A-CB216291B2E5}"/>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84BA4D87-EB03-4FD2-9824-08F7C202060D}"/>
              </a:ext>
            </a:extLst>
          </p:cNvPr>
          <p:cNvSpPr>
            <a:spLocks noGrp="1"/>
          </p:cNvSpPr>
          <p:nvPr>
            <p:ph type="title"/>
          </p:nvPr>
        </p:nvSpPr>
        <p:spPr>
          <a:xfrm>
            <a:off x="142844" y="154379"/>
            <a:ext cx="8583145"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8A9F148B-F9EF-4533-A49F-0EA74AC4D5CA}"/>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827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FCAD7F5-071C-4970-83A9-237B25950EFC}"/>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3E6A9F36-5065-4581-ACA4-72AEA5E773FC}" type="datetimeFigureOut">
              <a:rPr lang="zh-CN" altLang="en-US"/>
              <a:pPr>
                <a:defRPr/>
              </a:pPr>
              <a:t>2018/4/4</a:t>
            </a:fld>
            <a:endParaRPr lang="zh-CN" altLang="en-US"/>
          </a:p>
        </p:txBody>
      </p:sp>
      <p:sp>
        <p:nvSpPr>
          <p:cNvPr id="3" name="页脚占位符 4">
            <a:extLst>
              <a:ext uri="{FF2B5EF4-FFF2-40B4-BE49-F238E27FC236}">
                <a16:creationId xmlns:a16="http://schemas.microsoft.com/office/drawing/2014/main" id="{1B8D1976-D174-4488-BF4B-086ABBC96106}"/>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DDB94D5B-2CFF-4525-ACCA-2E64ED89E3CF}"/>
              </a:ext>
            </a:extLst>
          </p:cNvPr>
          <p:cNvSpPr>
            <a:spLocks noGrp="1"/>
          </p:cNvSpPr>
          <p:nvPr>
            <p:ph type="sldNum" sz="quarter" idx="12"/>
          </p:nvPr>
        </p:nvSpPr>
        <p:spPr/>
        <p:txBody>
          <a:bodyPr/>
          <a:lstStyle>
            <a:lvl1pPr eaLnBrk="0" hangingPunct="0">
              <a:defRPr/>
            </a:lvl1pPr>
          </a:lstStyle>
          <a:p>
            <a:fld id="{8D4959A9-A612-46EB-AEDA-4037157F96C8}" type="slidenum">
              <a:rPr lang="zh-CN" altLang="en-US"/>
              <a:pPr/>
              <a:t>‹#›</a:t>
            </a:fld>
            <a:endParaRPr lang="zh-CN" altLang="en-US"/>
          </a:p>
        </p:txBody>
      </p:sp>
    </p:spTree>
    <p:extLst>
      <p:ext uri="{BB962C8B-B14F-4D97-AF65-F5344CB8AC3E}">
        <p14:creationId xmlns:p14="http://schemas.microsoft.com/office/powerpoint/2010/main" val="364284025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6BBE2F2-5780-460B-A4F4-B8BAB97D6A2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F70EC94-4873-4D69-8FB3-0858669C1FB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DA5BA4-0E8A-483E-A525-A0E28A63F39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FD98B5D0-84C9-46ED-ADA0-C6A6DB03D55D}" type="datetimeFigureOut">
              <a:rPr lang="zh-CN" altLang="en-US"/>
              <a:pPr>
                <a:defRPr/>
              </a:pPr>
              <a:t>2018/4/4</a:t>
            </a:fld>
            <a:endParaRPr lang="zh-CN" altLang="en-US"/>
          </a:p>
        </p:txBody>
      </p:sp>
      <p:sp>
        <p:nvSpPr>
          <p:cNvPr id="5" name="页脚占位符 4">
            <a:extLst>
              <a:ext uri="{FF2B5EF4-FFF2-40B4-BE49-F238E27FC236}">
                <a16:creationId xmlns:a16="http://schemas.microsoft.com/office/drawing/2014/main" id="{DBE4A59F-CAD6-437C-9033-C2F6438D38B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948828B5-5C5B-469A-8E61-99695361401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E7D0B55-7EDB-4BE1-9B9C-D89484571C2D}"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2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891DC594-5013-4C79-AA06-FCF6A439DE4F}"/>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76CF8D41-7E0E-46F8-AE6B-01D91872BAEC}"/>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47087A81-E482-4FC5-8DC1-47C1A0F8157C}"/>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4FD934E5-796C-415F-AFAB-EEB4ACED427B}"/>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571CB824-B698-4EF1-AA8D-9DFFB30529C0}"/>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B286D72D-84CC-4CF2-B3AC-12DF5076D133}"/>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77FC495D-3413-4927-9976-535D7CD3A70D}"/>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6423CDDD-AEEE-41B4-9468-7A0F1DCEED3D}"/>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CC70C6CB-B23B-4D43-A161-2B25E172566A}"/>
              </a:ext>
            </a:extLst>
          </p:cNvPr>
          <p:cNvSpPr txBox="1">
            <a:spLocks noChangeArrowheads="1"/>
          </p:cNvSpPr>
          <p:nvPr/>
        </p:nvSpPr>
        <p:spPr bwMode="auto">
          <a:xfrm>
            <a:off x="4071938" y="2873375"/>
            <a:ext cx="5072062"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函数</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778285F-B535-4D45-B0F1-04AD8940C15E}"/>
              </a:ext>
            </a:extLst>
          </p:cNvPr>
          <p:cNvSpPr>
            <a:spLocks noGrp="1"/>
          </p:cNvSpPr>
          <p:nvPr>
            <p:ph type="title"/>
          </p:nvPr>
        </p:nvSpPr>
        <p:spPr/>
        <p:txBody>
          <a:bodyPr/>
          <a:lstStyle/>
          <a:p>
            <a:r>
              <a:rPr lang="zh-CN" altLang="en-US"/>
              <a:t>函数参数</a:t>
            </a:r>
          </a:p>
        </p:txBody>
      </p:sp>
      <p:sp>
        <p:nvSpPr>
          <p:cNvPr id="19459" name="内容占位符 2">
            <a:extLst>
              <a:ext uri="{FF2B5EF4-FFF2-40B4-BE49-F238E27FC236}">
                <a16:creationId xmlns:a16="http://schemas.microsoft.com/office/drawing/2014/main" id="{56D6CE9F-B9BD-4752-B4FA-B80E67A4B17C}"/>
              </a:ext>
            </a:extLst>
          </p:cNvPr>
          <p:cNvSpPr>
            <a:spLocks noGrp="1"/>
          </p:cNvSpPr>
          <p:nvPr>
            <p:ph idx="1"/>
          </p:nvPr>
        </p:nvSpPr>
        <p:spPr/>
        <p:txBody>
          <a:bodyPr/>
          <a:lstStyle/>
          <a:p>
            <a:r>
              <a:rPr lang="en-US" altLang="zh-CN" dirty="0"/>
              <a:t>Python</a:t>
            </a:r>
            <a:r>
              <a:rPr lang="zh-CN" altLang="zh-CN" dirty="0"/>
              <a:t>中的函数参数主要有</a:t>
            </a:r>
            <a:r>
              <a:rPr lang="en-US" altLang="zh-CN" dirty="0"/>
              <a:t>3</a:t>
            </a:r>
            <a:r>
              <a:rPr lang="zh-CN" altLang="zh-CN" dirty="0"/>
              <a:t>种形式，分别是：</a:t>
            </a:r>
          </a:p>
          <a:p>
            <a:pPr lvl="1"/>
            <a:r>
              <a:rPr lang="zh-CN" altLang="zh-CN" dirty="0"/>
              <a:t>位置或关键字参数</a:t>
            </a:r>
          </a:p>
          <a:p>
            <a:pPr lvl="1"/>
            <a:r>
              <a:rPr lang="zh-CN" altLang="zh-CN" dirty="0"/>
              <a:t>任意数量的位置参数</a:t>
            </a:r>
          </a:p>
          <a:p>
            <a:pPr lvl="1"/>
            <a:r>
              <a:rPr lang="zh-CN" altLang="zh-CN" dirty="0"/>
              <a:t>任意数量的关键字参数</a:t>
            </a:r>
          </a:p>
          <a:p>
            <a:r>
              <a:rPr lang="zh-CN" altLang="zh-CN" dirty="0"/>
              <a:t>我们在阅读函数时，需要注意函数的参数列表，没有带默认值的参数需要我们往函数传递值，而无带默认值的参数可以不传递值。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2A5EBA4-4028-4FA8-A149-532DA2989647}"/>
              </a:ext>
            </a:extLst>
          </p:cNvPr>
          <p:cNvSpPr>
            <a:spLocks noGrp="1"/>
          </p:cNvSpPr>
          <p:nvPr>
            <p:ph type="title"/>
          </p:nvPr>
        </p:nvSpPr>
        <p:spPr/>
        <p:txBody>
          <a:bodyPr/>
          <a:lstStyle/>
          <a:p>
            <a:r>
              <a:rPr lang="zh-CN" altLang="zh-CN"/>
              <a:t>位置或关键字参数</a:t>
            </a:r>
            <a:endParaRPr lang="zh-CN" altLang="en-US"/>
          </a:p>
        </p:txBody>
      </p:sp>
      <p:sp>
        <p:nvSpPr>
          <p:cNvPr id="3" name="内容占位符 2">
            <a:extLst>
              <a:ext uri="{FF2B5EF4-FFF2-40B4-BE49-F238E27FC236}">
                <a16:creationId xmlns:a16="http://schemas.microsoft.com/office/drawing/2014/main" id="{EA5B689E-3458-4BD6-8AC0-E6435A0D1413}"/>
              </a:ext>
            </a:extLst>
          </p:cNvPr>
          <p:cNvSpPr>
            <a:spLocks noGrp="1"/>
          </p:cNvSpPr>
          <p:nvPr>
            <p:ph idx="1"/>
          </p:nvPr>
        </p:nvSpPr>
        <p:spPr/>
        <p:txBody>
          <a:bodyPr/>
          <a:lstStyle/>
          <a:p>
            <a:r>
              <a:rPr lang="zh-CN" altLang="zh-CN" dirty="0"/>
              <a:t>这种参数是</a:t>
            </a:r>
            <a:r>
              <a:rPr lang="en-US" altLang="zh-CN" dirty="0"/>
              <a:t>Python</a:t>
            </a:r>
            <a:r>
              <a:rPr lang="zh-CN" altLang="zh-CN" dirty="0"/>
              <a:t>默认的参数类型，函数的参数定义为该种参数后，可以通过位置参数，或者关键字参数的形式传递参数</a:t>
            </a:r>
            <a:r>
              <a:rPr lang="zh-CN" altLang="en-US" dirty="0"/>
              <a:t>。</a:t>
            </a:r>
            <a:endParaRPr lang="en-US" altLang="zh-CN" dirty="0"/>
          </a:p>
          <a:p>
            <a:r>
              <a:rPr lang="zh-CN" altLang="zh-CN" dirty="0"/>
              <a:t>例如：</a:t>
            </a:r>
          </a:p>
          <a:p>
            <a:pPr lvl="1"/>
            <a:r>
              <a:rPr lang="en-US" altLang="zh-CN" dirty="0"/>
              <a:t>	def  fun2(</a:t>
            </a:r>
            <a:r>
              <a:rPr lang="en-US" altLang="zh-CN" dirty="0" err="1"/>
              <a:t>a,b,c</a:t>
            </a:r>
            <a:r>
              <a:rPr lang="en-US" altLang="zh-CN" dirty="0"/>
              <a:t>):</a:t>
            </a:r>
            <a:endParaRPr lang="zh-CN" altLang="zh-CN" dirty="0"/>
          </a:p>
          <a:p>
            <a:pPr lvl="1"/>
            <a:r>
              <a:rPr lang="en-US" altLang="zh-CN" dirty="0"/>
              <a:t>		print </a:t>
            </a:r>
            <a:r>
              <a:rPr lang="en-US" altLang="zh-CN" dirty="0" err="1"/>
              <a:t>a,b,c</a:t>
            </a:r>
            <a:endParaRPr lang="zh-CN" altLang="zh-CN" dirty="0"/>
          </a:p>
          <a:p>
            <a:pPr lvl="1"/>
            <a:r>
              <a:rPr lang="en-US" altLang="zh-CN" dirty="0"/>
              <a:t>	# </a:t>
            </a:r>
            <a:r>
              <a:rPr lang="zh-CN" altLang="zh-CN" dirty="0"/>
              <a:t>可以使用位置参数</a:t>
            </a:r>
          </a:p>
          <a:p>
            <a:pPr lvl="1"/>
            <a:r>
              <a:rPr lang="en-US" altLang="zh-CN" dirty="0"/>
              <a:t>	&gt;&gt;&gt;fun2(1,2,3)  # </a:t>
            </a:r>
            <a:r>
              <a:rPr lang="zh-CN" altLang="zh-CN" dirty="0"/>
              <a:t>输出</a:t>
            </a:r>
            <a:r>
              <a:rPr lang="en-US" altLang="zh-CN" dirty="0"/>
              <a:t>1,2,3</a:t>
            </a:r>
            <a:endParaRPr lang="zh-CN" altLang="zh-CN" dirty="0"/>
          </a:p>
          <a:p>
            <a:pPr lvl="1"/>
            <a:r>
              <a:rPr lang="en-US" altLang="zh-CN" dirty="0"/>
              <a:t>	#</a:t>
            </a:r>
            <a:r>
              <a:rPr lang="zh-CN" altLang="zh-CN" dirty="0"/>
              <a:t>可以使用关键字参数，关键字参数间的顺序没有关系</a:t>
            </a:r>
          </a:p>
          <a:p>
            <a:pPr lvl="1"/>
            <a:r>
              <a:rPr lang="en-US" altLang="zh-CN" dirty="0"/>
              <a:t>	&gt;&gt;&gt;fun2(a=1,c=3,b=2)  # </a:t>
            </a:r>
            <a:r>
              <a:rPr lang="zh-CN" altLang="zh-CN" dirty="0"/>
              <a:t>输出</a:t>
            </a:r>
            <a:r>
              <a:rPr lang="en-US" altLang="zh-CN" dirty="0"/>
              <a:t>1,2,3</a:t>
            </a:r>
            <a:endParaRPr lang="zh-CN" altLang="zh-CN" dirty="0"/>
          </a:p>
          <a:p>
            <a:pPr lvl="1"/>
            <a:r>
              <a:rPr lang="en-US" altLang="zh-CN" dirty="0"/>
              <a:t>	#</a:t>
            </a:r>
            <a:r>
              <a:rPr lang="zh-CN" altLang="zh-CN" dirty="0"/>
              <a:t>也可以混合使用位置参数和关键字参数，但位置参数必须在关</a:t>
            </a:r>
            <a:r>
              <a:rPr lang="en-US" altLang="zh-CN" dirty="0"/>
              <a:t>         </a:t>
            </a:r>
          </a:p>
          <a:p>
            <a:pPr lvl="1"/>
            <a:r>
              <a:rPr lang="en-US" altLang="zh-CN" dirty="0"/>
              <a:t>              </a:t>
            </a:r>
            <a:r>
              <a:rPr lang="zh-CN" altLang="zh-CN" dirty="0"/>
              <a:t>键字参数的前面</a:t>
            </a:r>
          </a:p>
          <a:p>
            <a:pPr lvl="1"/>
            <a:r>
              <a:rPr lang="en-US" altLang="zh-CN" dirty="0"/>
              <a:t>	&gt;&gt;&gt;fun2(1,c=3,b=2)    # </a:t>
            </a:r>
            <a:r>
              <a:rPr lang="zh-CN" altLang="zh-CN" dirty="0"/>
              <a:t>输出</a:t>
            </a:r>
            <a:r>
              <a:rPr lang="en-US" altLang="zh-CN" dirty="0"/>
              <a:t>1,2,3</a:t>
            </a:r>
            <a:endParaRPr lang="zh-CN" altLang="zh-CN" dirty="0"/>
          </a:p>
          <a:p>
            <a:pPr lvl="1"/>
            <a:r>
              <a:rPr lang="en-US" altLang="zh-CN" dirty="0"/>
              <a:t>	&gt;&gt;&gt;</a:t>
            </a:r>
            <a:r>
              <a:rPr lang="en-US" altLang="zh-CN" dirty="0" err="1"/>
              <a:t>func</a:t>
            </a:r>
            <a:r>
              <a:rPr lang="en-US" altLang="zh-CN" dirty="0"/>
              <a:t>(a=1,2,3)  # </a:t>
            </a:r>
            <a:r>
              <a:rPr lang="zh-CN" altLang="zh-CN" dirty="0"/>
              <a:t>报错</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9CBD074-A5AC-489E-B317-60B74FA8CF81}"/>
              </a:ext>
            </a:extLst>
          </p:cNvPr>
          <p:cNvSpPr>
            <a:spLocks noGrp="1"/>
          </p:cNvSpPr>
          <p:nvPr>
            <p:ph type="title"/>
          </p:nvPr>
        </p:nvSpPr>
        <p:spPr/>
        <p:txBody>
          <a:bodyPr/>
          <a:lstStyle/>
          <a:p>
            <a:r>
              <a:rPr lang="zh-CN" altLang="zh-CN"/>
              <a:t>位置或关键字参数</a:t>
            </a:r>
            <a:endParaRPr lang="zh-CN" altLang="en-US"/>
          </a:p>
        </p:txBody>
      </p:sp>
      <p:sp>
        <p:nvSpPr>
          <p:cNvPr id="3" name="内容占位符 2">
            <a:extLst>
              <a:ext uri="{FF2B5EF4-FFF2-40B4-BE49-F238E27FC236}">
                <a16:creationId xmlns:a16="http://schemas.microsoft.com/office/drawing/2014/main" id="{B7897802-688F-43DC-BC12-DA8CFE3E40ED}"/>
              </a:ext>
            </a:extLst>
          </p:cNvPr>
          <p:cNvSpPr>
            <a:spLocks noGrp="1"/>
          </p:cNvSpPr>
          <p:nvPr>
            <p:ph idx="1"/>
          </p:nvPr>
        </p:nvSpPr>
        <p:spPr/>
        <p:txBody>
          <a:bodyPr/>
          <a:lstStyle/>
          <a:p>
            <a:r>
              <a:rPr lang="zh-CN" altLang="zh-CN" dirty="0"/>
              <a:t>函数参数列表中可以定义默认参数，但</a:t>
            </a:r>
            <a:r>
              <a:rPr lang="en-US" altLang="zh-CN" dirty="0"/>
              <a:t>Python</a:t>
            </a:r>
            <a:r>
              <a:rPr lang="zh-CN" altLang="zh-CN" dirty="0"/>
              <a:t>同样不允许带默认值的参数定义在没有默认值的参数之前，因为这样写是有歧义的。</a:t>
            </a:r>
            <a:endParaRPr lang="en-US" altLang="zh-CN" dirty="0"/>
          </a:p>
          <a:p>
            <a:r>
              <a:rPr lang="zh-CN" altLang="zh-CN" dirty="0"/>
              <a:t>假设允许定义：</a:t>
            </a:r>
          </a:p>
          <a:p>
            <a:pPr lvl="1"/>
            <a:r>
              <a:rPr lang="en-US" altLang="zh-CN" dirty="0"/>
              <a:t>	def  fun3(a=1,b):</a:t>
            </a:r>
            <a:endParaRPr lang="zh-CN" altLang="zh-CN" dirty="0"/>
          </a:p>
          <a:p>
            <a:pPr lvl="1"/>
            <a:r>
              <a:rPr lang="en-US" altLang="zh-CN" dirty="0"/>
              <a:t>		print </a:t>
            </a:r>
            <a:r>
              <a:rPr lang="en-US" altLang="zh-CN" dirty="0" err="1"/>
              <a:t>a,b</a:t>
            </a:r>
            <a:endParaRPr lang="zh-CN" altLang="zh-CN" dirty="0"/>
          </a:p>
          <a:p>
            <a:r>
              <a:rPr lang="zh-CN" altLang="zh-CN" dirty="0"/>
              <a:t>那么我调用</a:t>
            </a:r>
            <a:r>
              <a:rPr lang="en-US" altLang="zh-CN" dirty="0"/>
              <a:t> fun3(2)</a:t>
            </a:r>
            <a:r>
              <a:rPr lang="zh-CN" altLang="zh-CN" dirty="0"/>
              <a:t>，虽然程序员希望</a:t>
            </a:r>
            <a:r>
              <a:rPr lang="en-US" altLang="zh-CN" dirty="0"/>
              <a:t>a=1,b=2</a:t>
            </a:r>
            <a:r>
              <a:rPr lang="zh-CN" altLang="zh-CN" dirty="0"/>
              <a:t>但</a:t>
            </a:r>
            <a:r>
              <a:rPr lang="en-US" altLang="zh-CN" dirty="0"/>
              <a:t>Python</a:t>
            </a:r>
            <a:r>
              <a:rPr lang="zh-CN" altLang="zh-CN" dirty="0"/>
              <a:t>的位置参数是按顺序赋值的，程序会先把</a:t>
            </a:r>
            <a:r>
              <a:rPr lang="en-US" altLang="zh-CN" dirty="0"/>
              <a:t>2</a:t>
            </a:r>
            <a:r>
              <a:rPr lang="zh-CN" altLang="zh-CN" dirty="0"/>
              <a:t>赋值给</a:t>
            </a:r>
            <a:r>
              <a:rPr lang="en-US" altLang="zh-CN" dirty="0"/>
              <a:t>a</a:t>
            </a:r>
            <a:r>
              <a:rPr lang="zh-CN" altLang="zh-CN" dirty="0"/>
              <a:t>，但已经没有参数赋值给</a:t>
            </a:r>
            <a:r>
              <a:rPr lang="en-US" altLang="zh-CN" dirty="0"/>
              <a:t>b</a:t>
            </a:r>
            <a:r>
              <a:rPr lang="zh-CN" altLang="zh-CN" dirty="0"/>
              <a:t>了，所以程序会报错。</a:t>
            </a:r>
            <a:endParaRPr lang="en-US" altLang="zh-CN" dirty="0"/>
          </a:p>
          <a:p>
            <a:r>
              <a:rPr lang="zh-CN" altLang="zh-CN" dirty="0"/>
              <a:t>如果改成：</a:t>
            </a:r>
          </a:p>
          <a:p>
            <a:pPr lvl="1"/>
            <a:r>
              <a:rPr lang="en-US" altLang="zh-CN" dirty="0"/>
              <a:t>	def  fun3(</a:t>
            </a:r>
            <a:r>
              <a:rPr lang="en-US" altLang="zh-CN" dirty="0" err="1"/>
              <a:t>a,b</a:t>
            </a:r>
            <a:r>
              <a:rPr lang="en-US" altLang="zh-CN" dirty="0"/>
              <a:t>=2):</a:t>
            </a:r>
            <a:endParaRPr lang="zh-CN" altLang="zh-CN" dirty="0"/>
          </a:p>
          <a:p>
            <a:pPr lvl="1"/>
            <a:r>
              <a:rPr lang="en-US" altLang="zh-CN" dirty="0"/>
              <a:t>		print </a:t>
            </a:r>
            <a:r>
              <a:rPr lang="en-US" altLang="zh-CN" dirty="0" err="1"/>
              <a:t>a,b</a:t>
            </a:r>
            <a:endParaRPr lang="zh-CN" altLang="zh-CN" dirty="0"/>
          </a:p>
          <a:p>
            <a:r>
              <a:rPr lang="zh-CN" altLang="zh-CN" dirty="0"/>
              <a:t>调用</a:t>
            </a:r>
            <a:r>
              <a:rPr lang="en-US" altLang="zh-CN" dirty="0"/>
              <a:t>fun3(1)</a:t>
            </a:r>
            <a:r>
              <a:rPr lang="zh-CN" altLang="zh-CN" dirty="0"/>
              <a:t>时，按照顺序，先将</a:t>
            </a:r>
            <a:r>
              <a:rPr lang="en-US" altLang="zh-CN" dirty="0"/>
              <a:t>1</a:t>
            </a:r>
            <a:r>
              <a:rPr lang="zh-CN" altLang="zh-CN" dirty="0"/>
              <a:t>赋值给</a:t>
            </a:r>
            <a:r>
              <a:rPr lang="en-US" altLang="zh-CN" dirty="0"/>
              <a:t>a</a:t>
            </a:r>
            <a:r>
              <a:rPr lang="zh-CN" altLang="zh-CN" dirty="0"/>
              <a:t>，虽然后面没有参数传入，但</a:t>
            </a:r>
            <a:r>
              <a:rPr lang="en-US" altLang="zh-CN" dirty="0"/>
              <a:t>b</a:t>
            </a:r>
            <a:r>
              <a:rPr lang="zh-CN" altLang="zh-CN" dirty="0"/>
              <a:t>已经有默认值，因此这样写程序没有歧义，输出</a:t>
            </a:r>
            <a:r>
              <a:rPr lang="en-US" altLang="zh-CN" dirty="0"/>
              <a:t>1,2</a:t>
            </a:r>
            <a:r>
              <a:rPr lang="zh-CN" altLang="zh-CN" dirty="0"/>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491E62C-8DAF-4878-B1D2-9D6837BD72D6}"/>
              </a:ext>
            </a:extLst>
          </p:cNvPr>
          <p:cNvSpPr>
            <a:spLocks noGrp="1"/>
          </p:cNvSpPr>
          <p:nvPr>
            <p:ph type="title"/>
          </p:nvPr>
        </p:nvSpPr>
        <p:spPr/>
        <p:txBody>
          <a:bodyPr/>
          <a:lstStyle/>
          <a:p>
            <a:r>
              <a:rPr lang="zh-CN" altLang="zh-CN"/>
              <a:t>任意数量的位置参数</a:t>
            </a:r>
            <a:endParaRPr lang="zh-CN" altLang="en-US"/>
          </a:p>
        </p:txBody>
      </p:sp>
      <p:sp>
        <p:nvSpPr>
          <p:cNvPr id="3" name="内容占位符 2">
            <a:extLst>
              <a:ext uri="{FF2B5EF4-FFF2-40B4-BE49-F238E27FC236}">
                <a16:creationId xmlns:a16="http://schemas.microsoft.com/office/drawing/2014/main" id="{31FFA76D-70D6-4BF3-9839-A39F8861AAAB}"/>
              </a:ext>
            </a:extLst>
          </p:cNvPr>
          <p:cNvSpPr>
            <a:spLocks noGrp="1"/>
          </p:cNvSpPr>
          <p:nvPr>
            <p:ph idx="1"/>
          </p:nvPr>
        </p:nvSpPr>
        <p:spPr/>
        <p:txBody>
          <a:bodyPr/>
          <a:lstStyle/>
          <a:p>
            <a:r>
              <a:rPr lang="zh-CN" altLang="zh-CN" dirty="0"/>
              <a:t>任意数量的位置参数在定义的时候是需要一个星号前缀来表示，在传递参数的时候，可以在原有参数的后面添加零个或多个参数，这些参数将会被放在元组内并传入到函数。带星号前缀的参数必须定义在不带两个星号的参数之后。如：</a:t>
            </a:r>
          </a:p>
          <a:p>
            <a:pPr lvl="1"/>
            <a:r>
              <a:rPr lang="en-US" altLang="zh-CN" dirty="0"/>
              <a:t>	def  fun4(str1,*numbers):</a:t>
            </a:r>
            <a:endParaRPr lang="zh-CN" altLang="zh-CN" dirty="0"/>
          </a:p>
          <a:p>
            <a:pPr lvl="1"/>
            <a:r>
              <a:rPr lang="en-US" altLang="zh-CN" dirty="0"/>
              <a:t>		print str1 , numbers</a:t>
            </a:r>
            <a:endParaRPr lang="zh-CN" altLang="zh-CN" dirty="0"/>
          </a:p>
          <a:p>
            <a:pPr lvl="1"/>
            <a:r>
              <a:rPr lang="en-US" altLang="zh-CN" dirty="0"/>
              <a:t>	&gt;&gt;&gt;fun4(“numbers:”,1,2,3,4)   #</a:t>
            </a:r>
            <a:r>
              <a:rPr lang="zh-CN" altLang="zh-CN" dirty="0"/>
              <a:t>输出</a:t>
            </a:r>
            <a:r>
              <a:rPr lang="en-US" altLang="zh-CN" dirty="0"/>
              <a:t>numbers: (1, 2, 3, 4)</a:t>
            </a:r>
            <a:endParaRPr lang="zh-CN" altLang="zh-CN" dirty="0"/>
          </a:p>
          <a:p>
            <a:r>
              <a:rPr lang="en-US" altLang="zh-CN" dirty="0"/>
              <a:t>def fun4(*numbers,str1)</a:t>
            </a:r>
            <a:r>
              <a:rPr lang="zh-CN" altLang="zh-CN" dirty="0"/>
              <a:t>这样定义参数列表是不允许的，因为同样有歧义。</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88FECAA-B695-40E8-824F-A4EAA27844D0}"/>
              </a:ext>
            </a:extLst>
          </p:cNvPr>
          <p:cNvSpPr>
            <a:spLocks noGrp="1"/>
          </p:cNvSpPr>
          <p:nvPr>
            <p:ph type="title"/>
          </p:nvPr>
        </p:nvSpPr>
        <p:spPr/>
        <p:txBody>
          <a:bodyPr/>
          <a:lstStyle/>
          <a:p>
            <a:r>
              <a:rPr lang="zh-CN" altLang="zh-CN"/>
              <a:t>任意数量的关键字参数</a:t>
            </a:r>
            <a:endParaRPr lang="zh-CN" altLang="en-US"/>
          </a:p>
        </p:txBody>
      </p:sp>
      <p:sp>
        <p:nvSpPr>
          <p:cNvPr id="3" name="内容占位符 2">
            <a:extLst>
              <a:ext uri="{FF2B5EF4-FFF2-40B4-BE49-F238E27FC236}">
                <a16:creationId xmlns:a16="http://schemas.microsoft.com/office/drawing/2014/main" id="{13F91040-B5E1-4E87-A54E-875ECBEC45A1}"/>
              </a:ext>
            </a:extLst>
          </p:cNvPr>
          <p:cNvSpPr>
            <a:spLocks noGrp="1"/>
          </p:cNvSpPr>
          <p:nvPr>
            <p:ph idx="1"/>
          </p:nvPr>
        </p:nvSpPr>
        <p:spPr/>
        <p:txBody>
          <a:bodyPr/>
          <a:lstStyle/>
          <a:p>
            <a:r>
              <a:rPr lang="zh-CN" altLang="zh-CN" dirty="0"/>
              <a:t>任意数量的关键字参数在定义的时候，参数名称前面需要有两个星号</a:t>
            </a:r>
            <a:r>
              <a:rPr lang="en-US" altLang="zh-CN" dirty="0"/>
              <a:t>(**)</a:t>
            </a:r>
            <a:r>
              <a:rPr lang="zh-CN" altLang="zh-CN" dirty="0"/>
              <a:t>作为前缀，这样定义出来的参数，在传递参数的时候，可以在原有的参数后面添加任意零个或多个关键字参数，这些参数会被放到字典内并传入到函数中。带两个星号前缀的参数必须定义在所有带默认值的参数之后。</a:t>
            </a:r>
          </a:p>
          <a:p>
            <a:pPr lvl="1"/>
            <a:r>
              <a:rPr lang="en-US" altLang="zh-CN" dirty="0"/>
              <a:t>    def  fun4(a=1,*numbers,**</a:t>
            </a:r>
            <a:r>
              <a:rPr lang="en-US" altLang="zh-CN" dirty="0" err="1"/>
              <a:t>kwargs</a:t>
            </a:r>
            <a:r>
              <a:rPr lang="en-US" altLang="zh-CN" dirty="0"/>
              <a:t>):</a:t>
            </a:r>
            <a:endParaRPr lang="zh-CN" altLang="zh-CN" dirty="0"/>
          </a:p>
          <a:p>
            <a:pPr lvl="1"/>
            <a:r>
              <a:rPr lang="en-US" altLang="zh-CN" dirty="0"/>
              <a:t>        print </a:t>
            </a:r>
            <a:r>
              <a:rPr lang="en-US" altLang="zh-CN" dirty="0" err="1"/>
              <a:t>a,numbers,kwargs</a:t>
            </a:r>
            <a:endParaRPr lang="zh-CN" altLang="zh-CN" dirty="0"/>
          </a:p>
          <a:p>
            <a:pPr lvl="1"/>
            <a:r>
              <a:rPr lang="en-US" altLang="zh-CN" dirty="0"/>
              <a:t>    &gt;&gt;&gt;fun4(4,2,3,4,b=2,c=3)</a:t>
            </a:r>
            <a:endParaRPr lang="zh-CN" altLang="zh-CN" dirty="0"/>
          </a:p>
          <a:p>
            <a:r>
              <a:rPr lang="en-US" altLang="zh-CN" dirty="0"/>
              <a:t>#</a:t>
            </a:r>
            <a:r>
              <a:rPr lang="zh-CN" altLang="zh-CN" dirty="0"/>
              <a:t>输出</a:t>
            </a:r>
            <a:r>
              <a:rPr lang="en-US" altLang="zh-CN" dirty="0"/>
              <a:t>4 (2, 3, 4) {'c': 3, 'b': 2}</a:t>
            </a:r>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27987DD-B966-42E8-8974-169334305AE8}"/>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C6DAB9A-4327-444A-84F7-43A19BC0957B}"/>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97B0EA1-11A5-43F8-8C55-E33A3330D8CE}"/>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35EC2FBA-B155-4C3C-966E-F75E37098FE1}"/>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74E04438-9A9D-46B1-BD0F-6A32F87ABA3D}"/>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2FA9FC62-754F-4E14-B232-66DD33DA0107}"/>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0728" name="标题 13">
            <a:extLst>
              <a:ext uri="{FF2B5EF4-FFF2-40B4-BE49-F238E27FC236}">
                <a16:creationId xmlns:a16="http://schemas.microsoft.com/office/drawing/2014/main" id="{59FDF13F-EB09-43E4-B3EB-8FED7F48E80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BC9447AF-4ADB-446C-BA0D-6FDE0435983C}"/>
              </a:ext>
            </a:extLst>
          </p:cNvPr>
          <p:cNvSpPr>
            <a:spLocks noChangeArrowheads="1"/>
          </p:cNvSpPr>
          <p:nvPr/>
        </p:nvSpPr>
        <p:spPr bwMode="auto">
          <a:xfrm>
            <a:off x="2843213" y="32131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ED9537A9-800A-423C-83E8-8091FF066446}"/>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401BDC83-2B8A-4C07-98E0-6C211FD09437}"/>
              </a:ext>
            </a:extLst>
          </p:cNvPr>
          <p:cNvSpPr>
            <a:spLocks noChangeArrowheads="1"/>
          </p:cNvSpPr>
          <p:nvPr/>
        </p:nvSpPr>
        <p:spPr bwMode="auto">
          <a:xfrm>
            <a:off x="1860550" y="32131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FB6D27E-6A85-4105-B91D-D778415D81E2}"/>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1D8D8BB8-2D4B-419C-AA7F-4A48FB509DEB}"/>
              </a:ext>
            </a:extLst>
          </p:cNvPr>
          <p:cNvSpPr>
            <a:spLocks noGrp="1"/>
          </p:cNvSpPr>
          <p:nvPr>
            <p:ph type="title"/>
          </p:nvPr>
        </p:nvSpPr>
        <p:spPr/>
        <p:txBody>
          <a:bodyPr/>
          <a:lstStyle/>
          <a:p>
            <a:r>
              <a:rPr lang="zh-CN" altLang="zh-CN"/>
              <a:t>可变对象和不可变对象</a:t>
            </a:r>
            <a:endParaRPr lang="zh-CN" altLang="en-US"/>
          </a:p>
        </p:txBody>
      </p:sp>
      <p:sp>
        <p:nvSpPr>
          <p:cNvPr id="31747" name="内容占位符 2">
            <a:extLst>
              <a:ext uri="{FF2B5EF4-FFF2-40B4-BE49-F238E27FC236}">
                <a16:creationId xmlns:a16="http://schemas.microsoft.com/office/drawing/2014/main" id="{8C7180F6-9A75-4CAF-91F3-B6E0D0E81347}"/>
              </a:ext>
            </a:extLst>
          </p:cNvPr>
          <p:cNvSpPr>
            <a:spLocks noGrp="1"/>
          </p:cNvSpPr>
          <p:nvPr>
            <p:ph idx="1"/>
          </p:nvPr>
        </p:nvSpPr>
        <p:spPr/>
        <p:txBody>
          <a:bodyPr/>
          <a:lstStyle/>
          <a:p>
            <a:r>
              <a:rPr lang="en-US" altLang="zh-CN"/>
              <a:t>Python</a:t>
            </a:r>
            <a:r>
              <a:rPr lang="zh-CN" altLang="zh-CN"/>
              <a:t>的所有对象可分为可变对象和不可变对象。所谓可变对象是指，对象的内容可变，而不可变对象是指对象内容不可变。</a:t>
            </a:r>
            <a:r>
              <a:rPr lang="zh-CN" altLang="en-US"/>
              <a:t>如下表说明：</a:t>
            </a:r>
            <a:endParaRPr lang="zh-CN" altLang="zh-CN"/>
          </a:p>
          <a:p>
            <a:endParaRPr lang="en-US" altLang="zh-CN"/>
          </a:p>
          <a:p>
            <a:endParaRPr lang="en-US" altLang="zh-CN"/>
          </a:p>
          <a:p>
            <a:r>
              <a:rPr lang="zh-CN" altLang="zh-CN"/>
              <a:t>我们在第二章已经介绍过数值类型是不可变对象，当程序尝试改变数据的值时，程序会重新生成新的数据，而不是改变原来的数据。</a:t>
            </a:r>
          </a:p>
          <a:p>
            <a:r>
              <a:rPr lang="zh-CN" altLang="zh-CN"/>
              <a:t>之所以本书要将这部分内容放到函数这一章，是因为</a:t>
            </a:r>
            <a:r>
              <a:rPr lang="en-US" altLang="zh-CN"/>
              <a:t>Python</a:t>
            </a:r>
            <a:r>
              <a:rPr lang="zh-CN" altLang="zh-CN"/>
              <a:t>函数的参数都是对象的引用。</a:t>
            </a:r>
            <a:endParaRPr lang="en-US" altLang="zh-CN"/>
          </a:p>
          <a:p>
            <a:r>
              <a:rPr lang="zh-CN" altLang="zh-CN"/>
              <a:t>如果在引用不可变对象中，当尝试修改对象时，程序会在函数中生成新的对象，函数外被引用的对象则不会被改变。</a:t>
            </a:r>
            <a:endParaRPr lang="zh-CN" altLang="en-US"/>
          </a:p>
        </p:txBody>
      </p:sp>
      <p:graphicFrame>
        <p:nvGraphicFramePr>
          <p:cNvPr id="4" name="表格 3">
            <a:extLst>
              <a:ext uri="{FF2B5EF4-FFF2-40B4-BE49-F238E27FC236}">
                <a16:creationId xmlns:a16="http://schemas.microsoft.com/office/drawing/2014/main" id="{21CF4BA4-4570-4547-87AF-8E491417FDCC}"/>
              </a:ext>
            </a:extLst>
          </p:cNvPr>
          <p:cNvGraphicFramePr>
            <a:graphicFrameLocks noGrp="1"/>
          </p:cNvGraphicFramePr>
          <p:nvPr>
            <p:extLst>
              <p:ext uri="{D42A27DB-BD31-4B8C-83A1-F6EECF244321}">
                <p14:modId xmlns:p14="http://schemas.microsoft.com/office/powerpoint/2010/main" val="2525695849"/>
              </p:ext>
            </p:extLst>
          </p:nvPr>
        </p:nvGraphicFramePr>
        <p:xfrm>
          <a:off x="684212" y="1925270"/>
          <a:ext cx="7775575" cy="648792"/>
        </p:xfrm>
        <a:graphic>
          <a:graphicData uri="http://schemas.openxmlformats.org/drawingml/2006/table">
            <a:tbl>
              <a:tblPr firstRow="1" firstCol="1" bandRow="1">
                <a:tableStyleId>{BC89EF96-8CEA-46FF-86C4-4CE0E7609802}</a:tableStyleId>
              </a:tblPr>
              <a:tblGrid>
                <a:gridCol w="2172787">
                  <a:extLst>
                    <a:ext uri="{9D8B030D-6E8A-4147-A177-3AD203B41FA5}">
                      <a16:colId xmlns:a16="http://schemas.microsoft.com/office/drawing/2014/main" val="20000"/>
                    </a:ext>
                  </a:extLst>
                </a:gridCol>
                <a:gridCol w="5602788">
                  <a:extLst>
                    <a:ext uri="{9D8B030D-6E8A-4147-A177-3AD203B41FA5}">
                      <a16:colId xmlns:a16="http://schemas.microsoft.com/office/drawing/2014/main" val="20001"/>
                    </a:ext>
                  </a:extLst>
                </a:gridCol>
              </a:tblGrid>
              <a:tr h="324396">
                <a:tc>
                  <a:txBody>
                    <a:bodyPr/>
                    <a:lstStyle/>
                    <a:p>
                      <a:pPr algn="ctr">
                        <a:spcAft>
                          <a:spcPts val="0"/>
                        </a:spcAft>
                      </a:pPr>
                      <a:r>
                        <a:rPr lang="zh-CN" sz="1600" kern="100" dirty="0">
                          <a:effectLst/>
                        </a:rPr>
                        <a:t>不可变对象</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tc>
                  <a:txBody>
                    <a:bodyPr/>
                    <a:lstStyle/>
                    <a:p>
                      <a:pPr algn="ctr">
                        <a:spcAft>
                          <a:spcPts val="0"/>
                        </a:spcAft>
                      </a:pPr>
                      <a:r>
                        <a:rPr lang="zh-CN" sz="1600" kern="100" dirty="0">
                          <a:effectLst/>
                        </a:rPr>
                        <a:t>数值类型，字符串，元组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extLst>
                  <a:ext uri="{0D108BD9-81ED-4DB2-BD59-A6C34878D82A}">
                    <a16:rowId xmlns:a16="http://schemas.microsoft.com/office/drawing/2014/main" val="10000"/>
                  </a:ext>
                </a:extLst>
              </a:tr>
              <a:tr h="324396">
                <a:tc>
                  <a:txBody>
                    <a:bodyPr/>
                    <a:lstStyle/>
                    <a:p>
                      <a:pPr algn="ctr">
                        <a:spcAft>
                          <a:spcPts val="0"/>
                        </a:spcAft>
                      </a:pPr>
                      <a:r>
                        <a:rPr lang="zh-CN" sz="1600" kern="100" dirty="0">
                          <a:effectLst/>
                        </a:rPr>
                        <a:t>可变对象</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tc>
                  <a:txBody>
                    <a:bodyPr/>
                    <a:lstStyle/>
                    <a:p>
                      <a:pPr algn="ctr">
                        <a:spcAft>
                          <a:spcPts val="0"/>
                        </a:spcAft>
                      </a:pPr>
                      <a:r>
                        <a:rPr lang="zh-CN" sz="1600" kern="100" dirty="0">
                          <a:effectLst/>
                        </a:rPr>
                        <a:t>字典，列表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7955095E-E6A1-477D-B72B-BA0FF0FD292E}"/>
              </a:ext>
            </a:extLst>
          </p:cNvPr>
          <p:cNvSpPr>
            <a:spLocks noGrp="1"/>
          </p:cNvSpPr>
          <p:nvPr>
            <p:ph type="title"/>
          </p:nvPr>
        </p:nvSpPr>
        <p:spPr/>
        <p:txBody>
          <a:bodyPr/>
          <a:lstStyle/>
          <a:p>
            <a:r>
              <a:rPr lang="zh-CN" altLang="en-US"/>
              <a:t>函数</a:t>
            </a:r>
          </a:p>
        </p:txBody>
      </p:sp>
      <p:sp>
        <p:nvSpPr>
          <p:cNvPr id="3" name="内容占位符 2">
            <a:extLst>
              <a:ext uri="{FF2B5EF4-FFF2-40B4-BE49-F238E27FC236}">
                <a16:creationId xmlns:a16="http://schemas.microsoft.com/office/drawing/2014/main" id="{58496CE7-CE1A-48D4-A656-42BC79936115}"/>
              </a:ext>
            </a:extLst>
          </p:cNvPr>
          <p:cNvSpPr>
            <a:spLocks noGrp="1"/>
          </p:cNvSpPr>
          <p:nvPr>
            <p:ph idx="1"/>
          </p:nvPr>
        </p:nvSpPr>
        <p:spPr/>
        <p:txBody>
          <a:bodyPr/>
          <a:lstStyle/>
          <a:p>
            <a:pPr lvl="1"/>
            <a:r>
              <a:rPr lang="en-US" altLang="zh-CN" dirty="0"/>
              <a:t>     def  add1(</a:t>
            </a:r>
            <a:r>
              <a:rPr lang="en-US" altLang="zh-CN" dirty="0" err="1"/>
              <a:t>num</a:t>
            </a:r>
            <a:r>
              <a:rPr lang="en-US" altLang="zh-CN" dirty="0"/>
              <a:t>):</a:t>
            </a:r>
            <a:endParaRPr lang="zh-CN" altLang="zh-CN" dirty="0"/>
          </a:p>
          <a:p>
            <a:pPr lvl="1"/>
            <a:r>
              <a:rPr lang="en-US" altLang="zh-CN" dirty="0"/>
              <a:t>	          </a:t>
            </a:r>
            <a:r>
              <a:rPr lang="en-US" altLang="zh-CN" dirty="0" err="1"/>
              <a:t>num</a:t>
            </a:r>
            <a:r>
              <a:rPr lang="en-US" altLang="zh-CN" dirty="0"/>
              <a:t> +=1</a:t>
            </a:r>
            <a:endParaRPr lang="zh-CN" altLang="zh-CN" dirty="0"/>
          </a:p>
          <a:p>
            <a:r>
              <a:rPr lang="zh-CN" altLang="zh-CN" dirty="0"/>
              <a:t>执行</a:t>
            </a:r>
            <a:r>
              <a:rPr lang="en-US" altLang="zh-CN" dirty="0" err="1"/>
              <a:t>num</a:t>
            </a:r>
            <a:r>
              <a:rPr lang="en-US" altLang="zh-CN" dirty="0"/>
              <a:t> = 1 ,add1(</a:t>
            </a:r>
            <a:r>
              <a:rPr lang="en-US" altLang="zh-CN" dirty="0" err="1"/>
              <a:t>num</a:t>
            </a:r>
            <a:r>
              <a:rPr lang="en-US" altLang="zh-CN" dirty="0"/>
              <a:t>),</a:t>
            </a:r>
            <a:r>
              <a:rPr lang="zh-CN" altLang="zh-CN" dirty="0"/>
              <a:t>然后再输出</a:t>
            </a:r>
            <a:r>
              <a:rPr lang="en-US" altLang="zh-CN" dirty="0" err="1"/>
              <a:t>num</a:t>
            </a:r>
            <a:r>
              <a:rPr lang="zh-CN" altLang="zh-CN" dirty="0"/>
              <a:t>的值，发现</a:t>
            </a:r>
            <a:r>
              <a:rPr lang="en-US" altLang="zh-CN" dirty="0" err="1"/>
              <a:t>num</a:t>
            </a:r>
            <a:r>
              <a:rPr lang="zh-CN" altLang="zh-CN" dirty="0"/>
              <a:t>的值还是</a:t>
            </a:r>
            <a:r>
              <a:rPr lang="en-US" altLang="zh-CN" dirty="0"/>
              <a:t>1</a:t>
            </a:r>
            <a:r>
              <a:rPr lang="zh-CN" altLang="zh-CN" dirty="0"/>
              <a:t>。这是因为主程序中的</a:t>
            </a:r>
            <a:r>
              <a:rPr lang="en-US" altLang="zh-CN" dirty="0" err="1"/>
              <a:t>num</a:t>
            </a:r>
            <a:r>
              <a:rPr lang="zh-CN" altLang="zh-CN" dirty="0"/>
              <a:t>与函数中的</a:t>
            </a:r>
            <a:r>
              <a:rPr lang="en-US" altLang="zh-CN" dirty="0" err="1"/>
              <a:t>num</a:t>
            </a:r>
            <a:r>
              <a:rPr lang="zh-CN" altLang="zh-CN" dirty="0"/>
              <a:t>是不一样的，所以改变函数中的</a:t>
            </a:r>
            <a:r>
              <a:rPr lang="en-US" altLang="zh-CN" dirty="0" err="1"/>
              <a:t>num</a:t>
            </a:r>
            <a:r>
              <a:rPr lang="zh-CN" altLang="zh-CN" dirty="0"/>
              <a:t>值时并不会改变函数外的</a:t>
            </a:r>
            <a:r>
              <a:rPr lang="en-US" altLang="zh-CN" dirty="0" err="1"/>
              <a:t>num</a:t>
            </a:r>
            <a:r>
              <a:rPr lang="zh-CN" altLang="zh-CN" dirty="0"/>
              <a:t>。但如果参数是一个列表：</a:t>
            </a:r>
          </a:p>
          <a:p>
            <a:pPr lvl="1"/>
            <a:r>
              <a:rPr lang="en-US" altLang="zh-CN" dirty="0"/>
              <a:t>     def  </a:t>
            </a:r>
            <a:r>
              <a:rPr lang="en-US" altLang="zh-CN" dirty="0" err="1"/>
              <a:t>add_ele</a:t>
            </a:r>
            <a:r>
              <a:rPr lang="en-US" altLang="zh-CN" dirty="0"/>
              <a:t>(list):</a:t>
            </a:r>
            <a:endParaRPr lang="zh-CN" altLang="zh-CN" dirty="0"/>
          </a:p>
          <a:p>
            <a:pPr lvl="1"/>
            <a:r>
              <a:rPr lang="en-US" altLang="zh-CN" dirty="0"/>
              <a:t>		</a:t>
            </a:r>
            <a:r>
              <a:rPr lang="en-US" altLang="zh-CN" dirty="0" err="1"/>
              <a:t>list.append</a:t>
            </a:r>
            <a:r>
              <a:rPr lang="en-US" altLang="zh-CN" dirty="0"/>
              <a:t>(3)</a:t>
            </a:r>
            <a:endParaRPr lang="zh-CN" altLang="zh-CN" dirty="0"/>
          </a:p>
          <a:p>
            <a:pPr lvl="1"/>
            <a:r>
              <a:rPr lang="en-US" altLang="zh-CN" dirty="0"/>
              <a:t>     &gt;&gt;&gt;L= [1,2]  </a:t>
            </a:r>
            <a:endParaRPr lang="zh-CN" altLang="zh-CN" dirty="0"/>
          </a:p>
          <a:p>
            <a:pPr lvl="1"/>
            <a:r>
              <a:rPr lang="en-US" altLang="zh-CN" dirty="0"/>
              <a:t>     &gt;&gt;&gt;</a:t>
            </a:r>
            <a:r>
              <a:rPr lang="en-US" altLang="zh-CN" dirty="0" err="1"/>
              <a:t>add_ele</a:t>
            </a:r>
            <a:r>
              <a:rPr lang="en-US" altLang="zh-CN" dirty="0"/>
              <a:t>(L)</a:t>
            </a:r>
            <a:endParaRPr lang="zh-CN" altLang="zh-CN" dirty="0"/>
          </a:p>
          <a:p>
            <a:r>
              <a:rPr lang="zh-CN" altLang="zh-CN" dirty="0"/>
              <a:t>如果希望赋值时可变对象不进行引用，而是重新分配地址空间并将数据复制，可以</a:t>
            </a:r>
            <a:r>
              <a:rPr lang="en-US" altLang="zh-CN" dirty="0"/>
              <a:t>Python</a:t>
            </a:r>
            <a:r>
              <a:rPr lang="zh-CN" altLang="zh-CN" dirty="0"/>
              <a:t>的</a:t>
            </a:r>
            <a:r>
              <a:rPr lang="en-US" altLang="zh-CN" dirty="0"/>
              <a:t>copy</a:t>
            </a:r>
            <a:r>
              <a:rPr lang="zh-CN" altLang="zh-CN" dirty="0"/>
              <a:t>模块。其中主要函数有</a:t>
            </a:r>
            <a:r>
              <a:rPr lang="en-US" altLang="zh-CN" dirty="0" err="1"/>
              <a:t>copy.copy</a:t>
            </a:r>
            <a:r>
              <a:rPr lang="zh-CN" altLang="zh-CN" dirty="0"/>
              <a:t>和</a:t>
            </a:r>
            <a:r>
              <a:rPr lang="en-US" altLang="zh-CN" dirty="0" err="1"/>
              <a:t>copy.deepcopy</a:t>
            </a:r>
            <a:endParaRPr lang="zh-CN" altLang="zh-CN" dirty="0"/>
          </a:p>
          <a:p>
            <a:r>
              <a:rPr lang="en-US" altLang="zh-CN" dirty="0"/>
              <a:t>1  </a:t>
            </a:r>
            <a:r>
              <a:rPr lang="en-US" altLang="zh-CN" dirty="0" err="1"/>
              <a:t>copy.copy</a:t>
            </a:r>
            <a:r>
              <a:rPr lang="en-US" altLang="zh-CN" dirty="0"/>
              <a:t> </a:t>
            </a:r>
            <a:r>
              <a:rPr lang="zh-CN" altLang="zh-CN" dirty="0"/>
              <a:t>仅仅复制父对象，不会复制父对象内部的子对象</a:t>
            </a:r>
          </a:p>
          <a:p>
            <a:r>
              <a:rPr lang="en-US" altLang="zh-CN" dirty="0"/>
              <a:t>2  </a:t>
            </a:r>
            <a:r>
              <a:rPr lang="en-US" altLang="zh-CN" dirty="0" err="1"/>
              <a:t>copy.deepcopy</a:t>
            </a:r>
            <a:r>
              <a:rPr lang="en-US" altLang="zh-CN" dirty="0"/>
              <a:t> </a:t>
            </a:r>
            <a:r>
              <a:rPr lang="zh-CN" altLang="zh-CN" dirty="0"/>
              <a:t>复制父对象和子对象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F88BF6F-69D4-40CD-A137-F6883CC58358}"/>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69DAACD-E7AE-46F0-9B7A-DB49FD309F8C}"/>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CEA462D4-C985-47FC-AD31-FFB5FCC0FD88}"/>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AF761350-3104-4E0B-A88C-7C95CBFABA50}"/>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3FA386FD-D07A-4AC4-ACA9-47C614A01755}"/>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2971E4B2-422E-4896-A5A6-FBEB8A5AA38E}"/>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3800" name="标题 13">
            <a:extLst>
              <a:ext uri="{FF2B5EF4-FFF2-40B4-BE49-F238E27FC236}">
                <a16:creationId xmlns:a16="http://schemas.microsoft.com/office/drawing/2014/main" id="{B431E2C1-AD68-4BF4-827F-825A67BB87B1}"/>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B8417187-3361-472B-8081-889AE289C2BF}"/>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C044D0C5-675C-4DEB-A47B-52ADDDCE863A}"/>
              </a:ext>
            </a:extLst>
          </p:cNvPr>
          <p:cNvSpPr>
            <a:spLocks noChangeArrowheads="1"/>
          </p:cNvSpPr>
          <p:nvPr/>
        </p:nvSpPr>
        <p:spPr bwMode="auto">
          <a:xfrm>
            <a:off x="2843213" y="40767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BBB2F714-B614-4435-A1D9-8146CC54E8A2}"/>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CBAF35CA-2E93-4C53-9D0E-165815D039BC}"/>
              </a:ext>
            </a:extLst>
          </p:cNvPr>
          <p:cNvSpPr>
            <a:spLocks noChangeArrowheads="1"/>
          </p:cNvSpPr>
          <p:nvPr/>
        </p:nvSpPr>
        <p:spPr bwMode="auto">
          <a:xfrm>
            <a:off x="1860550" y="40767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4</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E3EEC73-88A2-4DCB-9D43-42036E083562}"/>
              </a:ext>
            </a:extLst>
          </p:cNvPr>
          <p:cNvSpPr>
            <a:spLocks noGrp="1"/>
          </p:cNvSpPr>
          <p:nvPr>
            <p:ph type="title"/>
          </p:nvPr>
        </p:nvSpPr>
        <p:spPr/>
        <p:txBody>
          <a:bodyPr/>
          <a:lstStyle/>
          <a:p>
            <a:r>
              <a:rPr lang="zh-CN" altLang="en-US"/>
              <a:t>作用域</a:t>
            </a:r>
          </a:p>
        </p:txBody>
      </p:sp>
      <p:sp>
        <p:nvSpPr>
          <p:cNvPr id="3" name="内容占位符 2">
            <a:extLst>
              <a:ext uri="{FF2B5EF4-FFF2-40B4-BE49-F238E27FC236}">
                <a16:creationId xmlns:a16="http://schemas.microsoft.com/office/drawing/2014/main" id="{A38F0464-9906-4504-9FB8-BA5302887CAE}"/>
              </a:ext>
            </a:extLst>
          </p:cNvPr>
          <p:cNvSpPr>
            <a:spLocks noGrp="1"/>
          </p:cNvSpPr>
          <p:nvPr>
            <p:ph idx="1"/>
          </p:nvPr>
        </p:nvSpPr>
        <p:spPr/>
        <p:txBody>
          <a:bodyPr/>
          <a:lstStyle/>
          <a:p>
            <a:r>
              <a:rPr lang="en-US" altLang="zh-CN"/>
              <a:t>Python</a:t>
            </a:r>
            <a:r>
              <a:rPr lang="zh-CN" altLang="zh-CN"/>
              <a:t>在创建、改变或查找变量名都是在命名空间进行的，更准确地说，是在特定作用域下进行的。</a:t>
            </a:r>
            <a:endParaRPr lang="en-US" altLang="zh-CN"/>
          </a:p>
          <a:p>
            <a:r>
              <a:rPr lang="zh-CN" altLang="zh-CN"/>
              <a:t>所以我们需要使用某个变量名时，应清晰知道其引用域。由于</a:t>
            </a:r>
            <a:r>
              <a:rPr lang="en-US" altLang="zh-CN"/>
              <a:t>Python</a:t>
            </a:r>
            <a:r>
              <a:rPr lang="zh-CN" altLang="zh-CN"/>
              <a:t>不能声明变量，所以变量第一次被赋值的时候已经与一个特定作用域绑定了。</a:t>
            </a:r>
          </a:p>
          <a:p>
            <a:r>
              <a:rPr lang="zh-CN" altLang="zh-CN"/>
              <a:t>首先举一个函数的例子，如果有这样的函数：</a:t>
            </a:r>
          </a:p>
          <a:p>
            <a:pPr lvl="1"/>
            <a:r>
              <a:rPr lang="en-US" altLang="zh-CN"/>
              <a:t>def defin_x():</a:t>
            </a:r>
            <a:endParaRPr lang="zh-CN" altLang="zh-CN"/>
          </a:p>
          <a:p>
            <a:pPr lvl="1"/>
            <a:r>
              <a:rPr lang="en-US" altLang="zh-CN"/>
              <a:t>    x = 2</a:t>
            </a:r>
            <a:endParaRPr lang="zh-CN" altLang="zh-CN"/>
          </a:p>
          <a:p>
            <a:r>
              <a:rPr lang="zh-CN" altLang="zh-CN"/>
              <a:t>然后执行命令：</a:t>
            </a:r>
          </a:p>
          <a:p>
            <a:pPr lvl="1"/>
            <a:r>
              <a:rPr lang="en-US" altLang="zh-CN"/>
              <a:t>&gt;&gt;&gt; x = 1</a:t>
            </a:r>
            <a:endParaRPr lang="zh-CN" altLang="zh-CN"/>
          </a:p>
          <a:p>
            <a:pPr lvl="1"/>
            <a:r>
              <a:rPr lang="en-US" altLang="zh-CN"/>
              <a:t>&gt;&gt;&gt;defin_x()</a:t>
            </a:r>
            <a:endParaRPr lang="zh-CN" altLang="zh-CN"/>
          </a:p>
          <a:p>
            <a:pPr lvl="1"/>
            <a:r>
              <a:rPr lang="en-US" altLang="zh-CN"/>
              <a:t>&gt;&gt;&gt;print x</a:t>
            </a:r>
            <a:endParaRPr lang="zh-CN" altLang="zh-CN"/>
          </a:p>
          <a:p>
            <a:pPr lvl="1"/>
            <a:r>
              <a:rPr lang="en-US" altLang="zh-CN"/>
              <a:t>&gt;&gt;&gt;1</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DC71946-559D-461C-9A5D-89BCB95AF6C2}"/>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A83FE43B-E081-443F-8239-3543FCE54EE3}"/>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0BFFB50-8C21-44F8-B5CA-8C118C3A081F}"/>
              </a:ext>
            </a:extLst>
          </p:cNvPr>
          <p:cNvSpPr>
            <a:spLocks noChangeArrowheads="1"/>
          </p:cNvSpPr>
          <p:nvPr/>
        </p:nvSpPr>
        <p:spPr bwMode="auto">
          <a:xfrm>
            <a:off x="1855790" y="1500480"/>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F6A1400-50A1-4F43-85B3-2B7D467222A5}"/>
              </a:ext>
            </a:extLst>
          </p:cNvPr>
          <p:cNvSpPr>
            <a:spLocks noChangeArrowheads="1"/>
          </p:cNvSpPr>
          <p:nvPr/>
        </p:nvSpPr>
        <p:spPr bwMode="auto">
          <a:xfrm>
            <a:off x="2844802" y="1500480"/>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创建函数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E2DAE715-AC9F-48D2-91B4-1BFA02C3841A}"/>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38E9C72E-245D-43B4-9BA1-10A8E9E84571}"/>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44864AD6-53E9-4564-9EDF-75BA41DC7A6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D50E2586-9B8B-440A-A352-0F232C762708}"/>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D4AEBD88-AC7C-42FB-9928-1CD40FD29E63}"/>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08EC5ECF-3A27-4D22-8365-8BA4AC1DE6F6}"/>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41E559CC-ABC7-40AA-BDC1-B88DEBE55C28}"/>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CDA1C8F-6539-4D25-BBD3-F384C974898D}"/>
              </a:ext>
            </a:extLst>
          </p:cNvPr>
          <p:cNvSpPr>
            <a:spLocks noGrp="1"/>
          </p:cNvSpPr>
          <p:nvPr>
            <p:ph type="title"/>
          </p:nvPr>
        </p:nvSpPr>
        <p:spPr/>
        <p:txBody>
          <a:bodyPr/>
          <a:lstStyle/>
          <a:p>
            <a:r>
              <a:rPr lang="zh-CN" altLang="en-US"/>
              <a:t>全局变量、局部变量</a:t>
            </a:r>
          </a:p>
        </p:txBody>
      </p:sp>
      <p:sp>
        <p:nvSpPr>
          <p:cNvPr id="3" name="内容占位符 2">
            <a:extLst>
              <a:ext uri="{FF2B5EF4-FFF2-40B4-BE49-F238E27FC236}">
                <a16:creationId xmlns:a16="http://schemas.microsoft.com/office/drawing/2014/main" id="{F7E57BA8-1C04-4F2C-9762-99B2CE1E8858}"/>
              </a:ext>
            </a:extLst>
          </p:cNvPr>
          <p:cNvSpPr>
            <a:spLocks noGrp="1"/>
          </p:cNvSpPr>
          <p:nvPr>
            <p:ph idx="1"/>
          </p:nvPr>
        </p:nvSpPr>
        <p:spPr/>
        <p:txBody>
          <a:bodyPr/>
          <a:lstStyle/>
          <a:p>
            <a:r>
              <a:rPr lang="zh-CN" altLang="zh-CN"/>
              <a:t>执行函数</a:t>
            </a:r>
            <a:r>
              <a:rPr lang="en-US" altLang="zh-CN"/>
              <a:t>defin_x</a:t>
            </a:r>
            <a:r>
              <a:rPr lang="zh-CN" altLang="zh-CN"/>
              <a:t>后函数外的</a:t>
            </a:r>
            <a:r>
              <a:rPr lang="en-US" altLang="zh-CN"/>
              <a:t>x</a:t>
            </a:r>
            <a:r>
              <a:rPr lang="zh-CN" altLang="zh-CN"/>
              <a:t>的值没有变化。这是因为整段程序中存在两个</a:t>
            </a:r>
            <a:r>
              <a:rPr lang="en-US" altLang="zh-CN"/>
              <a:t>x</a:t>
            </a:r>
            <a:r>
              <a:rPr lang="zh-CN" altLang="zh-CN"/>
              <a:t>，起初在函数体外创建了一个</a:t>
            </a:r>
            <a:r>
              <a:rPr lang="en-US" altLang="zh-CN"/>
              <a:t>x</a:t>
            </a:r>
            <a:r>
              <a:rPr lang="zh-CN" altLang="zh-CN"/>
              <a:t>，接着执行</a:t>
            </a:r>
            <a:r>
              <a:rPr lang="en-US" altLang="zh-CN"/>
              <a:t>defin_x()</a:t>
            </a:r>
            <a:r>
              <a:rPr lang="zh-CN" altLang="zh-CN"/>
              <a:t>时又在函数内部创建了一个新的</a:t>
            </a:r>
            <a:r>
              <a:rPr lang="en-US" altLang="zh-CN"/>
              <a:t>x</a:t>
            </a:r>
            <a:r>
              <a:rPr lang="zh-CN" altLang="zh-CN"/>
              <a:t>和一个新的命名空间。</a:t>
            </a:r>
            <a:endParaRPr lang="en-US" altLang="zh-CN"/>
          </a:p>
          <a:p>
            <a:r>
              <a:rPr lang="zh-CN" altLang="zh-CN"/>
              <a:t>第二个</a:t>
            </a:r>
            <a:r>
              <a:rPr lang="en-US" altLang="zh-CN"/>
              <a:t>x</a:t>
            </a:r>
            <a:r>
              <a:rPr lang="zh-CN" altLang="zh-CN"/>
              <a:t>作用域</a:t>
            </a:r>
            <a:r>
              <a:rPr lang="en-US" altLang="zh-CN"/>
              <a:t>defin_x()</a:t>
            </a:r>
            <a:r>
              <a:rPr lang="zh-CN" altLang="zh-CN"/>
              <a:t>函数的内部代码快，赋值语句</a:t>
            </a:r>
            <a:r>
              <a:rPr lang="en-US" altLang="zh-CN"/>
              <a:t>x = 2</a:t>
            </a:r>
            <a:r>
              <a:rPr lang="zh-CN" altLang="zh-CN"/>
              <a:t>仅在局部作用域（即函数内部）起作用。所以它不会使得函数外的</a:t>
            </a:r>
            <a:r>
              <a:rPr lang="en-US" altLang="zh-CN"/>
              <a:t>x</a:t>
            </a:r>
            <a:r>
              <a:rPr lang="zh-CN" altLang="zh-CN"/>
              <a:t>发生改变。我们把函数内的变量称为局部变量而在主程序中的变量称为全局变量。</a:t>
            </a:r>
            <a:endParaRPr lang="en-US" altLang="zh-CN"/>
          </a:p>
          <a:p>
            <a:r>
              <a:rPr lang="zh-CN" altLang="zh-CN"/>
              <a:t>在函数内部是可以访问到全局变量的：</a:t>
            </a:r>
          </a:p>
          <a:p>
            <a:pPr lvl="1"/>
            <a:r>
              <a:rPr lang="en-US" altLang="zh-CN"/>
              <a:t>def print_x():</a:t>
            </a:r>
            <a:endParaRPr lang="zh-CN" altLang="zh-CN"/>
          </a:p>
          <a:p>
            <a:pPr lvl="1"/>
            <a:r>
              <a:rPr lang="en-US" altLang="zh-CN"/>
              <a:t>	print x</a:t>
            </a:r>
            <a:endParaRPr lang="zh-CN" altLang="zh-CN"/>
          </a:p>
          <a:p>
            <a:pPr lvl="1"/>
            <a:r>
              <a:rPr lang="en-US" altLang="zh-CN"/>
              <a:t>&gt;&gt;&gt;x = 1</a:t>
            </a:r>
            <a:endParaRPr lang="zh-CN" altLang="zh-CN"/>
          </a:p>
          <a:p>
            <a:pPr lvl="1"/>
            <a:r>
              <a:rPr lang="en-US" altLang="zh-CN"/>
              <a:t>&gt;&gt;&gt;print_x()</a:t>
            </a:r>
            <a:endParaRPr lang="zh-CN" altLang="zh-CN"/>
          </a:p>
          <a:p>
            <a:pPr lvl="1"/>
            <a:r>
              <a:rPr lang="en-US" altLang="zh-CN"/>
              <a:t>&gt;&gt;&gt;1</a:t>
            </a:r>
            <a:endParaRPr lang="zh-CN" altLang="zh-CN"/>
          </a:p>
          <a:p>
            <a:r>
              <a:rPr lang="zh-CN" altLang="zh-CN"/>
              <a:t>程序没有发生报错并正确返回了</a:t>
            </a:r>
            <a:r>
              <a:rPr lang="en-US" altLang="zh-CN"/>
              <a:t>1</a:t>
            </a:r>
            <a:r>
              <a:rPr lang="zh-CN" altLang="zh-CN"/>
              <a:t>，所以在函数内部同样可以使用全局变</a:t>
            </a:r>
            <a:r>
              <a:rPr lang="en-US" altLang="zh-CN"/>
              <a:t>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915450B-6FFF-4AA7-84DD-3699863A8654}"/>
              </a:ext>
            </a:extLst>
          </p:cNvPr>
          <p:cNvSpPr>
            <a:spLocks noGrp="1"/>
          </p:cNvSpPr>
          <p:nvPr>
            <p:ph type="title"/>
          </p:nvPr>
        </p:nvSpPr>
        <p:spPr/>
        <p:txBody>
          <a:bodyPr/>
          <a:lstStyle/>
          <a:p>
            <a:r>
              <a:rPr lang="zh-CN" altLang="en-US"/>
              <a:t>作用域</a:t>
            </a:r>
          </a:p>
        </p:txBody>
      </p:sp>
      <p:sp>
        <p:nvSpPr>
          <p:cNvPr id="3" name="内容占位符 2">
            <a:extLst>
              <a:ext uri="{FF2B5EF4-FFF2-40B4-BE49-F238E27FC236}">
                <a16:creationId xmlns:a16="http://schemas.microsoft.com/office/drawing/2014/main" id="{40D08A06-01CF-4B7D-8876-433E4DBEF0CC}"/>
              </a:ext>
            </a:extLst>
          </p:cNvPr>
          <p:cNvSpPr>
            <a:spLocks noGrp="1"/>
          </p:cNvSpPr>
          <p:nvPr>
            <p:ph idx="1"/>
          </p:nvPr>
        </p:nvSpPr>
        <p:spPr/>
        <p:txBody>
          <a:bodyPr/>
          <a:lstStyle/>
          <a:p>
            <a:r>
              <a:rPr lang="zh-CN" altLang="zh-CN"/>
              <a:t>通过我们前面的例子我们已经知道，函数内既可访问局部变量也可访问全部变量。如果局部变量和全局变量出现重名，那最终会访问哪一个呢？</a:t>
            </a:r>
            <a:endParaRPr lang="en-US" altLang="zh-CN"/>
          </a:p>
          <a:p>
            <a:r>
              <a:rPr lang="zh-CN" altLang="zh-CN"/>
              <a:t>实际上，第一个例子已经说明了这个问题，在局部作用域中，如果全局变量与局部变量重名，那么全局变量会被局部变量屏蔽。如果想访问全局变量，可以使用</a:t>
            </a:r>
            <a:r>
              <a:rPr lang="en-US" altLang="zh-CN"/>
              <a:t>globals</a:t>
            </a:r>
            <a:r>
              <a:rPr lang="zh-CN" altLang="zh-CN"/>
              <a:t>函数：</a:t>
            </a:r>
          </a:p>
          <a:p>
            <a:pPr lvl="1"/>
            <a:r>
              <a:rPr lang="en-US" altLang="zh-CN"/>
              <a:t>def print_x():</a:t>
            </a:r>
            <a:endParaRPr lang="zh-CN" altLang="zh-CN"/>
          </a:p>
          <a:p>
            <a:pPr lvl="1"/>
            <a:r>
              <a:rPr lang="en-US" altLang="zh-CN"/>
              <a:t>	x = 2</a:t>
            </a:r>
            <a:endParaRPr lang="zh-CN" altLang="zh-CN"/>
          </a:p>
          <a:p>
            <a:pPr lvl="1"/>
            <a:r>
              <a:rPr lang="en-US" altLang="zh-CN"/>
              <a:t>	print  globals()[‘x’]</a:t>
            </a:r>
            <a:endParaRPr lang="zh-CN" altLang="zh-CN"/>
          </a:p>
          <a:p>
            <a:pPr lvl="1"/>
            <a:r>
              <a:rPr lang="en-US" altLang="zh-CN"/>
              <a:t>&gt;&gt;&gt; x = 1</a:t>
            </a:r>
            <a:endParaRPr lang="zh-CN" altLang="zh-CN"/>
          </a:p>
          <a:p>
            <a:pPr lvl="1"/>
            <a:r>
              <a:rPr lang="en-US" altLang="zh-CN"/>
              <a:t>&gt;&gt;&gt;print_x()</a:t>
            </a:r>
            <a:endParaRPr lang="zh-CN" altLang="zh-CN"/>
          </a:p>
          <a:p>
            <a:pPr lvl="1"/>
            <a:r>
              <a:rPr lang="en-US" altLang="zh-CN"/>
              <a:t>&gt;&gt;&gt;1</a:t>
            </a:r>
            <a:endParaRPr lang="zh-CN"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9B72620-CB30-47B2-B39E-30308760428D}"/>
              </a:ext>
            </a:extLst>
          </p:cNvPr>
          <p:cNvSpPr>
            <a:spLocks noGrp="1"/>
          </p:cNvSpPr>
          <p:nvPr>
            <p:ph type="title"/>
          </p:nvPr>
        </p:nvSpPr>
        <p:spPr/>
        <p:txBody>
          <a:bodyPr/>
          <a:lstStyle/>
          <a:p>
            <a:r>
              <a:rPr lang="zh-CN" altLang="en-US"/>
              <a:t>作用域</a:t>
            </a:r>
          </a:p>
        </p:txBody>
      </p:sp>
      <p:sp>
        <p:nvSpPr>
          <p:cNvPr id="3" name="内容占位符 2">
            <a:extLst>
              <a:ext uri="{FF2B5EF4-FFF2-40B4-BE49-F238E27FC236}">
                <a16:creationId xmlns:a16="http://schemas.microsoft.com/office/drawing/2014/main" id="{726B43A3-4B7C-416C-BF23-08F65E4EF57C}"/>
              </a:ext>
            </a:extLst>
          </p:cNvPr>
          <p:cNvSpPr>
            <a:spLocks noGrp="1"/>
          </p:cNvSpPr>
          <p:nvPr>
            <p:ph idx="1"/>
          </p:nvPr>
        </p:nvSpPr>
        <p:spPr>
          <a:xfrm>
            <a:off x="142844" y="775245"/>
            <a:ext cx="8749636" cy="1285603"/>
          </a:xfrm>
        </p:spPr>
        <p:txBody>
          <a:bodyPr/>
          <a:lstStyle/>
          <a:p>
            <a:r>
              <a:rPr lang="zh-CN" altLang="zh-CN" dirty="0"/>
              <a:t>再考虑另一个方向的问题：我们如何在函数内创建全局变量呢？可以使用</a:t>
            </a:r>
            <a:r>
              <a:rPr lang="en-US" altLang="zh-CN" dirty="0"/>
              <a:t>global</a:t>
            </a:r>
            <a:r>
              <a:rPr lang="zh-CN" altLang="zh-CN" dirty="0"/>
              <a:t>进行声明：</a:t>
            </a:r>
          </a:p>
          <a:p>
            <a:pPr lvl="1"/>
            <a:r>
              <a:rPr lang="en-US" altLang="zh-CN" dirty="0"/>
              <a:t>def </a:t>
            </a:r>
            <a:r>
              <a:rPr lang="en-US" altLang="zh-CN" dirty="0" err="1"/>
              <a:t>defin_x</a:t>
            </a:r>
            <a:r>
              <a:rPr lang="en-US" altLang="zh-CN" dirty="0"/>
              <a:t>():</a:t>
            </a:r>
            <a:endParaRPr lang="zh-CN" altLang="zh-CN" dirty="0"/>
          </a:p>
          <a:p>
            <a:pPr lvl="1"/>
            <a:r>
              <a:rPr lang="en-US" altLang="zh-CN" dirty="0"/>
              <a:t>	global x</a:t>
            </a:r>
            <a:endParaRPr lang="zh-CN" altLang="zh-CN" dirty="0"/>
          </a:p>
          <a:p>
            <a:pPr lvl="1"/>
            <a:r>
              <a:rPr lang="en-US" altLang="zh-CN" dirty="0"/>
              <a:t>	x = 2</a:t>
            </a:r>
            <a:endParaRPr lang="zh-CN" altLang="zh-CN" dirty="0"/>
          </a:p>
          <a:p>
            <a:pPr lvl="1"/>
            <a:r>
              <a:rPr lang="en-US" altLang="zh-CN" dirty="0"/>
              <a:t>&gt;&gt;&gt;x = 1</a:t>
            </a:r>
            <a:endParaRPr lang="zh-CN" altLang="zh-CN" dirty="0"/>
          </a:p>
          <a:p>
            <a:pPr lvl="1"/>
            <a:r>
              <a:rPr lang="en-US" altLang="zh-CN" dirty="0"/>
              <a:t>&gt;&gt;&gt;</a:t>
            </a:r>
            <a:r>
              <a:rPr lang="en-US" altLang="zh-CN" dirty="0" err="1"/>
              <a:t>defin_x</a:t>
            </a:r>
            <a:r>
              <a:rPr lang="en-US" altLang="zh-CN" dirty="0"/>
              <a:t>()</a:t>
            </a:r>
            <a:endParaRPr lang="zh-CN" altLang="zh-CN" dirty="0"/>
          </a:p>
          <a:p>
            <a:pPr lvl="1"/>
            <a:r>
              <a:rPr lang="en-US" altLang="zh-CN" dirty="0"/>
              <a:t>&gt;&gt;&gt;print x</a:t>
            </a:r>
            <a:endParaRPr lang="zh-CN" altLang="zh-CN" dirty="0"/>
          </a:p>
          <a:p>
            <a:pPr lvl="1"/>
            <a:r>
              <a:rPr lang="en-US" altLang="zh-CN" dirty="0"/>
              <a:t>&gt;&gt;&gt;2</a:t>
            </a:r>
            <a:endParaRPr lang="zh-CN" altLang="zh-CN" dirty="0"/>
          </a:p>
          <a:p>
            <a:r>
              <a:rPr lang="zh-CN" altLang="zh-CN" dirty="0"/>
              <a:t>函数内部使用</a:t>
            </a:r>
            <a:r>
              <a:rPr lang="en-US" altLang="zh-CN" dirty="0"/>
              <a:t>global</a:t>
            </a:r>
            <a:r>
              <a:rPr lang="zh-CN" altLang="zh-CN" dirty="0"/>
              <a:t>声明了变量名</a:t>
            </a:r>
            <a:r>
              <a:rPr lang="en-US" altLang="zh-CN" dirty="0"/>
              <a:t>x</a:t>
            </a:r>
            <a:r>
              <a:rPr lang="zh-CN" altLang="zh-CN" dirty="0"/>
              <a:t>的引用域是全局的，因而程序访问的全局变量</a:t>
            </a:r>
            <a:r>
              <a:rPr lang="en-US" altLang="zh-CN" dirty="0"/>
              <a:t>x</a:t>
            </a:r>
            <a:r>
              <a:rPr lang="zh-CN" altLang="zh-CN" dirty="0"/>
              <a:t>。虽然</a:t>
            </a:r>
            <a:r>
              <a:rPr lang="en-US" altLang="zh-CN" dirty="0"/>
              <a:t>global</a:t>
            </a:r>
            <a:r>
              <a:rPr lang="zh-CN" altLang="zh-CN" dirty="0"/>
              <a:t>似乎很好用，但我建议程序中尽量少用</a:t>
            </a:r>
            <a:r>
              <a:rPr lang="en-US" altLang="zh-CN" dirty="0"/>
              <a:t>global</a:t>
            </a:r>
            <a:r>
              <a:rPr lang="zh-CN" altLang="zh-CN" dirty="0"/>
              <a:t>，它会代码变得混乱，可读性变差。相反局部变量使得代码更加抽象，封装性更好。一个好的函数只有输入和输出能够和函数外的程序进行联系。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99474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CE202F10-4ACA-4226-AE19-98D88C75F8E9}"/>
              </a:ext>
            </a:extLst>
          </p:cNvPr>
          <p:cNvSpPr>
            <a:spLocks noGrp="1"/>
          </p:cNvSpPr>
          <p:nvPr>
            <p:ph type="title"/>
          </p:nvPr>
        </p:nvSpPr>
        <p:spPr/>
        <p:txBody>
          <a:bodyPr/>
          <a:lstStyle/>
          <a:p>
            <a:r>
              <a:rPr lang="zh-CN" altLang="en-US"/>
              <a:t>函数概述</a:t>
            </a:r>
          </a:p>
        </p:txBody>
      </p:sp>
      <p:sp>
        <p:nvSpPr>
          <p:cNvPr id="18435" name="内容占位符 2">
            <a:extLst>
              <a:ext uri="{FF2B5EF4-FFF2-40B4-BE49-F238E27FC236}">
                <a16:creationId xmlns:a16="http://schemas.microsoft.com/office/drawing/2014/main" id="{6AA0EE98-CECD-438C-B5C4-230A619826EB}"/>
              </a:ext>
            </a:extLst>
          </p:cNvPr>
          <p:cNvSpPr>
            <a:spLocks noGrp="1"/>
          </p:cNvSpPr>
          <p:nvPr>
            <p:ph idx="1"/>
          </p:nvPr>
        </p:nvSpPr>
        <p:spPr/>
        <p:txBody>
          <a:bodyPr/>
          <a:lstStyle/>
          <a:p>
            <a:r>
              <a:rPr lang="zh-CN" altLang="zh-CN"/>
              <a:t>函数是</a:t>
            </a:r>
            <a:r>
              <a:rPr lang="en-US" altLang="zh-CN"/>
              <a:t>Python</a:t>
            </a:r>
            <a:r>
              <a:rPr lang="zh-CN" altLang="zh-CN"/>
              <a:t>为了代码效率的最大化，减少冗余而提供的最基本的程序结构。在上一章中，我们学会了众多流程控制的语句，在中大型的程序中，同一段代码可能会被使用多次，如果程序由一段又一段冗余的流程控制语句组成，那么程序的可读性会变差。</a:t>
            </a:r>
            <a:endParaRPr lang="en-US" altLang="zh-CN"/>
          </a:p>
          <a:p>
            <a:r>
              <a:rPr lang="zh-CN" altLang="zh-CN"/>
              <a:t>所以，我们需要使用函数去封装这些重复使用的程序段，并加以注释，下次使用的时候就直接调用即可，使得代码清晰明白。</a:t>
            </a:r>
            <a:endParaRPr lang="en-US" altLang="zh-CN"/>
          </a:p>
          <a:p>
            <a:r>
              <a:rPr lang="zh-CN" altLang="zh-CN"/>
              <a:t>在这里第一次讲到函数封装的概念，实际上我们在前面已经接触到了。如果不封装成函数，每次添加元素都要输入这段代码，这显得非常繁琐。</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0372998-410A-40CA-9C64-BDA30FCDC3CF}"/>
              </a:ext>
            </a:extLst>
          </p:cNvPr>
          <p:cNvSpPr>
            <a:spLocks noGrp="1"/>
          </p:cNvSpPr>
          <p:nvPr>
            <p:ph type="title"/>
          </p:nvPr>
        </p:nvSpPr>
        <p:spPr/>
        <p:txBody>
          <a:bodyPr/>
          <a:lstStyle/>
          <a:p>
            <a:r>
              <a:rPr lang="zh-CN" altLang="en-US"/>
              <a:t>函数概述</a:t>
            </a:r>
          </a:p>
        </p:txBody>
      </p:sp>
      <p:sp>
        <p:nvSpPr>
          <p:cNvPr id="18435" name="内容占位符 2">
            <a:extLst>
              <a:ext uri="{FF2B5EF4-FFF2-40B4-BE49-F238E27FC236}">
                <a16:creationId xmlns:a16="http://schemas.microsoft.com/office/drawing/2014/main" id="{85626D83-337C-49AA-9267-8AE32B87E791}"/>
              </a:ext>
            </a:extLst>
          </p:cNvPr>
          <p:cNvSpPr>
            <a:spLocks noGrp="1"/>
          </p:cNvSpPr>
          <p:nvPr>
            <p:ph idx="1"/>
          </p:nvPr>
        </p:nvSpPr>
        <p:spPr>
          <a:xfrm>
            <a:off x="142844" y="775245"/>
            <a:ext cx="8749636" cy="1285603"/>
          </a:xfrm>
        </p:spPr>
        <p:txBody>
          <a:bodyPr/>
          <a:lstStyle/>
          <a:p>
            <a:r>
              <a:rPr lang="zh-CN" altLang="zh-CN" dirty="0"/>
              <a:t>函数能使程序变得抽象。抽象节省了工作，并且加大了程序的可读性。例如写一个求一列数据的极差的程序，我们可以分解成如下工作：</a:t>
            </a:r>
          </a:p>
          <a:p>
            <a:pPr lvl="1"/>
            <a:r>
              <a:rPr lang="en-US" altLang="zh-CN" dirty="0"/>
              <a:t>1 </a:t>
            </a:r>
            <a:r>
              <a:rPr lang="zh-CN" altLang="zh-CN" dirty="0"/>
              <a:t>求最大值</a:t>
            </a:r>
          </a:p>
          <a:p>
            <a:pPr lvl="1"/>
            <a:r>
              <a:rPr lang="en-US" altLang="zh-CN" dirty="0"/>
              <a:t>2 </a:t>
            </a:r>
            <a:r>
              <a:rPr lang="zh-CN" altLang="zh-CN" dirty="0"/>
              <a:t>求最小值</a:t>
            </a:r>
          </a:p>
          <a:p>
            <a:pPr lvl="1"/>
            <a:r>
              <a:rPr lang="en-US" altLang="zh-CN" dirty="0"/>
              <a:t>3 </a:t>
            </a:r>
            <a:r>
              <a:rPr lang="zh-CN" altLang="zh-CN" dirty="0"/>
              <a:t>求极差，极差</a:t>
            </a:r>
            <a:r>
              <a:rPr lang="en-US" altLang="zh-CN" dirty="0"/>
              <a:t>=</a:t>
            </a:r>
            <a:r>
              <a:rPr lang="zh-CN" altLang="zh-CN" dirty="0"/>
              <a:t>最大值</a:t>
            </a:r>
            <a:r>
              <a:rPr lang="en-US" altLang="zh-CN" dirty="0"/>
              <a:t>-</a:t>
            </a:r>
            <a:r>
              <a:rPr lang="zh-CN" altLang="zh-CN" dirty="0"/>
              <a:t>最小值</a:t>
            </a:r>
          </a:p>
          <a:p>
            <a:r>
              <a:rPr lang="zh-CN" altLang="zh-CN" dirty="0"/>
              <a:t>在第一和第二步中，我们编写函数</a:t>
            </a:r>
            <a:r>
              <a:rPr lang="en-US" altLang="zh-CN" dirty="0"/>
              <a:t>max()</a:t>
            </a:r>
            <a:r>
              <a:rPr lang="zh-CN" altLang="zh-CN" dirty="0"/>
              <a:t>和函数</a:t>
            </a:r>
            <a:r>
              <a:rPr lang="en-US" altLang="zh-CN" dirty="0"/>
              <a:t>min()</a:t>
            </a:r>
            <a:r>
              <a:rPr lang="zh-CN" altLang="zh-CN" dirty="0"/>
              <a:t>，然后第三步直接调用函数求极差即可。虽然这样做的速度不是最快的，但我们使得程序变得抽象，如果不知道极差的概念，但看到如下的代码：</a:t>
            </a:r>
            <a:r>
              <a:rPr lang="en-US" altLang="zh-CN" dirty="0"/>
              <a:t>range = max(list1) – min(list1) ,</a:t>
            </a:r>
            <a:r>
              <a:rPr lang="zh-CN" altLang="zh-CN" dirty="0"/>
              <a:t>相信你们已经明白程序的输入和输出是什么了。</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EE44524-47CF-470C-8DA5-E86CEBEDDCAB}"/>
              </a:ext>
            </a:extLst>
          </p:cNvPr>
          <p:cNvSpPr>
            <a:spLocks noGrp="1"/>
          </p:cNvSpPr>
          <p:nvPr>
            <p:ph type="title"/>
          </p:nvPr>
        </p:nvSpPr>
        <p:spPr/>
        <p:txBody>
          <a:bodyPr/>
          <a:lstStyle/>
          <a:p>
            <a:r>
              <a:rPr lang="en-US" altLang="zh-CN"/>
              <a:t>def</a:t>
            </a:r>
            <a:r>
              <a:rPr lang="zh-CN" altLang="zh-CN"/>
              <a:t>语句</a:t>
            </a:r>
            <a:endParaRPr lang="zh-CN" altLang="en-US"/>
          </a:p>
        </p:txBody>
      </p:sp>
      <p:sp>
        <p:nvSpPr>
          <p:cNvPr id="19459" name="内容占位符 2">
            <a:extLst>
              <a:ext uri="{FF2B5EF4-FFF2-40B4-BE49-F238E27FC236}">
                <a16:creationId xmlns:a16="http://schemas.microsoft.com/office/drawing/2014/main" id="{22CEE08A-A531-46B7-A79A-C381C2A6B3A3}"/>
              </a:ext>
            </a:extLst>
          </p:cNvPr>
          <p:cNvSpPr>
            <a:spLocks noGrp="1"/>
          </p:cNvSpPr>
          <p:nvPr>
            <p:ph idx="1"/>
          </p:nvPr>
        </p:nvSpPr>
        <p:spPr/>
        <p:txBody>
          <a:bodyPr/>
          <a:lstStyle/>
          <a:p>
            <a:r>
              <a:rPr lang="zh-CN" altLang="zh-CN" dirty="0"/>
              <a:t>我们可以用</a:t>
            </a:r>
            <a:r>
              <a:rPr lang="en-US" altLang="zh-CN" dirty="0"/>
              <a:t>def</a:t>
            </a:r>
            <a:r>
              <a:rPr lang="zh-CN" altLang="zh-CN" dirty="0"/>
              <a:t>语句创建函数，格式为：</a:t>
            </a:r>
            <a:r>
              <a:rPr lang="en-US" altLang="zh-CN" dirty="0"/>
              <a:t>def  </a:t>
            </a:r>
            <a:r>
              <a:rPr lang="en-US" altLang="zh-CN" dirty="0" err="1"/>
              <a:t>fun_name</a:t>
            </a:r>
            <a:r>
              <a:rPr lang="en-US" altLang="zh-CN" dirty="0"/>
              <a:t>(par1,pa2,…):      </a:t>
            </a:r>
            <a:r>
              <a:rPr lang="zh-CN" altLang="zh-CN" dirty="0"/>
              <a:t>由</a:t>
            </a:r>
            <a:r>
              <a:rPr lang="en-US" altLang="zh-CN" dirty="0"/>
              <a:t>def</a:t>
            </a:r>
            <a:r>
              <a:rPr lang="zh-CN" altLang="zh-CN" dirty="0"/>
              <a:t>关键字，函数名和参数表组成。先举一个简单的例子：</a:t>
            </a:r>
          </a:p>
          <a:p>
            <a:pPr lvl="1"/>
            <a:r>
              <a:rPr lang="en-US" altLang="zh-CN" dirty="0"/>
              <a:t>def  fun():</a:t>
            </a:r>
            <a:endParaRPr lang="zh-CN" altLang="zh-CN" dirty="0"/>
          </a:p>
          <a:p>
            <a:pPr lvl="1"/>
            <a:r>
              <a:rPr lang="en-US" altLang="zh-CN" dirty="0"/>
              <a:t>   print  ‘</a:t>
            </a:r>
            <a:r>
              <a:rPr lang="en-US" altLang="zh-CN" dirty="0" err="1"/>
              <a:t>hello,world</a:t>
            </a:r>
            <a:r>
              <a:rPr lang="en-US" altLang="zh-CN" dirty="0"/>
              <a:t>’</a:t>
            </a:r>
            <a:endParaRPr lang="zh-CN" altLang="zh-CN" dirty="0"/>
          </a:p>
          <a:p>
            <a:r>
              <a:rPr lang="zh-CN" altLang="zh-CN" dirty="0"/>
              <a:t>这样就定义了一个</a:t>
            </a:r>
            <a:r>
              <a:rPr lang="en-US" altLang="zh-CN" dirty="0"/>
              <a:t>fun</a:t>
            </a:r>
            <a:r>
              <a:rPr lang="zh-CN" altLang="zh-CN" dirty="0"/>
              <a:t>函数，它没有参数，也没有返回值，仅仅打印出</a:t>
            </a:r>
            <a:r>
              <a:rPr lang="en-US" altLang="zh-CN" dirty="0" err="1"/>
              <a:t>hello,world</a:t>
            </a:r>
            <a:r>
              <a:rPr lang="zh-CN" altLang="zh-CN" dirty="0"/>
              <a:t>。下面再定义一个有参数也有返回值的函数：</a:t>
            </a:r>
          </a:p>
          <a:p>
            <a:pPr lvl="1"/>
            <a:r>
              <a:rPr lang="en-US" altLang="zh-CN" dirty="0"/>
              <a:t>def  hello(</a:t>
            </a:r>
            <a:r>
              <a:rPr lang="en-US" altLang="zh-CN" dirty="0" err="1"/>
              <a:t>your_name</a:t>
            </a:r>
            <a:r>
              <a:rPr lang="en-US" altLang="zh-CN" dirty="0"/>
              <a:t>):# </a:t>
            </a:r>
            <a:r>
              <a:rPr lang="en-US" altLang="zh-CN" dirty="0" err="1"/>
              <a:t>your_name</a:t>
            </a:r>
            <a:r>
              <a:rPr lang="zh-CN" altLang="zh-CN" dirty="0"/>
              <a:t>表示你的名字，格式是字符串</a:t>
            </a:r>
          </a:p>
          <a:p>
            <a:pPr lvl="1"/>
            <a:r>
              <a:rPr lang="en-US" altLang="zh-CN" dirty="0"/>
              <a:t>     return  ‘Hello ’+</a:t>
            </a:r>
            <a:r>
              <a:rPr lang="en-US" altLang="zh-CN" dirty="0" err="1"/>
              <a:t>your_name</a:t>
            </a:r>
            <a:endParaRPr lang="zh-CN" altLang="zh-CN" dirty="0"/>
          </a:p>
          <a:p>
            <a:r>
              <a:rPr lang="zh-CN" altLang="zh-CN" dirty="0"/>
              <a:t>这个函数称为</a:t>
            </a:r>
            <a:r>
              <a:rPr lang="en-US" altLang="zh-CN" dirty="0"/>
              <a:t>hello, </a:t>
            </a:r>
            <a:r>
              <a:rPr lang="zh-CN" altLang="zh-CN" dirty="0"/>
              <a:t>输入参数是</a:t>
            </a:r>
            <a:r>
              <a:rPr lang="en-US" altLang="zh-CN" dirty="0" err="1"/>
              <a:t>your_name</a:t>
            </a:r>
            <a:r>
              <a:rPr lang="en-US" altLang="zh-CN" dirty="0"/>
              <a:t>, </a:t>
            </a:r>
            <a:r>
              <a:rPr lang="zh-CN" altLang="zh-CN" dirty="0"/>
              <a:t>返回加上</a:t>
            </a:r>
            <a:r>
              <a:rPr lang="en-US" altLang="zh-CN" dirty="0"/>
              <a:t>hello</a:t>
            </a:r>
            <a:r>
              <a:rPr lang="zh-CN" altLang="zh-CN" dirty="0"/>
              <a:t>的字符串。程序创建函数后，执行 </a:t>
            </a:r>
            <a:r>
              <a:rPr lang="en-US" altLang="zh-CN" dirty="0"/>
              <a:t>s = hello(‘Tom’) </a:t>
            </a:r>
            <a:r>
              <a:rPr lang="zh-CN" altLang="zh-CN" dirty="0"/>
              <a:t>即得到一个新的字符串</a:t>
            </a:r>
            <a:r>
              <a:rPr lang="en-US" altLang="zh-CN" dirty="0"/>
              <a:t>’Hello Tom’ </a:t>
            </a:r>
            <a:r>
              <a:rPr lang="zh-CN" altLang="zh-CN" dirty="0"/>
              <a:t>并赋值给</a:t>
            </a:r>
            <a:r>
              <a:rPr lang="en-US" altLang="zh-CN" dirty="0"/>
              <a:t>s</a:t>
            </a:r>
            <a:r>
              <a:rPr lang="zh-CN" altLang="zh-CN"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ED5F763-4CC0-4FD5-9586-B5E424135B7E}"/>
              </a:ext>
            </a:extLst>
          </p:cNvPr>
          <p:cNvSpPr>
            <a:spLocks noGrp="1"/>
          </p:cNvSpPr>
          <p:nvPr>
            <p:ph type="title"/>
          </p:nvPr>
        </p:nvSpPr>
        <p:spPr/>
        <p:txBody>
          <a:bodyPr/>
          <a:lstStyle/>
          <a:p>
            <a:r>
              <a:rPr lang="en-US" altLang="zh-CN"/>
              <a:t>def</a:t>
            </a:r>
            <a:r>
              <a:rPr lang="zh-CN" altLang="zh-CN"/>
              <a:t>语句</a:t>
            </a:r>
            <a:endParaRPr lang="zh-CN" altLang="en-US"/>
          </a:p>
        </p:txBody>
      </p:sp>
      <p:sp>
        <p:nvSpPr>
          <p:cNvPr id="3" name="内容占位符 2">
            <a:extLst>
              <a:ext uri="{FF2B5EF4-FFF2-40B4-BE49-F238E27FC236}">
                <a16:creationId xmlns:a16="http://schemas.microsoft.com/office/drawing/2014/main" id="{441C6E30-C409-47F4-BDA0-A445921A9295}"/>
              </a:ext>
            </a:extLst>
          </p:cNvPr>
          <p:cNvSpPr>
            <a:spLocks noGrp="1"/>
          </p:cNvSpPr>
          <p:nvPr>
            <p:ph idx="1"/>
          </p:nvPr>
        </p:nvSpPr>
        <p:spPr/>
        <p:txBody>
          <a:bodyPr/>
          <a:lstStyle/>
          <a:p>
            <a:r>
              <a:rPr lang="en-US" altLang="zh-CN" dirty="0"/>
              <a:t>Python</a:t>
            </a:r>
            <a:r>
              <a:rPr lang="zh-CN" altLang="zh-CN" dirty="0"/>
              <a:t>的简洁性可以从函数中体现，</a:t>
            </a:r>
            <a:r>
              <a:rPr lang="en-US" altLang="zh-CN" dirty="0"/>
              <a:t>Python</a:t>
            </a:r>
            <a:r>
              <a:rPr lang="zh-CN" altLang="zh-CN" dirty="0"/>
              <a:t>的参数也不需要声明数据类型，但这也有一定的弊端，程序员可能会因不清楚参数的数据类型而输入错误的参数。</a:t>
            </a:r>
          </a:p>
          <a:p>
            <a:r>
              <a:rPr lang="en-US" altLang="zh-CN" dirty="0"/>
              <a:t>return</a:t>
            </a:r>
            <a:r>
              <a:rPr lang="zh-CN" altLang="zh-CN" dirty="0"/>
              <a:t>语句用于返回一个结果对象。</a:t>
            </a:r>
            <a:r>
              <a:rPr lang="en-US" altLang="zh-CN" dirty="0"/>
              <a:t>Python</a:t>
            </a:r>
            <a:r>
              <a:rPr lang="zh-CN" altLang="zh-CN" dirty="0"/>
              <a:t>可以没有返回值，可以有一个返回值，也可以有多个返回值，返回值的数据类型没有限制。</a:t>
            </a:r>
            <a:endParaRPr lang="en-US" altLang="zh-CN" dirty="0"/>
          </a:p>
          <a:p>
            <a:r>
              <a:rPr lang="zh-CN" altLang="zh-CN" dirty="0"/>
              <a:t>当程序执行到函数中的</a:t>
            </a:r>
            <a:r>
              <a:rPr lang="en-US" altLang="zh-CN" dirty="0"/>
              <a:t>return</a:t>
            </a:r>
            <a:r>
              <a:rPr lang="zh-CN" altLang="zh-CN" dirty="0"/>
              <a:t>语句时，就会将指定的值返回并结束函数，如果</a:t>
            </a:r>
            <a:r>
              <a:rPr lang="en-US" altLang="zh-CN" dirty="0"/>
              <a:t>return</a:t>
            </a:r>
            <a:r>
              <a:rPr lang="zh-CN" altLang="zh-CN" dirty="0"/>
              <a:t>后面还有语句，那些语句将不会被执行。</a:t>
            </a:r>
            <a:endParaRPr lang="en-US" altLang="zh-CN" dirty="0"/>
          </a:p>
          <a:p>
            <a:r>
              <a:rPr lang="zh-CN" altLang="zh-CN" dirty="0"/>
              <a:t>举一个</a:t>
            </a:r>
            <a:r>
              <a:rPr lang="en-US" altLang="zh-CN" dirty="0"/>
              <a:t>Python</a:t>
            </a:r>
            <a:r>
              <a:rPr lang="zh-CN" altLang="zh-CN" dirty="0"/>
              <a:t>有多个返回值函数的例子：</a:t>
            </a:r>
          </a:p>
          <a:p>
            <a:pPr lvl="1"/>
            <a:r>
              <a:rPr lang="en-US" altLang="zh-CN" dirty="0"/>
              <a:t>Def  </a:t>
            </a:r>
            <a:r>
              <a:rPr lang="en-US" altLang="zh-CN" dirty="0" err="1"/>
              <a:t>maxmin</a:t>
            </a:r>
            <a:r>
              <a:rPr lang="en-US" altLang="zh-CN" dirty="0"/>
              <a:t>(</a:t>
            </a:r>
            <a:r>
              <a:rPr lang="en-US" altLang="zh-CN" dirty="0" err="1"/>
              <a:t>a,b</a:t>
            </a:r>
            <a:r>
              <a:rPr lang="en-US" altLang="zh-CN" dirty="0"/>
              <a:t>) # </a:t>
            </a:r>
            <a:r>
              <a:rPr lang="en-US" altLang="zh-CN" dirty="0" err="1"/>
              <a:t>a,b</a:t>
            </a:r>
            <a:r>
              <a:rPr lang="zh-CN" altLang="zh-CN" dirty="0"/>
              <a:t>为两个数值数据，返回它们从大到小排列的结果</a:t>
            </a:r>
          </a:p>
          <a:p>
            <a:pPr lvl="1"/>
            <a:r>
              <a:rPr lang="en-US" altLang="zh-CN" dirty="0"/>
              <a:t>       if a&gt;b:</a:t>
            </a:r>
            <a:endParaRPr lang="zh-CN" altLang="zh-CN" dirty="0"/>
          </a:p>
          <a:p>
            <a:pPr lvl="1"/>
            <a:r>
              <a:rPr lang="en-US" altLang="zh-CN" dirty="0"/>
              <a:t>	         return  </a:t>
            </a:r>
            <a:r>
              <a:rPr lang="en-US" altLang="zh-CN" dirty="0" err="1"/>
              <a:t>a,b</a:t>
            </a:r>
            <a:endParaRPr lang="zh-CN" altLang="zh-CN" dirty="0"/>
          </a:p>
          <a:p>
            <a:pPr lvl="1"/>
            <a:r>
              <a:rPr lang="en-US" altLang="zh-CN" dirty="0"/>
              <a:t>	    else:</a:t>
            </a:r>
            <a:endParaRPr lang="zh-CN" altLang="zh-CN" dirty="0"/>
          </a:p>
          <a:p>
            <a:pPr lvl="1"/>
            <a:r>
              <a:rPr lang="en-US" altLang="zh-CN" dirty="0"/>
              <a:t>	         return  </a:t>
            </a:r>
            <a:r>
              <a:rPr lang="en-US" altLang="zh-CN" dirty="0" err="1"/>
              <a:t>b,a</a:t>
            </a:r>
            <a:endParaRPr lang="zh-CN" altLang="zh-CN" dirty="0"/>
          </a:p>
          <a:p>
            <a:pPr lvl="1"/>
            <a:r>
              <a:rPr lang="zh-CN" altLang="zh-CN" dirty="0"/>
              <a:t>执行</a:t>
            </a:r>
            <a:r>
              <a:rPr lang="en-US" altLang="zh-CN" dirty="0" err="1"/>
              <a:t>big,small</a:t>
            </a:r>
            <a:r>
              <a:rPr lang="en-US" altLang="zh-CN" dirty="0"/>
              <a:t> = </a:t>
            </a:r>
            <a:r>
              <a:rPr lang="en-US" altLang="zh-CN" dirty="0" err="1"/>
              <a:t>maxmin</a:t>
            </a:r>
            <a:r>
              <a:rPr lang="en-US" altLang="zh-CN" dirty="0"/>
              <a:t>(2,4) </a:t>
            </a:r>
            <a:r>
              <a:rPr lang="zh-CN" altLang="zh-CN" dirty="0"/>
              <a:t>后，</a:t>
            </a:r>
            <a:r>
              <a:rPr lang="en-US" altLang="zh-CN" dirty="0"/>
              <a:t>big=4</a:t>
            </a:r>
            <a:r>
              <a:rPr lang="zh-CN" altLang="zh-CN" dirty="0"/>
              <a:t>，</a:t>
            </a:r>
            <a:r>
              <a:rPr lang="en-US" altLang="zh-CN" dirty="0"/>
              <a:t>small=2</a:t>
            </a:r>
            <a:r>
              <a:rPr lang="zh-CN" altLang="zh-CN" dirty="0"/>
              <a:t>。</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D249A24-9EA7-4E10-8F4C-D34552BCE2D7}"/>
              </a:ext>
            </a:extLst>
          </p:cNvPr>
          <p:cNvSpPr>
            <a:spLocks noGrp="1"/>
          </p:cNvSpPr>
          <p:nvPr>
            <p:ph type="title"/>
          </p:nvPr>
        </p:nvSpPr>
        <p:spPr/>
        <p:txBody>
          <a:bodyPr/>
          <a:lstStyle/>
          <a:p>
            <a:r>
              <a:rPr lang="en-US" altLang="zh-CN" dirty="0"/>
              <a:t>lambda</a:t>
            </a:r>
            <a:r>
              <a:rPr lang="zh-CN" altLang="en-US" dirty="0"/>
              <a:t>语句</a:t>
            </a:r>
          </a:p>
        </p:txBody>
      </p:sp>
      <p:sp>
        <p:nvSpPr>
          <p:cNvPr id="22531" name="内容占位符 2">
            <a:extLst>
              <a:ext uri="{FF2B5EF4-FFF2-40B4-BE49-F238E27FC236}">
                <a16:creationId xmlns:a16="http://schemas.microsoft.com/office/drawing/2014/main" id="{958572FB-3E5E-447A-BD9C-E5C3798A4BC1}"/>
              </a:ext>
            </a:extLst>
          </p:cNvPr>
          <p:cNvSpPr>
            <a:spLocks noGrp="1"/>
          </p:cNvSpPr>
          <p:nvPr>
            <p:ph idx="1"/>
          </p:nvPr>
        </p:nvSpPr>
        <p:spPr/>
        <p:txBody>
          <a:bodyPr/>
          <a:lstStyle/>
          <a:p>
            <a:r>
              <a:rPr lang="en-US" altLang="zh-CN" dirty="0"/>
              <a:t>Python</a:t>
            </a:r>
            <a:r>
              <a:rPr lang="zh-CN" altLang="en-US" dirty="0"/>
              <a:t>允许使用</a:t>
            </a:r>
            <a:r>
              <a:rPr lang="en-US" altLang="zh-CN" dirty="0"/>
              <a:t>lambda</a:t>
            </a:r>
            <a:r>
              <a:rPr lang="zh-CN" altLang="en-US" dirty="0"/>
              <a:t>语句创建匿名函数，也就是说函数没有具体的名称。可能会产生疑惑，函数没有了名称应该不会是一件好事。</a:t>
            </a:r>
            <a:endParaRPr lang="en-US" altLang="zh-CN" dirty="0"/>
          </a:p>
          <a:p>
            <a:r>
              <a:rPr lang="zh-CN" altLang="en-US" dirty="0"/>
              <a:t>实际上，使用</a:t>
            </a:r>
            <a:r>
              <a:rPr lang="en-US" altLang="zh-CN" dirty="0"/>
              <a:t>Python</a:t>
            </a:r>
            <a:r>
              <a:rPr lang="zh-CN" altLang="en-US" dirty="0"/>
              <a:t>编写一些执行脚本时，使用</a:t>
            </a:r>
            <a:r>
              <a:rPr lang="en-US" altLang="zh-CN" dirty="0"/>
              <a:t>lambda</a:t>
            </a:r>
            <a:r>
              <a:rPr lang="zh-CN" altLang="en-US" dirty="0"/>
              <a:t>省去了定义函数的过程，代码变得精简。对于一些抽象的，不会在其他地方复用的函数，有时候给函数命名也是个难题（需要避免函数重名），使用</a:t>
            </a:r>
            <a:r>
              <a:rPr lang="en-US" altLang="zh-CN" dirty="0"/>
              <a:t>lambda</a:t>
            </a:r>
            <a:r>
              <a:rPr lang="zh-CN" altLang="en-US" dirty="0"/>
              <a:t>不需要考虑函数命名的问题。</a:t>
            </a:r>
          </a:p>
          <a:p>
            <a:r>
              <a:rPr lang="en-US" altLang="zh-CN" dirty="0"/>
              <a:t>lambda</a:t>
            </a:r>
            <a:r>
              <a:rPr lang="zh-CN" altLang="en-US" dirty="0"/>
              <a:t>语句中，冒号前是函数参数，若有多个函数使用逗号分隔，冒号右边是返回值。如此便构建了一个函数对象，</a:t>
            </a:r>
            <a:r>
              <a:rPr lang="en-US" altLang="zh-CN" dirty="0"/>
              <a:t>def</a:t>
            </a:r>
            <a:r>
              <a:rPr lang="zh-CN" altLang="en-US" dirty="0"/>
              <a:t>语句也是创建一个函数对像，只是</a:t>
            </a:r>
            <a:r>
              <a:rPr lang="en-US" altLang="zh-CN" dirty="0"/>
              <a:t>lambda</a:t>
            </a:r>
            <a:r>
              <a:rPr lang="zh-CN" altLang="en-US" dirty="0"/>
              <a:t>创建的函数对象没有名字。</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51D30DA8-5A6C-4255-AFDB-9666694BE63C}"/>
              </a:ext>
            </a:extLst>
          </p:cNvPr>
          <p:cNvSpPr>
            <a:spLocks noGrp="1"/>
          </p:cNvSpPr>
          <p:nvPr>
            <p:ph type="title"/>
          </p:nvPr>
        </p:nvSpPr>
        <p:spPr/>
        <p:txBody>
          <a:bodyPr/>
          <a:lstStyle/>
          <a:p>
            <a:r>
              <a:rPr lang="en-US" altLang="zh-CN"/>
              <a:t>lambda</a:t>
            </a:r>
            <a:r>
              <a:rPr lang="zh-CN" altLang="en-US"/>
              <a:t>语句</a:t>
            </a:r>
          </a:p>
        </p:txBody>
      </p:sp>
      <p:sp>
        <p:nvSpPr>
          <p:cNvPr id="3" name="内容占位符 2">
            <a:extLst>
              <a:ext uri="{FF2B5EF4-FFF2-40B4-BE49-F238E27FC236}">
                <a16:creationId xmlns:a16="http://schemas.microsoft.com/office/drawing/2014/main" id="{8361765A-DFE0-44C3-AFAA-822842C479BD}"/>
              </a:ext>
            </a:extLst>
          </p:cNvPr>
          <p:cNvSpPr>
            <a:spLocks noGrp="1"/>
          </p:cNvSpPr>
          <p:nvPr>
            <p:ph idx="1"/>
          </p:nvPr>
        </p:nvSpPr>
        <p:spPr/>
        <p:txBody>
          <a:bodyPr/>
          <a:lstStyle/>
          <a:p>
            <a:pPr lvl="1"/>
            <a:r>
              <a:rPr lang="en-US" altLang="zh-CN" dirty="0"/>
              <a:t>     &gt;&gt;&gt;g = lambda x : x+1</a:t>
            </a:r>
            <a:endParaRPr lang="zh-CN" altLang="zh-CN" dirty="0"/>
          </a:p>
          <a:p>
            <a:pPr lvl="1"/>
            <a:r>
              <a:rPr lang="en-US" altLang="zh-CN" dirty="0"/>
              <a:t>     &gt;&gt;&gt;print g</a:t>
            </a:r>
            <a:endParaRPr lang="zh-CN" altLang="zh-CN" dirty="0"/>
          </a:p>
          <a:p>
            <a:pPr lvl="1"/>
            <a:r>
              <a:rPr lang="en-US" altLang="zh-CN" dirty="0"/>
              <a:t>     &lt;</a:t>
            </a:r>
            <a:r>
              <a:rPr lang="en-US" altLang="zh-CN"/>
              <a:t>function &lt;lambda&gt; </a:t>
            </a:r>
            <a:r>
              <a:rPr lang="en-US" altLang="zh-CN" dirty="0"/>
              <a:t>at 0x030EAEF0&gt;</a:t>
            </a:r>
            <a:endParaRPr lang="zh-CN" altLang="zh-CN" dirty="0"/>
          </a:p>
          <a:p>
            <a:pPr lvl="1"/>
            <a:r>
              <a:rPr lang="en-US" altLang="zh-CN" dirty="0"/>
              <a:t>     &gt;&gt;&gt;g(1)</a:t>
            </a:r>
            <a:endParaRPr lang="zh-CN" altLang="zh-CN" dirty="0"/>
          </a:p>
          <a:p>
            <a:pPr lvl="1"/>
            <a:r>
              <a:rPr lang="en-US" altLang="zh-CN" dirty="0"/>
              <a:t>     2</a:t>
            </a:r>
            <a:endParaRPr lang="zh-CN" altLang="zh-CN" dirty="0"/>
          </a:p>
          <a:p>
            <a:r>
              <a:rPr lang="zh-CN" altLang="zh-CN" dirty="0"/>
              <a:t>使用</a:t>
            </a:r>
            <a:r>
              <a:rPr lang="en-US" altLang="zh-CN" dirty="0"/>
              <a:t>lambda</a:t>
            </a:r>
            <a:r>
              <a:rPr lang="zh-CN" altLang="zh-CN" dirty="0"/>
              <a:t>函数应该注意下面几点：</a:t>
            </a:r>
          </a:p>
          <a:p>
            <a:pPr lvl="1"/>
            <a:r>
              <a:rPr lang="en-US" altLang="zh-CN" dirty="0"/>
              <a:t>lambda</a:t>
            </a:r>
            <a:r>
              <a:rPr lang="zh-CN" altLang="zh-CN" dirty="0"/>
              <a:t>定义的是单行函数，如果需要复杂的函数，应使用</a:t>
            </a:r>
            <a:r>
              <a:rPr lang="en-US" altLang="zh-CN" dirty="0"/>
              <a:t>def</a:t>
            </a:r>
            <a:r>
              <a:rPr lang="zh-CN" altLang="zh-CN" dirty="0"/>
              <a:t>语句</a:t>
            </a:r>
          </a:p>
          <a:p>
            <a:pPr lvl="1"/>
            <a:r>
              <a:rPr lang="en-US" altLang="zh-CN" dirty="0"/>
              <a:t>lambda</a:t>
            </a:r>
            <a:r>
              <a:rPr lang="zh-CN" altLang="zh-CN" dirty="0"/>
              <a:t>参数列表可以包含多个函数，如</a:t>
            </a:r>
            <a:r>
              <a:rPr lang="en-US" altLang="zh-CN" dirty="0"/>
              <a:t>lambda x , y : x + y </a:t>
            </a:r>
            <a:endParaRPr lang="zh-CN" altLang="zh-CN" dirty="0"/>
          </a:p>
          <a:p>
            <a:pPr lvl="1"/>
            <a:r>
              <a:rPr lang="en-US" altLang="zh-CN" dirty="0"/>
              <a:t>lambda</a:t>
            </a:r>
            <a:r>
              <a:rPr lang="zh-CN" altLang="zh-CN" dirty="0"/>
              <a:t>语句有且只有一个返回值</a:t>
            </a:r>
          </a:p>
          <a:p>
            <a:pPr lvl="1"/>
            <a:r>
              <a:rPr lang="en-US" altLang="zh-CN" dirty="0"/>
              <a:t>lambda</a:t>
            </a:r>
            <a:r>
              <a:rPr lang="zh-CN" altLang="zh-CN" dirty="0"/>
              <a:t>语句中的表达式不能含有命令，而且仅限一条表达式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4A460E2-EA27-4CBA-9607-2D6F4EC41784}"/>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1872044-1139-4D1E-9B91-3F1FD96CB386}"/>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987F8B1-6991-4436-9194-4C22077C0237}"/>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9C0A9040-C723-4059-9877-9C48143B4C4E}"/>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0E6C1A9F-A35D-4395-9679-D8935EA4B072}"/>
              </a:ext>
            </a:extLst>
          </p:cNvPr>
          <p:cNvSpPr>
            <a:spLocks noChangeArrowheads="1"/>
          </p:cNvSpPr>
          <p:nvPr/>
        </p:nvSpPr>
        <p:spPr bwMode="auto">
          <a:xfrm>
            <a:off x="2844800" y="2347913"/>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70C6E217-7A9D-4E79-A18D-AD71AE62DAAD}"/>
              </a:ext>
            </a:extLst>
          </p:cNvPr>
          <p:cNvSpPr>
            <a:spLocks noChangeArrowheads="1"/>
          </p:cNvSpPr>
          <p:nvPr/>
        </p:nvSpPr>
        <p:spPr bwMode="auto">
          <a:xfrm>
            <a:off x="1857375" y="2347913"/>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24588" name="标题 13">
            <a:extLst>
              <a:ext uri="{FF2B5EF4-FFF2-40B4-BE49-F238E27FC236}">
                <a16:creationId xmlns:a16="http://schemas.microsoft.com/office/drawing/2014/main" id="{47E634E5-579B-446B-992D-5484FF1225B0}"/>
              </a:ext>
            </a:extLst>
          </p:cNvPr>
          <p:cNvSpPr>
            <a:spLocks noGrp="1"/>
          </p:cNvSpPr>
          <p:nvPr>
            <p:ph type="title"/>
          </p:nvPr>
        </p:nvSpPr>
        <p:spPr>
          <a:xfrm>
            <a:off x="142875" y="153988"/>
            <a:ext cx="831691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78FC4B3-ECED-4E08-8F31-EF8BC3CAE56F}"/>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23D49558-AAA9-4DA9-B3F0-9BE148B44CD9}"/>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1BC3F301-C701-45AE-A3DE-435BA6A96205}"/>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5BC92B6-937F-4A86-9573-D99CAAE77FAD}"/>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52685</TotalTime>
  <Words>1816</Words>
  <Application>Microsoft Office PowerPoint</Application>
  <PresentationFormat>全屏显示(4:3)</PresentationFormat>
  <Paragraphs>191</Paragraphs>
  <Slides>23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黑体</vt:lpstr>
      <vt:lpstr>华文楷体</vt:lpstr>
      <vt:lpstr>宋体</vt:lpstr>
      <vt:lpstr>微软雅黑</vt:lpstr>
      <vt:lpstr>Arial</vt:lpstr>
      <vt:lpstr>Calibri</vt:lpstr>
      <vt:lpstr>Times New Roman</vt:lpstr>
      <vt:lpstr>Verdana</vt:lpstr>
      <vt:lpstr>Wingdings</vt:lpstr>
      <vt:lpstr>Office 主题</vt:lpstr>
      <vt:lpstr>PowerPoint 演示文稿</vt:lpstr>
      <vt:lpstr>目录</vt:lpstr>
      <vt:lpstr>函数概述</vt:lpstr>
      <vt:lpstr>函数概述</vt:lpstr>
      <vt:lpstr>def语句</vt:lpstr>
      <vt:lpstr>def语句</vt:lpstr>
      <vt:lpstr>lambda语句</vt:lpstr>
      <vt:lpstr>lambda语句</vt:lpstr>
      <vt:lpstr>目录</vt:lpstr>
      <vt:lpstr>函数参数</vt:lpstr>
      <vt:lpstr>位置或关键字参数</vt:lpstr>
      <vt:lpstr>位置或关键字参数</vt:lpstr>
      <vt:lpstr>任意数量的位置参数</vt:lpstr>
      <vt:lpstr>任意数量的关键字参数</vt:lpstr>
      <vt:lpstr>目录</vt:lpstr>
      <vt:lpstr>可变对象和不可变对象</vt:lpstr>
      <vt:lpstr>函数</vt:lpstr>
      <vt:lpstr>目录</vt:lpstr>
      <vt:lpstr>作用域</vt:lpstr>
      <vt:lpstr>全局变量、局部变量</vt:lpstr>
      <vt:lpstr>作用域</vt:lpstr>
      <vt:lpstr>作用域</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6788</cp:revision>
  <cp:lastPrinted>1601-01-01T00:00:00Z</cp:lastPrinted>
  <dcterms:created xsi:type="dcterms:W3CDTF">2009-09-22T14:48:25Z</dcterms:created>
  <dcterms:modified xsi:type="dcterms:W3CDTF">2018-04-04T07:29:59Z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