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17"/>
  </p:notesMasterIdLst>
  <p:sldIdLst>
    <p:sldId id="499" r:id="rId2"/>
    <p:sldId id="500" r:id="rId3"/>
    <p:sldId id="503" r:id="rId4"/>
    <p:sldId id="505" r:id="rId5"/>
    <p:sldId id="501" r:id="rId6"/>
    <p:sldId id="504" r:id="rId7"/>
    <p:sldId id="512" r:id="rId8"/>
    <p:sldId id="513" r:id="rId9"/>
    <p:sldId id="502" r:id="rId10"/>
    <p:sldId id="514" r:id="rId11"/>
    <p:sldId id="506" r:id="rId12"/>
    <p:sldId id="507" r:id="rId13"/>
    <p:sldId id="508" r:id="rId14"/>
    <p:sldId id="509" r:id="rId15"/>
    <p:sldId id="516" r:id="rId16"/>
  </p:sldIdLst>
  <p:sldSz cx="9144000" cy="6858000" type="screen4x3"/>
  <p:notesSz cx="7099300" cy="10234613"/>
  <p:custDataLst>
    <p:tags r:id="rId18"/>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98701" autoAdjust="0"/>
  </p:normalViewPr>
  <p:slideViewPr>
    <p:cSldViewPr>
      <p:cViewPr varScale="1">
        <p:scale>
          <a:sx n="79" d="100"/>
          <a:sy n="79" d="100"/>
        </p:scale>
        <p:origin x="102" y="1026"/>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EB88BEC-B0D0-40E9-B105-8794604D713F}"/>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B817C078-C980-41C2-A150-36A4E93E466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1748" name="Rectangle 4">
            <a:extLst>
              <a:ext uri="{FF2B5EF4-FFF2-40B4-BE49-F238E27FC236}">
                <a16:creationId xmlns:a16="http://schemas.microsoft.com/office/drawing/2014/main" id="{F0FC6037-A93A-45B1-9790-286EC6016056}"/>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6F33EB5F-95D5-4E1E-B6A5-3271D62E258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196F0924-E55A-4C57-BAEE-98698D413403}"/>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9F73F499-2F00-462C-BD9B-90C839DC56D2}"/>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FA59C2B6-C5AF-4E0C-8665-679504A077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73C87742-1535-47D5-A361-FD80F2A3A7F3}"/>
              </a:ext>
            </a:extLst>
          </p:cNvPr>
          <p:cNvSpPr>
            <a:spLocks noGrp="1" noRot="1" noChangeAspect="1" noTextEdit="1"/>
          </p:cNvSpPr>
          <p:nvPr>
            <p:ph type="sldImg"/>
          </p:nvPr>
        </p:nvSpPr>
        <p:spPr>
          <a:ln/>
        </p:spPr>
      </p:sp>
      <p:sp>
        <p:nvSpPr>
          <p:cNvPr id="32771" name="备注占位符 2">
            <a:extLst>
              <a:ext uri="{FF2B5EF4-FFF2-40B4-BE49-F238E27FC236}">
                <a16:creationId xmlns:a16="http://schemas.microsoft.com/office/drawing/2014/main" id="{1152B255-F84E-43AC-A4F9-20C014E887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2772" name="灯片编号占位符 3">
            <a:extLst>
              <a:ext uri="{FF2B5EF4-FFF2-40B4-BE49-F238E27FC236}">
                <a16:creationId xmlns:a16="http://schemas.microsoft.com/office/drawing/2014/main" id="{0E8F5CC2-1FBD-4F64-AA33-F7AF36659B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D8287ED-7723-4791-8238-89DA66389BD7}"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18D8DFE1-5F2C-4332-821E-A24EC8F081A5}"/>
              </a:ext>
            </a:extLst>
          </p:cNvPr>
          <p:cNvSpPr>
            <a:spLocks noGrp="1" noRot="1" noChangeAspect="1" noTextEdit="1"/>
          </p:cNvSpPr>
          <p:nvPr>
            <p:ph type="sldImg"/>
          </p:nvPr>
        </p:nvSpPr>
        <p:spPr>
          <a:ln/>
        </p:spPr>
      </p:sp>
      <p:sp>
        <p:nvSpPr>
          <p:cNvPr id="33795" name="备注占位符 2">
            <a:extLst>
              <a:ext uri="{FF2B5EF4-FFF2-40B4-BE49-F238E27FC236}">
                <a16:creationId xmlns:a16="http://schemas.microsoft.com/office/drawing/2014/main" id="{83A20AEF-C6B4-40CD-8228-12051883D9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3796" name="灯片编号占位符 3">
            <a:extLst>
              <a:ext uri="{FF2B5EF4-FFF2-40B4-BE49-F238E27FC236}">
                <a16:creationId xmlns:a16="http://schemas.microsoft.com/office/drawing/2014/main" id="{A873BE33-2F1F-433A-AC61-D4D6B25834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EE9E180E-2DE8-4AA2-B5C2-9C1BB9AEC964}"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F60825C-5F49-4060-AC2F-C44B9E71D12A}"/>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DB7538DD-B8D6-4F81-9F74-913194EE1A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4820" name="灯片编号占位符 3">
            <a:extLst>
              <a:ext uri="{FF2B5EF4-FFF2-40B4-BE49-F238E27FC236}">
                <a16:creationId xmlns:a16="http://schemas.microsoft.com/office/drawing/2014/main" id="{FDB2A40D-2B0B-41DC-9BA5-3F5D94801E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CF1890D-15F3-4A0A-95C8-D2C305AA76A5}" type="slidenum">
              <a:rPr lang="zh-CN" altLang="en-US" sz="1300">
                <a:solidFill>
                  <a:schemeClr val="tx1"/>
                </a:solidFill>
              </a:rPr>
              <a:pPr eaLnBrk="1" hangingPunct="1"/>
              <a:t>5</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2EC7BA13-B3F7-40DA-8736-743EA7D7EA65}"/>
              </a:ext>
            </a:extLst>
          </p:cNvPr>
          <p:cNvSpPr>
            <a:spLocks noGrp="1" noRot="1" noChangeAspect="1" noTextEdit="1"/>
          </p:cNvSpPr>
          <p:nvPr>
            <p:ph type="sldImg"/>
          </p:nvPr>
        </p:nvSpPr>
        <p:spPr>
          <a:ln/>
        </p:spPr>
      </p:sp>
      <p:sp>
        <p:nvSpPr>
          <p:cNvPr id="35843" name="备注占位符 2">
            <a:extLst>
              <a:ext uri="{FF2B5EF4-FFF2-40B4-BE49-F238E27FC236}">
                <a16:creationId xmlns:a16="http://schemas.microsoft.com/office/drawing/2014/main" id="{DC079D80-5417-4728-A11C-FD3CA002BA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5844" name="灯片编号占位符 3">
            <a:extLst>
              <a:ext uri="{FF2B5EF4-FFF2-40B4-BE49-F238E27FC236}">
                <a16:creationId xmlns:a16="http://schemas.microsoft.com/office/drawing/2014/main" id="{8D27F851-7B55-4DA1-99E2-D49DDE2EDE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EA8E132-7764-435A-AC47-25614458D8EE}" type="slidenum">
              <a:rPr lang="zh-CN" altLang="en-US" sz="1300">
                <a:solidFill>
                  <a:schemeClr val="tx1"/>
                </a:solidFill>
              </a:rPr>
              <a:pPr eaLnBrk="1" hangingPunct="1"/>
              <a:t>9</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695236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DF0833-D2E7-463C-BA0C-78BD1A20C937}"/>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C1145A95-5C61-4D35-AB24-300E97F31A20}"/>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8CAF9AD4-0AC0-43B5-ACEC-BA375FEA2E08}"/>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14375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4AC6B628-25F2-47D0-A2D5-EBE1D019E83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9B934ED7-4678-40C9-9C44-F4301DB9C79D}"/>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7AAE0CB8-96D1-48C1-B409-C09A2948D59C}"/>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3A6D5B6C-F2E4-45EF-960B-AC231F716F4E}"/>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44587FE-57A8-452A-8D18-D247AE98209E}"/>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2803781-F064-429A-8138-698936C7F077}"/>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CB207D8-5979-43BF-82BD-7B697F17F165}"/>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0DFC64D7-9B4C-48EB-A3AA-07943F9BD3C8}"/>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04B07B73-E4DE-4D66-BF0A-1B18FD9A3E6F}"/>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956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49C6263-F725-44AC-895D-BBF185901B02}"/>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1AE00BF6-C7A9-4216-802B-E032B604D36C}" type="datetimeFigureOut">
              <a:rPr lang="zh-CN" altLang="en-US"/>
              <a:pPr>
                <a:defRPr/>
              </a:pPr>
              <a:t>2018/3/15 Thursday</a:t>
            </a:fld>
            <a:endParaRPr lang="zh-CN" altLang="en-US"/>
          </a:p>
        </p:txBody>
      </p:sp>
      <p:sp>
        <p:nvSpPr>
          <p:cNvPr id="3" name="页脚占位符 4">
            <a:extLst>
              <a:ext uri="{FF2B5EF4-FFF2-40B4-BE49-F238E27FC236}">
                <a16:creationId xmlns:a16="http://schemas.microsoft.com/office/drawing/2014/main" id="{E54C549B-F9EC-423F-AC91-BE4CF0765177}"/>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151E7EDA-AE1B-4D14-A4B2-F4E90B6FA324}"/>
              </a:ext>
            </a:extLst>
          </p:cNvPr>
          <p:cNvSpPr>
            <a:spLocks noGrp="1"/>
          </p:cNvSpPr>
          <p:nvPr>
            <p:ph type="sldNum" sz="quarter" idx="12"/>
          </p:nvPr>
        </p:nvSpPr>
        <p:spPr/>
        <p:txBody>
          <a:bodyPr/>
          <a:lstStyle>
            <a:lvl1pPr eaLnBrk="0" hangingPunct="0">
              <a:defRPr/>
            </a:lvl1pPr>
          </a:lstStyle>
          <a:p>
            <a:fld id="{419A252F-4630-44D5-B4B4-0BB4E2EA716F}" type="slidenum">
              <a:rPr lang="zh-CN" altLang="en-US"/>
              <a:pPr/>
              <a:t>‹#›</a:t>
            </a:fld>
            <a:endParaRPr lang="zh-CN" altLang="en-US"/>
          </a:p>
        </p:txBody>
      </p:sp>
    </p:spTree>
    <p:extLst>
      <p:ext uri="{BB962C8B-B14F-4D97-AF65-F5344CB8AC3E}">
        <p14:creationId xmlns:p14="http://schemas.microsoft.com/office/powerpoint/2010/main" val="3138695"/>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3FD2B93-3BC6-47DB-B38D-C77B356CE76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7FF1C83-D615-4B36-B132-A46D239EEFA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2AB1D9-5D64-44B8-B9B9-7C4BC38703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F160FD57-08FA-4B4D-9E4A-3A576F3221C2}" type="datetimeFigureOut">
              <a:rPr lang="zh-CN" altLang="en-US"/>
              <a:pPr>
                <a:defRPr/>
              </a:pPr>
              <a:t>2018/3/15 Thursday</a:t>
            </a:fld>
            <a:endParaRPr lang="zh-CN" altLang="en-US"/>
          </a:p>
        </p:txBody>
      </p:sp>
      <p:sp>
        <p:nvSpPr>
          <p:cNvPr id="5" name="页脚占位符 4">
            <a:extLst>
              <a:ext uri="{FF2B5EF4-FFF2-40B4-BE49-F238E27FC236}">
                <a16:creationId xmlns:a16="http://schemas.microsoft.com/office/drawing/2014/main" id="{0AB9324C-6AA3-4C96-85D4-F719A34C375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A0DE304B-D4CA-4142-9C6B-06E118D68A9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18A3EF0-85AB-4006-9879-9CCBD7789A6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56356E3B-DCB4-4C90-A206-A4AAEB09EBF7}"/>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78968E50-E785-4809-9E47-1A9660FD5DAF}"/>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CD18B476-C39F-4720-AAC0-4AC54C70E243}"/>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20E07A09-84B2-4055-8616-F091BD98BB9E}"/>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04F50DAA-7625-4A05-9F63-B201759C6ED5}"/>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2B6FDC0F-5201-49C3-91EA-45592F312646}"/>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FC123D27-E9B1-4AEA-A6AA-05C9D1493F63}"/>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62175459-0CC2-4896-98C5-661B77EAD66A}"/>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28C22A02-8FF5-4EC8-9E8C-277D43100767}"/>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9</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关联规则分析</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B04E0BCD-5242-41BF-B45B-225942B4CC1F}"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2018/3/15 Thursday</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3704D21-248A-4181-B8E8-B029C7F92240}"/>
              </a:ext>
            </a:extLst>
          </p:cNvPr>
          <p:cNvSpPr>
            <a:spLocks noGrp="1"/>
          </p:cNvSpPr>
          <p:nvPr>
            <p:ph type="title"/>
          </p:nvPr>
        </p:nvSpPr>
        <p:spPr/>
        <p:txBody>
          <a:bodyPr/>
          <a:lstStyle/>
          <a:p>
            <a:r>
              <a:rPr lang="zh-CN" altLang="en-US"/>
              <a:t>关联规则的实现</a:t>
            </a:r>
          </a:p>
        </p:txBody>
      </p:sp>
      <p:sp>
        <p:nvSpPr>
          <p:cNvPr id="25603" name="内容占位符 2">
            <a:extLst>
              <a:ext uri="{FF2B5EF4-FFF2-40B4-BE49-F238E27FC236}">
                <a16:creationId xmlns:a16="http://schemas.microsoft.com/office/drawing/2014/main" id="{7268ED82-9443-4283-9B04-703D211C8A0D}"/>
              </a:ext>
            </a:extLst>
          </p:cNvPr>
          <p:cNvSpPr>
            <a:spLocks noGrp="1"/>
          </p:cNvSpPr>
          <p:nvPr>
            <p:ph idx="1"/>
          </p:nvPr>
        </p:nvSpPr>
        <p:spPr/>
        <p:txBody>
          <a:bodyPr/>
          <a:lstStyle/>
          <a:p>
            <a:r>
              <a:rPr lang="zh-CN" altLang="zh-CN"/>
              <a:t>下面通过餐饮企业中的例子演示</a:t>
            </a:r>
            <a:r>
              <a:rPr lang="en-US" altLang="zh-CN"/>
              <a:t>Apriori</a:t>
            </a:r>
            <a:r>
              <a:rPr lang="zh-CN" altLang="zh-CN"/>
              <a:t>在</a:t>
            </a:r>
            <a:r>
              <a:rPr lang="en-US" altLang="zh-CN"/>
              <a:t>Python</a:t>
            </a:r>
            <a:r>
              <a:rPr lang="zh-CN" altLang="zh-CN"/>
              <a:t>中的实现。</a:t>
            </a:r>
            <a:endParaRPr lang="en-US" altLang="zh-CN"/>
          </a:p>
          <a:p>
            <a:r>
              <a:rPr lang="zh-CN" altLang="zh-CN"/>
              <a:t>客户在餐厅点餐时，面对菜单中大量的菜品信息，往往无法迅速找到满意的菜品，既增加了点菜的时间，也降低了客户的就餐体验。</a:t>
            </a:r>
            <a:endParaRPr lang="en-US" altLang="zh-CN"/>
          </a:p>
          <a:p>
            <a:r>
              <a:rPr lang="zh-CN" altLang="zh-CN"/>
              <a:t>实际上，菜品的合理搭配是有规律可循的：顾客的饮食习惯、菜品的荤素和口味，有些菜品之间是相互关联的，而有些菜品之间是对立或竞争关系（负关联），这些规律都隐藏在大量的历史菜单数据中</a:t>
            </a:r>
            <a:r>
              <a:rPr lang="zh-CN" altLang="en-US"/>
              <a:t>。</a:t>
            </a:r>
            <a:endParaRPr lang="en-US" altLang="zh-CN"/>
          </a:p>
          <a:p>
            <a:r>
              <a:rPr lang="zh-CN" altLang="zh-CN"/>
              <a:t>如果能够通过数据挖掘发现客户点餐的规则，就可以快速识别客户的口味，当他下了某个菜品的订单时推荐相关联的菜品，引导客户消费，提高顾客的就餐体验和餐饮企业的业绩水平。</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084A25C-57A6-4E72-A012-83EE1003D4B7}"/>
              </a:ext>
            </a:extLst>
          </p:cNvPr>
          <p:cNvSpPr>
            <a:spLocks noGrp="1"/>
          </p:cNvSpPr>
          <p:nvPr>
            <p:ph type="title"/>
          </p:nvPr>
        </p:nvSpPr>
        <p:spPr/>
        <p:txBody>
          <a:bodyPr/>
          <a:lstStyle/>
          <a:p>
            <a:r>
              <a:rPr lang="zh-CN" altLang="en-US"/>
              <a:t>关联规则的实现</a:t>
            </a:r>
          </a:p>
        </p:txBody>
      </p:sp>
      <p:sp>
        <p:nvSpPr>
          <p:cNvPr id="26627" name="内容占位符 2">
            <a:extLst>
              <a:ext uri="{FF2B5EF4-FFF2-40B4-BE49-F238E27FC236}">
                <a16:creationId xmlns:a16="http://schemas.microsoft.com/office/drawing/2014/main" id="{3AA7B0F3-A5B0-4363-B3FC-C85663AA96CC}"/>
              </a:ext>
            </a:extLst>
          </p:cNvPr>
          <p:cNvSpPr>
            <a:spLocks noGrp="1"/>
          </p:cNvSpPr>
          <p:nvPr>
            <p:ph idx="1"/>
          </p:nvPr>
        </p:nvSpPr>
        <p:spPr/>
        <p:txBody>
          <a:bodyPr/>
          <a:lstStyle/>
          <a:p>
            <a:r>
              <a:rPr lang="zh-CN" altLang="zh-CN"/>
              <a:t>数据库中部分点餐数据如</a:t>
            </a:r>
            <a:r>
              <a:rPr lang="zh-CN" altLang="en-US"/>
              <a:t>下</a:t>
            </a:r>
            <a:r>
              <a:rPr lang="zh-CN" altLang="zh-CN"/>
              <a:t>表：</a:t>
            </a:r>
          </a:p>
          <a:p>
            <a:endParaRPr lang="zh-CN" altLang="en-US"/>
          </a:p>
        </p:txBody>
      </p:sp>
      <p:graphicFrame>
        <p:nvGraphicFramePr>
          <p:cNvPr id="4" name="表格 3">
            <a:extLst>
              <a:ext uri="{FF2B5EF4-FFF2-40B4-BE49-F238E27FC236}">
                <a16:creationId xmlns:a16="http://schemas.microsoft.com/office/drawing/2014/main" id="{C5E92CDA-FF08-4F23-9A12-450CDE71BC5B}"/>
              </a:ext>
            </a:extLst>
          </p:cNvPr>
          <p:cNvGraphicFramePr>
            <a:graphicFrameLocks noGrp="1"/>
          </p:cNvGraphicFramePr>
          <p:nvPr/>
        </p:nvGraphicFramePr>
        <p:xfrm>
          <a:off x="684213" y="1377950"/>
          <a:ext cx="7272336" cy="2195514"/>
        </p:xfrm>
        <a:graphic>
          <a:graphicData uri="http://schemas.openxmlformats.org/drawingml/2006/table">
            <a:tbl>
              <a:tblPr>
                <a:tableStyleId>{5C22544A-7EE6-4342-B048-85BDC9FD1C3A}</a:tableStyleId>
              </a:tblPr>
              <a:tblGrid>
                <a:gridCol w="690170">
                  <a:extLst>
                    <a:ext uri="{9D8B030D-6E8A-4147-A177-3AD203B41FA5}">
                      <a16:colId xmlns:a16="http://schemas.microsoft.com/office/drawing/2014/main" val="20000"/>
                    </a:ext>
                  </a:extLst>
                </a:gridCol>
                <a:gridCol w="1560791">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gridCol w="1212056">
                  <a:extLst>
                    <a:ext uri="{9D8B030D-6E8A-4147-A177-3AD203B41FA5}">
                      <a16:colId xmlns:a16="http://schemas.microsoft.com/office/drawing/2014/main" val="20003"/>
                    </a:ext>
                  </a:extLst>
                </a:gridCol>
                <a:gridCol w="2597263">
                  <a:extLst>
                    <a:ext uri="{9D8B030D-6E8A-4147-A177-3AD203B41FA5}">
                      <a16:colId xmlns:a16="http://schemas.microsoft.com/office/drawing/2014/main" val="20004"/>
                    </a:ext>
                  </a:extLst>
                </a:gridCol>
              </a:tblGrid>
              <a:tr h="243946">
                <a:tc>
                  <a:txBody>
                    <a:bodyPr/>
                    <a:lstStyle/>
                    <a:p>
                      <a:pPr algn="ctr">
                        <a:spcAft>
                          <a:spcPts val="0"/>
                        </a:spcAft>
                      </a:pPr>
                      <a:r>
                        <a:rPr lang="zh-CN" sz="1600" b="0" kern="0" dirty="0">
                          <a:effectLst/>
                          <a:latin typeface="微软雅黑" pitchFamily="34" charset="-122"/>
                          <a:ea typeface="微软雅黑" pitchFamily="34" charset="-122"/>
                        </a:rPr>
                        <a:t>序列</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0" dirty="0">
                          <a:effectLst/>
                          <a:latin typeface="微软雅黑" pitchFamily="34" charset="-122"/>
                          <a:ea typeface="微软雅黑" pitchFamily="34" charset="-122"/>
                        </a:rPr>
                        <a:t>时间</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订单号</a:t>
                      </a:r>
                    </a:p>
                  </a:txBody>
                  <a:tcPr marL="68576" marR="68576" marT="0" marB="0" anchor="ctr"/>
                </a:tc>
                <a:tc>
                  <a:txBody>
                    <a:bodyPr/>
                    <a:lstStyle/>
                    <a:p>
                      <a:pPr algn="ctr">
                        <a:spcAft>
                          <a:spcPts val="0"/>
                        </a:spcAft>
                      </a:pPr>
                      <a:r>
                        <a:rPr lang="zh-CN" sz="1600" b="0" kern="0" dirty="0">
                          <a:effectLst/>
                          <a:latin typeface="微软雅黑" pitchFamily="34" charset="-122"/>
                          <a:ea typeface="微软雅黑" pitchFamily="34" charset="-122"/>
                        </a:rPr>
                        <a:t>菜品</a:t>
                      </a:r>
                      <a:r>
                        <a:rPr lang="en-US" sz="1600" b="0" kern="0" dirty="0">
                          <a:effectLst/>
                          <a:latin typeface="微软雅黑" pitchFamily="34" charset="-122"/>
                          <a:ea typeface="微软雅黑" pitchFamily="34" charset="-122"/>
                        </a:rPr>
                        <a:t>id</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0">
                          <a:effectLst/>
                          <a:latin typeface="微软雅黑" pitchFamily="34" charset="-122"/>
                          <a:ea typeface="微软雅黑" pitchFamily="34" charset="-122"/>
                        </a:rPr>
                        <a:t>菜品名称</a:t>
                      </a:r>
                      <a:endParaRPr lang="zh-CN" sz="1600" b="0" kern="100">
                        <a:effectLst/>
                        <a:latin typeface="微软雅黑" pitchFamily="34" charset="-122"/>
                        <a:ea typeface="微软雅黑" pitchFamily="34" charset="-122"/>
                      </a:endParaRPr>
                    </a:p>
                  </a:txBody>
                  <a:tcPr marL="68576" marR="68576" marT="0" marB="0" anchor="ctr"/>
                </a:tc>
                <a:extLst>
                  <a:ext uri="{0D108BD9-81ED-4DB2-BD59-A6C34878D82A}">
                    <a16:rowId xmlns:a16="http://schemas.microsoft.com/office/drawing/2014/main" val="10000"/>
                  </a:ext>
                </a:extLst>
              </a:tr>
              <a:tr h="243946">
                <a:tc>
                  <a:txBody>
                    <a:bodyPr/>
                    <a:lstStyle/>
                    <a:p>
                      <a:pPr algn="ctr">
                        <a:spcAft>
                          <a:spcPts val="0"/>
                        </a:spcAft>
                      </a:pPr>
                      <a:r>
                        <a:rPr lang="en-US" sz="1600" b="0" kern="100">
                          <a:effectLst/>
                          <a:latin typeface="微软雅黑" pitchFamily="34" charset="-122"/>
                          <a:ea typeface="微软雅黑" pitchFamily="34" charset="-122"/>
                        </a:rPr>
                        <a:t>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18491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健康麦香包</a:t>
                      </a:r>
                    </a:p>
                  </a:txBody>
                  <a:tcPr marL="68576" marR="68576" marT="0" marB="0" anchor="ctr"/>
                </a:tc>
                <a:extLst>
                  <a:ext uri="{0D108BD9-81ED-4DB2-BD59-A6C34878D82A}">
                    <a16:rowId xmlns:a16="http://schemas.microsoft.com/office/drawing/2014/main" val="10001"/>
                  </a:ext>
                </a:extLst>
              </a:tr>
              <a:tr h="243946">
                <a:tc>
                  <a:txBody>
                    <a:bodyPr/>
                    <a:lstStyle/>
                    <a:p>
                      <a:pPr algn="ctr">
                        <a:spcAft>
                          <a:spcPts val="0"/>
                        </a:spcAft>
                      </a:pPr>
                      <a:r>
                        <a:rPr lang="en-US" sz="1600" b="0" kern="100">
                          <a:effectLst/>
                          <a:latin typeface="微软雅黑" pitchFamily="34" charset="-122"/>
                          <a:ea typeface="微软雅黑" pitchFamily="34" charset="-122"/>
                        </a:rPr>
                        <a:t>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8693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香煎葱油饼</a:t>
                      </a:r>
                    </a:p>
                  </a:txBody>
                  <a:tcPr marL="68576" marR="68576" marT="0" marB="0" anchor="ctr"/>
                </a:tc>
                <a:extLst>
                  <a:ext uri="{0D108BD9-81ED-4DB2-BD59-A6C34878D82A}">
                    <a16:rowId xmlns:a16="http://schemas.microsoft.com/office/drawing/2014/main" val="10002"/>
                  </a:ext>
                </a:extLst>
              </a:tr>
              <a:tr h="243946">
                <a:tc>
                  <a:txBody>
                    <a:bodyPr/>
                    <a:lstStyle/>
                    <a:p>
                      <a:pPr algn="ctr">
                        <a:spcAft>
                          <a:spcPts val="0"/>
                        </a:spcAft>
                      </a:pPr>
                      <a:r>
                        <a:rPr lang="en-US" sz="1600" b="0" kern="100">
                          <a:effectLst/>
                          <a:latin typeface="微软雅黑" pitchFamily="34" charset="-122"/>
                          <a:ea typeface="微软雅黑" pitchFamily="34" charset="-122"/>
                        </a:rPr>
                        <a:t>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2014/8/21</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8705</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dirty="0">
                          <a:effectLst/>
                          <a:latin typeface="微软雅黑" pitchFamily="34" charset="-122"/>
                          <a:ea typeface="微软雅黑" pitchFamily="34" charset="-122"/>
                        </a:rPr>
                        <a:t>翡翠蒸香茜饺</a:t>
                      </a:r>
                    </a:p>
                  </a:txBody>
                  <a:tcPr marL="68576" marR="68576" marT="0" marB="0" anchor="ctr"/>
                </a:tc>
                <a:extLst>
                  <a:ext uri="{0D108BD9-81ED-4DB2-BD59-A6C34878D82A}">
                    <a16:rowId xmlns:a16="http://schemas.microsoft.com/office/drawing/2014/main" val="10003"/>
                  </a:ext>
                </a:extLst>
              </a:tr>
              <a:tr h="243946">
                <a:tc>
                  <a:txBody>
                    <a:bodyPr/>
                    <a:lstStyle/>
                    <a:p>
                      <a:pPr algn="ctr">
                        <a:spcAft>
                          <a:spcPts val="0"/>
                        </a:spcAft>
                      </a:pPr>
                      <a:r>
                        <a:rPr lang="en-US" sz="1600" b="0" kern="100">
                          <a:effectLst/>
                          <a:latin typeface="微软雅黑" pitchFamily="34" charset="-122"/>
                          <a:ea typeface="微软雅黑" pitchFamily="34" charset="-122"/>
                        </a:rPr>
                        <a:t>4</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102</a:t>
                      </a:r>
                      <a:endParaRPr lang="zh-CN" sz="1600" b="0" kern="100" dirty="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8842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菜心粒咸骨粥</a:t>
                      </a:r>
                    </a:p>
                  </a:txBody>
                  <a:tcPr marL="68576" marR="68576" marT="0" marB="0" anchor="ctr"/>
                </a:tc>
                <a:extLst>
                  <a:ext uri="{0D108BD9-81ED-4DB2-BD59-A6C34878D82A}">
                    <a16:rowId xmlns:a16="http://schemas.microsoft.com/office/drawing/2014/main" val="10004"/>
                  </a:ext>
                </a:extLst>
              </a:tr>
              <a:tr h="243946">
                <a:tc>
                  <a:txBody>
                    <a:bodyPr/>
                    <a:lstStyle/>
                    <a:p>
                      <a:pPr algn="ctr">
                        <a:spcAft>
                          <a:spcPts val="0"/>
                        </a:spcAft>
                      </a:pPr>
                      <a:r>
                        <a:rPr lang="en-US" sz="1600" b="0" kern="100">
                          <a:effectLst/>
                          <a:latin typeface="微软雅黑" pitchFamily="34" charset="-122"/>
                          <a:ea typeface="微软雅黑" pitchFamily="34" charset="-122"/>
                        </a:rPr>
                        <a:t>5</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7794</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dirty="0">
                          <a:effectLst/>
                          <a:latin typeface="微软雅黑" pitchFamily="34" charset="-122"/>
                          <a:ea typeface="微软雅黑" pitchFamily="34" charset="-122"/>
                        </a:rPr>
                        <a:t>养颜红枣糕</a:t>
                      </a:r>
                    </a:p>
                  </a:txBody>
                  <a:tcPr marL="68576" marR="68576" marT="0" marB="0" anchor="ctr"/>
                </a:tc>
                <a:extLst>
                  <a:ext uri="{0D108BD9-81ED-4DB2-BD59-A6C34878D82A}">
                    <a16:rowId xmlns:a16="http://schemas.microsoft.com/office/drawing/2014/main" val="10005"/>
                  </a:ext>
                </a:extLst>
              </a:tr>
              <a:tr h="243946">
                <a:tc>
                  <a:txBody>
                    <a:bodyPr/>
                    <a:lstStyle/>
                    <a:p>
                      <a:pPr algn="ctr">
                        <a:spcAft>
                          <a:spcPts val="0"/>
                        </a:spcAft>
                      </a:pPr>
                      <a:r>
                        <a:rPr lang="en-US" sz="1600" b="0" kern="100">
                          <a:effectLst/>
                          <a:latin typeface="微软雅黑" pitchFamily="34" charset="-122"/>
                          <a:ea typeface="微软雅黑" pitchFamily="34" charset="-122"/>
                        </a:rPr>
                        <a:t>6</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8842</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金丝燕麦包</a:t>
                      </a:r>
                    </a:p>
                  </a:txBody>
                  <a:tcPr marL="68576" marR="68576" marT="0" marB="0" anchor="ctr"/>
                </a:tc>
                <a:extLst>
                  <a:ext uri="{0D108BD9-81ED-4DB2-BD59-A6C34878D82A}">
                    <a16:rowId xmlns:a16="http://schemas.microsoft.com/office/drawing/2014/main" val="10006"/>
                  </a:ext>
                </a:extLst>
              </a:tr>
              <a:tr h="243946">
                <a:tc>
                  <a:txBody>
                    <a:bodyPr/>
                    <a:lstStyle/>
                    <a:p>
                      <a:pPr algn="ctr">
                        <a:spcAft>
                          <a:spcPts val="0"/>
                        </a:spcAft>
                      </a:pPr>
                      <a:r>
                        <a:rPr lang="en-US" sz="1600" b="0" kern="100">
                          <a:effectLst/>
                          <a:latin typeface="微软雅黑" pitchFamily="34" charset="-122"/>
                          <a:ea typeface="微软雅黑" pitchFamily="34" charset="-122"/>
                        </a:rPr>
                        <a:t>7</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2014/8/21</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103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8693</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zh-CN" sz="1600" b="0" kern="100">
                          <a:effectLst/>
                          <a:latin typeface="微软雅黑" pitchFamily="34" charset="-122"/>
                          <a:ea typeface="微软雅黑" pitchFamily="34" charset="-122"/>
                        </a:rPr>
                        <a:t>三丝炒河粉</a:t>
                      </a:r>
                    </a:p>
                  </a:txBody>
                  <a:tcPr marL="68576" marR="68576" marT="0" marB="0" anchor="ctr"/>
                </a:tc>
                <a:extLst>
                  <a:ext uri="{0D108BD9-81ED-4DB2-BD59-A6C34878D82A}">
                    <a16:rowId xmlns:a16="http://schemas.microsoft.com/office/drawing/2014/main" val="10007"/>
                  </a:ext>
                </a:extLst>
              </a:tr>
              <a:tr h="243946">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a:effectLst/>
                          <a:latin typeface="微软雅黑" pitchFamily="34" charset="-122"/>
                          <a:ea typeface="微软雅黑" pitchFamily="34" charset="-122"/>
                        </a:rPr>
                        <a:t>…</a:t>
                      </a:r>
                      <a:endParaRPr lang="zh-CN" sz="1600" b="0" kern="100">
                        <a:effectLst/>
                        <a:latin typeface="微软雅黑" pitchFamily="34" charset="-122"/>
                        <a:ea typeface="微软雅黑" pitchFamily="34" charset="-122"/>
                      </a:endParaRPr>
                    </a:p>
                  </a:txBody>
                  <a:tcPr marL="68576" marR="68576" marT="0" marB="0" anchor="ctr"/>
                </a:tc>
                <a:tc>
                  <a:txBody>
                    <a:bodyPr/>
                    <a:lstStyle/>
                    <a:p>
                      <a:pPr algn="ctr">
                        <a:spcAft>
                          <a:spcPts val="0"/>
                        </a:spcAft>
                      </a:pPr>
                      <a:r>
                        <a:rPr lang="en-US" sz="1600" b="0" kern="10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endParaRPr>
                    </a:p>
                  </a:txBody>
                  <a:tcPr marL="68576" marR="68576" marT="0" marB="0" anchor="ctr"/>
                </a:tc>
                <a:extLst>
                  <a:ext uri="{0D108BD9-81ED-4DB2-BD59-A6C34878D82A}">
                    <a16:rowId xmlns:a16="http://schemas.microsoft.com/office/drawing/2014/main" val="10008"/>
                  </a:ext>
                </a:extLst>
              </a:tr>
            </a:tbl>
          </a:graphicData>
        </a:graphic>
      </p:graphicFrame>
      <p:sp>
        <p:nvSpPr>
          <p:cNvPr id="26690" name="TextBox 4">
            <a:extLst>
              <a:ext uri="{FF2B5EF4-FFF2-40B4-BE49-F238E27FC236}">
                <a16:creationId xmlns:a16="http://schemas.microsoft.com/office/drawing/2014/main" id="{7AF46EA9-AD57-47CD-8704-C64DCCD26BCA}"/>
              </a:ext>
            </a:extLst>
          </p:cNvPr>
          <p:cNvSpPr txBox="1">
            <a:spLocks noChangeArrowheads="1"/>
          </p:cNvSpPr>
          <p:nvPr/>
        </p:nvSpPr>
        <p:spPr bwMode="auto">
          <a:xfrm>
            <a:off x="250825" y="3716338"/>
            <a:ext cx="80660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首先将</a:t>
            </a:r>
            <a:r>
              <a:rPr lang="zh-CN" altLang="en-US" sz="2000">
                <a:latin typeface="微软雅黑" panose="020B0503020204020204" pitchFamily="34" charset="-122"/>
                <a:ea typeface="微软雅黑" panose="020B0503020204020204" pitchFamily="34" charset="-122"/>
              </a:rPr>
              <a:t>上</a:t>
            </a:r>
            <a:r>
              <a:rPr lang="zh-CN" altLang="zh-CN" sz="2000">
                <a:latin typeface="微软雅黑" panose="020B0503020204020204" pitchFamily="34" charset="-122"/>
                <a:ea typeface="微软雅黑" panose="020B0503020204020204" pitchFamily="34" charset="-122"/>
              </a:rPr>
              <a:t>表中的事务数据（一种特殊类型的记录数据）整理成关联规则模型所需的数据结构，从中抽取</a:t>
            </a:r>
            <a:r>
              <a:rPr lang="en-US" altLang="zh-CN" sz="2000">
                <a:latin typeface="微软雅黑" panose="020B0503020204020204" pitchFamily="34" charset="-122"/>
                <a:ea typeface="微软雅黑" panose="020B0503020204020204" pitchFamily="34" charset="-122"/>
              </a:rPr>
              <a:t>10</a:t>
            </a:r>
            <a:r>
              <a:rPr lang="zh-CN" altLang="zh-CN" sz="2000">
                <a:latin typeface="微软雅黑" panose="020B0503020204020204" pitchFamily="34" charset="-122"/>
                <a:ea typeface="微软雅黑" panose="020B0503020204020204" pitchFamily="34" charset="-122"/>
              </a:rPr>
              <a:t>个点餐订单作为事务数据集，为方便起见将菜品</a:t>
            </a:r>
            <a:r>
              <a:rPr lang="en-US" altLang="zh-CN" sz="2000">
                <a:latin typeface="微软雅黑" panose="020B0503020204020204" pitchFamily="34" charset="-122"/>
                <a:ea typeface="微软雅黑" panose="020B0503020204020204" pitchFamily="34" charset="-122"/>
              </a:rPr>
              <a:t>{18491</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8842</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8693</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7794</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8705}</a:t>
            </a:r>
            <a:r>
              <a:rPr lang="zh-CN" altLang="zh-CN" sz="2000">
                <a:latin typeface="微软雅黑" panose="020B0503020204020204" pitchFamily="34" charset="-122"/>
                <a:ea typeface="微软雅黑" panose="020B0503020204020204" pitchFamily="34" charset="-122"/>
              </a:rPr>
              <a:t>分别简记为</a:t>
            </a:r>
            <a:r>
              <a:rPr lang="en-US" altLang="zh-CN" sz="2000">
                <a:latin typeface="微软雅黑" panose="020B0503020204020204" pitchFamily="34" charset="-122"/>
                <a:ea typeface="微软雅黑" panose="020B0503020204020204" pitchFamily="34" charset="-122"/>
              </a:rPr>
              <a:t>{a</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a:t>
            </a:r>
            <a:r>
              <a:rPr lang="zh-CN" altLang="zh-CN"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a:t>
            </a:r>
            <a:r>
              <a:rPr lang="zh-CN"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5C439DEC-5C73-48BF-8653-062FEF06B690}"/>
              </a:ext>
            </a:extLst>
          </p:cNvPr>
          <p:cNvSpPr>
            <a:spLocks noGrp="1"/>
          </p:cNvSpPr>
          <p:nvPr>
            <p:ph type="title"/>
          </p:nvPr>
        </p:nvSpPr>
        <p:spPr/>
        <p:txBody>
          <a:bodyPr/>
          <a:lstStyle/>
          <a:p>
            <a:r>
              <a:rPr lang="zh-CN" altLang="en-US"/>
              <a:t>关联规则的实现</a:t>
            </a:r>
          </a:p>
        </p:txBody>
      </p:sp>
      <p:sp>
        <p:nvSpPr>
          <p:cNvPr id="27651" name="内容占位符 2">
            <a:extLst>
              <a:ext uri="{FF2B5EF4-FFF2-40B4-BE49-F238E27FC236}">
                <a16:creationId xmlns:a16="http://schemas.microsoft.com/office/drawing/2014/main" id="{8805C839-0BF8-46AD-80B1-DD2F4EE5A156}"/>
              </a:ext>
            </a:extLst>
          </p:cNvPr>
          <p:cNvSpPr>
            <a:spLocks noGrp="1"/>
          </p:cNvSpPr>
          <p:nvPr>
            <p:ph idx="1"/>
          </p:nvPr>
        </p:nvSpPr>
        <p:spPr/>
        <p:txBody>
          <a:bodyPr/>
          <a:lstStyle/>
          <a:p>
            <a:r>
              <a:rPr lang="zh-CN" altLang="en-US"/>
              <a:t>某餐厅的业事务数据如下：</a:t>
            </a:r>
          </a:p>
        </p:txBody>
      </p:sp>
      <p:graphicFrame>
        <p:nvGraphicFramePr>
          <p:cNvPr id="4" name="表格 3">
            <a:extLst>
              <a:ext uri="{FF2B5EF4-FFF2-40B4-BE49-F238E27FC236}">
                <a16:creationId xmlns:a16="http://schemas.microsoft.com/office/drawing/2014/main" id="{37960195-229B-4A8B-AB6C-CCDB29A155F4}"/>
              </a:ext>
            </a:extLst>
          </p:cNvPr>
          <p:cNvGraphicFramePr>
            <a:graphicFrameLocks noGrp="1"/>
          </p:cNvGraphicFramePr>
          <p:nvPr/>
        </p:nvGraphicFramePr>
        <p:xfrm>
          <a:off x="755650" y="1257300"/>
          <a:ext cx="7272338" cy="2892428"/>
        </p:xfrm>
        <a:graphic>
          <a:graphicData uri="http://schemas.openxmlformats.org/drawingml/2006/table">
            <a:tbl>
              <a:tblPr>
                <a:tableStyleId>{5C22544A-7EE6-4342-B048-85BDC9FD1C3A}</a:tableStyleId>
              </a:tblPr>
              <a:tblGrid>
                <a:gridCol w="1494317">
                  <a:extLst>
                    <a:ext uri="{9D8B030D-6E8A-4147-A177-3AD203B41FA5}">
                      <a16:colId xmlns:a16="http://schemas.microsoft.com/office/drawing/2014/main" val="20000"/>
                    </a:ext>
                  </a:extLst>
                </a:gridCol>
                <a:gridCol w="3885221">
                  <a:extLst>
                    <a:ext uri="{9D8B030D-6E8A-4147-A177-3AD203B41FA5}">
                      <a16:colId xmlns:a16="http://schemas.microsoft.com/office/drawing/2014/main" val="20001"/>
                    </a:ext>
                  </a:extLst>
                </a:gridCol>
                <a:gridCol w="1892800">
                  <a:extLst>
                    <a:ext uri="{9D8B030D-6E8A-4147-A177-3AD203B41FA5}">
                      <a16:colId xmlns:a16="http://schemas.microsoft.com/office/drawing/2014/main" val="20002"/>
                    </a:ext>
                  </a:extLst>
                </a:gridCol>
              </a:tblGrid>
              <a:tr h="262948">
                <a:tc>
                  <a:txBody>
                    <a:bodyPr/>
                    <a:lstStyle/>
                    <a:p>
                      <a:pPr algn="ctr">
                        <a:spcAft>
                          <a:spcPts val="0"/>
                        </a:spcAft>
                      </a:pPr>
                      <a:r>
                        <a:rPr lang="zh-CN" sz="1600" kern="0" dirty="0">
                          <a:effectLst/>
                          <a:latin typeface="微软雅黑" pitchFamily="34" charset="-122"/>
                          <a:ea typeface="微软雅黑" pitchFamily="34" charset="-122"/>
                        </a:rPr>
                        <a:t>订单号</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ctr">
                        <a:spcAft>
                          <a:spcPts val="0"/>
                        </a:spcAft>
                      </a:pPr>
                      <a:r>
                        <a:rPr lang="zh-CN" sz="1600" kern="0" dirty="0">
                          <a:effectLst/>
                          <a:latin typeface="微软雅黑" pitchFamily="34" charset="-122"/>
                          <a:ea typeface="微软雅黑" pitchFamily="34" charset="-122"/>
                        </a:rPr>
                        <a:t>菜品</a:t>
                      </a:r>
                      <a:r>
                        <a:rPr lang="en-US" sz="1600" kern="100" dirty="0">
                          <a:effectLst/>
                          <a:latin typeface="微软雅黑" pitchFamily="34" charset="-122"/>
                          <a:ea typeface="微软雅黑" pitchFamily="34" charset="-122"/>
                        </a:rPr>
                        <a:t>id</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ctr">
                        <a:spcAft>
                          <a:spcPts val="0"/>
                        </a:spcAft>
                      </a:pPr>
                      <a:r>
                        <a:rPr lang="zh-CN" sz="1600" kern="0">
                          <a:effectLst/>
                          <a:latin typeface="微软雅黑" pitchFamily="34" charset="-122"/>
                          <a:ea typeface="微软雅黑" pitchFamily="34" charset="-122"/>
                        </a:rPr>
                        <a:t>菜品</a:t>
                      </a:r>
                      <a:r>
                        <a:rPr lang="en-US" sz="1600" kern="100">
                          <a:effectLst/>
                          <a:latin typeface="微软雅黑" pitchFamily="34" charset="-122"/>
                          <a:ea typeface="微软雅黑" pitchFamily="34" charset="-122"/>
                        </a:rPr>
                        <a:t>id</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0"/>
                  </a:ext>
                </a:extLst>
              </a:tr>
              <a:tr h="262948">
                <a:tc>
                  <a:txBody>
                    <a:bodyPr/>
                    <a:lstStyle/>
                    <a:p>
                      <a:pPr algn="ctr">
                        <a:spcAft>
                          <a:spcPts val="0"/>
                        </a:spcAft>
                      </a:pPr>
                      <a:r>
                        <a:rPr lang="en-US" sz="1600" kern="100" dirty="0">
                          <a:effectLst/>
                          <a:latin typeface="微软雅黑" pitchFamily="34" charset="-122"/>
                          <a:ea typeface="微软雅黑" pitchFamily="34" charset="-122"/>
                        </a:rPr>
                        <a:t>1</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18491, 8693</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8705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e</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1"/>
                  </a:ext>
                </a:extLst>
              </a:tr>
              <a:tr h="262948">
                <a:tc>
                  <a:txBody>
                    <a:bodyPr/>
                    <a:lstStyle/>
                    <a:p>
                      <a:pPr algn="ctr">
                        <a:spcAft>
                          <a:spcPts val="0"/>
                        </a:spcAft>
                      </a:pPr>
                      <a:r>
                        <a:rPr lang="en-US" sz="1600" kern="100">
                          <a:effectLst/>
                          <a:latin typeface="微软雅黑" pitchFamily="34" charset="-122"/>
                          <a:ea typeface="微软雅黑" pitchFamily="34" charset="-122"/>
                        </a:rPr>
                        <a:t>2</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8842,7794</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d</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2"/>
                  </a:ext>
                </a:extLst>
              </a:tr>
              <a:tr h="262948">
                <a:tc>
                  <a:txBody>
                    <a:bodyPr/>
                    <a:lstStyle/>
                    <a:p>
                      <a:pPr algn="ctr">
                        <a:spcAft>
                          <a:spcPts val="0"/>
                        </a:spcAft>
                      </a:pPr>
                      <a:r>
                        <a:rPr lang="en-US" sz="1600" kern="100">
                          <a:effectLst/>
                          <a:latin typeface="微软雅黑" pitchFamily="34" charset="-122"/>
                          <a:ea typeface="微软雅黑" pitchFamily="34" charset="-122"/>
                        </a:rPr>
                        <a:t>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3"/>
                  </a:ext>
                </a:extLst>
              </a:tr>
              <a:tr h="262948">
                <a:tc>
                  <a:txBody>
                    <a:bodyPr/>
                    <a:lstStyle/>
                    <a:p>
                      <a:pPr algn="ctr">
                        <a:spcAft>
                          <a:spcPts val="0"/>
                        </a:spcAft>
                      </a:pPr>
                      <a:r>
                        <a:rPr lang="en-US" sz="1600" kern="100">
                          <a:effectLst/>
                          <a:latin typeface="微软雅黑" pitchFamily="34" charset="-122"/>
                          <a:ea typeface="微软雅黑" pitchFamily="34" charset="-122"/>
                        </a:rPr>
                        <a:t>4</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18491</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8842</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8693</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7794</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b</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c</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d</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4"/>
                  </a:ext>
                </a:extLst>
              </a:tr>
              <a:tr h="262948">
                <a:tc>
                  <a:txBody>
                    <a:bodyPr/>
                    <a:lstStyle/>
                    <a:p>
                      <a:pPr algn="ctr">
                        <a:spcAft>
                          <a:spcPts val="0"/>
                        </a:spcAft>
                      </a:pPr>
                      <a:r>
                        <a:rPr lang="en-US" sz="1600" kern="100">
                          <a:effectLst/>
                          <a:latin typeface="微软雅黑" pitchFamily="34" charset="-122"/>
                          <a:ea typeface="微软雅黑" pitchFamily="34" charset="-122"/>
                        </a:rPr>
                        <a:t>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18491</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8842</a:t>
                      </a:r>
                      <a:endParaRPr lang="zh-CN" sz="1600" kern="100" dirty="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5"/>
                  </a:ext>
                </a:extLst>
              </a:tr>
              <a:tr h="262948">
                <a:tc>
                  <a:txBody>
                    <a:bodyPr/>
                    <a:lstStyle/>
                    <a:p>
                      <a:pPr algn="ctr">
                        <a:spcAft>
                          <a:spcPts val="0"/>
                        </a:spcAft>
                      </a:pPr>
                      <a:r>
                        <a:rPr lang="en-US" sz="1600" kern="100">
                          <a:effectLst/>
                          <a:latin typeface="微软雅黑" pitchFamily="34" charset="-122"/>
                          <a:ea typeface="微软雅黑" pitchFamily="34" charset="-122"/>
                        </a:rPr>
                        <a:t>6</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8842</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6"/>
                  </a:ext>
                </a:extLst>
              </a:tr>
              <a:tr h="262948">
                <a:tc>
                  <a:txBody>
                    <a:bodyPr/>
                    <a:lstStyle/>
                    <a:p>
                      <a:pPr algn="ctr">
                        <a:spcAft>
                          <a:spcPts val="0"/>
                        </a:spcAft>
                      </a:pPr>
                      <a:r>
                        <a:rPr lang="en-US" sz="1600" kern="100">
                          <a:effectLst/>
                          <a:latin typeface="微软雅黑" pitchFamily="34" charset="-122"/>
                          <a:ea typeface="微软雅黑" pitchFamily="34" charset="-122"/>
                        </a:rPr>
                        <a:t>7</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b</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7"/>
                  </a:ext>
                </a:extLst>
              </a:tr>
              <a:tr h="262948">
                <a:tc>
                  <a:txBody>
                    <a:bodyPr/>
                    <a:lstStyle/>
                    <a:p>
                      <a:pPr algn="ctr">
                        <a:spcAft>
                          <a:spcPts val="0"/>
                        </a:spcAft>
                      </a:pPr>
                      <a:r>
                        <a:rPr lang="en-US" sz="1600" kern="100">
                          <a:effectLst/>
                          <a:latin typeface="微软雅黑" pitchFamily="34" charset="-122"/>
                          <a:ea typeface="微软雅黑" pitchFamily="34" charset="-122"/>
                        </a:rPr>
                        <a:t>8</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8842,8693,8705</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e</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8"/>
                  </a:ext>
                </a:extLst>
              </a:tr>
              <a:tr h="262948">
                <a:tc>
                  <a:txBody>
                    <a:bodyPr/>
                    <a:lstStyle/>
                    <a:p>
                      <a:pPr algn="ctr">
                        <a:spcAft>
                          <a:spcPts val="0"/>
                        </a:spcAft>
                      </a:pPr>
                      <a:r>
                        <a:rPr lang="en-US" sz="1600" kern="100">
                          <a:effectLst/>
                          <a:latin typeface="微软雅黑" pitchFamily="34" charset="-122"/>
                          <a:ea typeface="微软雅黑" pitchFamily="34" charset="-122"/>
                        </a:rPr>
                        <a:t>9</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8842,8693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a</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b</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09"/>
                  </a:ext>
                </a:extLst>
              </a:tr>
              <a:tr h="262948">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a:effectLst/>
                          <a:latin typeface="微软雅黑" pitchFamily="34" charset="-122"/>
                          <a:ea typeface="微软雅黑" pitchFamily="34" charset="-122"/>
                        </a:rPr>
                        <a:t>18491</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8693</a:t>
                      </a:r>
                      <a:endParaRPr lang="zh-CN" sz="1600" kern="100">
                        <a:effectLst/>
                        <a:latin typeface="微软雅黑" pitchFamily="34" charset="-122"/>
                        <a:ea typeface="微软雅黑" pitchFamily="34" charset="-122"/>
                      </a:endParaRPr>
                    </a:p>
                  </a:txBody>
                  <a:tcPr marL="9524" marR="9524" marT="9527" marB="9527" anchor="b"/>
                </a:tc>
                <a:tc>
                  <a:txBody>
                    <a:bodyPr/>
                    <a:lstStyle/>
                    <a:p>
                      <a:pPr algn="just">
                        <a:spcAft>
                          <a:spcPts val="0"/>
                        </a:spcAft>
                      </a:pPr>
                      <a:r>
                        <a:rPr lang="en-US" sz="1600" kern="100" dirty="0">
                          <a:effectLst/>
                          <a:latin typeface="微软雅黑" pitchFamily="34" charset="-122"/>
                          <a:ea typeface="微软雅黑" pitchFamily="34" charset="-122"/>
                        </a:rPr>
                        <a:t>a</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c</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e</a:t>
                      </a:r>
                      <a:endParaRPr lang="zh-CN" sz="1600" kern="100" dirty="0">
                        <a:effectLst/>
                        <a:latin typeface="微软雅黑" pitchFamily="34" charset="-122"/>
                        <a:ea typeface="微软雅黑" pitchFamily="34" charset="-122"/>
                      </a:endParaRPr>
                    </a:p>
                  </a:txBody>
                  <a:tcPr marL="9524" marR="9524" marT="9527" marB="9527" anchor="b"/>
                </a:tc>
                <a:extLst>
                  <a:ext uri="{0D108BD9-81ED-4DB2-BD59-A6C34878D82A}">
                    <a16:rowId xmlns:a16="http://schemas.microsoft.com/office/drawing/2014/main" val="10010"/>
                  </a:ext>
                </a:extLst>
              </a:tr>
            </a:tbl>
          </a:graphicData>
        </a:graphic>
      </p:graphicFrame>
      <p:sp>
        <p:nvSpPr>
          <p:cNvPr id="27702" name="内容占位符 2">
            <a:extLst>
              <a:ext uri="{FF2B5EF4-FFF2-40B4-BE49-F238E27FC236}">
                <a16:creationId xmlns:a16="http://schemas.microsoft.com/office/drawing/2014/main" id="{7CCAA42C-752C-422F-B4F1-D5D548F4C11D}"/>
              </a:ext>
            </a:extLst>
          </p:cNvPr>
          <p:cNvSpPr txBox="1">
            <a:spLocks/>
          </p:cNvSpPr>
          <p:nvPr/>
        </p:nvSpPr>
        <p:spPr bwMode="auto">
          <a:xfrm>
            <a:off x="250825" y="4221163"/>
            <a:ext cx="81375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使用</a:t>
            </a:r>
            <a:r>
              <a:rPr lang="en-US" altLang="zh-CN" sz="2000">
                <a:solidFill>
                  <a:schemeClr val="tx1"/>
                </a:solidFill>
                <a:latin typeface="微软雅黑" panose="020B0503020204020204" pitchFamily="34" charset="-122"/>
                <a:ea typeface="微软雅黑" panose="020B0503020204020204" pitchFamily="34" charset="-122"/>
              </a:rPr>
              <a:t>Apriori</a:t>
            </a:r>
            <a:r>
              <a:rPr lang="zh-CN" altLang="zh-CN" sz="2000">
                <a:solidFill>
                  <a:schemeClr val="tx1"/>
                </a:solidFill>
                <a:latin typeface="微软雅黑" panose="020B0503020204020204" pitchFamily="34" charset="-122"/>
                <a:ea typeface="微软雅黑" panose="020B0503020204020204" pitchFamily="34" charset="-122"/>
              </a:rPr>
              <a:t>函数前需要将原始数据转换为</a:t>
            </a:r>
            <a:r>
              <a:rPr lang="en-US" altLang="zh-CN" sz="2000">
                <a:solidFill>
                  <a:schemeClr val="tx1"/>
                </a:solidFill>
                <a:latin typeface="微软雅黑" panose="020B0503020204020204" pitchFamily="34" charset="-122"/>
                <a:ea typeface="微软雅黑" panose="020B0503020204020204" pitchFamily="34" charset="-122"/>
              </a:rPr>
              <a:t>0-1</a:t>
            </a:r>
            <a:r>
              <a:rPr lang="zh-CN" altLang="zh-CN" sz="2000">
                <a:solidFill>
                  <a:schemeClr val="tx1"/>
                </a:solidFill>
                <a:latin typeface="微软雅黑" panose="020B0503020204020204" pitchFamily="34" charset="-122"/>
                <a:ea typeface="微软雅黑" panose="020B0503020204020204" pitchFamily="34" charset="-122"/>
              </a:rPr>
              <a:t>矩阵，之后设置参数，</a:t>
            </a:r>
            <a:r>
              <a:rPr lang="en-US" altLang="zh-CN" sz="2000">
                <a:solidFill>
                  <a:schemeClr val="tx1"/>
                </a:solidFill>
                <a:latin typeface="微软雅黑" panose="020B0503020204020204" pitchFamily="34" charset="-122"/>
                <a:ea typeface="微软雅黑" panose="020B0503020204020204" pitchFamily="34" charset="-122"/>
              </a:rPr>
              <a:t>data</a:t>
            </a:r>
            <a:r>
              <a:rPr lang="zh-CN" altLang="zh-CN" sz="2000">
                <a:solidFill>
                  <a:schemeClr val="tx1"/>
                </a:solidFill>
                <a:latin typeface="微软雅黑" panose="020B0503020204020204" pitchFamily="34" charset="-122"/>
                <a:ea typeface="微软雅黑" panose="020B0503020204020204" pitchFamily="34" charset="-122"/>
              </a:rPr>
              <a:t>为转换好的</a:t>
            </a:r>
            <a:r>
              <a:rPr lang="en-US" altLang="zh-CN" sz="2000">
                <a:solidFill>
                  <a:schemeClr val="tx1"/>
                </a:solidFill>
                <a:latin typeface="微软雅黑" panose="020B0503020204020204" pitchFamily="34" charset="-122"/>
                <a:ea typeface="微软雅黑" panose="020B0503020204020204" pitchFamily="34" charset="-122"/>
              </a:rPr>
              <a:t>0-1</a:t>
            </a:r>
            <a:r>
              <a:rPr lang="zh-CN" altLang="zh-CN" sz="2000">
                <a:solidFill>
                  <a:schemeClr val="tx1"/>
                </a:solidFill>
                <a:latin typeface="微软雅黑" panose="020B0503020204020204" pitchFamily="34" charset="-122"/>
                <a:ea typeface="微软雅黑" panose="020B0503020204020204" pitchFamily="34" charset="-122"/>
              </a:rPr>
              <a:t>矩阵，</a:t>
            </a:r>
            <a:r>
              <a:rPr lang="en-US" altLang="zh-CN" sz="2000">
                <a:solidFill>
                  <a:schemeClr val="tx1"/>
                </a:solidFill>
                <a:latin typeface="微软雅黑" panose="020B0503020204020204" pitchFamily="34" charset="-122"/>
                <a:ea typeface="微软雅黑" panose="020B0503020204020204" pitchFamily="34" charset="-122"/>
              </a:rPr>
              <a:t>support</a:t>
            </a:r>
            <a:r>
              <a:rPr lang="zh-CN" altLang="zh-CN" sz="2000">
                <a:solidFill>
                  <a:schemeClr val="tx1"/>
                </a:solidFill>
                <a:latin typeface="微软雅黑" panose="020B0503020204020204" pitchFamily="34" charset="-122"/>
                <a:ea typeface="微软雅黑" panose="020B0503020204020204" pitchFamily="34" charset="-122"/>
              </a:rPr>
              <a:t>为最小支持度，</a:t>
            </a:r>
            <a:r>
              <a:rPr lang="en-US" altLang="zh-CN" sz="2000">
                <a:solidFill>
                  <a:schemeClr val="tx1"/>
                </a:solidFill>
                <a:latin typeface="微软雅黑" panose="020B0503020204020204" pitchFamily="34" charset="-122"/>
                <a:ea typeface="微软雅黑" panose="020B0503020204020204" pitchFamily="34" charset="-122"/>
              </a:rPr>
              <a:t>confidence</a:t>
            </a:r>
            <a:r>
              <a:rPr lang="zh-CN" altLang="zh-CN" sz="2000">
                <a:solidFill>
                  <a:schemeClr val="tx1"/>
                </a:solidFill>
                <a:latin typeface="微软雅黑" panose="020B0503020204020204" pitchFamily="34" charset="-122"/>
                <a:ea typeface="微软雅黑" panose="020B0503020204020204" pitchFamily="34" charset="-122"/>
              </a:rPr>
              <a:t>为最小置信度，</a:t>
            </a:r>
            <a:r>
              <a:rPr lang="en-US" altLang="zh-CN" sz="2000">
                <a:solidFill>
                  <a:schemeClr val="tx1"/>
                </a:solidFill>
                <a:latin typeface="微软雅黑" panose="020B0503020204020204" pitchFamily="34" charset="-122"/>
                <a:ea typeface="微软雅黑" panose="020B0503020204020204" pitchFamily="34" charset="-122"/>
              </a:rPr>
              <a:t>ms</a:t>
            </a:r>
            <a:r>
              <a:rPr lang="zh-CN" altLang="zh-CN" sz="2000">
                <a:solidFill>
                  <a:schemeClr val="tx1"/>
                </a:solidFill>
                <a:latin typeface="微软雅黑" panose="020B0503020204020204" pitchFamily="34" charset="-122"/>
                <a:ea typeface="微软雅黑" panose="020B0503020204020204" pitchFamily="34" charset="-122"/>
              </a:rPr>
              <a:t>为连接符</a:t>
            </a:r>
            <a:r>
              <a:rPr lang="zh-CN" altLang="en-US" sz="2000">
                <a:solidFill>
                  <a:schemeClr val="tx1"/>
                </a:solidFill>
                <a:latin typeface="微软雅黑" panose="020B0503020204020204" pitchFamily="34" charset="-122"/>
                <a:ea typeface="微软雅黑" panose="020B0503020204020204" pitchFamily="34" charset="-122"/>
              </a:rPr>
              <a:t>。</a:t>
            </a:r>
            <a:endParaRPr lang="zh-CN" altLang="zh-CN" sz="200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buClr>
                <a:srgbClr val="032089"/>
              </a:buClr>
              <a:buFont typeface="Wingdings" panose="05000000000000000000" pitchFamily="2" charset="2"/>
              <a:buChar char="l"/>
            </a:pP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3A9EB55-69B4-4EC5-BB8E-9B437F3DA93E}"/>
              </a:ext>
            </a:extLst>
          </p:cNvPr>
          <p:cNvSpPr>
            <a:spLocks noGrp="1"/>
          </p:cNvSpPr>
          <p:nvPr>
            <p:ph type="title"/>
          </p:nvPr>
        </p:nvSpPr>
        <p:spPr/>
        <p:txBody>
          <a:bodyPr/>
          <a:lstStyle/>
          <a:p>
            <a:r>
              <a:rPr lang="zh-CN" altLang="en-US"/>
              <a:t>关联规则实现代码</a:t>
            </a:r>
          </a:p>
        </p:txBody>
      </p:sp>
      <p:sp>
        <p:nvSpPr>
          <p:cNvPr id="28675" name="内容占位符 2">
            <a:extLst>
              <a:ext uri="{FF2B5EF4-FFF2-40B4-BE49-F238E27FC236}">
                <a16:creationId xmlns:a16="http://schemas.microsoft.com/office/drawing/2014/main" id="{98E7BA18-0583-47E1-9ADD-26451FBDC387}"/>
              </a:ext>
            </a:extLst>
          </p:cNvPr>
          <p:cNvSpPr>
            <a:spLocks noGrp="1"/>
          </p:cNvSpPr>
          <p:nvPr>
            <p:ph idx="1"/>
          </p:nvPr>
        </p:nvSpPr>
        <p:spPr/>
        <p:txBody>
          <a:bodyPr/>
          <a:lstStyle/>
          <a:p>
            <a:pPr marL="400050" lvl="1" indent="0">
              <a:buNone/>
            </a:pPr>
            <a:r>
              <a:rPr lang="en-US" altLang="zh-CN" dirty="0"/>
              <a:t>from __future__ import </a:t>
            </a:r>
            <a:r>
              <a:rPr lang="en-US" altLang="zh-CN" dirty="0" err="1"/>
              <a:t>print_function</a:t>
            </a:r>
            <a:endParaRPr lang="zh-CN" altLang="zh-CN" dirty="0"/>
          </a:p>
          <a:p>
            <a:pPr marL="400050" lvl="1" indent="0">
              <a:buNone/>
            </a:pPr>
            <a:r>
              <a:rPr lang="en-US" altLang="zh-CN" dirty="0"/>
              <a:t>import pandas as </a:t>
            </a:r>
            <a:r>
              <a:rPr lang="en-US" altLang="zh-CN" dirty="0" err="1"/>
              <a:t>pd</a:t>
            </a:r>
            <a:endParaRPr lang="zh-CN" altLang="zh-CN" dirty="0"/>
          </a:p>
          <a:p>
            <a:pPr marL="400050" lvl="1" indent="0">
              <a:buNone/>
            </a:pPr>
            <a:r>
              <a:rPr lang="en-US" altLang="zh-CN" dirty="0"/>
              <a:t>from </a:t>
            </a:r>
            <a:r>
              <a:rPr lang="en-US" altLang="zh-CN" dirty="0" err="1"/>
              <a:t>apriori</a:t>
            </a:r>
            <a:r>
              <a:rPr lang="en-US" altLang="zh-CN" dirty="0"/>
              <a:t> import * #</a:t>
            </a:r>
            <a:r>
              <a:rPr lang="zh-CN" altLang="zh-CN" dirty="0"/>
              <a:t>导入自行编写的</a:t>
            </a:r>
            <a:r>
              <a:rPr lang="en-US" altLang="zh-CN" dirty="0" err="1"/>
              <a:t>apriori</a:t>
            </a:r>
            <a:r>
              <a:rPr lang="zh-CN" altLang="zh-CN" dirty="0"/>
              <a:t>函数</a:t>
            </a:r>
          </a:p>
          <a:p>
            <a:pPr marL="400050" lvl="1" indent="0">
              <a:buNone/>
            </a:pPr>
            <a:r>
              <a:rPr lang="en-US" altLang="zh-CN" dirty="0" err="1"/>
              <a:t>inputfile</a:t>
            </a:r>
            <a:r>
              <a:rPr lang="en-US" altLang="zh-CN" dirty="0"/>
              <a:t> = '../data/menu_orders.xls'</a:t>
            </a:r>
            <a:endParaRPr lang="zh-CN" altLang="zh-CN" dirty="0"/>
          </a:p>
          <a:p>
            <a:pPr marL="400050" lvl="1" indent="0">
              <a:buNone/>
            </a:pPr>
            <a:r>
              <a:rPr lang="en-US" altLang="zh-CN" dirty="0" err="1"/>
              <a:t>outputfile</a:t>
            </a:r>
            <a:r>
              <a:rPr lang="en-US" altLang="zh-CN" dirty="0"/>
              <a:t> = '../</a:t>
            </a:r>
            <a:r>
              <a:rPr lang="en-US" altLang="zh-CN" dirty="0" err="1"/>
              <a:t>tmp</a:t>
            </a:r>
            <a:r>
              <a:rPr lang="en-US" altLang="zh-CN" dirty="0"/>
              <a:t>/apriori_rules.xls' #</a:t>
            </a:r>
            <a:r>
              <a:rPr lang="zh-CN" altLang="zh-CN" dirty="0"/>
              <a:t>结果文件</a:t>
            </a:r>
          </a:p>
          <a:p>
            <a:pPr marL="400050" lvl="1" indent="0">
              <a:buNone/>
            </a:pPr>
            <a:r>
              <a:rPr lang="en-US" altLang="zh-CN" dirty="0"/>
              <a:t>data = </a:t>
            </a:r>
            <a:r>
              <a:rPr lang="en-US" altLang="zh-CN" dirty="0" err="1"/>
              <a:t>pd.read_excel</a:t>
            </a:r>
            <a:r>
              <a:rPr lang="en-US" altLang="zh-CN" dirty="0"/>
              <a:t>(</a:t>
            </a:r>
            <a:r>
              <a:rPr lang="en-US" altLang="zh-CN" dirty="0" err="1"/>
              <a:t>inputfile</a:t>
            </a:r>
            <a:r>
              <a:rPr lang="en-US" altLang="zh-CN" dirty="0"/>
              <a:t>, header = None)</a:t>
            </a:r>
            <a:endParaRPr lang="zh-CN" altLang="zh-CN" dirty="0"/>
          </a:p>
          <a:p>
            <a:pPr marL="400050" lvl="1" indent="0">
              <a:buNone/>
            </a:pPr>
            <a:r>
              <a:rPr lang="en-US" altLang="zh-CN" dirty="0"/>
              <a:t>print(u'\n</a:t>
            </a:r>
            <a:r>
              <a:rPr lang="zh-CN" altLang="zh-CN" dirty="0"/>
              <a:t>转换原始数据至</a:t>
            </a:r>
            <a:r>
              <a:rPr lang="en-US" altLang="zh-CN" dirty="0"/>
              <a:t>0-1</a:t>
            </a:r>
            <a:r>
              <a:rPr lang="zh-CN" altLang="zh-CN" dirty="0"/>
              <a:t>矩阵</a:t>
            </a:r>
            <a:r>
              <a:rPr lang="en-US" altLang="zh-CN" dirty="0"/>
              <a:t>...')</a:t>
            </a:r>
            <a:endParaRPr lang="zh-CN" altLang="zh-CN" dirty="0"/>
          </a:p>
          <a:p>
            <a:pPr marL="400050" lvl="1" indent="0">
              <a:buNone/>
            </a:pPr>
            <a:r>
              <a:rPr lang="en-US" altLang="zh-CN" dirty="0" err="1"/>
              <a:t>ct</a:t>
            </a:r>
            <a:r>
              <a:rPr lang="en-US" altLang="zh-CN" dirty="0"/>
              <a:t> = lambda x : </a:t>
            </a:r>
            <a:r>
              <a:rPr lang="en-US" altLang="zh-CN" dirty="0" err="1"/>
              <a:t>pd.Series</a:t>
            </a:r>
            <a:r>
              <a:rPr lang="en-US" altLang="zh-CN" dirty="0"/>
              <a:t>(1, index = x[</a:t>
            </a:r>
            <a:r>
              <a:rPr lang="en-US" altLang="zh-CN" dirty="0" err="1"/>
              <a:t>pd.notnull</a:t>
            </a:r>
            <a:r>
              <a:rPr lang="en-US" altLang="zh-CN" dirty="0"/>
              <a:t>(x)]) #</a:t>
            </a:r>
            <a:r>
              <a:rPr lang="zh-CN" altLang="zh-CN" dirty="0"/>
              <a:t>转换</a:t>
            </a:r>
            <a:r>
              <a:rPr lang="en-US" altLang="zh-CN" dirty="0"/>
              <a:t>0-1</a:t>
            </a:r>
            <a:r>
              <a:rPr lang="zh-CN" altLang="zh-CN" dirty="0"/>
              <a:t>矩阵的过渡函数</a:t>
            </a:r>
          </a:p>
          <a:p>
            <a:pPr marL="400050" lvl="1" indent="0">
              <a:buNone/>
            </a:pPr>
            <a:r>
              <a:rPr lang="en-US" altLang="zh-CN" dirty="0"/>
              <a:t>b = map(</a:t>
            </a:r>
            <a:r>
              <a:rPr lang="en-US" altLang="zh-CN" dirty="0" err="1"/>
              <a:t>ct</a:t>
            </a:r>
            <a:r>
              <a:rPr lang="en-US" altLang="zh-CN" dirty="0"/>
              <a:t>, </a:t>
            </a:r>
            <a:r>
              <a:rPr lang="en-US" altLang="zh-CN" dirty="0" err="1"/>
              <a:t>data.as_matrix</a:t>
            </a:r>
            <a:r>
              <a:rPr lang="en-US" altLang="zh-CN" dirty="0"/>
              <a:t>()) #</a:t>
            </a:r>
            <a:r>
              <a:rPr lang="zh-CN" altLang="zh-CN" dirty="0"/>
              <a:t>用</a:t>
            </a:r>
            <a:r>
              <a:rPr lang="en-US" altLang="zh-CN" dirty="0"/>
              <a:t>map</a:t>
            </a:r>
            <a:r>
              <a:rPr lang="zh-CN" altLang="zh-CN" dirty="0"/>
              <a:t>方式执行</a:t>
            </a:r>
          </a:p>
          <a:p>
            <a:pPr marL="400050" lvl="1" indent="0">
              <a:buNone/>
            </a:pPr>
            <a:r>
              <a:rPr lang="en-US" altLang="zh-CN" dirty="0"/>
              <a:t>data = </a:t>
            </a:r>
            <a:r>
              <a:rPr lang="en-US" altLang="zh-CN" dirty="0" err="1"/>
              <a:t>pd.DataFrame</a:t>
            </a:r>
            <a:r>
              <a:rPr lang="en-US" altLang="zh-CN" dirty="0"/>
              <a:t>(list(b)).</a:t>
            </a:r>
            <a:r>
              <a:rPr lang="en-US" altLang="zh-CN" dirty="0" err="1"/>
              <a:t>fillna</a:t>
            </a:r>
            <a:r>
              <a:rPr lang="en-US" altLang="zh-CN" dirty="0"/>
              <a:t>(0) #</a:t>
            </a:r>
            <a:r>
              <a:rPr lang="zh-CN" altLang="zh-CN" dirty="0"/>
              <a:t>实现矩阵转换，空值用</a:t>
            </a:r>
            <a:r>
              <a:rPr lang="en-US" altLang="zh-CN" dirty="0"/>
              <a:t>0</a:t>
            </a:r>
            <a:r>
              <a:rPr lang="zh-CN" altLang="zh-CN" dirty="0"/>
              <a:t>填充</a:t>
            </a:r>
          </a:p>
          <a:p>
            <a:pPr marL="400050" lvl="1" indent="0">
              <a:buNone/>
            </a:pPr>
            <a:r>
              <a:rPr lang="en-US" altLang="zh-CN" dirty="0"/>
              <a:t>print(u'\n</a:t>
            </a:r>
            <a:r>
              <a:rPr lang="zh-CN" altLang="zh-CN" dirty="0"/>
              <a:t>转换完毕。</a:t>
            </a:r>
            <a:r>
              <a:rPr lang="en-US" altLang="zh-CN" dirty="0"/>
              <a:t>')</a:t>
            </a:r>
            <a:endParaRPr lang="zh-CN" altLang="zh-CN" dirty="0"/>
          </a:p>
          <a:p>
            <a:pPr marL="400050" lvl="1" indent="0">
              <a:buNone/>
            </a:pPr>
            <a:r>
              <a:rPr lang="en-US" altLang="zh-CN" dirty="0"/>
              <a:t>del b #</a:t>
            </a:r>
            <a:r>
              <a:rPr lang="zh-CN" altLang="zh-CN" dirty="0"/>
              <a:t>删除中间变量</a:t>
            </a:r>
            <a:r>
              <a:rPr lang="en-US" altLang="zh-CN" dirty="0"/>
              <a:t>b</a:t>
            </a:r>
            <a:r>
              <a:rPr lang="zh-CN" altLang="zh-CN" dirty="0"/>
              <a:t>，节省内存</a:t>
            </a:r>
          </a:p>
          <a:p>
            <a:pPr marL="400050" lvl="1" indent="0">
              <a:buNone/>
            </a:pPr>
            <a:r>
              <a:rPr lang="en-US" altLang="zh-CN" dirty="0"/>
              <a:t>support = 0.2 #</a:t>
            </a:r>
            <a:r>
              <a:rPr lang="zh-CN" altLang="zh-CN" dirty="0"/>
              <a:t>最小支持度</a:t>
            </a:r>
          </a:p>
          <a:p>
            <a:pPr marL="400050" lvl="1" indent="0">
              <a:buNone/>
            </a:pPr>
            <a:r>
              <a:rPr lang="en-US" altLang="zh-CN" dirty="0"/>
              <a:t>confidence = 0.5 #</a:t>
            </a:r>
            <a:r>
              <a:rPr lang="zh-CN" altLang="zh-CN" dirty="0"/>
              <a:t>最小置信度</a:t>
            </a:r>
          </a:p>
          <a:p>
            <a:pPr marL="400050" lvl="1" indent="0">
              <a:buNone/>
            </a:pPr>
            <a:r>
              <a:rPr lang="en-US" altLang="zh-CN" dirty="0" err="1"/>
              <a:t>ms</a:t>
            </a:r>
            <a:r>
              <a:rPr lang="en-US" altLang="zh-CN" dirty="0"/>
              <a:t> = '---' #</a:t>
            </a:r>
            <a:r>
              <a:rPr lang="zh-CN" altLang="zh-CN" dirty="0"/>
              <a:t>连接符，默认</a:t>
            </a:r>
            <a:r>
              <a:rPr lang="en-US" altLang="zh-CN" dirty="0"/>
              <a:t>'--'</a:t>
            </a:r>
            <a:r>
              <a:rPr lang="zh-CN" altLang="zh-CN" dirty="0"/>
              <a:t>，用来区分不同元素，如</a:t>
            </a:r>
            <a:r>
              <a:rPr lang="en-US" altLang="zh-CN" dirty="0"/>
              <a:t>A--B</a:t>
            </a:r>
            <a:r>
              <a:rPr lang="zh-CN" altLang="zh-CN" dirty="0"/>
              <a:t>。需要保证原始表格中不含有该字符</a:t>
            </a:r>
            <a:r>
              <a:rPr lang="en-US" altLang="zh-CN" dirty="0"/>
              <a:t> </a:t>
            </a:r>
            <a:endParaRPr lang="zh-CN" altLang="zh-CN" dirty="0"/>
          </a:p>
          <a:p>
            <a:pPr marL="400050" lvl="1" indent="0">
              <a:buNone/>
            </a:pPr>
            <a:r>
              <a:rPr lang="en-US" altLang="zh-CN" dirty="0" err="1"/>
              <a:t>find_rule</a:t>
            </a:r>
            <a:r>
              <a:rPr lang="en-US" altLang="zh-CN" dirty="0"/>
              <a:t>(data, support, confidence, </a:t>
            </a:r>
            <a:r>
              <a:rPr lang="en-US" altLang="zh-CN" dirty="0" err="1"/>
              <a:t>ms</a:t>
            </a:r>
            <a:r>
              <a:rPr lang="en-US" altLang="zh-CN" dirty="0"/>
              <a:t>).</a:t>
            </a:r>
            <a:r>
              <a:rPr lang="en-US" altLang="zh-CN" dirty="0" err="1"/>
              <a:t>to_excel</a:t>
            </a:r>
            <a:r>
              <a:rPr lang="en-US" altLang="zh-CN" dirty="0"/>
              <a:t>(</a:t>
            </a:r>
            <a:r>
              <a:rPr lang="en-US" altLang="zh-CN" dirty="0" err="1"/>
              <a:t>outputfile</a:t>
            </a:r>
            <a:r>
              <a:rPr lang="en-US" altLang="zh-CN" dirty="0"/>
              <a:t>) #</a:t>
            </a:r>
            <a:r>
              <a:rPr lang="zh-CN" altLang="zh-CN" dirty="0"/>
              <a:t>保存结果</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B72F07DA-A7DF-42B3-BDB9-71C6042E5D43}"/>
              </a:ext>
            </a:extLst>
          </p:cNvPr>
          <p:cNvSpPr>
            <a:spLocks noGrp="1"/>
          </p:cNvSpPr>
          <p:nvPr>
            <p:ph type="title"/>
          </p:nvPr>
        </p:nvSpPr>
        <p:spPr/>
        <p:txBody>
          <a:bodyPr/>
          <a:lstStyle/>
          <a:p>
            <a:r>
              <a:rPr lang="zh-CN" altLang="en-US"/>
              <a:t>关联规则运行结果分析</a:t>
            </a:r>
          </a:p>
        </p:txBody>
      </p:sp>
      <p:sp>
        <p:nvSpPr>
          <p:cNvPr id="29699" name="内容占位符 2">
            <a:extLst>
              <a:ext uri="{FF2B5EF4-FFF2-40B4-BE49-F238E27FC236}">
                <a16:creationId xmlns:a16="http://schemas.microsoft.com/office/drawing/2014/main" id="{C58FFB92-58D8-4B99-8338-3AF0A42D25A5}"/>
              </a:ext>
            </a:extLst>
          </p:cNvPr>
          <p:cNvSpPr>
            <a:spLocks noGrp="1"/>
          </p:cNvSpPr>
          <p:nvPr>
            <p:ph idx="1"/>
          </p:nvPr>
        </p:nvSpPr>
        <p:spPr/>
        <p:txBody>
          <a:bodyPr/>
          <a:lstStyle/>
          <a:p>
            <a:r>
              <a:rPr lang="zh-CN" altLang="en-US"/>
              <a:t>转换出的矩阵如下：</a:t>
            </a:r>
          </a:p>
        </p:txBody>
      </p:sp>
      <p:sp>
        <p:nvSpPr>
          <p:cNvPr id="29700" name="矩形 3">
            <a:extLst>
              <a:ext uri="{FF2B5EF4-FFF2-40B4-BE49-F238E27FC236}">
                <a16:creationId xmlns:a16="http://schemas.microsoft.com/office/drawing/2014/main" id="{75F77AFE-A2CE-46BC-BE62-DF8AEDFB240C}"/>
              </a:ext>
            </a:extLst>
          </p:cNvPr>
          <p:cNvSpPr>
            <a:spLocks noChangeArrowheads="1"/>
          </p:cNvSpPr>
          <p:nvPr/>
        </p:nvSpPr>
        <p:spPr bwMode="auto">
          <a:xfrm>
            <a:off x="611188" y="1268413"/>
            <a:ext cx="259238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 a    b    c    d    e</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0  1.0  0.0  1.0  0.0  1.0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1  0.0  1.0  0.0  1.0  0.0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2  0.0  1.0  1.0  0.0  0.0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3  1.0  1.0  1.0  1.0  0.0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4  1.0  1.0  0.0  0.0  0.0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5  0.0  1.0  1.0  0.0  0.0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6  1.0  1.0  0.0  0.0  0.0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7  1.0  1.0  1.0  0.0  1.0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8  1.0  1.0  1.0  0.0  0.0</a:t>
            </a:r>
            <a:endParaRPr lang="zh-CN" altLang="zh-CN" sz="1600">
              <a:latin typeface="微软雅黑" panose="020B0503020204020204" pitchFamily="34" charset="-122"/>
              <a:ea typeface="微软雅黑" panose="020B0503020204020204" pitchFamily="34" charset="-122"/>
            </a:endParaRPr>
          </a:p>
          <a:p>
            <a:pPr eaLnBrk="1" hangingPunct="1"/>
            <a:r>
              <a:rPr lang="en-US" altLang="zh-CN" sz="1600">
                <a:latin typeface="微软雅黑" panose="020B0503020204020204" pitchFamily="34" charset="-122"/>
                <a:ea typeface="微软雅黑" panose="020B0503020204020204" pitchFamily="34" charset="-122"/>
              </a:rPr>
              <a:t>9  1.0  0.0  1.0  0.0  1.0</a:t>
            </a:r>
            <a:endParaRPr lang="zh-CN" altLang="en-US" sz="1600">
              <a:latin typeface="微软雅黑" panose="020B0503020204020204" pitchFamily="34" charset="-122"/>
              <a:ea typeface="微软雅黑" panose="020B0503020204020204" pitchFamily="34" charset="-122"/>
            </a:endParaRPr>
          </a:p>
        </p:txBody>
      </p:sp>
      <p:sp>
        <p:nvSpPr>
          <p:cNvPr id="29701" name="矩形 5">
            <a:extLst>
              <a:ext uri="{FF2B5EF4-FFF2-40B4-BE49-F238E27FC236}">
                <a16:creationId xmlns:a16="http://schemas.microsoft.com/office/drawing/2014/main" id="{16A38616-21E5-46C7-95EA-935BED31C8E9}"/>
              </a:ext>
            </a:extLst>
          </p:cNvPr>
          <p:cNvSpPr>
            <a:spLocks noChangeArrowheads="1"/>
          </p:cNvSpPr>
          <p:nvPr/>
        </p:nvSpPr>
        <p:spPr bwMode="auto">
          <a:xfrm>
            <a:off x="5219700" y="1274763"/>
            <a:ext cx="25209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200">
                <a:latin typeface="微软雅黑" panose="020B0503020204020204" pitchFamily="34" charset="-122"/>
                <a:ea typeface="微软雅黑" panose="020B0503020204020204" pitchFamily="34" charset="-122"/>
              </a:rPr>
              <a:t>               support   confidence</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e---a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e---c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c---e---a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a---e---c      0.3        1.000000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a---b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c---a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c---b             0.5        0.714286</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b---a             0.5        0.625000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b---c             0.5        0.625000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b---c---a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a---c---b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a---b---c       0.3        0.600000</a:t>
            </a:r>
            <a:endParaRPr lang="zh-CN" altLang="zh-CN" sz="1200">
              <a:latin typeface="微软雅黑" panose="020B0503020204020204" pitchFamily="34" charset="-122"/>
              <a:ea typeface="微软雅黑" panose="020B0503020204020204" pitchFamily="34" charset="-122"/>
            </a:endParaRPr>
          </a:p>
          <a:p>
            <a:pPr eaLnBrk="1" hangingPunct="1"/>
            <a:r>
              <a:rPr lang="en-US" altLang="zh-CN" sz="1200">
                <a:latin typeface="微软雅黑" panose="020B0503020204020204" pitchFamily="34" charset="-122"/>
                <a:ea typeface="微软雅黑" panose="020B0503020204020204" pitchFamily="34" charset="-122"/>
              </a:rPr>
              <a:t>a---c---e       0.3        0.600000</a:t>
            </a:r>
            <a:endParaRPr lang="zh-CN" altLang="en-US" sz="1200">
              <a:latin typeface="微软雅黑" panose="020B0503020204020204" pitchFamily="34" charset="-122"/>
              <a:ea typeface="微软雅黑" panose="020B0503020204020204" pitchFamily="34" charset="-122"/>
            </a:endParaRPr>
          </a:p>
        </p:txBody>
      </p:sp>
      <p:sp>
        <p:nvSpPr>
          <p:cNvPr id="29702" name="内容占位符 2">
            <a:extLst>
              <a:ext uri="{FF2B5EF4-FFF2-40B4-BE49-F238E27FC236}">
                <a16:creationId xmlns:a16="http://schemas.microsoft.com/office/drawing/2014/main" id="{EE3D53C7-05F5-4DCA-BBBB-2B8B5E8DEB64}"/>
              </a:ext>
            </a:extLst>
          </p:cNvPr>
          <p:cNvSpPr txBox="1">
            <a:spLocks/>
          </p:cNvSpPr>
          <p:nvPr/>
        </p:nvSpPr>
        <p:spPr bwMode="auto">
          <a:xfrm>
            <a:off x="4786313" y="703263"/>
            <a:ext cx="38544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en-US" sz="2000">
                <a:solidFill>
                  <a:schemeClr val="tx1"/>
                </a:solidFill>
                <a:latin typeface="微软雅黑" panose="020B0503020204020204" pitchFamily="34" charset="-122"/>
                <a:ea typeface="微软雅黑" panose="020B0503020204020204" pitchFamily="34" charset="-122"/>
              </a:rPr>
              <a:t>运行程序的结果如下：</a:t>
            </a:r>
          </a:p>
        </p:txBody>
      </p:sp>
      <p:sp>
        <p:nvSpPr>
          <p:cNvPr id="8" name="TextBox 7">
            <a:extLst>
              <a:ext uri="{FF2B5EF4-FFF2-40B4-BE49-F238E27FC236}">
                <a16:creationId xmlns:a16="http://schemas.microsoft.com/office/drawing/2014/main" id="{1391F8E5-034D-4073-9958-A1414F228FB9}"/>
              </a:ext>
            </a:extLst>
          </p:cNvPr>
          <p:cNvSpPr txBox="1"/>
          <p:nvPr/>
        </p:nvSpPr>
        <p:spPr>
          <a:xfrm>
            <a:off x="250825" y="4076700"/>
            <a:ext cx="8569325" cy="27082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对输出结果进行解释：如关联规则“</a:t>
            </a:r>
            <a:r>
              <a:rPr lang="en-US" altLang="zh-CN" sz="2000" dirty="0">
                <a:latin typeface="微软雅黑" pitchFamily="34" charset="-122"/>
                <a:ea typeface="微软雅黑" pitchFamily="34" charset="-122"/>
              </a:rPr>
              <a:t>a---b      0.5    0.714286</a:t>
            </a:r>
            <a:r>
              <a:rPr lang="zh-CN" altLang="zh-CN" sz="2000" dirty="0">
                <a:latin typeface="微软雅黑" pitchFamily="34" charset="-122"/>
                <a:ea typeface="微软雅黑" pitchFamily="34" charset="-122"/>
              </a:rPr>
              <a:t>”这条，关联规则</a:t>
            </a:r>
            <a:r>
              <a:rPr lang="en-US" altLang="zh-CN" sz="2000" dirty="0">
                <a:latin typeface="微软雅黑" pitchFamily="34" charset="-122"/>
                <a:ea typeface="微软雅黑" pitchFamily="34" charset="-122"/>
              </a:rPr>
              <a:t>a---b</a:t>
            </a:r>
            <a:r>
              <a:rPr lang="zh-CN" altLang="zh-CN" sz="2000" dirty="0">
                <a:latin typeface="微软雅黑" pitchFamily="34" charset="-122"/>
                <a:ea typeface="微软雅黑" pitchFamily="34" charset="-122"/>
              </a:rPr>
              <a:t>的支持度</a:t>
            </a:r>
            <a:r>
              <a:rPr lang="en-US" altLang="zh-CN" sz="2000" dirty="0">
                <a:latin typeface="微软雅黑" pitchFamily="34" charset="-122"/>
                <a:ea typeface="微软雅黑" pitchFamily="34" charset="-122"/>
              </a:rPr>
              <a:t>support=0.5</a:t>
            </a:r>
            <a:r>
              <a:rPr lang="zh-CN" altLang="zh-CN" sz="2000" dirty="0">
                <a:latin typeface="微软雅黑" pitchFamily="34" charset="-122"/>
                <a:ea typeface="微软雅黑" pitchFamily="34" charset="-122"/>
              </a:rPr>
              <a:t>，置信度</a:t>
            </a:r>
            <a:r>
              <a:rPr lang="en-US" altLang="zh-CN" sz="2000" dirty="0">
                <a:latin typeface="微软雅黑" pitchFamily="34" charset="-122"/>
                <a:ea typeface="微软雅黑" pitchFamily="34" charset="-122"/>
              </a:rPr>
              <a:t>confidence=0.714286</a:t>
            </a:r>
            <a:r>
              <a:rPr lang="zh-CN" altLang="zh-CN" sz="2000" dirty="0">
                <a:latin typeface="微软雅黑" pitchFamily="34" charset="-122"/>
                <a:ea typeface="微软雅黑" pitchFamily="34" charset="-122"/>
              </a:rPr>
              <a:t>。对于餐饮业来说，这条规则意味着客户同时点菜品</a:t>
            </a:r>
            <a:r>
              <a:rPr lang="en-US" altLang="zh-CN" sz="2000" dirty="0">
                <a:latin typeface="微软雅黑" pitchFamily="34" charset="-122"/>
                <a:ea typeface="微软雅黑" pitchFamily="34" charset="-122"/>
              </a:rPr>
              <a:t>a</a:t>
            </a:r>
            <a:r>
              <a:rPr lang="zh-CN" altLang="zh-CN"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b</a:t>
            </a:r>
            <a:r>
              <a:rPr lang="zh-CN" altLang="zh-CN" sz="2000" dirty="0">
                <a:latin typeface="微软雅黑" pitchFamily="34" charset="-122"/>
                <a:ea typeface="微软雅黑" pitchFamily="34" charset="-122"/>
              </a:rPr>
              <a:t>的概率是</a:t>
            </a:r>
            <a:r>
              <a:rPr lang="en-US" altLang="zh-CN" sz="2000" dirty="0">
                <a:latin typeface="微软雅黑" pitchFamily="34" charset="-122"/>
                <a:ea typeface="微软雅黑" pitchFamily="34" charset="-122"/>
              </a:rPr>
              <a:t>50%</a:t>
            </a:r>
            <a:r>
              <a:rPr lang="zh-CN" altLang="zh-CN" sz="2000" dirty="0">
                <a:latin typeface="微软雅黑" pitchFamily="34" charset="-122"/>
                <a:ea typeface="微软雅黑" pitchFamily="34" charset="-122"/>
              </a:rPr>
              <a:t>，点了菜品</a:t>
            </a:r>
            <a:r>
              <a:rPr lang="en-US" altLang="zh-CN" sz="2000" dirty="0">
                <a:latin typeface="微软雅黑" pitchFamily="34" charset="-122"/>
                <a:ea typeface="微软雅黑" pitchFamily="34" charset="-122"/>
              </a:rPr>
              <a:t>a</a:t>
            </a:r>
            <a:r>
              <a:rPr lang="zh-CN" altLang="zh-CN" sz="2000" dirty="0">
                <a:latin typeface="微软雅黑" pitchFamily="34" charset="-122"/>
                <a:ea typeface="微软雅黑" pitchFamily="34" charset="-122"/>
              </a:rPr>
              <a:t>，再点菜品</a:t>
            </a:r>
            <a:r>
              <a:rPr lang="en-US" altLang="zh-CN" sz="2000" dirty="0">
                <a:latin typeface="微软雅黑" pitchFamily="34" charset="-122"/>
                <a:ea typeface="微软雅黑" pitchFamily="34" charset="-122"/>
              </a:rPr>
              <a:t>b</a:t>
            </a:r>
            <a:r>
              <a:rPr lang="zh-CN" altLang="zh-CN" sz="2000" dirty="0">
                <a:latin typeface="微软雅黑" pitchFamily="34" charset="-122"/>
                <a:ea typeface="微软雅黑" pitchFamily="34" charset="-122"/>
              </a:rPr>
              <a:t>的概率是</a:t>
            </a:r>
            <a:r>
              <a:rPr lang="en-US" altLang="zh-CN" sz="2000" dirty="0">
                <a:latin typeface="微软雅黑" pitchFamily="34" charset="-122"/>
                <a:ea typeface="微软雅黑" pitchFamily="34" charset="-122"/>
              </a:rPr>
              <a:t>71.4286%</a:t>
            </a:r>
            <a:r>
              <a:rPr lang="zh-CN" altLang="zh-CN" sz="2000" dirty="0">
                <a:latin typeface="微软雅黑" pitchFamily="34" charset="-122"/>
                <a:ea typeface="微软雅黑" pitchFamily="34" charset="-122"/>
              </a:rPr>
              <a:t>。知道了这些，就可以对顾客进行智能推荐，增加销量同时满足客户需求。</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799451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57A56D8-B567-4B06-B8B2-3B5D713EB312}"/>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C7D9B655-67C6-4C5D-B229-9D6CB826E46F}"/>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526A076-7BC4-4FBA-B8E9-2C04E3646E42}"/>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FFA302D-66B8-44DD-80F9-60788E702A3E}"/>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t>关联规则</a:t>
            </a:r>
            <a:r>
              <a:rPr lang="zh-CN" altLang="en-US" sz="1800" dirty="0"/>
              <a:t>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261EF8C8-C407-41DC-95C8-64E43AA3973D}"/>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关联规则算法</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A4FF8EB3-D4E5-48BB-A132-4B6E3BF6C353}"/>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5390AC0E-0C82-449D-8BCB-09D5A478A58B}"/>
              </a:ext>
            </a:extLst>
          </p:cNvPr>
          <p:cNvSpPr>
            <a:spLocks noGrp="1"/>
          </p:cNvSpPr>
          <p:nvPr>
            <p:ph type="title"/>
          </p:nvPr>
        </p:nvSpPr>
        <p:spPr>
          <a:xfrm>
            <a:off x="395288" y="153988"/>
            <a:ext cx="8064500"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0CB16BB-77E6-4467-A49D-3A84BE775749}"/>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关联规则的实现</a:t>
            </a:r>
          </a:p>
        </p:txBody>
      </p:sp>
      <p:sp>
        <p:nvSpPr>
          <p:cNvPr id="16" name="Oval 13">
            <a:hlinkClick r:id="" action="ppaction://noaction" highlightClick="1"/>
            <a:extLst>
              <a:ext uri="{FF2B5EF4-FFF2-40B4-BE49-F238E27FC236}">
                <a16:creationId xmlns:a16="http://schemas.microsoft.com/office/drawing/2014/main" id="{80807C7D-CEE1-4AA9-A169-8E735050B86D}"/>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B4D68E2-D3AC-4B2B-A5CC-D4A49D2C6A9F}"/>
              </a:ext>
            </a:extLst>
          </p:cNvPr>
          <p:cNvSpPr>
            <a:spLocks noGrp="1"/>
          </p:cNvSpPr>
          <p:nvPr>
            <p:ph type="title"/>
          </p:nvPr>
        </p:nvSpPr>
        <p:spPr/>
        <p:txBody>
          <a:bodyPr/>
          <a:lstStyle/>
          <a:p>
            <a:r>
              <a:rPr lang="zh-CN" altLang="en-US"/>
              <a:t>关联规则概述</a:t>
            </a:r>
          </a:p>
        </p:txBody>
      </p:sp>
      <p:sp>
        <p:nvSpPr>
          <p:cNvPr id="18435" name="内容占位符 2">
            <a:extLst>
              <a:ext uri="{FF2B5EF4-FFF2-40B4-BE49-F238E27FC236}">
                <a16:creationId xmlns:a16="http://schemas.microsoft.com/office/drawing/2014/main" id="{99DB6A27-D89A-4C1E-8656-34D96758CF17}"/>
              </a:ext>
            </a:extLst>
          </p:cNvPr>
          <p:cNvSpPr>
            <a:spLocks noGrp="1"/>
          </p:cNvSpPr>
          <p:nvPr>
            <p:ph idx="1"/>
          </p:nvPr>
        </p:nvSpPr>
        <p:spPr/>
        <p:txBody>
          <a:bodyPr/>
          <a:lstStyle/>
          <a:p>
            <a:r>
              <a:rPr lang="zh-CN" altLang="zh-CN" dirty="0"/>
              <a:t>关联规则反映了不同事物之间的关联性，其关系通常表现为一对一或者一对多，关联规则分析是从事务数据库，关系数据库和其他信息存储中的大量数据的项集之间发现有趣的、频繁出现的模式、关联和相关性。</a:t>
            </a:r>
          </a:p>
          <a:p>
            <a:r>
              <a:rPr lang="zh-CN" altLang="zh-CN" dirty="0"/>
              <a:t>更确切的说，关联规则通过量化的数字描述物品甲的出现对物品乙的出现有多大的影响。它的模式属于描述型模式，发现关联规则的算法属于无监督学习的方法。</a:t>
            </a:r>
          </a:p>
          <a:p>
            <a:r>
              <a:rPr lang="zh-CN" altLang="zh-CN" dirty="0"/>
              <a:t>关联规则分析是数据挖掘中最活跃的研究方法之一，目的是</a:t>
            </a:r>
            <a:r>
              <a:rPr lang="zh-CN" altLang="zh-CN" dirty="0">
                <a:solidFill>
                  <a:srgbClr val="FF0000"/>
                </a:solidFill>
              </a:rPr>
              <a:t>在一个数据集中找出各项之间的关联关系，而这种关系并没有在数据中直接表示出来</a:t>
            </a:r>
            <a:r>
              <a:rPr lang="zh-CN" altLang="zh-CN" dirty="0"/>
              <a:t>。</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08B32B6-6C7F-4C5B-AC9B-1A4DB1876A3F}"/>
              </a:ext>
            </a:extLst>
          </p:cNvPr>
          <p:cNvSpPr>
            <a:spLocks noGrp="1"/>
          </p:cNvSpPr>
          <p:nvPr>
            <p:ph type="title"/>
          </p:nvPr>
        </p:nvSpPr>
        <p:spPr/>
        <p:txBody>
          <a:bodyPr/>
          <a:lstStyle/>
          <a:p>
            <a:r>
              <a:rPr lang="zh-CN" altLang="en-US"/>
              <a:t>关联规则</a:t>
            </a:r>
          </a:p>
        </p:txBody>
      </p:sp>
      <p:sp>
        <p:nvSpPr>
          <p:cNvPr id="19459" name="内容占位符 2">
            <a:extLst>
              <a:ext uri="{FF2B5EF4-FFF2-40B4-BE49-F238E27FC236}">
                <a16:creationId xmlns:a16="http://schemas.microsoft.com/office/drawing/2014/main" id="{21C60BEE-3B93-4724-8837-A74FEF95D3D1}"/>
              </a:ext>
            </a:extLst>
          </p:cNvPr>
          <p:cNvSpPr>
            <a:spLocks noGrp="1"/>
          </p:cNvSpPr>
          <p:nvPr>
            <p:ph idx="1"/>
          </p:nvPr>
        </p:nvSpPr>
        <p:spPr/>
        <p:txBody>
          <a:bodyPr/>
          <a:lstStyle/>
          <a:p>
            <a:r>
              <a:rPr lang="zh-CN" altLang="zh-CN"/>
              <a:t>常用的关联规则分析算法如</a:t>
            </a:r>
            <a:r>
              <a:rPr lang="zh-CN" altLang="en-US"/>
              <a:t>下</a:t>
            </a:r>
            <a:r>
              <a:rPr lang="zh-CN" altLang="zh-CN"/>
              <a:t>表所示</a:t>
            </a:r>
            <a:r>
              <a:rPr lang="zh-CN" altLang="en-US"/>
              <a:t>：</a:t>
            </a:r>
          </a:p>
        </p:txBody>
      </p:sp>
      <p:graphicFrame>
        <p:nvGraphicFramePr>
          <p:cNvPr id="4" name="表格 3">
            <a:extLst>
              <a:ext uri="{FF2B5EF4-FFF2-40B4-BE49-F238E27FC236}">
                <a16:creationId xmlns:a16="http://schemas.microsoft.com/office/drawing/2014/main" id="{156967D5-2CBD-4456-A916-2F32C78CFFF0}"/>
              </a:ext>
            </a:extLst>
          </p:cNvPr>
          <p:cNvGraphicFramePr>
            <a:graphicFrameLocks noGrp="1"/>
          </p:cNvGraphicFramePr>
          <p:nvPr/>
        </p:nvGraphicFramePr>
        <p:xfrm>
          <a:off x="684213" y="1504950"/>
          <a:ext cx="7343775" cy="3292476"/>
        </p:xfrm>
        <a:graphic>
          <a:graphicData uri="http://schemas.openxmlformats.org/drawingml/2006/table">
            <a:tbl>
              <a:tblPr>
                <a:tableStyleId>{69CF1AB2-1976-4502-BF36-3FF5EA218861}</a:tableStyleId>
              </a:tblPr>
              <a:tblGrid>
                <a:gridCol w="1067631">
                  <a:extLst>
                    <a:ext uri="{9D8B030D-6E8A-4147-A177-3AD203B41FA5}">
                      <a16:colId xmlns:a16="http://schemas.microsoft.com/office/drawing/2014/main" val="20000"/>
                    </a:ext>
                  </a:extLst>
                </a:gridCol>
                <a:gridCol w="6276144">
                  <a:extLst>
                    <a:ext uri="{9D8B030D-6E8A-4147-A177-3AD203B41FA5}">
                      <a16:colId xmlns:a16="http://schemas.microsoft.com/office/drawing/2014/main" val="20001"/>
                    </a:ext>
                  </a:extLst>
                </a:gridCol>
              </a:tblGrid>
              <a:tr h="274373">
                <a:tc>
                  <a:txBody>
                    <a:bodyPr/>
                    <a:lstStyle/>
                    <a:p>
                      <a:pPr algn="ctr">
                        <a:spcAft>
                          <a:spcPts val="0"/>
                        </a:spcAft>
                      </a:pPr>
                      <a:r>
                        <a:rPr lang="zh-CN" sz="1800" kern="100" dirty="0">
                          <a:effectLst/>
                        </a:rPr>
                        <a:t>算法名称</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ctr">
                        <a:spcAft>
                          <a:spcPts val="0"/>
                        </a:spcAft>
                      </a:pPr>
                      <a:r>
                        <a:rPr lang="zh-CN" sz="1800" kern="100" dirty="0">
                          <a:effectLst/>
                        </a:rPr>
                        <a:t>算法描述</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0"/>
                  </a:ext>
                </a:extLst>
              </a:tr>
              <a:tr h="823119">
                <a:tc>
                  <a:txBody>
                    <a:bodyPr/>
                    <a:lstStyle/>
                    <a:p>
                      <a:pPr algn="ctr">
                        <a:spcAft>
                          <a:spcPts val="0"/>
                        </a:spcAft>
                      </a:pPr>
                      <a:r>
                        <a:rPr lang="zh-CN" sz="1800" kern="100" dirty="0">
                          <a:effectLst/>
                        </a:rPr>
                        <a:t>Apriori</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关联规则最常用也是最经典的挖掘频繁项集的算法，其核心思想是通过连接产生候选项及其支持度然后通过剪枝生成频繁项集。</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1"/>
                  </a:ext>
                </a:extLst>
              </a:tr>
              <a:tr h="823119">
                <a:tc>
                  <a:txBody>
                    <a:bodyPr/>
                    <a:lstStyle/>
                    <a:p>
                      <a:pPr algn="ctr">
                        <a:spcAft>
                          <a:spcPts val="0"/>
                        </a:spcAft>
                      </a:pPr>
                      <a:r>
                        <a:rPr lang="zh-CN" sz="1800" kern="100" dirty="0">
                          <a:effectLst/>
                        </a:rPr>
                        <a:t>Eclat算法</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Eclat算法是一种深度优先算法，采用垂直数据表示形式，在概念格理论的基础上利用基于前缀的等价关系将搜索空间划分为较小的子空间。</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2"/>
                  </a:ext>
                </a:extLst>
              </a:tr>
              <a:tr h="823119">
                <a:tc>
                  <a:txBody>
                    <a:bodyPr/>
                    <a:lstStyle/>
                    <a:p>
                      <a:pPr algn="ctr">
                        <a:spcAft>
                          <a:spcPts val="0"/>
                        </a:spcAft>
                      </a:pPr>
                      <a:r>
                        <a:rPr lang="zh-CN" sz="1800" kern="100" dirty="0">
                          <a:effectLst/>
                        </a:rPr>
                        <a:t>FP-Tree</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针对Apriori算法的固有的多次扫面事务数据集的缺陷，提出的不产生候选频繁项集的方法。Apriori和FP-Tree都是寻找频繁项集的算法。</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3"/>
                  </a:ext>
                </a:extLst>
              </a:tr>
              <a:tr h="548746">
                <a:tc>
                  <a:txBody>
                    <a:bodyPr/>
                    <a:lstStyle/>
                    <a:p>
                      <a:pPr algn="ctr">
                        <a:spcAft>
                          <a:spcPts val="0"/>
                        </a:spcAft>
                      </a:pPr>
                      <a:r>
                        <a:rPr lang="zh-CN" sz="1800" kern="100" dirty="0">
                          <a:effectLst/>
                        </a:rPr>
                        <a:t>灰色关联法</a:t>
                      </a:r>
                      <a:endParaRPr lang="zh-CN" sz="1800" kern="100" dirty="0">
                        <a:effectLst/>
                        <a:latin typeface="微软雅黑" pitchFamily="34" charset="-122"/>
                        <a:ea typeface="微软雅黑" pitchFamily="34" charset="-122"/>
                      </a:endParaRPr>
                    </a:p>
                  </a:txBody>
                  <a:tcPr marL="68570" marR="68570" marT="0" marB="0" anchor="ctr"/>
                </a:tc>
                <a:tc>
                  <a:txBody>
                    <a:bodyPr/>
                    <a:lstStyle/>
                    <a:p>
                      <a:pPr algn="just">
                        <a:spcAft>
                          <a:spcPts val="0"/>
                        </a:spcAft>
                      </a:pPr>
                      <a:r>
                        <a:rPr lang="zh-CN" sz="1800" kern="100" dirty="0">
                          <a:effectLst/>
                        </a:rPr>
                        <a:t>分析和确定各因素之间的影响程度或是若干个子因素（子序列）对主因素（母序列）的贡献度而进行的一种分析方法。</a:t>
                      </a:r>
                      <a:endParaRPr lang="zh-CN" sz="1800" kern="100" dirty="0">
                        <a:effectLst/>
                        <a:latin typeface="微软雅黑" pitchFamily="34" charset="-122"/>
                        <a:ea typeface="微软雅黑" pitchFamily="34" charset="-122"/>
                      </a:endParaRPr>
                    </a:p>
                  </a:txBody>
                  <a:tcPr marL="68570" marR="68570" marT="0" marB="0"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CB1ECD05-6C7C-4DBB-851A-70BF3BAC30E4}"/>
              </a:ext>
            </a:extLst>
          </p:cNvPr>
          <p:cNvSpPr txBox="1"/>
          <p:nvPr/>
        </p:nvSpPr>
        <p:spPr>
          <a:xfrm>
            <a:off x="250825" y="5013325"/>
            <a:ext cx="7921625" cy="1323975"/>
          </a:xfrm>
          <a:prstGeom prst="rect">
            <a:avLst/>
          </a:prstGeom>
          <a:noFill/>
        </p:spPr>
        <p:txBody>
          <a:bodyPr>
            <a:spAutoFit/>
          </a:bodyPr>
          <a:lstStyle/>
          <a:p>
            <a:pPr marL="342900" indent="-342900">
              <a:lnSpc>
                <a:spcPct val="150000"/>
              </a:lnSpc>
              <a:buClr>
                <a:srgbClr val="002060"/>
              </a:buClr>
              <a:buFont typeface="Wingdings" pitchFamily="2" charset="2"/>
              <a:buChar char="l"/>
              <a:defRPr/>
            </a:pPr>
            <a:r>
              <a:rPr lang="zh-CN" altLang="zh-CN" sz="2000" dirty="0">
                <a:latin typeface="微软雅黑" pitchFamily="34" charset="-122"/>
                <a:ea typeface="微软雅黑" pitchFamily="34" charset="-122"/>
              </a:rPr>
              <a:t>这几种方法里，目前在</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中实现的效果较好的为</a:t>
            </a:r>
            <a:r>
              <a:rPr lang="en-US" altLang="zh-CN" sz="2000" dirty="0" err="1">
                <a:latin typeface="微软雅黑" pitchFamily="34" charset="-122"/>
                <a:ea typeface="微软雅黑" pitchFamily="34" charset="-122"/>
              </a:rPr>
              <a:t>Apriori</a:t>
            </a:r>
            <a:r>
              <a:rPr lang="zh-CN" altLang="zh-CN" sz="2000" dirty="0">
                <a:latin typeface="微软雅黑" pitchFamily="34" charset="-122"/>
                <a:ea typeface="微软雅黑" pitchFamily="34" charset="-122"/>
              </a:rPr>
              <a:t>算法。本章主要重点介绍</a:t>
            </a:r>
            <a:r>
              <a:rPr lang="en-US" altLang="zh-CN" sz="2000" dirty="0" err="1">
                <a:latin typeface="微软雅黑" pitchFamily="34" charset="-122"/>
                <a:ea typeface="微软雅黑" pitchFamily="34" charset="-122"/>
              </a:rPr>
              <a:t>Apriori</a:t>
            </a:r>
            <a:r>
              <a:rPr lang="zh-CN" altLang="zh-CN" sz="2000" dirty="0">
                <a:latin typeface="微软雅黑" pitchFamily="34" charset="-122"/>
                <a:ea typeface="微软雅黑" pitchFamily="34" charset="-122"/>
              </a:rPr>
              <a:t>算法及其在</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中的实现。</a:t>
            </a:r>
          </a:p>
          <a:p>
            <a:pPr>
              <a:defRPr/>
            </a:pPr>
            <a:endParaRPr lang="zh-CN" altLang="en-US" sz="2000"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AD4004C-2A9F-4430-B9D6-C6117D9772D6}"/>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7023EAC-C9B9-446D-A66E-523FC8734751}"/>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989CBA7-95AB-42F8-A2D3-065EA5FB0FA8}"/>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B2F493DB-1A86-4374-AA46-39313986AFAE}"/>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关联规则</a:t>
            </a:r>
            <a:r>
              <a:rPr lang="zh-CN" altLang="en-US" sz="1800" dirty="0">
                <a:latin typeface="微软雅黑" pitchFamily="34" charset="-122"/>
                <a:ea typeface="微软雅黑" pitchFamily="34" charset="-122"/>
              </a:rPr>
              <a:t>概述</a:t>
            </a:r>
          </a:p>
        </p:txBody>
      </p:sp>
      <p:sp>
        <p:nvSpPr>
          <p:cNvPr id="11" name="AutoShape 12">
            <a:hlinkClick r:id="" action="ppaction://noaction" highlightClick="1"/>
            <a:extLst>
              <a:ext uri="{FF2B5EF4-FFF2-40B4-BE49-F238E27FC236}">
                <a16:creationId xmlns:a16="http://schemas.microsoft.com/office/drawing/2014/main" id="{700E2A09-AA80-4288-A0CE-7B96D8DC054F}"/>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t>关联规则算法</a:t>
            </a:r>
            <a:endParaRPr lang="zh-CN" altLang="en-US" sz="1800" dirty="0"/>
          </a:p>
        </p:txBody>
      </p:sp>
      <p:sp>
        <p:nvSpPr>
          <p:cNvPr id="12" name="Oval 13">
            <a:hlinkClick r:id="" action="ppaction://noaction" highlightClick="1"/>
            <a:extLst>
              <a:ext uri="{FF2B5EF4-FFF2-40B4-BE49-F238E27FC236}">
                <a16:creationId xmlns:a16="http://schemas.microsoft.com/office/drawing/2014/main" id="{322F4FD2-8348-49B2-81B8-0E65423DB603}"/>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t>2</a:t>
            </a:r>
          </a:p>
        </p:txBody>
      </p:sp>
      <p:sp>
        <p:nvSpPr>
          <p:cNvPr id="20492" name="标题 13">
            <a:extLst>
              <a:ext uri="{FF2B5EF4-FFF2-40B4-BE49-F238E27FC236}">
                <a16:creationId xmlns:a16="http://schemas.microsoft.com/office/drawing/2014/main" id="{2DE78662-B8E8-4576-A227-F7DDEE88DEC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8D8A9C4-D8DF-473F-8350-C5860A8EC3A9}"/>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关联规则的实现</a:t>
            </a:r>
          </a:p>
        </p:txBody>
      </p:sp>
      <p:sp>
        <p:nvSpPr>
          <p:cNvPr id="16" name="Oval 13">
            <a:hlinkClick r:id="" action="ppaction://noaction" highlightClick="1"/>
            <a:extLst>
              <a:ext uri="{FF2B5EF4-FFF2-40B4-BE49-F238E27FC236}">
                <a16:creationId xmlns:a16="http://schemas.microsoft.com/office/drawing/2014/main" id="{67AE58E5-083E-4E8F-A5A9-1AB5A885265D}"/>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3E02E23-26B2-4759-BBFF-9B3809A70466}"/>
              </a:ext>
            </a:extLst>
          </p:cNvPr>
          <p:cNvSpPr>
            <a:spLocks noGrp="1"/>
          </p:cNvSpPr>
          <p:nvPr>
            <p:ph type="title"/>
          </p:nvPr>
        </p:nvSpPr>
        <p:spPr/>
        <p:txBody>
          <a:bodyPr/>
          <a:lstStyle/>
          <a:p>
            <a:r>
              <a:rPr lang="en-US" altLang="zh-CN"/>
              <a:t>Apriori</a:t>
            </a:r>
            <a:r>
              <a:rPr lang="zh-CN" altLang="zh-CN"/>
              <a:t>算法</a:t>
            </a:r>
            <a:endParaRPr lang="zh-CN" altLang="en-US"/>
          </a:p>
        </p:txBody>
      </p:sp>
      <p:sp>
        <p:nvSpPr>
          <p:cNvPr id="3" name="内容占位符 2">
            <a:extLst>
              <a:ext uri="{FF2B5EF4-FFF2-40B4-BE49-F238E27FC236}">
                <a16:creationId xmlns:a16="http://schemas.microsoft.com/office/drawing/2014/main" id="{59CA9BAC-F903-4381-B115-64C4DEB62241}"/>
              </a:ext>
            </a:extLst>
          </p:cNvPr>
          <p:cNvSpPr>
            <a:spLocks noGrp="1"/>
          </p:cNvSpPr>
          <p:nvPr>
            <p:ph idx="1"/>
          </p:nvPr>
        </p:nvSpPr>
        <p:spPr/>
        <p:txBody>
          <a:bodyPr/>
          <a:lstStyle/>
          <a:p>
            <a:r>
              <a:rPr lang="en-US" altLang="zh-CN"/>
              <a:t>Apriori</a:t>
            </a:r>
            <a:r>
              <a:rPr lang="zh-CN" altLang="zh-CN"/>
              <a:t>算法是最经典的挖掘频繁项集的算法，第一次实现了在大数据集上可行的关联规则提取，其核心思想是通过连接产生候选项与其支持度然后通过剪枝生成频繁项集。</a:t>
            </a:r>
            <a:endParaRPr lang="en-US" altLang="zh-CN"/>
          </a:p>
          <a:p>
            <a:r>
              <a:rPr lang="zh-CN" altLang="zh-CN"/>
              <a:t>关联规则的一般形式</a:t>
            </a:r>
            <a:r>
              <a:rPr lang="en-US" altLang="zh-CN"/>
              <a:t>:</a:t>
            </a:r>
          </a:p>
          <a:p>
            <a:r>
              <a:rPr lang="en-US" altLang="zh-CN"/>
              <a:t> </a:t>
            </a:r>
            <a:r>
              <a:rPr lang="zh-CN" altLang="zh-CN"/>
              <a:t>项集</a:t>
            </a:r>
            <a:r>
              <a:rPr lang="en-US" altLang="zh-CN"/>
              <a:t>A</a:t>
            </a:r>
            <a:r>
              <a:rPr lang="zh-CN" altLang="zh-CN"/>
              <a:t>、</a:t>
            </a:r>
            <a:r>
              <a:rPr lang="en-US" altLang="zh-CN"/>
              <a:t>B</a:t>
            </a:r>
            <a:r>
              <a:rPr lang="zh-CN" altLang="zh-CN"/>
              <a:t>同时发生的概率称为关联规则的支持度（也称相对支持度）：</a:t>
            </a:r>
          </a:p>
          <a:p>
            <a:endParaRPr lang="zh-CN" altLang="zh-CN"/>
          </a:p>
          <a:p>
            <a:r>
              <a:rPr lang="en-US" altLang="zh-CN"/>
              <a:t>   </a:t>
            </a:r>
            <a:r>
              <a:rPr lang="zh-CN" altLang="zh-CN"/>
              <a:t>项集</a:t>
            </a:r>
            <a:r>
              <a:rPr lang="en-US" altLang="zh-CN"/>
              <a:t>A</a:t>
            </a:r>
            <a:r>
              <a:rPr lang="zh-CN" altLang="zh-CN"/>
              <a:t>发生，则项集</a:t>
            </a:r>
            <a:r>
              <a:rPr lang="en-US" altLang="zh-CN"/>
              <a:t>B</a:t>
            </a:r>
            <a:r>
              <a:rPr lang="zh-CN" altLang="zh-CN"/>
              <a:t>发生的概率为关联规则的置信度：</a:t>
            </a:r>
          </a:p>
          <a:p>
            <a:endParaRPr lang="zh-CN" altLang="zh-CN"/>
          </a:p>
          <a:p>
            <a:endParaRPr lang="zh-CN" altLang="en-US" dirty="0"/>
          </a:p>
        </p:txBody>
      </p:sp>
      <p:pic>
        <p:nvPicPr>
          <p:cNvPr id="21508" name="Picture 2">
            <a:extLst>
              <a:ext uri="{FF2B5EF4-FFF2-40B4-BE49-F238E27FC236}">
                <a16:creationId xmlns:a16="http://schemas.microsoft.com/office/drawing/2014/main" id="{9A4A6EDF-4988-46F1-A776-BA17B3AE7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476625"/>
            <a:ext cx="34909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4">
            <a:extLst>
              <a:ext uri="{FF2B5EF4-FFF2-40B4-BE49-F238E27FC236}">
                <a16:creationId xmlns:a16="http://schemas.microsoft.com/office/drawing/2014/main" id="{399019E0-CF55-4142-8FDF-72B0F6B21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567238"/>
            <a:ext cx="33131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77CA74E-050D-4BC7-9689-CCA8C2A6E998}"/>
              </a:ext>
            </a:extLst>
          </p:cNvPr>
          <p:cNvSpPr>
            <a:spLocks noGrp="1"/>
          </p:cNvSpPr>
          <p:nvPr>
            <p:ph type="title"/>
          </p:nvPr>
        </p:nvSpPr>
        <p:spPr/>
        <p:txBody>
          <a:bodyPr/>
          <a:lstStyle/>
          <a:p>
            <a:r>
              <a:rPr lang="en-US" altLang="zh-CN"/>
              <a:t>Apriori</a:t>
            </a:r>
            <a:r>
              <a:rPr lang="zh-CN" altLang="zh-CN"/>
              <a:t>算法</a:t>
            </a:r>
            <a:endParaRPr lang="zh-CN" altLang="en-US"/>
          </a:p>
        </p:txBody>
      </p:sp>
      <p:pic>
        <p:nvPicPr>
          <p:cNvPr id="5" name="图片 4">
            <a:extLst>
              <a:ext uri="{FF2B5EF4-FFF2-40B4-BE49-F238E27FC236}">
                <a16:creationId xmlns:a16="http://schemas.microsoft.com/office/drawing/2014/main" id="{441941AE-B883-42F4-AFCA-0ED80D732F44}"/>
              </a:ext>
            </a:extLst>
          </p:cNvPr>
          <p:cNvPicPr>
            <a:picLocks noChangeAspect="1"/>
          </p:cNvPicPr>
          <p:nvPr/>
        </p:nvPicPr>
        <p:blipFill>
          <a:blip r:embed="rId2"/>
          <a:stretch>
            <a:fillRect/>
          </a:stretch>
        </p:blipFill>
        <p:spPr>
          <a:xfrm>
            <a:off x="251520" y="692695"/>
            <a:ext cx="8496944" cy="5733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15B80EDC-63EB-4C2A-A88C-542CF5989BC2}"/>
              </a:ext>
            </a:extLst>
          </p:cNvPr>
          <p:cNvSpPr>
            <a:spLocks noGrp="1"/>
          </p:cNvSpPr>
          <p:nvPr>
            <p:ph type="title"/>
          </p:nvPr>
        </p:nvSpPr>
        <p:spPr/>
        <p:txBody>
          <a:bodyPr/>
          <a:lstStyle/>
          <a:p>
            <a:r>
              <a:rPr lang="en-US" altLang="zh-CN"/>
              <a:t>Apriori</a:t>
            </a:r>
            <a:r>
              <a:rPr lang="zh-CN" altLang="zh-CN"/>
              <a:t>算法</a:t>
            </a:r>
            <a:endParaRPr lang="zh-CN" altLang="en-US"/>
          </a:p>
        </p:txBody>
      </p:sp>
      <p:pic>
        <p:nvPicPr>
          <p:cNvPr id="5" name="内容占位符 4">
            <a:extLst>
              <a:ext uri="{FF2B5EF4-FFF2-40B4-BE49-F238E27FC236}">
                <a16:creationId xmlns:a16="http://schemas.microsoft.com/office/drawing/2014/main" id="{2C765B0D-4656-41F8-8EE3-5C56ED3864CE}"/>
              </a:ext>
            </a:extLst>
          </p:cNvPr>
          <p:cNvPicPr>
            <a:picLocks noGrp="1" noChangeAspect="1"/>
          </p:cNvPicPr>
          <p:nvPr>
            <p:ph idx="1"/>
          </p:nvPr>
        </p:nvPicPr>
        <p:blipFill>
          <a:blip r:embed="rId2"/>
          <a:stretch>
            <a:fillRect/>
          </a:stretch>
        </p:blipFill>
        <p:spPr>
          <a:xfrm>
            <a:off x="142844" y="836712"/>
            <a:ext cx="8714414" cy="54726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E4FBF4C-1744-4E43-B1CB-C7A2BC9F4841}"/>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2FD583FA-FF7F-4D3A-B911-B106B9DBED16}"/>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5065EBE-0163-4DA5-BBF6-B8CC046F2FC0}"/>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t>1</a:t>
            </a:r>
          </a:p>
        </p:txBody>
      </p:sp>
      <p:sp>
        <p:nvSpPr>
          <p:cNvPr id="9" name="AutoShape 17">
            <a:hlinkClick r:id="" action="ppaction://noaction" highlightClick="1"/>
            <a:extLst>
              <a:ext uri="{FF2B5EF4-FFF2-40B4-BE49-F238E27FC236}">
                <a16:creationId xmlns:a16="http://schemas.microsoft.com/office/drawing/2014/main" id="{40976319-1291-4C51-BA88-96FB39700D93}"/>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a:t>
            </a:r>
            <a:r>
              <a:rPr lang="zh-CN" altLang="en-US" sz="1800" dirty="0"/>
              <a:t>概述</a:t>
            </a:r>
          </a:p>
        </p:txBody>
      </p:sp>
      <p:sp>
        <p:nvSpPr>
          <p:cNvPr id="11" name="AutoShape 12">
            <a:hlinkClick r:id="" action="ppaction://noaction" highlightClick="1"/>
            <a:extLst>
              <a:ext uri="{FF2B5EF4-FFF2-40B4-BE49-F238E27FC236}">
                <a16:creationId xmlns:a16="http://schemas.microsoft.com/office/drawing/2014/main" id="{F962F026-FB64-45E5-88B2-D24A688CF41B}"/>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t>关联规则算法</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774ABF61-4BAF-4F3A-9643-1DF79480E29A}"/>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4584" name="标题 13">
            <a:extLst>
              <a:ext uri="{FF2B5EF4-FFF2-40B4-BE49-F238E27FC236}">
                <a16:creationId xmlns:a16="http://schemas.microsoft.com/office/drawing/2014/main" id="{486B9B16-4A4F-4F8D-BA48-3D790CB057C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982D02C9-DEB1-42EC-BD4D-26AC232821CD}"/>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t>关联规则的实现</a:t>
            </a:r>
          </a:p>
        </p:txBody>
      </p:sp>
      <p:sp>
        <p:nvSpPr>
          <p:cNvPr id="16" name="Oval 13">
            <a:hlinkClick r:id="" action="ppaction://noaction" highlightClick="1"/>
            <a:extLst>
              <a:ext uri="{FF2B5EF4-FFF2-40B4-BE49-F238E27FC236}">
                <a16:creationId xmlns:a16="http://schemas.microsoft.com/office/drawing/2014/main" id="{409F52E9-5A21-410D-8BEB-1C808F74806D}"/>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t>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53404</TotalTime>
  <Words>1437</Words>
  <Application>Microsoft Office PowerPoint</Application>
  <PresentationFormat>全屏显示(4:3)</PresentationFormat>
  <Paragraphs>189</Paragraphs>
  <Slides>15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黑体</vt:lpstr>
      <vt:lpstr>华文楷体</vt:lpstr>
      <vt:lpstr>宋体</vt:lpstr>
      <vt:lpstr>微软雅黑</vt:lpstr>
      <vt:lpstr>Arial</vt:lpstr>
      <vt:lpstr>Calibri</vt:lpstr>
      <vt:lpstr>Verdana</vt:lpstr>
      <vt:lpstr>Wingdings</vt:lpstr>
      <vt:lpstr>Office 主题</vt:lpstr>
      <vt:lpstr>PowerPoint 演示文稿</vt:lpstr>
      <vt:lpstr>目录</vt:lpstr>
      <vt:lpstr>关联规则概述</vt:lpstr>
      <vt:lpstr>关联规则</vt:lpstr>
      <vt:lpstr>目录</vt:lpstr>
      <vt:lpstr>Apriori算法</vt:lpstr>
      <vt:lpstr>Apriori算法</vt:lpstr>
      <vt:lpstr>Apriori算法</vt:lpstr>
      <vt:lpstr>目录</vt:lpstr>
      <vt:lpstr>关联规则的实现</vt:lpstr>
      <vt:lpstr>关联规则的实现</vt:lpstr>
      <vt:lpstr>关联规则的实现</vt:lpstr>
      <vt:lpstr>关联规则实现代码</vt:lpstr>
      <vt:lpstr>关联规则运行结果分析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6867</cp:revision>
  <cp:lastPrinted>1601-01-01T00:00:00Z</cp:lastPrinted>
  <dcterms:created xsi:type="dcterms:W3CDTF">2009-09-22T14:48:25Z</dcterms:created>
  <dcterms:modified xsi:type="dcterms:W3CDTF">2018-03-15T10:07:46Z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