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7" r:id="rId9"/>
    <p:sldId id="266" r:id="rId10"/>
    <p:sldId id="264" r:id="rId11"/>
    <p:sldId id="268" r:id="rId12"/>
    <p:sldId id="269" r:id="rId13"/>
    <p:sldId id="265" r:id="rId14"/>
    <p:sldId id="271" r:id="rId15"/>
    <p:sldId id="279" r:id="rId16"/>
    <p:sldId id="280" r:id="rId17"/>
    <p:sldId id="281" r:id="rId18"/>
    <p:sldId id="282" r:id="rId19"/>
    <p:sldId id="272" r:id="rId20"/>
    <p:sldId id="276" r:id="rId21"/>
    <p:sldId id="277" r:id="rId22"/>
    <p:sldId id="275" r:id="rId23"/>
    <p:sldId id="284" r:id="rId24"/>
    <p:sldId id="285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3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3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55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6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3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61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44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A131-FE60-428E-A04B-E3851F7B196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3B59-1BCD-40C1-9688-277C43131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C:\course\chap17\s15.BM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C:\course\chap17\s16.BMP" TargetMode="External"/><Relationship Id="rId7" Type="http://schemas.openxmlformats.org/officeDocument/2006/relationships/image" Target="file:///C:\course\chap17\s18.BM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file:///C:\course\chap17\s17.BMP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course\chap17\s19.BM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course\chap17\s20.BMP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C:\course\chap17\s21.BMP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452" y="117567"/>
            <a:ext cx="1102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REFRACTION THROUGH LENSES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452" y="771415"/>
            <a:ext cx="10802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lens is made up of a transparent refracting medium, generally of some type of glass, with spherically shaped surfaces on the front and back. 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ray incident on the lens refracts at the front surface (according to Snell's law) propagates through the lens, and refracts again at the rear surface.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404px-Len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3710328"/>
            <a:ext cx="8305800" cy="300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10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3" y="953590"/>
            <a:ext cx="10646228" cy="4415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698" y="122593"/>
            <a:ext cx="11495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Nature, position and relative size of the image formed by a convex lens for various positions of the object</a:t>
            </a:r>
            <a:endParaRPr lang="en-GB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453" y="5590903"/>
            <a:ext cx="10802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Convex lens forms virtual and erect image when the object is between focus F and the optical centre O</a:t>
            </a:r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0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2069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Formation by 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Concave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Lens (Ray Diagrams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8" y="745289"/>
            <a:ext cx="8686799" cy="24525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68" y="3197841"/>
            <a:ext cx="9771017" cy="2586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76" y="5941040"/>
            <a:ext cx="1078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Note: </a:t>
            </a:r>
            <a:r>
              <a:rPr lang="en-GB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Concave lens, no real image is formed and the image is formed between F and O irrespective of where the object is placed apart from infinity.</a:t>
            </a:r>
            <a:endParaRPr lang="en-GB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48640" y="418011"/>
                <a:ext cx="11207931" cy="5957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Formula</a:t>
                </a:r>
              </a:p>
              <a:p>
                <a:pPr algn="ctr"/>
                <a:r>
                  <a:rPr lang="en-GB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 distance (u), image distance (v) and focal length (f) of a spherical lens are related as     </a:t>
                </a:r>
              </a:p>
              <a:p>
                <a:pPr algn="just"/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r>
                      <a:rPr lang="en-GB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  <m:r>
                      <a:rPr lang="en-GB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  <m:r>
                      <a:rPr lang="en-GB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Magnification (m)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produced by a spherical lens is </a:t>
                </a:r>
              </a:p>
              <a:p>
                <a:pPr algn="just"/>
                <a:endParaRPr lang="en-GB" sz="2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𝐼𝑚𝑎𝑔𝑒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𝐻𝑒𝑖𝑔h𝑡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𝑂𝑏𝑗𝑒𝑐𝑡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𝐻𝑒𝑖𝑔h𝑡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𝐼𝑚𝑎𝑔𝑒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𝑑𝑖𝑠𝑡𝑎𝑛𝑐𝑒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𝑂𝑏𝑗𝑒𝑐𝑡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𝑑𝑖𝑠𝑡𝑎𝑛𝑐𝑒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 </m:t>
                          </m:r>
                        </m:den>
                      </m:f>
                    </m:oMath>
                  </m:oMathPara>
                </a14:m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418011"/>
                <a:ext cx="11207931" cy="5957593"/>
              </a:xfrm>
              <a:prstGeom prst="rect">
                <a:avLst/>
              </a:prstGeom>
              <a:blipFill>
                <a:blip r:embed="rId2"/>
                <a:stretch>
                  <a:fillRect l="-1088" t="-1126" r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14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18010" y="261257"/>
                <a:ext cx="11194869" cy="658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OF A LENS</a:t>
                </a:r>
              </a:p>
              <a:p>
                <a:pPr algn="ctr"/>
                <a:r>
                  <a:rPr lang="en-GB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of a lens is the reciprocal of the focal length of the lens. Its S.I. unit is dioptre (D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                                        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f  is in metre (m)</a:t>
                </a:r>
              </a:p>
              <a:p>
                <a:pPr algn="just"/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 is given in centimetre (cm), then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of a </a:t>
                </a:r>
                <a:r>
                  <a:rPr lang="en-GB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convex lens is positive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that of a </a:t>
                </a:r>
                <a:r>
                  <a:rPr lang="en-GB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concave lens is negative.</a:t>
                </a:r>
                <a:endParaRPr lang="en-GB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several thin lenses are placed in contact with one another, the power of the combination of lenses is equal to the algebraic sum of the powers of the individual lenses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------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0" y="261257"/>
                <a:ext cx="11194869" cy="6582443"/>
              </a:xfrm>
              <a:prstGeom prst="rect">
                <a:avLst/>
              </a:prstGeom>
              <a:blipFill>
                <a:blip r:embed="rId2"/>
                <a:stretch>
                  <a:fillRect l="-1144" t="-1019" r="-108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27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005" y="509451"/>
            <a:ext cx="113908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convention for thin lens formula</a:t>
            </a: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travels initially from left to right toward the lens.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distance u is positive for real objects located to the left of the lens and negative for virtual objects located to the right of the lens.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distance v is positive for real images formed to the right of the lens and negative for virtual images formed to the left of the lens.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focal length f is positive for a converging lens, negative for a diverging lens.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radius of curvature r is positive for a convex surface, negative for a concave surface. </a:t>
            </a:r>
          </a:p>
        </p:txBody>
      </p:sp>
    </p:spTree>
    <p:extLst>
      <p:ext uri="{BB962C8B-B14F-4D97-AF65-F5344CB8AC3E}">
        <p14:creationId xmlns:p14="http://schemas.microsoft.com/office/powerpoint/2010/main" val="31716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LENSES: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Cameras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1885" y="838200"/>
            <a:ext cx="11168743" cy="57150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pinhole camera can produce a sharp picture if the pinhole is small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light striking the film is small. Very long exposure times are needed to make impression on the film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converging lens instead of a pinhole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exposure time can be greatly reduced.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Bigger lens better picture quality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free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cameras: can form sharp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images from objects far away (object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distance fixed to infinity, image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formed at the focal plane)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focus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cameras: can vary the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position of the lens relative to the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film--&gt; can focalize all images on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film</a:t>
            </a:r>
          </a:p>
        </p:txBody>
      </p:sp>
      <p:pic>
        <p:nvPicPr>
          <p:cNvPr id="14340" name="Picture 4" descr="C:\course\chap17\s15.BMP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3124200"/>
            <a:ext cx="36815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8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0709" y="224246"/>
            <a:ext cx="4532811" cy="613953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Our eyes and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glasses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09006" y="914400"/>
            <a:ext cx="6572794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en-US" sz="2000" dirty="0"/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Eyes: an optical system that can form a real, virtual and reduced size image on the retina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refractors: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some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 power: 60 diopters, lens only: 20 diopters)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lens can vary its focal length (20-24 diopters) (eyes like an auto-focus camera) (auto-focusing  property decreases with age)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problems: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myopia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(nearsightedness): clear images formed in front of the retina, corrected by eyeglasses with diverging lenses)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hyperopia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(farsightedness): clear images are formed behind the retina, corrected by eyeglasses with converging lenses)</a:t>
            </a:r>
          </a:p>
        </p:txBody>
      </p:sp>
      <p:pic>
        <p:nvPicPr>
          <p:cNvPr id="15364" name="Picture 4" descr="C:\course\chap17\s16.BMP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75" y="224247"/>
            <a:ext cx="4149633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course\chap17\s17.BMP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29719"/>
            <a:ext cx="2631984" cy="33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C:\course\chap17\s18.BMP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538" y="2629719"/>
            <a:ext cx="2499542" cy="33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36675" y="6107668"/>
            <a:ext cx="435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Eye defects and Corrections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2158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839200" cy="457200"/>
          </a:xfrm>
        </p:spPr>
        <p:txBody>
          <a:bodyPr>
            <a:no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Magnifiers (Microscopes)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39634" y="563880"/>
            <a:ext cx="11482252" cy="6019800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images seen by our eyes depends on the objects actual size and on its distance away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really matters is the angular size of the object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size can be increased by bringing closer to the eye: if too close we cannot focus on it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both an increased angular size and sharp image by using converging lens.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Magnifying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(magnification is the product of the magnification of the objective and eyepiece lens)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8" name="Picture 4" descr="C:\course\chap17\s19.BMP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3814354"/>
            <a:ext cx="4942114" cy="28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C:\course\chap17\s20.BMP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83726"/>
            <a:ext cx="5878286" cy="301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8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82880"/>
            <a:ext cx="5734594" cy="470263"/>
          </a:xfrm>
        </p:spPr>
        <p:txBody>
          <a:bodyPr>
            <a:no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IV   Telescopes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2217" y="653143"/>
            <a:ext cx="11547565" cy="58674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again to increase the angle through which we observe a distant object: impression of getting it closer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using converging lenses--&gt;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refracting  telescopes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magnification of the telescope: ratio of the focal lengths of the objective and eyepiece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big magnification: long telescopes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magnification increases the brightness decreases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big brightness --&gt; big objective lens, BUT: but big lens --&gt; big aberrations 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telescopes: expensive!   Cheaper possibility to use big curved mirror (no chromatic aberration)--&gt;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reflecting telescopes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4" descr="C:\course\chap17\s21.BMP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66" y="4234543"/>
            <a:ext cx="5791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9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4" y="104503"/>
            <a:ext cx="1017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REFRACTION THROUGH PRISMS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911" y="523220"/>
            <a:ext cx="11286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smtClean="0"/>
              <a:t>A glass prism is a transparent object which has two plane surfaces, XDEY and XDF Z, inclined to each other (Fig 1). The angle between the inclined plane surfaces XDF Z and XDEY is known as the angle of the prism, or the refracting angle, the line of the intersection XD of the planes is known as the refracting edge.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 prisms are often used to bend light in a given direction as well as to bend it back again. </a:t>
            </a:r>
            <a:r>
              <a:rPr lang="en-GB" sz="2800" dirty="0" smtClean="0"/>
              <a:t>The process of refraction in prisms is understood easily with the use of light rays and Snell’s law. </a:t>
            </a:r>
          </a:p>
          <a:p>
            <a:pPr algn="just"/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31" y="3911781"/>
            <a:ext cx="4463551" cy="2541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4937" y="6400800"/>
            <a:ext cx="141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Fig.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7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6" y="2301746"/>
            <a:ext cx="11456126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80000"/>
              </a:lnSpc>
              <a:buFontTx/>
              <a:buAutoNum type="arabicPeriod"/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Convex or Converging Lens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is  a lens that converges all light rays passing through it to meet at a point called focus. Convex lenses are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 at the centre and thin at the edges. </a:t>
            </a:r>
          </a:p>
          <a:p>
            <a:pPr algn="just">
              <a:lnSpc>
                <a:spcPct val="80000"/>
              </a:lnSpc>
            </a:pP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80000"/>
              </a:lnSpc>
              <a:buFontTx/>
              <a:buAutoNum type="arabicPeriod"/>
            </a:pPr>
            <a:endParaRPr lang="en-GB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GB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Concave or Diverging Lens: </a:t>
            </a:r>
            <a:r>
              <a:rPr lang="en-GB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that diverges all the light rays passing</a:t>
            </a:r>
          </a:p>
          <a:p>
            <a:pPr algn="just">
              <a:lnSpc>
                <a:spcPct val="80000"/>
              </a:lnSpc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through it away from a point (focus). Concave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lenses are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 at the centre</a:t>
            </a:r>
          </a:p>
          <a:p>
            <a:pPr algn="just">
              <a:lnSpc>
                <a:spcPct val="8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 thick at the edges. </a:t>
            </a:r>
          </a:p>
          <a:p>
            <a:pPr algn="just">
              <a:lnSpc>
                <a:spcPct val="80000"/>
              </a:lnSpc>
            </a:pPr>
            <a:r>
              <a:rPr lang="en-GB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451" y="313509"/>
            <a:ext cx="11011989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LENS</a:t>
            </a:r>
          </a:p>
          <a:p>
            <a:pPr algn="ctr"/>
            <a:endParaRPr lang="en-GB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generally classified into two main groups: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that converge light rays (like concave mirrors) and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diverge the light rays (like convex mirrors)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2368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2312735"/>
            <a:ext cx="4049486" cy="24744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662057" y="5644962"/>
                <a:ext cx="5277394" cy="77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 smtClean="0"/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/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eqArr>
                          <m:eqArr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𝐷𝑚</m:t>
                            </m:r>
                          </m:e>
                        </m:eqArr>
                      </m:sub>
                    </m:sSub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5644962"/>
                <a:ext cx="5277394" cy="770852"/>
              </a:xfrm>
              <a:prstGeom prst="rect">
                <a:avLst/>
              </a:prstGeom>
              <a:blipFill>
                <a:blip r:embed="rId3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5577" y="66547"/>
            <a:ext cx="11403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Relationship Between the Refractive Index N, Prism Apex Angle A, and Minimum Angle of Deviation </a:t>
            </a:r>
            <a:r>
              <a:rPr lang="en-GB" sz="2400" b="1" dirty="0" err="1" smtClean="0">
                <a:solidFill>
                  <a:srgbClr val="FF0000"/>
                </a:solidFill>
              </a:rPr>
              <a:t>dm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452" y="5366249"/>
            <a:ext cx="2161902" cy="10806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257" y="1053549"/>
            <a:ext cx="11678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light ray enters a prism at one face and exits at another, the exiting ray is deviated from its original direction. The prism shown is isosceles in cross section with apex angle A = 30° and refractive index n = 1.50. The incident angle θ and the angle of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deviation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on the diagram. </a:t>
            </a:r>
          </a:p>
          <a:p>
            <a:pPr algn="just"/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52" y="5518649"/>
            <a:ext cx="2161902" cy="10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383" y="326571"/>
            <a:ext cx="117173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Spectrum and Dispersion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of refraction of many transparent materials, such as glass and water, varies slightly with wavelength. This is how prisms and water droplets create rainbows from sunlight. </a:t>
            </a:r>
          </a:p>
          <a:p>
            <a:pPr algn="just"/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 is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separation of light into colors arranged according to their frequency, by interaction with a prism or diffraction grating.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spreading of light into the full spectrum is called dispersion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1" y="3866000"/>
            <a:ext cx="4904966" cy="29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9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" y="0"/>
            <a:ext cx="1140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Applications of Prisms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Prisms that depend on total internal reflection are commonly used in optical systems, both to change direction of light travel and to change the orientation of an image.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50" y="1793744"/>
            <a:ext cx="8033657" cy="4376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3303" y="6169801"/>
            <a:ext cx="755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Figure a – d. Image manipulation with refracting prisms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4950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/>
            </a:r>
            <a:br>
              <a:rPr lang="en-US" altLang="en-US" dirty="0" smtClean="0">
                <a:solidFill>
                  <a:srgbClr val="FF0000"/>
                </a:solidFill>
              </a:rPr>
            </a:b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Example 1: An object is placed 6 cm in front of a diverging lens of focal length 12 cm. Find the position of the image.</a:t>
            </a:r>
          </a:p>
          <a:p>
            <a:pPr marL="0" indent="0">
              <a:buNone/>
            </a:pPr>
            <a:r>
              <a:rPr lang="en-US" dirty="0" smtClean="0"/>
              <a:t>Solution: Since the lens is diverging, f = - 12 cm.</a:t>
            </a:r>
          </a:p>
          <a:p>
            <a:pPr marL="0" indent="0">
              <a:buNone/>
            </a:pPr>
            <a:r>
              <a:rPr lang="en-US" dirty="0" smtClean="0"/>
              <a:t>The object is real, u = 6 cm</a:t>
            </a:r>
          </a:p>
          <a:p>
            <a:pPr marL="0" indent="0">
              <a:buNone/>
            </a:pPr>
            <a:r>
              <a:rPr lang="en-US" dirty="0" smtClean="0"/>
              <a:t> Using 1/v + 1/u = 1/f</a:t>
            </a:r>
          </a:p>
          <a:p>
            <a:pPr marL="0" indent="0">
              <a:buNone/>
            </a:pPr>
            <a:r>
              <a:rPr lang="en-US" dirty="0" smtClean="0"/>
              <a:t>1/v + 1/6 = - 1/12</a:t>
            </a:r>
          </a:p>
          <a:p>
            <a:pPr marL="0" indent="0">
              <a:buNone/>
            </a:pPr>
            <a:r>
              <a:rPr lang="en-US" dirty="0" smtClean="0"/>
              <a:t>1/v = - 1/12 – 1/6 = -3/12</a:t>
            </a:r>
          </a:p>
          <a:p>
            <a:pPr marL="0" indent="0">
              <a:buNone/>
            </a:pPr>
            <a:r>
              <a:rPr lang="en-US" dirty="0" smtClean="0"/>
              <a:t>V = - 12/3 = -4</a:t>
            </a:r>
          </a:p>
          <a:p>
            <a:pPr marL="0" indent="0">
              <a:buNone/>
            </a:pPr>
            <a:r>
              <a:rPr lang="en-US" dirty="0" smtClean="0"/>
              <a:t>Since v is negative in sign, the image is virtual and it is 4 cm from the 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481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613"/>
            <a:ext cx="10515600" cy="4923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 smtClean="0"/>
              <a:t>Example </a:t>
            </a:r>
            <a:r>
              <a:rPr lang="en-US" sz="3000" dirty="0" smtClean="0"/>
              <a:t>2: A beam of light, converging to a point 1o cm behind </a:t>
            </a:r>
            <a:r>
              <a:rPr lang="en-US" sz="3000" dirty="0"/>
              <a:t>a </a:t>
            </a:r>
            <a:r>
              <a:rPr lang="en-US" sz="3000" dirty="0" smtClean="0"/>
              <a:t>converging lens, is incident on the lens. </a:t>
            </a:r>
            <a:r>
              <a:rPr lang="en-US" sz="3000" dirty="0"/>
              <a:t>Find the position of </a:t>
            </a:r>
            <a:r>
              <a:rPr lang="en-US" sz="3000" dirty="0" smtClean="0"/>
              <a:t>the point image if the lens has a focal length of 40 cm.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Solution: </a:t>
            </a:r>
            <a:r>
              <a:rPr lang="en-US" sz="3000" dirty="0" smtClean="0"/>
              <a:t>Because it is behind the lens, u </a:t>
            </a:r>
            <a:r>
              <a:rPr lang="en-US" sz="3000" dirty="0"/>
              <a:t>= - </a:t>
            </a:r>
            <a:r>
              <a:rPr lang="en-US" sz="3000" dirty="0" smtClean="0"/>
              <a:t>10 </a:t>
            </a:r>
            <a:r>
              <a:rPr lang="en-US" sz="3000" dirty="0"/>
              <a:t>cm.</a:t>
            </a:r>
          </a:p>
          <a:p>
            <a:pPr marL="0" indent="0">
              <a:buNone/>
            </a:pPr>
            <a:r>
              <a:rPr lang="en-US" sz="3000" dirty="0" smtClean="0"/>
              <a:t>Since the lens is converging, f </a:t>
            </a:r>
            <a:r>
              <a:rPr lang="en-US" sz="3000" dirty="0"/>
              <a:t>= </a:t>
            </a:r>
            <a:r>
              <a:rPr lang="en-US" sz="3000" dirty="0" smtClean="0"/>
              <a:t>40 </a:t>
            </a:r>
            <a:r>
              <a:rPr lang="en-US" sz="3000" dirty="0"/>
              <a:t>cm</a:t>
            </a:r>
          </a:p>
          <a:p>
            <a:pPr marL="0" indent="0">
              <a:buNone/>
            </a:pPr>
            <a:r>
              <a:rPr lang="en-US" sz="3000" dirty="0"/>
              <a:t> Using 1/v + 1/u = </a:t>
            </a:r>
            <a:r>
              <a:rPr lang="en-US" sz="3000" dirty="0" smtClean="0"/>
              <a:t>1/f</a:t>
            </a:r>
          </a:p>
          <a:p>
            <a:pPr marL="0" indent="0">
              <a:buNone/>
            </a:pPr>
            <a:r>
              <a:rPr lang="en-US" sz="3000" dirty="0" smtClean="0"/>
              <a:t>1/v – 1/10 = 1/40</a:t>
            </a:r>
          </a:p>
          <a:p>
            <a:pPr marL="0" indent="0">
              <a:buNone/>
            </a:pPr>
            <a:r>
              <a:rPr lang="en-US" sz="3000" dirty="0" smtClean="0"/>
              <a:t>1/v = 1/40 + 1/10 = 5/40</a:t>
            </a:r>
          </a:p>
          <a:p>
            <a:pPr marL="0" indent="0">
              <a:buNone/>
            </a:pPr>
            <a:r>
              <a:rPr lang="en-US" sz="3000" dirty="0" smtClean="0"/>
              <a:t>V = 40/5 = 8</a:t>
            </a:r>
          </a:p>
          <a:p>
            <a:pPr marL="0" indent="0">
              <a:buNone/>
            </a:pPr>
            <a:r>
              <a:rPr lang="en-US" sz="3000" dirty="0" smtClean="0"/>
              <a:t> </a:t>
            </a:r>
            <a:r>
              <a:rPr lang="en-US" sz="3000" dirty="0"/>
              <a:t>Since v is </a:t>
            </a:r>
            <a:r>
              <a:rPr lang="en-US" sz="3000" dirty="0" smtClean="0"/>
              <a:t>positive </a:t>
            </a:r>
            <a:r>
              <a:rPr lang="en-US" sz="3000" dirty="0"/>
              <a:t>in sign, the image is </a:t>
            </a:r>
            <a:r>
              <a:rPr lang="en-US" sz="3000" dirty="0" smtClean="0"/>
              <a:t>real </a:t>
            </a:r>
            <a:r>
              <a:rPr lang="en-US" sz="3000" dirty="0"/>
              <a:t>and it is </a:t>
            </a:r>
            <a:r>
              <a:rPr lang="en-US" sz="3000" dirty="0" smtClean="0"/>
              <a:t>8 </a:t>
            </a:r>
            <a:r>
              <a:rPr lang="en-US" sz="3000" dirty="0"/>
              <a:t>cm from the lens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1" y="979714"/>
            <a:ext cx="1162594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5 cm in length is held 25 cm away from a converging lens of focal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10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cm. Draw the ray diagram and find the position, size and the nature of the image formed. </a:t>
            </a:r>
          </a:p>
          <a:p>
            <a:pPr marL="514350" indent="-514350" algn="just">
              <a:buAutoNum type="arabicPeriod"/>
            </a:pP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concave lens of focal length 15 cm forms an image 10 cm from the lens.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How far is the object placed from the lens? Draw the ray diagram. </a:t>
            </a:r>
          </a:p>
          <a:p>
            <a:pPr algn="just"/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magnification produced by a plane mirror is +1. What does this mean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sz="2800" dirty="0" smtClean="0"/>
              <a:t>A </a:t>
            </a:r>
            <a:r>
              <a:rPr lang="en-US" sz="2800" dirty="0"/>
              <a:t>glass prism of angle 72</a:t>
            </a:r>
            <a:r>
              <a:rPr lang="en-US" sz="2800" baseline="30000" dirty="0"/>
              <a:t>0</a:t>
            </a:r>
            <a:r>
              <a:rPr lang="en-US" sz="2800" dirty="0"/>
              <a:t> and index of refraction 1.66 is immersed in a liquid of refractive index 1.33. What is the angle of minimum deviation for a parallel beam of light passing through the prism?</a:t>
            </a:r>
          </a:p>
          <a:p>
            <a:endParaRPr lang="en-US" sz="2800" dirty="0"/>
          </a:p>
          <a:p>
            <a:endParaRPr lang="en-US" sz="2800" dirty="0"/>
          </a:p>
          <a:p>
            <a:pPr algn="just"/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9" y="326572"/>
            <a:ext cx="1056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60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577" y="914400"/>
            <a:ext cx="111034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 object 5.0 cm in length is placed at a distance of 20 cm in front of a convex mirror of radius of curvature 30 cm. Find the position of the image, its nature and size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 An object of size 7.0 cm is placed at 27 cm in front of a concave mirror of focal length 18 cm. At what distance from the mirror should a screen be placed, so that a sharp focussed image can be obtained? Find the size and the nature of the image.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Find the focal length of a lens of power – 2.0 D. What type of lens is this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doctor has prescribed a corrective lens of power +1.5 D. Find the focal length of the lens. Is the prescribed lens diverging or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converging?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8011" y="182527"/>
            <a:ext cx="1056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5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verging_lens_displa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23" y="1825626"/>
            <a:ext cx="5003073" cy="359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4754" y="1048564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Diverging Lens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7" descr="converging_lens_display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825625"/>
            <a:ext cx="4830762" cy="384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1048564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Converging Lens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131" y="5669280"/>
            <a:ext cx="547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Rays converging at a point called focus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8975" y="5669279"/>
            <a:ext cx="606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diverging away from a point called focus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6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836023"/>
            <a:ext cx="10998926" cy="43368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137" y="5695406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Two Main types of Lenses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5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8" y="156753"/>
            <a:ext cx="1157369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TERMS RELATED TO SPHERICAL LENS</a:t>
            </a:r>
          </a:p>
          <a:p>
            <a:pPr marL="342900" indent="-342900" algn="just">
              <a:buAutoNum type="arabicPeriod"/>
            </a:pP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of curvature: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lens, either a convex lens or a concave lens is a combination of two spherical surfaces. Each of these surfaces forms part of the sphere. The centre of these two spheres are called centre of curvature represented by C1 and C2</a:t>
            </a:r>
          </a:p>
          <a:p>
            <a:pPr marL="342900" indent="-342900" algn="just">
              <a:buAutoNum type="arabicPeriod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axis: 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Imaginary straight line passing through the two centres of curvature </a:t>
            </a:r>
          </a:p>
          <a:p>
            <a:pPr marL="342900" indent="-342900" algn="just">
              <a:buAutoNum type="arabicPeriod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Centre: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central point of lens is its optical centre (O). A ray of light, when passes through 'O' it remains </a:t>
            </a:r>
            <a:r>
              <a:rPr lang="en-GB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undeviated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i.e. it goes straight.</a:t>
            </a:r>
          </a:p>
          <a:p>
            <a:pPr marL="342900" indent="-342900" algn="just">
              <a:buAutoNum type="arabicPeriod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rincipal focus of a </a:t>
            </a: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converging </a:t>
            </a: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lens: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 on its principal axis to which light rays parallel to the principal axis converge after passing through the lens</a:t>
            </a:r>
          </a:p>
          <a:p>
            <a:pPr marL="342900" indent="-342900" algn="just">
              <a:buAutoNum type="arabicPeriod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rincipal focus of a </a:t>
            </a: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diverging</a:t>
            </a: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lens: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 on its principal axis from which light rays, originally parallel to the principal axis appear to diverge after passing through the lens. </a:t>
            </a:r>
          </a:p>
          <a:p>
            <a:pPr marL="342900" indent="-342900" algn="just">
              <a:buAutoNum type="arabicPeriod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ocal length (f) of a lens: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distance of the principal focus from the optical centre.</a:t>
            </a:r>
          </a:p>
          <a:p>
            <a:pPr marL="342900" indent="-342900" algn="just">
              <a:buAutoNum type="arabicPeriod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GB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Aperture: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diameter of the circular outline of a spherical lens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3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7" y="457200"/>
            <a:ext cx="10633164" cy="28477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" y="3717607"/>
            <a:ext cx="1060704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8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9" y="182880"/>
            <a:ext cx="11207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Rules for Tracing Images Formed by Spherical Lens </a:t>
            </a:r>
          </a:p>
          <a:p>
            <a:pPr algn="just"/>
            <a:endParaRPr lang="en-GB" sz="2800" b="1" i="1" dirty="0" smtClean="0"/>
          </a:p>
          <a:p>
            <a:pPr algn="just"/>
            <a:r>
              <a:rPr lang="en-GB" sz="2800" b="1" i="1" dirty="0" smtClean="0"/>
              <a:t>Rule 1: </a:t>
            </a:r>
            <a:r>
              <a:rPr lang="en-GB" sz="2800" dirty="0" smtClean="0"/>
              <a:t>A ray which is parallel to the principal axis, after refraction passes through the principal focus on the other side of the lens in case of a convex lens or appears to diverge from the principal focus on the same side of the lens in case of a concave lens.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2991395"/>
            <a:ext cx="8307977" cy="26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7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012" y="173900"/>
            <a:ext cx="11220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i="1" dirty="0" smtClean="0"/>
              <a:t>Rule 2: </a:t>
            </a:r>
            <a:r>
              <a:rPr lang="en-GB" sz="2400" dirty="0" smtClean="0"/>
              <a:t>A ray passing through the principal focus of a convex lens or appearing to meet at the principal focus of a concave lens after refraction emerges parallel to the principal axis.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9" y="1178287"/>
            <a:ext cx="7733212" cy="2061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012" y="3553097"/>
            <a:ext cx="1143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3: A ray passing through the optical centre of a convex lens or a concave lens emerges without any deviation.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3" y="4507204"/>
            <a:ext cx="8464732" cy="21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4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" y="182880"/>
            <a:ext cx="11495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Formation by  Convex Lens (Ray Diagrams)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801867"/>
            <a:ext cx="11194869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0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2014</Words>
  <Application>Microsoft Office PowerPoint</Application>
  <PresentationFormat>Widescreen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LENSES:  I. Cameras</vt:lpstr>
      <vt:lpstr>II. Our eyes and eye glasses</vt:lpstr>
      <vt:lpstr>III. Magnifiers (Microscopes)</vt:lpstr>
      <vt:lpstr> IV   Telescopes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OGUNGBE</cp:lastModifiedBy>
  <cp:revision>64</cp:revision>
  <dcterms:created xsi:type="dcterms:W3CDTF">2020-07-19T12:32:31Z</dcterms:created>
  <dcterms:modified xsi:type="dcterms:W3CDTF">2020-07-24T12:29:17Z</dcterms:modified>
</cp:coreProperties>
</file>