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358" r:id="rId4"/>
    <p:sldId id="284" r:id="rId5"/>
    <p:sldId id="357" r:id="rId6"/>
    <p:sldId id="359" r:id="rId7"/>
    <p:sldId id="259" r:id="rId8"/>
    <p:sldId id="356" r:id="rId9"/>
    <p:sldId id="260" r:id="rId10"/>
    <p:sldId id="354" r:id="rId11"/>
    <p:sldId id="261" r:id="rId12"/>
    <p:sldId id="361" r:id="rId13"/>
    <p:sldId id="262" r:id="rId14"/>
    <p:sldId id="362" r:id="rId15"/>
    <p:sldId id="263" r:id="rId16"/>
    <p:sldId id="265" r:id="rId17"/>
    <p:sldId id="282" r:id="rId18"/>
    <p:sldId id="363" r:id="rId19"/>
    <p:sldId id="364" r:id="rId20"/>
    <p:sldId id="433" r:id="rId21"/>
    <p:sldId id="434" r:id="rId22"/>
    <p:sldId id="268" r:id="rId23"/>
    <p:sldId id="269" r:id="rId24"/>
    <p:sldId id="365" r:id="rId25"/>
    <p:sldId id="283" r:id="rId26"/>
    <p:sldId id="271" r:id="rId27"/>
    <p:sldId id="366" r:id="rId28"/>
    <p:sldId id="272" r:id="rId29"/>
    <p:sldId id="273" r:id="rId30"/>
    <p:sldId id="367" r:id="rId31"/>
    <p:sldId id="274" r:id="rId32"/>
    <p:sldId id="275" r:id="rId33"/>
    <p:sldId id="360" r:id="rId34"/>
    <p:sldId id="276" r:id="rId35"/>
    <p:sldId id="277" r:id="rId36"/>
    <p:sldId id="278" r:id="rId37"/>
    <p:sldId id="279" r:id="rId38"/>
    <p:sldId id="435" r:id="rId39"/>
    <p:sldId id="280" r:id="rId40"/>
    <p:sldId id="368" r:id="rId41"/>
    <p:sldId id="281" r:id="rId42"/>
    <p:sldId id="292" r:id="rId43"/>
    <p:sldId id="369" r:id="rId44"/>
    <p:sldId id="285" r:id="rId45"/>
    <p:sldId id="436" r:id="rId46"/>
    <p:sldId id="291" r:id="rId47"/>
    <p:sldId id="286" r:id="rId48"/>
    <p:sldId id="437" r:id="rId49"/>
    <p:sldId id="438" r:id="rId50"/>
    <p:sldId id="441" r:id="rId51"/>
    <p:sldId id="442" r:id="rId52"/>
    <p:sldId id="446" r:id="rId53"/>
    <p:sldId id="447" r:id="rId54"/>
    <p:sldId id="443" r:id="rId55"/>
    <p:sldId id="444" r:id="rId56"/>
    <p:sldId id="445" r:id="rId57"/>
    <p:sldId id="448" r:id="rId58"/>
    <p:sldId id="439" r:id="rId59"/>
    <p:sldId id="440" r:id="rId60"/>
    <p:sldId id="450" r:id="rId61"/>
    <p:sldId id="451" r:id="rId62"/>
    <p:sldId id="452" r:id="rId63"/>
    <p:sldId id="45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3" autoAdjust="0"/>
    <p:restoredTop sz="94660"/>
  </p:normalViewPr>
  <p:slideViewPr>
    <p:cSldViewPr snapToGrid="0">
      <p:cViewPr varScale="1">
        <p:scale>
          <a:sx n="66" d="100"/>
          <a:sy n="66" d="100"/>
        </p:scale>
        <p:origin x="6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76.9186" units="1/cm"/>
          <inkml:channelProperty channel="Y" name="resolution" value="41.45078" units="1/cm"/>
          <inkml:channelProperty channel="T" name="resolution" value="1" units="1/dev"/>
        </inkml:channelProperties>
      </inkml:inkSource>
      <inkml:timestamp xml:id="ts0" timeString="2019-11-21T09:17:44.115"/>
    </inkml:context>
    <inkml:brush xml:id="br0">
      <inkml:brushProperty name="width" value="0.05292" units="cm"/>
      <inkml:brushProperty name="height" value="0.05292" units="cm"/>
      <inkml:brushProperty name="color" value="#FF0000"/>
    </inkml:brush>
  </inkml:definitions>
  <inkml:trace contextRef="#ctx0" brushRef="#br0">11632 10931 0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4D7FB-D779-42E8-A9ED-BB95C3280C25}" type="datetimeFigureOut">
              <a:rPr lang="en-GB" smtClean="0"/>
              <a:t>22/11/2019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2C359-2617-46C5-BB77-C95EBE77291C}" type="slidenum">
              <a:rPr lang="en-GB" smtClean="0"/>
              <a:t>‹#›</a:t>
            </a:fld>
            <a:endParaRPr lang="en-GB"/>
          </a:p>
        </p:txBody>
      </p:sp>
    </p:spTree>
    <p:extLst>
      <p:ext uri="{BB962C8B-B14F-4D97-AF65-F5344CB8AC3E}">
        <p14:creationId xmlns:p14="http://schemas.microsoft.com/office/powerpoint/2010/main" val="202509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212BD2-3CC2-4194-A368-11BCAF3A46CB}" type="slidenum">
              <a:rPr lang="en-GB" smtClean="0"/>
              <a:t>11</a:t>
            </a:fld>
            <a:endParaRPr lang="en-GB" dirty="0"/>
          </a:p>
        </p:txBody>
      </p:sp>
    </p:spTree>
    <p:extLst>
      <p:ext uri="{BB962C8B-B14F-4D97-AF65-F5344CB8AC3E}">
        <p14:creationId xmlns:p14="http://schemas.microsoft.com/office/powerpoint/2010/main" val="83692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01E1-B6E7-4A3C-AB59-224810C29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3AEBC-FD02-4C7B-9EFA-627C4F613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84DAF9E-BE50-4C13-8B7D-EB0134DA3F7A}"/>
              </a:ext>
            </a:extLst>
          </p:cNvPr>
          <p:cNvSpPr>
            <a:spLocks noGrp="1"/>
          </p:cNvSpPr>
          <p:nvPr>
            <p:ph type="dt" sz="half" idx="10"/>
          </p:nvPr>
        </p:nvSpPr>
        <p:spPr/>
        <p:txBody>
          <a:bodyPr/>
          <a:lstStyle/>
          <a:p>
            <a:fld id="{F6CFA06C-5453-414D-B673-F9D73EB59B5A}" type="datetime1">
              <a:rPr lang="en-GB" smtClean="0"/>
              <a:t>22/11/2019</a:t>
            </a:fld>
            <a:endParaRPr lang="en-GB"/>
          </a:p>
        </p:txBody>
      </p:sp>
      <p:sp>
        <p:nvSpPr>
          <p:cNvPr id="5" name="Footer Placeholder 4">
            <a:extLst>
              <a:ext uri="{FF2B5EF4-FFF2-40B4-BE49-F238E27FC236}">
                <a16:creationId xmlns:a16="http://schemas.microsoft.com/office/drawing/2014/main" id="{5E8BDFDD-BE4B-41F3-ABEC-87E51DAB5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13A3DA-9646-434B-8AFA-CE0F30F21DF2}"/>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52784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D56-ACBD-4A74-8290-D77D3B4852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D50893-1E6C-4549-95DE-1644573E0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146E8D-4B61-4FD7-AB0C-ECB165350C0C}"/>
              </a:ext>
            </a:extLst>
          </p:cNvPr>
          <p:cNvSpPr>
            <a:spLocks noGrp="1"/>
          </p:cNvSpPr>
          <p:nvPr>
            <p:ph type="dt" sz="half" idx="10"/>
          </p:nvPr>
        </p:nvSpPr>
        <p:spPr/>
        <p:txBody>
          <a:bodyPr/>
          <a:lstStyle/>
          <a:p>
            <a:fld id="{A599EFCA-0F00-4671-9FAA-D0DDFEC4C7A5}" type="datetime1">
              <a:rPr lang="en-GB" smtClean="0"/>
              <a:t>22/11/2019</a:t>
            </a:fld>
            <a:endParaRPr lang="en-GB"/>
          </a:p>
        </p:txBody>
      </p:sp>
      <p:sp>
        <p:nvSpPr>
          <p:cNvPr id="5" name="Footer Placeholder 4">
            <a:extLst>
              <a:ext uri="{FF2B5EF4-FFF2-40B4-BE49-F238E27FC236}">
                <a16:creationId xmlns:a16="http://schemas.microsoft.com/office/drawing/2014/main" id="{41C0FF2B-4817-4F5E-BB89-8EFD2AA2E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9C74BF-9E62-426B-B56F-6EDEF38F931D}"/>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91055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A69F3-4670-4F25-8E7B-CA84268D7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D0F2F4-BDF1-4F77-A0A6-CB3857056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6C9DD-2D73-4571-A00E-2680635FC4FE}"/>
              </a:ext>
            </a:extLst>
          </p:cNvPr>
          <p:cNvSpPr>
            <a:spLocks noGrp="1"/>
          </p:cNvSpPr>
          <p:nvPr>
            <p:ph type="dt" sz="half" idx="10"/>
          </p:nvPr>
        </p:nvSpPr>
        <p:spPr/>
        <p:txBody>
          <a:bodyPr/>
          <a:lstStyle/>
          <a:p>
            <a:fld id="{A8C32E90-54BB-4F77-83B9-80E5EF6480E5}" type="datetime1">
              <a:rPr lang="en-GB" smtClean="0"/>
              <a:t>22/11/2019</a:t>
            </a:fld>
            <a:endParaRPr lang="en-GB"/>
          </a:p>
        </p:txBody>
      </p:sp>
      <p:sp>
        <p:nvSpPr>
          <p:cNvPr id="5" name="Footer Placeholder 4">
            <a:extLst>
              <a:ext uri="{FF2B5EF4-FFF2-40B4-BE49-F238E27FC236}">
                <a16:creationId xmlns:a16="http://schemas.microsoft.com/office/drawing/2014/main" id="{0141D89B-25BD-4D75-9479-B9D713CE5D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786000-9061-4AAA-BB12-0D5EE00A9702}"/>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45462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6A4E-DD1E-4955-A75B-1136C59A79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4F88A8-18A2-445B-9191-D10E50012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1214D9-6E13-4C39-801E-115385C03922}"/>
              </a:ext>
            </a:extLst>
          </p:cNvPr>
          <p:cNvSpPr>
            <a:spLocks noGrp="1"/>
          </p:cNvSpPr>
          <p:nvPr>
            <p:ph type="dt" sz="half" idx="10"/>
          </p:nvPr>
        </p:nvSpPr>
        <p:spPr/>
        <p:txBody>
          <a:bodyPr/>
          <a:lstStyle/>
          <a:p>
            <a:fld id="{1D44B0D6-D672-450A-8148-2E2F80225078}" type="datetime1">
              <a:rPr lang="en-GB" smtClean="0"/>
              <a:t>22/11/2019</a:t>
            </a:fld>
            <a:endParaRPr lang="en-GB"/>
          </a:p>
        </p:txBody>
      </p:sp>
      <p:sp>
        <p:nvSpPr>
          <p:cNvPr id="5" name="Footer Placeholder 4">
            <a:extLst>
              <a:ext uri="{FF2B5EF4-FFF2-40B4-BE49-F238E27FC236}">
                <a16:creationId xmlns:a16="http://schemas.microsoft.com/office/drawing/2014/main" id="{684F565A-B436-42FD-B63E-BBAC4E5795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69EECA-1C80-4E80-B0EA-AEF0784F060E}"/>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56348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96C4-43ED-41C8-A2C8-ABC0E00A5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CFEC9D-17FD-43F3-AB85-42AAE92AD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9F058-BA18-4690-BAD6-2F4AA8D9049E}"/>
              </a:ext>
            </a:extLst>
          </p:cNvPr>
          <p:cNvSpPr>
            <a:spLocks noGrp="1"/>
          </p:cNvSpPr>
          <p:nvPr>
            <p:ph type="dt" sz="half" idx="10"/>
          </p:nvPr>
        </p:nvSpPr>
        <p:spPr/>
        <p:txBody>
          <a:bodyPr/>
          <a:lstStyle/>
          <a:p>
            <a:fld id="{8F89496C-AC0A-4F75-8AB1-72480BA5CFB0}" type="datetime1">
              <a:rPr lang="en-GB" smtClean="0"/>
              <a:t>22/11/2019</a:t>
            </a:fld>
            <a:endParaRPr lang="en-GB"/>
          </a:p>
        </p:txBody>
      </p:sp>
      <p:sp>
        <p:nvSpPr>
          <p:cNvPr id="5" name="Footer Placeholder 4">
            <a:extLst>
              <a:ext uri="{FF2B5EF4-FFF2-40B4-BE49-F238E27FC236}">
                <a16:creationId xmlns:a16="http://schemas.microsoft.com/office/drawing/2014/main" id="{E8F1073E-1AE2-40B8-8082-DB94EF8EFB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79EC7-1383-4F3B-8461-24FE1F272B97}"/>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119689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532-2B88-4586-8E33-C5A869E914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39145C6-AAFD-4FCA-8DC1-39DF7FFEBF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4FBF76-CB35-48ED-968A-C4E99021A6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7531F49-986D-4CE2-9B0E-6838AC3FD5D1}"/>
              </a:ext>
            </a:extLst>
          </p:cNvPr>
          <p:cNvSpPr>
            <a:spLocks noGrp="1"/>
          </p:cNvSpPr>
          <p:nvPr>
            <p:ph type="dt" sz="half" idx="10"/>
          </p:nvPr>
        </p:nvSpPr>
        <p:spPr/>
        <p:txBody>
          <a:bodyPr/>
          <a:lstStyle/>
          <a:p>
            <a:fld id="{060352AA-5616-41FC-AFF3-0B71B887AA5F}" type="datetime1">
              <a:rPr lang="en-GB" smtClean="0"/>
              <a:t>22/11/2019</a:t>
            </a:fld>
            <a:endParaRPr lang="en-GB"/>
          </a:p>
        </p:txBody>
      </p:sp>
      <p:sp>
        <p:nvSpPr>
          <p:cNvPr id="6" name="Footer Placeholder 5">
            <a:extLst>
              <a:ext uri="{FF2B5EF4-FFF2-40B4-BE49-F238E27FC236}">
                <a16:creationId xmlns:a16="http://schemas.microsoft.com/office/drawing/2014/main" id="{FD7BFF68-91B8-4F3F-BF55-BFE4AD5B0A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13160D-3529-41E6-82E1-A7A595C8FACE}"/>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38604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FCFF-81EA-4DBB-9938-A03E33912F1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BBAC6D-0651-4265-9768-071B0DD74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6C2A5-DCB4-4976-880E-68A153376A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762137-571E-4364-9289-CB281D217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24107-AE71-4E97-A2B9-E9ECC61A2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6339D6-FA92-4DA5-8918-32B9A92E350C}"/>
              </a:ext>
            </a:extLst>
          </p:cNvPr>
          <p:cNvSpPr>
            <a:spLocks noGrp="1"/>
          </p:cNvSpPr>
          <p:nvPr>
            <p:ph type="dt" sz="half" idx="10"/>
          </p:nvPr>
        </p:nvSpPr>
        <p:spPr/>
        <p:txBody>
          <a:bodyPr/>
          <a:lstStyle/>
          <a:p>
            <a:fld id="{6D1B6957-B3FC-476A-8088-1CDA92ADF8F9}" type="datetime1">
              <a:rPr lang="en-GB" smtClean="0"/>
              <a:t>22/11/2019</a:t>
            </a:fld>
            <a:endParaRPr lang="en-GB"/>
          </a:p>
        </p:txBody>
      </p:sp>
      <p:sp>
        <p:nvSpPr>
          <p:cNvPr id="8" name="Footer Placeholder 7">
            <a:extLst>
              <a:ext uri="{FF2B5EF4-FFF2-40B4-BE49-F238E27FC236}">
                <a16:creationId xmlns:a16="http://schemas.microsoft.com/office/drawing/2014/main" id="{F6A39ADB-FCCE-4533-BB52-C437D81097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81C6B8-96E4-4359-AC06-54E45B0504BB}"/>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13938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441F-B20F-4016-9824-4EAECAED7F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A6F329-7F40-4922-9672-E0ADEE11EBB7}"/>
              </a:ext>
            </a:extLst>
          </p:cNvPr>
          <p:cNvSpPr>
            <a:spLocks noGrp="1"/>
          </p:cNvSpPr>
          <p:nvPr>
            <p:ph type="dt" sz="half" idx="10"/>
          </p:nvPr>
        </p:nvSpPr>
        <p:spPr/>
        <p:txBody>
          <a:bodyPr/>
          <a:lstStyle/>
          <a:p>
            <a:fld id="{807CA7D5-3689-4635-B86F-292861546468}" type="datetime1">
              <a:rPr lang="en-GB" smtClean="0"/>
              <a:t>22/11/2019</a:t>
            </a:fld>
            <a:endParaRPr lang="en-GB"/>
          </a:p>
        </p:txBody>
      </p:sp>
      <p:sp>
        <p:nvSpPr>
          <p:cNvPr id="4" name="Footer Placeholder 3">
            <a:extLst>
              <a:ext uri="{FF2B5EF4-FFF2-40B4-BE49-F238E27FC236}">
                <a16:creationId xmlns:a16="http://schemas.microsoft.com/office/drawing/2014/main" id="{C406C4F0-1B41-467B-A48A-8E96BDB755E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89687B-8BB3-4438-ACAF-FB6A8B2B0FEC}"/>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34113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3CBCB-B9E8-4F79-A9C6-7EB76A1AFFEB}"/>
              </a:ext>
            </a:extLst>
          </p:cNvPr>
          <p:cNvSpPr>
            <a:spLocks noGrp="1"/>
          </p:cNvSpPr>
          <p:nvPr>
            <p:ph type="dt" sz="half" idx="10"/>
          </p:nvPr>
        </p:nvSpPr>
        <p:spPr/>
        <p:txBody>
          <a:bodyPr/>
          <a:lstStyle/>
          <a:p>
            <a:fld id="{2BAF6483-BF1D-4329-BC7C-180D23510DDA}" type="datetime1">
              <a:rPr lang="en-GB" smtClean="0"/>
              <a:t>22/11/2019</a:t>
            </a:fld>
            <a:endParaRPr lang="en-GB"/>
          </a:p>
        </p:txBody>
      </p:sp>
      <p:sp>
        <p:nvSpPr>
          <p:cNvPr id="3" name="Footer Placeholder 2">
            <a:extLst>
              <a:ext uri="{FF2B5EF4-FFF2-40B4-BE49-F238E27FC236}">
                <a16:creationId xmlns:a16="http://schemas.microsoft.com/office/drawing/2014/main" id="{4DBE8B98-FE24-40FF-9EF7-D20B8103EB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F30DAB-351F-47D5-B5DB-DE0A59C1B360}"/>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7034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B40A-4B6D-4F9D-8B2B-D4003C1E4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12345C-A0D7-43E0-9FED-A1BDA2F5D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777760-6761-4CC4-BD13-890C355DF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14A07C-E6BC-4131-A061-13B569DEA4BF}"/>
              </a:ext>
            </a:extLst>
          </p:cNvPr>
          <p:cNvSpPr>
            <a:spLocks noGrp="1"/>
          </p:cNvSpPr>
          <p:nvPr>
            <p:ph type="dt" sz="half" idx="10"/>
          </p:nvPr>
        </p:nvSpPr>
        <p:spPr/>
        <p:txBody>
          <a:bodyPr/>
          <a:lstStyle/>
          <a:p>
            <a:fld id="{8A4A9744-0F88-4813-AD5B-34F65A513E35}" type="datetime1">
              <a:rPr lang="en-GB" smtClean="0"/>
              <a:t>22/11/2019</a:t>
            </a:fld>
            <a:endParaRPr lang="en-GB"/>
          </a:p>
        </p:txBody>
      </p:sp>
      <p:sp>
        <p:nvSpPr>
          <p:cNvPr id="6" name="Footer Placeholder 5">
            <a:extLst>
              <a:ext uri="{FF2B5EF4-FFF2-40B4-BE49-F238E27FC236}">
                <a16:creationId xmlns:a16="http://schemas.microsoft.com/office/drawing/2014/main" id="{B1A1FF5A-1B85-4B30-9D49-73AB1B0F34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B830C1-3BCA-4A60-95F6-7124291ED175}"/>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197882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3E7C-16B9-46C1-8B71-2366BC6DE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3398AC-6A21-4512-A224-B1C2474BD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7DF447C-2AE1-437B-B5BC-32837B639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33392-910B-44C1-9536-6459E0FA27A6}"/>
              </a:ext>
            </a:extLst>
          </p:cNvPr>
          <p:cNvSpPr>
            <a:spLocks noGrp="1"/>
          </p:cNvSpPr>
          <p:nvPr>
            <p:ph type="dt" sz="half" idx="10"/>
          </p:nvPr>
        </p:nvSpPr>
        <p:spPr/>
        <p:txBody>
          <a:bodyPr/>
          <a:lstStyle/>
          <a:p>
            <a:fld id="{55F2819E-63AE-4805-8E63-C6A09BA24B67}" type="datetime1">
              <a:rPr lang="en-GB" smtClean="0"/>
              <a:t>22/11/2019</a:t>
            </a:fld>
            <a:endParaRPr lang="en-GB"/>
          </a:p>
        </p:txBody>
      </p:sp>
      <p:sp>
        <p:nvSpPr>
          <p:cNvPr id="6" name="Footer Placeholder 5">
            <a:extLst>
              <a:ext uri="{FF2B5EF4-FFF2-40B4-BE49-F238E27FC236}">
                <a16:creationId xmlns:a16="http://schemas.microsoft.com/office/drawing/2014/main" id="{09CD471D-1838-449F-9B06-7C4059FFA5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849A92-4BCC-499C-A4E8-3939EF3205FF}"/>
              </a:ext>
            </a:extLst>
          </p:cNvPr>
          <p:cNvSpPr>
            <a:spLocks noGrp="1"/>
          </p:cNvSpPr>
          <p:nvPr>
            <p:ph type="sldNum" sz="quarter" idx="12"/>
          </p:nvPr>
        </p:nvSpPr>
        <p:spPr/>
        <p:txBody>
          <a:bodyPr/>
          <a:lstStyle/>
          <a:p>
            <a:fld id="{565A3DC8-E9E5-4672-8F00-ADD26D4DB9BC}" type="slidenum">
              <a:rPr lang="en-GB" smtClean="0"/>
              <a:t>‹#›</a:t>
            </a:fld>
            <a:endParaRPr lang="en-GB"/>
          </a:p>
        </p:txBody>
      </p:sp>
    </p:spTree>
    <p:extLst>
      <p:ext uri="{BB962C8B-B14F-4D97-AF65-F5344CB8AC3E}">
        <p14:creationId xmlns:p14="http://schemas.microsoft.com/office/powerpoint/2010/main" val="141650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568BB-A021-448C-9758-DE0418A13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9A28-E7F6-4295-BDB1-9310CA8A2C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408F91-28F6-43BC-89B9-A401CA551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6838F-72C4-4B90-81F6-BE5627145B6A}" type="datetime1">
              <a:rPr lang="en-GB" smtClean="0"/>
              <a:t>22/11/2019</a:t>
            </a:fld>
            <a:endParaRPr lang="en-GB"/>
          </a:p>
        </p:txBody>
      </p:sp>
      <p:sp>
        <p:nvSpPr>
          <p:cNvPr id="5" name="Footer Placeholder 4">
            <a:extLst>
              <a:ext uri="{FF2B5EF4-FFF2-40B4-BE49-F238E27FC236}">
                <a16:creationId xmlns:a16="http://schemas.microsoft.com/office/drawing/2014/main" id="{90E1530C-6CB6-4208-B49C-49C367C25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C6DA79-F532-4BA1-8467-C73806B9A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A3DC8-E9E5-4672-8F00-ADD26D4DB9BC}" type="slidenum">
              <a:rPr lang="en-GB" smtClean="0"/>
              <a:t>‹#›</a:t>
            </a:fld>
            <a:endParaRPr lang="en-GB"/>
          </a:p>
        </p:txBody>
      </p:sp>
    </p:spTree>
    <p:extLst>
      <p:ext uri="{BB962C8B-B14F-4D97-AF65-F5344CB8AC3E}">
        <p14:creationId xmlns:p14="http://schemas.microsoft.com/office/powerpoint/2010/main" val="339244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636094" y="1772816"/>
            <a:ext cx="6772275" cy="2914650"/>
          </a:xfrm>
          <a:prstGeom prst="rect">
            <a:avLst/>
          </a:prstGeom>
        </p:spPr>
      </p:pic>
      <p:sp>
        <p:nvSpPr>
          <p:cNvPr id="7" name="TextBox 6"/>
          <p:cNvSpPr txBox="1"/>
          <p:nvPr/>
        </p:nvSpPr>
        <p:spPr>
          <a:xfrm>
            <a:off x="1631504" y="257786"/>
            <a:ext cx="9036496" cy="1515030"/>
          </a:xfrm>
          <a:prstGeom prst="rect">
            <a:avLst/>
          </a:prstGeom>
          <a:noFill/>
        </p:spPr>
        <p:txBody>
          <a:bodyPr wrap="square" rtlCol="0">
            <a:spAutoFit/>
          </a:bodyPr>
          <a:lstStyle/>
          <a:p>
            <a:pPr>
              <a:lnSpc>
                <a:spcPts val="10000"/>
              </a:lnSpc>
            </a:pPr>
            <a:r>
              <a:rPr lang="en-US" sz="13800" dirty="0">
                <a:latin typeface="Cooper Black" panose="0208090404030B020404" pitchFamily="18" charset="0"/>
              </a:rPr>
              <a:t> PHY </a:t>
            </a:r>
            <a:r>
              <a:rPr lang="en-US" sz="15000" dirty="0">
                <a:latin typeface="Cooper Black" panose="0208090404030B020404" pitchFamily="18" charset="0"/>
              </a:rPr>
              <a:t>102</a:t>
            </a:r>
            <a:endParaRPr lang="en-GB" sz="15000" dirty="0">
              <a:latin typeface="Cooper Black" panose="0208090404030B020404" pitchFamily="18" charset="0"/>
            </a:endParaRPr>
          </a:p>
        </p:txBody>
      </p:sp>
      <p:sp>
        <p:nvSpPr>
          <p:cNvPr id="9" name="TextBox 8"/>
          <p:cNvSpPr txBox="1"/>
          <p:nvPr/>
        </p:nvSpPr>
        <p:spPr>
          <a:xfrm>
            <a:off x="2588209" y="4642010"/>
            <a:ext cx="6475015" cy="2215991"/>
          </a:xfrm>
          <a:prstGeom prst="rect">
            <a:avLst/>
          </a:prstGeom>
          <a:noFill/>
        </p:spPr>
        <p:txBody>
          <a:bodyPr wrap="square" rtlCol="0">
            <a:spAutoFit/>
          </a:bodyPr>
          <a:lstStyle/>
          <a:p>
            <a:r>
              <a:rPr lang="en-US" sz="13800" dirty="0">
                <a:latin typeface="Cooper Black" panose="0208090404030B020404" pitchFamily="18" charset="0"/>
              </a:rPr>
              <a:t>Waves</a:t>
            </a:r>
            <a:endParaRPr lang="en-GB" sz="16600" dirty="0">
              <a:latin typeface="Cooper Black" panose="0208090404030B020404" pitchFamily="18" charset="0"/>
            </a:endParaRPr>
          </a:p>
        </p:txBody>
      </p:sp>
      <p:sp>
        <p:nvSpPr>
          <p:cNvPr id="2" name="Slide Number Placeholder 1">
            <a:extLst>
              <a:ext uri="{FF2B5EF4-FFF2-40B4-BE49-F238E27FC236}">
                <a16:creationId xmlns:a16="http://schemas.microsoft.com/office/drawing/2014/main" id="{72F4086B-B8B3-42EF-A734-D9951DDD3BC8}"/>
              </a:ext>
            </a:extLst>
          </p:cNvPr>
          <p:cNvSpPr>
            <a:spLocks noGrp="1"/>
          </p:cNvSpPr>
          <p:nvPr>
            <p:ph type="sldNum" sz="quarter" idx="12"/>
          </p:nvPr>
        </p:nvSpPr>
        <p:spPr/>
        <p:txBody>
          <a:bodyPr/>
          <a:lstStyle/>
          <a:p>
            <a:fld id="{565A3DC8-E9E5-4672-8F00-ADD26D4DB9BC}" type="slidenum">
              <a:rPr lang="en-GB" smtClean="0"/>
              <a:t>1</a:t>
            </a:fld>
            <a:endParaRPr lang="en-GB"/>
          </a:p>
        </p:txBody>
      </p:sp>
    </p:spTree>
    <p:extLst>
      <p:ext uri="{BB962C8B-B14F-4D97-AF65-F5344CB8AC3E}">
        <p14:creationId xmlns:p14="http://schemas.microsoft.com/office/powerpoint/2010/main" val="23324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45" y="56273"/>
            <a:ext cx="11901267" cy="6702227"/>
          </a:xfrm>
        </p:spPr>
        <p:txBody>
          <a:bodyPr>
            <a:normAutofit/>
          </a:bodyPr>
          <a:lstStyle/>
          <a:p>
            <a:pPr algn="just"/>
            <a:r>
              <a:rPr lang="en-GB" sz="4500" b="1" dirty="0">
                <a:latin typeface="Comic Sans MS" panose="030F0702030302020204" pitchFamily="66" charset="0"/>
              </a:rPr>
              <a:t>2. </a:t>
            </a:r>
            <a:r>
              <a:rPr lang="en-GB" sz="4500" b="1" dirty="0">
                <a:solidFill>
                  <a:srgbClr val="FF0000"/>
                </a:solidFill>
                <a:latin typeface="Comic Sans MS" panose="030F0702030302020204" pitchFamily="66" charset="0"/>
              </a:rPr>
              <a:t>Longitudinal wave </a:t>
            </a:r>
            <a:r>
              <a:rPr lang="en-GB" sz="4500" b="1" dirty="0">
                <a:latin typeface="Comic Sans MS" panose="030F0702030302020204" pitchFamily="66" charset="0"/>
              </a:rPr>
              <a:t>is a wave that is produced when the vibration of the particles of the medium is parallel to the direction of propagation of the wave.</a:t>
            </a:r>
          </a:p>
          <a:p>
            <a:pPr algn="just">
              <a:lnSpc>
                <a:spcPct val="150000"/>
              </a:lnSpc>
            </a:pPr>
            <a:endParaRPr lang="en-US" sz="4500" b="1"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731170" y="3191651"/>
            <a:ext cx="10705862" cy="3519301"/>
          </a:xfrm>
          <a:prstGeom prst="rect">
            <a:avLst/>
          </a:prstGeom>
        </p:spPr>
      </p:pic>
      <p:sp>
        <p:nvSpPr>
          <p:cNvPr id="2" name="Slide Number Placeholder 1">
            <a:extLst>
              <a:ext uri="{FF2B5EF4-FFF2-40B4-BE49-F238E27FC236}">
                <a16:creationId xmlns:a16="http://schemas.microsoft.com/office/drawing/2014/main" id="{F6A2873F-06BD-413C-993A-E411921A6261}"/>
              </a:ext>
            </a:extLst>
          </p:cNvPr>
          <p:cNvSpPr>
            <a:spLocks noGrp="1"/>
          </p:cNvSpPr>
          <p:nvPr>
            <p:ph type="sldNum" sz="quarter" idx="12"/>
          </p:nvPr>
        </p:nvSpPr>
        <p:spPr>
          <a:xfrm>
            <a:off x="9307286" y="6327321"/>
            <a:ext cx="2743200" cy="365125"/>
          </a:xfrm>
        </p:spPr>
        <p:txBody>
          <a:bodyPr/>
          <a:lstStyle/>
          <a:p>
            <a:fld id="{565A3DC8-E9E5-4672-8F00-ADD26D4DB9BC}" type="slidenum">
              <a:rPr lang="en-GB" sz="2000" b="1" smtClean="0">
                <a:solidFill>
                  <a:schemeClr val="tx1"/>
                </a:solidFill>
              </a:rPr>
              <a:t>10</a:t>
            </a:fld>
            <a:endParaRPr lang="en-GB" sz="2000" b="1" dirty="0">
              <a:solidFill>
                <a:schemeClr val="tx1"/>
              </a:solidFill>
            </a:endParaRPr>
          </a:p>
        </p:txBody>
      </p:sp>
    </p:spTree>
    <p:extLst>
      <p:ext uri="{BB962C8B-B14F-4D97-AF65-F5344CB8AC3E}">
        <p14:creationId xmlns:p14="http://schemas.microsoft.com/office/powerpoint/2010/main" val="93215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16632"/>
            <a:ext cx="11915335" cy="6624736"/>
          </a:xfrm>
        </p:spPr>
        <p:txBody>
          <a:bodyPr>
            <a:normAutofit/>
          </a:bodyPr>
          <a:lstStyle/>
          <a:p>
            <a:pPr marL="0" indent="0" algn="just">
              <a:buNone/>
            </a:pPr>
            <a:r>
              <a:rPr lang="en-GB" sz="4500" b="1" dirty="0">
                <a:latin typeface="Comic Sans MS" panose="030F0702030302020204" pitchFamily="66" charset="0"/>
              </a:rPr>
              <a:t>3. A combination of transverse and longitudinal waves is produced when a flat board at the left end moves forward and backward once down the length of a water channel as seen below.</a:t>
            </a: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algn="just"/>
            <a:endParaRPr lang="en-GB" sz="4500" b="1" dirty="0">
              <a:latin typeface="Comic Sans MS" panose="030F0702030302020204" pitchFamily="66" charset="0"/>
            </a:endParaRPr>
          </a:p>
          <a:p>
            <a:pPr algn="just"/>
            <a:endParaRPr lang="en-GB" sz="4500" b="1" dirty="0">
              <a:latin typeface="Comic Sans MS" panose="030F0702030302020204" pitchFamily="66"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41" y="3319798"/>
            <a:ext cx="11114105" cy="3340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8B8AC39-AC21-4B37-B1D6-BEAE067A1E7F}"/>
              </a:ext>
            </a:extLst>
          </p:cNvPr>
          <p:cNvSpPr>
            <a:spLocks noGrp="1"/>
          </p:cNvSpPr>
          <p:nvPr>
            <p:ph type="sldNum" sz="quarter" idx="12"/>
          </p:nvPr>
        </p:nvSpPr>
        <p:spPr>
          <a:xfrm>
            <a:off x="9263737" y="6356350"/>
            <a:ext cx="2743200" cy="365125"/>
          </a:xfrm>
        </p:spPr>
        <p:txBody>
          <a:bodyPr/>
          <a:lstStyle/>
          <a:p>
            <a:fld id="{565A3DC8-E9E5-4672-8F00-ADD26D4DB9BC}" type="slidenum">
              <a:rPr lang="en-GB" sz="2000" b="1" smtClean="0">
                <a:solidFill>
                  <a:schemeClr val="tx1"/>
                </a:solidFill>
              </a:rPr>
              <a:t>11</a:t>
            </a:fld>
            <a:endParaRPr lang="en-GB" sz="2000" b="1" dirty="0">
              <a:solidFill>
                <a:schemeClr val="tx1"/>
              </a:solidFill>
            </a:endParaRPr>
          </a:p>
        </p:txBody>
      </p:sp>
    </p:spTree>
    <p:extLst>
      <p:ext uri="{BB962C8B-B14F-4D97-AF65-F5344CB8AC3E}">
        <p14:creationId xmlns:p14="http://schemas.microsoft.com/office/powerpoint/2010/main" val="313875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947" y="116632"/>
            <a:ext cx="11732455" cy="6624736"/>
          </a:xfrm>
        </p:spPr>
        <p:txBody>
          <a:bodyPr>
            <a:noAutofit/>
          </a:bodyPr>
          <a:lstStyle/>
          <a:p>
            <a:pPr marL="0" indent="0" algn="just">
              <a:buNone/>
            </a:pPr>
            <a:r>
              <a:rPr lang="en-GB" sz="4000" b="1" dirty="0">
                <a:latin typeface="Comic Sans MS" panose="030F0702030302020204" pitchFamily="66" charset="0"/>
              </a:rPr>
              <a:t>Each of these systems has an </a:t>
            </a:r>
            <a:r>
              <a:rPr lang="en-GB" sz="4000" b="1" dirty="0">
                <a:solidFill>
                  <a:srgbClr val="FF0000"/>
                </a:solidFill>
                <a:latin typeface="Comic Sans MS" panose="030F0702030302020204" pitchFamily="66" charset="0"/>
              </a:rPr>
              <a:t>equilibrium state.</a:t>
            </a:r>
          </a:p>
          <a:p>
            <a:pPr marL="0" indent="0" algn="just">
              <a:buNone/>
            </a:pPr>
            <a:r>
              <a:rPr lang="en-GB" sz="4000" b="1" dirty="0">
                <a:latin typeface="Comic Sans MS" panose="030F0702030302020204" pitchFamily="66" charset="0"/>
              </a:rPr>
              <a:t>For the stretched string it is the state in which the system is at rest, stretched out along a straight line. </a:t>
            </a:r>
          </a:p>
          <a:p>
            <a:pPr marL="0" indent="0" algn="just">
              <a:buNone/>
            </a:pPr>
            <a:endParaRPr lang="en-GB" sz="1500" b="1" dirty="0">
              <a:latin typeface="Comic Sans MS" panose="030F0702030302020204" pitchFamily="66" charset="0"/>
            </a:endParaRPr>
          </a:p>
          <a:p>
            <a:pPr marL="0" indent="0" algn="just">
              <a:buNone/>
            </a:pPr>
            <a:r>
              <a:rPr lang="en-GB" sz="4000" b="1" dirty="0">
                <a:latin typeface="Comic Sans MS" panose="030F0702030302020204" pitchFamily="66" charset="0"/>
              </a:rPr>
              <a:t>For the fluid in a tube it is a state in which the fluid is at rest with uniform pressure. </a:t>
            </a:r>
          </a:p>
          <a:p>
            <a:pPr marL="0" indent="0" algn="just">
              <a:buNone/>
            </a:pPr>
            <a:endParaRPr lang="en-GB" sz="1500" b="1" dirty="0">
              <a:latin typeface="Comic Sans MS" panose="030F0702030302020204" pitchFamily="66" charset="0"/>
            </a:endParaRPr>
          </a:p>
          <a:p>
            <a:pPr marL="0" indent="0" algn="just">
              <a:buNone/>
            </a:pPr>
            <a:r>
              <a:rPr lang="en-GB" sz="4000" b="1" dirty="0">
                <a:latin typeface="Comic Sans MS" panose="030F0702030302020204" pitchFamily="66" charset="0"/>
              </a:rPr>
              <a:t>For the liquid in a trough it is a smooth, level water surface.</a:t>
            </a:r>
          </a:p>
          <a:p>
            <a:pPr marL="0" indent="0" algn="just">
              <a:buNone/>
            </a:pPr>
            <a:endParaRPr lang="en-GB" sz="4000" b="1" dirty="0">
              <a:latin typeface="Comic Sans MS" panose="030F0702030302020204" pitchFamily="66" charset="0"/>
            </a:endParaRPr>
          </a:p>
          <a:p>
            <a:pPr algn="just"/>
            <a:endParaRPr lang="en-US" sz="40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BC5868F-53AF-4A51-BC78-0860CBA0375F}"/>
              </a:ext>
            </a:extLst>
          </p:cNvPr>
          <p:cNvSpPr>
            <a:spLocks noGrp="1"/>
          </p:cNvSpPr>
          <p:nvPr>
            <p:ph type="sldNum" sz="quarter" idx="12"/>
          </p:nvPr>
        </p:nvSpPr>
        <p:spPr>
          <a:xfrm>
            <a:off x="9278256" y="6356350"/>
            <a:ext cx="2743200" cy="365125"/>
          </a:xfrm>
        </p:spPr>
        <p:txBody>
          <a:bodyPr/>
          <a:lstStyle/>
          <a:p>
            <a:fld id="{565A3DC8-E9E5-4672-8F00-ADD26D4DB9BC}" type="slidenum">
              <a:rPr lang="en-GB" sz="2000" b="1" smtClean="0">
                <a:solidFill>
                  <a:schemeClr val="tx1"/>
                </a:solidFill>
              </a:rPr>
              <a:t>12</a:t>
            </a:fld>
            <a:endParaRPr lang="en-GB" sz="2000" b="1" dirty="0">
              <a:solidFill>
                <a:schemeClr val="tx1"/>
              </a:solidFill>
            </a:endParaRPr>
          </a:p>
        </p:txBody>
      </p:sp>
    </p:spTree>
    <p:extLst>
      <p:ext uri="{BB962C8B-B14F-4D97-AF65-F5344CB8AC3E}">
        <p14:creationId xmlns:p14="http://schemas.microsoft.com/office/powerpoint/2010/main" val="105763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130629" y="72008"/>
                <a:ext cx="11945257" cy="6741368"/>
              </a:xfrm>
            </p:spPr>
            <p:txBody>
              <a:bodyPr>
                <a:noAutofit/>
              </a:bodyPr>
              <a:lstStyle/>
              <a:p>
                <a:pPr marL="0" indent="0" algn="just">
                  <a:lnSpc>
                    <a:spcPct val="110000"/>
                  </a:lnSpc>
                  <a:buNone/>
                </a:pPr>
                <a:r>
                  <a:rPr lang="en-GB" sz="4000" b="1" dirty="0">
                    <a:latin typeface="Comic Sans MS" panose="030F0702030302020204" pitchFamily="66" charset="0"/>
                  </a:rPr>
                  <a:t>These three types of waves have some properties:</a:t>
                </a:r>
              </a:p>
              <a:p>
                <a:pPr marL="0" indent="0" algn="just">
                  <a:lnSpc>
                    <a:spcPct val="110000"/>
                  </a:lnSpc>
                  <a:buNone/>
                </a:pPr>
                <a:r>
                  <a:rPr lang="en-GB" sz="4000" b="1" dirty="0">
                    <a:solidFill>
                      <a:srgbClr val="FF0000"/>
                    </a:solidFill>
                    <a:latin typeface="Comic Sans MS" panose="030F0702030302020204" pitchFamily="66" charset="0"/>
                  </a:rPr>
                  <a:t>First,</a:t>
                </a:r>
                <a:r>
                  <a:rPr lang="en-GB" sz="4000" b="1" dirty="0">
                    <a:latin typeface="Comic Sans MS" panose="030F0702030302020204" pitchFamily="66" charset="0"/>
                  </a:rPr>
                  <a:t> in each case the disturbance travels or </a:t>
                </a:r>
                <a:r>
                  <a:rPr lang="en-GB" sz="4000" b="1" i="1" dirty="0">
                    <a:latin typeface="Comic Sans MS" panose="030F0702030302020204" pitchFamily="66" charset="0"/>
                  </a:rPr>
                  <a:t>propagates </a:t>
                </a:r>
                <a:r>
                  <a:rPr lang="en-GB" sz="4000" b="1" dirty="0">
                    <a:latin typeface="Comic Sans MS" panose="030F0702030302020204" pitchFamily="66" charset="0"/>
                  </a:rPr>
                  <a:t>with a </a:t>
                </a:r>
                <a:r>
                  <a:rPr lang="en-GB" sz="4000" b="1" dirty="0">
                    <a:solidFill>
                      <a:srgbClr val="FF0000"/>
                    </a:solidFill>
                    <a:latin typeface="Comic Sans MS" panose="030F0702030302020204" pitchFamily="66" charset="0"/>
                  </a:rPr>
                  <a:t>definite speed</a:t>
                </a:r>
                <a:r>
                  <a:rPr lang="en-GB" sz="4000" b="1" dirty="0">
                    <a:latin typeface="Comic Sans MS" panose="030F0702030302020204" pitchFamily="66" charset="0"/>
                  </a:rPr>
                  <a:t> through the medium. </a:t>
                </a:r>
              </a:p>
              <a:p>
                <a:pPr marL="0" indent="0" algn="just">
                  <a:lnSpc>
                    <a:spcPct val="110000"/>
                  </a:lnSpc>
                  <a:buNone/>
                </a:pPr>
                <a:r>
                  <a:rPr lang="en-GB" sz="4000" b="1" dirty="0">
                    <a:latin typeface="Comic Sans MS" panose="030F0702030302020204" pitchFamily="66" charset="0"/>
                  </a:rPr>
                  <a:t>This speed is called the speed of propagation, or simply the </a:t>
                </a:r>
                <a:r>
                  <a:rPr lang="en-GB" sz="4000" b="1" dirty="0">
                    <a:solidFill>
                      <a:srgbClr val="FF0000"/>
                    </a:solidFill>
                    <a:latin typeface="Comic Sans MS" panose="030F0702030302020204" pitchFamily="66" charset="0"/>
                  </a:rPr>
                  <a:t>wave speed </a:t>
                </a:r>
                <a14:m>
                  <m:oMath xmlns:m="http://schemas.openxmlformats.org/officeDocument/2006/math">
                    <m:r>
                      <a:rPr lang="en-GB" sz="4000" b="1" i="1">
                        <a:solidFill>
                          <a:srgbClr val="FF0000"/>
                        </a:solidFill>
                        <a:latin typeface="Cambria Math" panose="02040503050406030204" pitchFamily="18" charset="0"/>
                      </a:rPr>
                      <m:t>𝒗</m:t>
                    </m:r>
                  </m:oMath>
                </a14:m>
                <a:r>
                  <a:rPr lang="en-GB" sz="4000" b="1" dirty="0">
                    <a:solidFill>
                      <a:srgbClr val="FF0000"/>
                    </a:solidFill>
                    <a:latin typeface="Comic Sans MS" panose="030F0702030302020204" pitchFamily="66" charset="0"/>
                  </a:rPr>
                  <a:t> </a:t>
                </a:r>
                <a:r>
                  <a:rPr lang="en-GB" sz="4000" b="1" dirty="0">
                    <a:latin typeface="Comic Sans MS" panose="030F0702030302020204" pitchFamily="66" charset="0"/>
                  </a:rPr>
                  <a:t>which is determined in each case by the </a:t>
                </a:r>
                <a:r>
                  <a:rPr lang="en-GB" sz="4000" b="1" dirty="0">
                    <a:solidFill>
                      <a:srgbClr val="FF0000"/>
                    </a:solidFill>
                    <a:latin typeface="Comic Sans MS" panose="030F0702030302020204" pitchFamily="66" charset="0"/>
                  </a:rPr>
                  <a:t>mechanical properties of the medium.</a:t>
                </a:r>
              </a:p>
              <a:p>
                <a:pPr marL="0" indent="0" algn="just">
                  <a:lnSpc>
                    <a:spcPct val="110000"/>
                  </a:lnSpc>
                  <a:buNone/>
                </a:pPr>
                <a:endParaRPr lang="en-GB" sz="4000" b="1" dirty="0">
                  <a:latin typeface="Comic Sans MS" panose="030F0702030302020204" pitchFamily="66" charset="0"/>
                </a:endParaRPr>
              </a:p>
              <a:p>
                <a:pPr marL="0" indent="0" algn="just">
                  <a:lnSpc>
                    <a:spcPct val="110000"/>
                  </a:lnSpc>
                  <a:buNone/>
                </a:pPr>
                <a:endParaRPr lang="en-GB" sz="4000" b="1" dirty="0">
                  <a:latin typeface="Comic Sans MS" panose="030F0702030302020204" pitchFamily="66" charset="0"/>
                </a:endParaRP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130629" y="72008"/>
                <a:ext cx="11945257" cy="6741368"/>
              </a:xfrm>
              <a:blipFill>
                <a:blip r:embed="rId2"/>
                <a:stretch>
                  <a:fillRect l="-1786" t="-1266" r="-178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E03AA32-9B24-4677-9017-4A42A8CD4BDB}"/>
              </a:ext>
            </a:extLst>
          </p:cNvPr>
          <p:cNvSpPr>
            <a:spLocks noGrp="1"/>
          </p:cNvSpPr>
          <p:nvPr>
            <p:ph type="sldNum" sz="quarter" idx="12"/>
          </p:nvPr>
        </p:nvSpPr>
        <p:spPr>
          <a:xfrm>
            <a:off x="9234714" y="6298293"/>
            <a:ext cx="2743200" cy="365125"/>
          </a:xfrm>
        </p:spPr>
        <p:txBody>
          <a:bodyPr/>
          <a:lstStyle/>
          <a:p>
            <a:fld id="{565A3DC8-E9E5-4672-8F00-ADD26D4DB9BC}" type="slidenum">
              <a:rPr lang="en-GB" sz="2000" b="1" smtClean="0">
                <a:solidFill>
                  <a:schemeClr val="tx1"/>
                </a:solidFill>
              </a:rPr>
              <a:t>13</a:t>
            </a:fld>
            <a:endParaRPr lang="en-GB" sz="2000" b="1" dirty="0">
              <a:solidFill>
                <a:schemeClr val="tx1"/>
              </a:solidFill>
            </a:endParaRPr>
          </a:p>
        </p:txBody>
      </p:sp>
    </p:spTree>
    <p:extLst>
      <p:ext uri="{BB962C8B-B14F-4D97-AF65-F5344CB8AC3E}">
        <p14:creationId xmlns:p14="http://schemas.microsoft.com/office/powerpoint/2010/main" val="207878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4" y="116632"/>
            <a:ext cx="11974286" cy="6624736"/>
          </a:xfrm>
        </p:spPr>
        <p:txBody>
          <a:bodyPr>
            <a:normAutofit/>
          </a:bodyPr>
          <a:lstStyle/>
          <a:p>
            <a:pPr algn="just"/>
            <a:r>
              <a:rPr lang="en-GB" sz="4500" b="1" dirty="0">
                <a:solidFill>
                  <a:srgbClr val="FF0000"/>
                </a:solidFill>
                <a:latin typeface="Comic Sans MS" panose="030F0702030302020204" pitchFamily="66" charset="0"/>
              </a:rPr>
              <a:t>Second,</a:t>
            </a:r>
            <a:r>
              <a:rPr lang="en-GB" sz="4500" b="1" dirty="0">
                <a:latin typeface="Comic Sans MS" panose="030F0702030302020204" pitchFamily="66" charset="0"/>
              </a:rPr>
              <a:t> the medium itself does not travel through space; its individual particles undergo back-and-forth or up-and-down motions around their equilibrium positions. The overall pattern of the wave disturbance is what travels.</a:t>
            </a:r>
          </a:p>
          <a:p>
            <a:pPr algn="just"/>
            <a:endParaRPr lang="en-GB" sz="1500" b="1" dirty="0">
              <a:latin typeface="Comic Sans MS" panose="030F0702030302020204" pitchFamily="66" charset="0"/>
            </a:endParaRPr>
          </a:p>
          <a:p>
            <a:pPr algn="just"/>
            <a:r>
              <a:rPr lang="en-GB" sz="4500" b="1" dirty="0">
                <a:solidFill>
                  <a:srgbClr val="FF0000"/>
                </a:solidFill>
                <a:latin typeface="Comic Sans MS" panose="030F0702030302020204" pitchFamily="66" charset="0"/>
              </a:rPr>
              <a:t>Third,</a:t>
            </a:r>
            <a:r>
              <a:rPr lang="en-GB" sz="4500" b="1" dirty="0">
                <a:latin typeface="Comic Sans MS" panose="030F0702030302020204" pitchFamily="66" charset="0"/>
              </a:rPr>
              <a:t> to set any of these systems into motion, we have to put in </a:t>
            </a:r>
            <a:r>
              <a:rPr lang="en-GB" sz="4500" b="1" dirty="0">
                <a:solidFill>
                  <a:srgbClr val="FF0000"/>
                </a:solidFill>
                <a:latin typeface="Comic Sans MS" panose="030F0702030302020204" pitchFamily="66" charset="0"/>
              </a:rPr>
              <a:t>energy</a:t>
            </a:r>
            <a:r>
              <a:rPr lang="en-GB" sz="4500" b="1" dirty="0">
                <a:latin typeface="Comic Sans MS" panose="030F0702030302020204" pitchFamily="66" charset="0"/>
              </a:rPr>
              <a:t> by doing mechanical work on the system.</a:t>
            </a:r>
          </a:p>
          <a:p>
            <a:pPr algn="just"/>
            <a:endParaRPr lang="en-US" sz="45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2645DAFB-A1E2-4886-929A-A5FDD860210F}"/>
              </a:ext>
            </a:extLst>
          </p:cNvPr>
          <p:cNvSpPr>
            <a:spLocks noGrp="1"/>
          </p:cNvSpPr>
          <p:nvPr>
            <p:ph type="sldNum" sz="quarter" idx="12"/>
          </p:nvPr>
        </p:nvSpPr>
        <p:spPr>
          <a:xfrm>
            <a:off x="9176657" y="6283778"/>
            <a:ext cx="2743200" cy="365125"/>
          </a:xfrm>
        </p:spPr>
        <p:txBody>
          <a:bodyPr/>
          <a:lstStyle/>
          <a:p>
            <a:fld id="{565A3DC8-E9E5-4672-8F00-ADD26D4DB9BC}" type="slidenum">
              <a:rPr lang="en-GB" sz="2000" b="1" smtClean="0">
                <a:solidFill>
                  <a:schemeClr val="tx1"/>
                </a:solidFill>
              </a:rPr>
              <a:t>14</a:t>
            </a:fld>
            <a:endParaRPr lang="en-GB" sz="2000" b="1" dirty="0">
              <a:solidFill>
                <a:schemeClr val="tx1"/>
              </a:solidFill>
            </a:endParaRPr>
          </a:p>
        </p:txBody>
      </p:sp>
    </p:spTree>
    <p:extLst>
      <p:ext uri="{BB962C8B-B14F-4D97-AF65-F5344CB8AC3E}">
        <p14:creationId xmlns:p14="http://schemas.microsoft.com/office/powerpoint/2010/main" val="347691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5" y="116632"/>
            <a:ext cx="11945256" cy="6624736"/>
          </a:xfrm>
        </p:spPr>
        <p:txBody>
          <a:bodyPr>
            <a:noAutofit/>
          </a:bodyPr>
          <a:lstStyle/>
          <a:p>
            <a:pPr marL="0" indent="0" algn="just">
              <a:buNone/>
            </a:pPr>
            <a:r>
              <a:rPr lang="en-GB" sz="4500" b="1" dirty="0">
                <a:latin typeface="Comic Sans MS" panose="030F0702030302020204" pitchFamily="66" charset="0"/>
              </a:rPr>
              <a:t>The wave motion transports this energy from one region of the medium to another. </a:t>
            </a:r>
          </a:p>
          <a:p>
            <a:pPr marL="0" indent="0" algn="just">
              <a:buNone/>
            </a:pPr>
            <a:r>
              <a:rPr lang="en-GB" sz="4500" b="1" i="1" dirty="0">
                <a:solidFill>
                  <a:srgbClr val="FF0000"/>
                </a:solidFill>
                <a:latin typeface="Comic Sans MS" panose="030F0702030302020204" pitchFamily="66" charset="0"/>
              </a:rPr>
              <a:t>Waves transport energy, but not matter, from one region to another.</a:t>
            </a:r>
          </a:p>
          <a:p>
            <a:pPr marL="0" indent="0" algn="just">
              <a:buNone/>
            </a:pPr>
            <a:r>
              <a:rPr lang="en-GB" sz="4500" b="1" dirty="0">
                <a:latin typeface="Comic Sans MS" panose="030F0702030302020204" pitchFamily="66" charset="0"/>
              </a:rPr>
              <a:t>When the free end of the string is given a repetitive, or </a:t>
            </a:r>
            <a:r>
              <a:rPr lang="en-GB" sz="4500" b="1" i="1" dirty="0">
                <a:latin typeface="Comic Sans MS" panose="030F0702030302020204" pitchFamily="66" charset="0"/>
              </a:rPr>
              <a:t>periodic, </a:t>
            </a:r>
            <a:r>
              <a:rPr lang="en-GB" sz="4500" b="1" dirty="0">
                <a:latin typeface="Comic Sans MS" panose="030F0702030302020204" pitchFamily="66" charset="0"/>
              </a:rPr>
              <a:t>motion. Then each particle in the string also undergoes periodic motion as the wave propagates, hence a </a:t>
            </a:r>
            <a:r>
              <a:rPr lang="en-GB" sz="4500" b="1" dirty="0">
                <a:solidFill>
                  <a:srgbClr val="FF0000"/>
                </a:solidFill>
                <a:latin typeface="Comic Sans MS" panose="030F0702030302020204" pitchFamily="66" charset="0"/>
              </a:rPr>
              <a:t>periodic wave is </a:t>
            </a:r>
            <a:r>
              <a:rPr lang="en-GB" sz="4500" b="1" dirty="0">
                <a:latin typeface="Comic Sans MS" panose="030F0702030302020204" pitchFamily="66" charset="0"/>
              </a:rPr>
              <a:t>produced.</a:t>
            </a:r>
          </a:p>
          <a:p>
            <a:pPr marL="0" indent="0" algn="just">
              <a:buNone/>
            </a:pPr>
            <a:endParaRPr lang="en-GB" sz="4500" b="1" dirty="0">
              <a:latin typeface="Comic Sans MS" panose="030F0702030302020204" pitchFamily="66" charset="0"/>
            </a:endParaRPr>
          </a:p>
          <a:p>
            <a:endParaRPr lang="en-GB" sz="4500" b="1" dirty="0">
              <a:latin typeface="Comic Sans MS" panose="030F0702030302020204" pitchFamily="66" charset="0"/>
            </a:endParaRPr>
          </a:p>
          <a:p>
            <a:endParaRPr lang="en-GB" sz="4500" b="1" dirty="0">
              <a:latin typeface="Comic Sans MS" panose="030F0702030302020204" pitchFamily="66" charset="0"/>
            </a:endParaRPr>
          </a:p>
          <a:p>
            <a:endParaRPr lang="en-GB" sz="4500" b="1" dirty="0">
              <a:latin typeface="Comic Sans MS" panose="030F0702030302020204" pitchFamily="66" charset="0"/>
            </a:endParaRPr>
          </a:p>
          <a:p>
            <a:pPr algn="just"/>
            <a:endParaRPr lang="en-GB" sz="45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7542AEAE-883F-4D4C-B65E-81B37EF081E3}"/>
              </a:ext>
            </a:extLst>
          </p:cNvPr>
          <p:cNvSpPr>
            <a:spLocks noGrp="1"/>
          </p:cNvSpPr>
          <p:nvPr>
            <p:ph type="sldNum" sz="quarter" idx="12"/>
          </p:nvPr>
        </p:nvSpPr>
        <p:spPr>
          <a:xfrm>
            <a:off x="9292772" y="6356350"/>
            <a:ext cx="2743200" cy="365125"/>
          </a:xfrm>
        </p:spPr>
        <p:txBody>
          <a:bodyPr/>
          <a:lstStyle/>
          <a:p>
            <a:fld id="{565A3DC8-E9E5-4672-8F00-ADD26D4DB9BC}" type="slidenum">
              <a:rPr lang="en-GB" sz="2000" b="1" smtClean="0">
                <a:solidFill>
                  <a:schemeClr val="tx1"/>
                </a:solidFill>
              </a:rPr>
              <a:t>15</a:t>
            </a:fld>
            <a:endParaRPr lang="en-GB" sz="2000" b="1" dirty="0">
              <a:solidFill>
                <a:schemeClr val="tx1"/>
              </a:solidFill>
            </a:endParaRPr>
          </a:p>
        </p:txBody>
      </p:sp>
    </p:spTree>
    <p:extLst>
      <p:ext uri="{BB962C8B-B14F-4D97-AF65-F5344CB8AC3E}">
        <p14:creationId xmlns:p14="http://schemas.microsoft.com/office/powerpoint/2010/main" val="266918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44624"/>
            <a:ext cx="11945257" cy="6741368"/>
          </a:xfrm>
        </p:spPr>
        <p:txBody>
          <a:bodyPr>
            <a:noAutofit/>
          </a:bodyPr>
          <a:lstStyle/>
          <a:p>
            <a:pPr algn="just"/>
            <a:r>
              <a:rPr lang="en-GB" sz="3800" b="1" dirty="0">
                <a:latin typeface="Comic Sans MS" panose="030F0702030302020204" pitchFamily="66" charset="0"/>
              </a:rPr>
              <a:t>For a </a:t>
            </a:r>
            <a:r>
              <a:rPr lang="en-GB" sz="3800" b="1" dirty="0">
                <a:solidFill>
                  <a:srgbClr val="FF0000"/>
                </a:solidFill>
                <a:latin typeface="Comic Sans MS" panose="030F0702030302020204" pitchFamily="66" charset="0"/>
              </a:rPr>
              <a:t>periodic transverse wave,</a:t>
            </a:r>
            <a:r>
              <a:rPr lang="en-GB" sz="3800" b="1" dirty="0">
                <a:latin typeface="Comic Sans MS" panose="030F0702030302020204" pitchFamily="66" charset="0"/>
              </a:rPr>
              <a:t> the </a:t>
            </a:r>
            <a:r>
              <a:rPr lang="en-GB" sz="3800" b="1" dirty="0">
                <a:solidFill>
                  <a:srgbClr val="FF0000"/>
                </a:solidFill>
                <a:latin typeface="Comic Sans MS" panose="030F0702030302020204" pitchFamily="66" charset="0"/>
              </a:rPr>
              <a:t>shape</a:t>
            </a:r>
            <a:r>
              <a:rPr lang="en-GB" sz="3800" b="1" dirty="0">
                <a:latin typeface="Comic Sans MS" panose="030F0702030302020204" pitchFamily="66" charset="0"/>
              </a:rPr>
              <a:t> of the string at any instant is a repeating pattern. </a:t>
            </a:r>
          </a:p>
          <a:p>
            <a:pPr algn="just"/>
            <a:r>
              <a:rPr lang="en-GB" sz="3800" b="1" dirty="0">
                <a:latin typeface="Comic Sans MS" panose="030F0702030302020204" pitchFamily="66" charset="0"/>
              </a:rPr>
              <a:t>The length of one complete wave pattern is the </a:t>
            </a:r>
            <a:r>
              <a:rPr lang="en-GB" sz="3800" b="1" dirty="0">
                <a:solidFill>
                  <a:srgbClr val="FF0000"/>
                </a:solidFill>
                <a:latin typeface="Comic Sans MS" panose="030F0702030302020204" pitchFamily="66" charset="0"/>
              </a:rPr>
              <a:t>distance</a:t>
            </a:r>
            <a:r>
              <a:rPr lang="en-GB" sz="3800" b="1" dirty="0">
                <a:latin typeface="Comic Sans MS" panose="030F0702030302020204" pitchFamily="66" charset="0"/>
              </a:rPr>
              <a:t> from one </a:t>
            </a:r>
            <a:r>
              <a:rPr lang="en-GB" sz="3800" b="1" dirty="0">
                <a:solidFill>
                  <a:srgbClr val="FF0000"/>
                </a:solidFill>
                <a:latin typeface="Comic Sans MS" panose="030F0702030302020204" pitchFamily="66" charset="0"/>
              </a:rPr>
              <a:t>crest</a:t>
            </a:r>
            <a:r>
              <a:rPr lang="en-GB" sz="3800" b="1" dirty="0">
                <a:latin typeface="Comic Sans MS" panose="030F0702030302020204" pitchFamily="66" charset="0"/>
              </a:rPr>
              <a:t> to the next or from one </a:t>
            </a:r>
            <a:r>
              <a:rPr lang="en-GB" sz="3800" b="1" dirty="0">
                <a:solidFill>
                  <a:srgbClr val="FF0000"/>
                </a:solidFill>
                <a:latin typeface="Comic Sans MS" panose="030F0702030302020204" pitchFamily="66" charset="0"/>
              </a:rPr>
              <a:t>trough</a:t>
            </a:r>
          </a:p>
        </p:txBody>
      </p:sp>
      <p:pic>
        <p:nvPicPr>
          <p:cNvPr id="2" name="Picture 1">
            <a:extLst>
              <a:ext uri="{FF2B5EF4-FFF2-40B4-BE49-F238E27FC236}">
                <a16:creationId xmlns:a16="http://schemas.microsoft.com/office/drawing/2014/main" id="{55D06174-9C4E-4645-9413-8DC6A96A2C75}"/>
              </a:ext>
            </a:extLst>
          </p:cNvPr>
          <p:cNvPicPr>
            <a:picLocks noChangeAspect="1"/>
          </p:cNvPicPr>
          <p:nvPr/>
        </p:nvPicPr>
        <p:blipFill>
          <a:blip r:embed="rId2"/>
          <a:stretch>
            <a:fillRect/>
          </a:stretch>
        </p:blipFill>
        <p:spPr>
          <a:xfrm>
            <a:off x="682171" y="2861811"/>
            <a:ext cx="10871200" cy="3947468"/>
          </a:xfrm>
          <a:prstGeom prst="rect">
            <a:avLst/>
          </a:prstGeom>
        </p:spPr>
      </p:pic>
      <p:pic>
        <p:nvPicPr>
          <p:cNvPr id="4" name="Picture 3">
            <a:extLst>
              <a:ext uri="{FF2B5EF4-FFF2-40B4-BE49-F238E27FC236}">
                <a16:creationId xmlns:a16="http://schemas.microsoft.com/office/drawing/2014/main" id="{91AC46BE-87D4-401F-8C89-4FD2B9F9647F}"/>
              </a:ext>
            </a:extLst>
          </p:cNvPr>
          <p:cNvPicPr>
            <a:picLocks noChangeAspect="1"/>
          </p:cNvPicPr>
          <p:nvPr/>
        </p:nvPicPr>
        <p:blipFill>
          <a:blip r:embed="rId3"/>
          <a:stretch>
            <a:fillRect/>
          </a:stretch>
        </p:blipFill>
        <p:spPr>
          <a:xfrm>
            <a:off x="7004204" y="4101594"/>
            <a:ext cx="1994653" cy="479484"/>
          </a:xfrm>
          <a:prstGeom prst="rect">
            <a:avLst/>
          </a:prstGeom>
        </p:spPr>
      </p:pic>
      <p:sp>
        <p:nvSpPr>
          <p:cNvPr id="5" name="Slide Number Placeholder 4">
            <a:extLst>
              <a:ext uri="{FF2B5EF4-FFF2-40B4-BE49-F238E27FC236}">
                <a16:creationId xmlns:a16="http://schemas.microsoft.com/office/drawing/2014/main" id="{FA1A1FE9-E51E-4356-9815-F37298ADFE7F}"/>
              </a:ext>
            </a:extLst>
          </p:cNvPr>
          <p:cNvSpPr>
            <a:spLocks noGrp="1"/>
          </p:cNvSpPr>
          <p:nvPr>
            <p:ph type="sldNum" sz="quarter" idx="12"/>
          </p:nvPr>
        </p:nvSpPr>
        <p:spPr>
          <a:xfrm>
            <a:off x="9321800" y="6341836"/>
            <a:ext cx="2743200" cy="365125"/>
          </a:xfrm>
        </p:spPr>
        <p:txBody>
          <a:bodyPr/>
          <a:lstStyle/>
          <a:p>
            <a:fld id="{565A3DC8-E9E5-4672-8F00-ADD26D4DB9BC}" type="slidenum">
              <a:rPr lang="en-GB" sz="2000" b="1" smtClean="0">
                <a:solidFill>
                  <a:schemeClr val="tx1"/>
                </a:solidFill>
              </a:rPr>
              <a:t>16</a:t>
            </a:fld>
            <a:endParaRPr lang="en-GB" sz="2000" b="1" dirty="0">
              <a:solidFill>
                <a:schemeClr val="tx1"/>
              </a:solidFill>
            </a:endParaRPr>
          </a:p>
        </p:txBody>
      </p:sp>
    </p:spTree>
    <p:extLst>
      <p:ext uri="{BB962C8B-B14F-4D97-AF65-F5344CB8AC3E}">
        <p14:creationId xmlns:p14="http://schemas.microsoft.com/office/powerpoint/2010/main" val="131023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116632"/>
            <a:ext cx="11945257" cy="6624736"/>
          </a:xfrm>
        </p:spPr>
        <p:txBody>
          <a:bodyPr>
            <a:noAutofit/>
          </a:bodyPr>
          <a:lstStyle/>
          <a:p>
            <a:pPr algn="just"/>
            <a:r>
              <a:rPr lang="en-GB" sz="4500" b="1" dirty="0">
                <a:latin typeface="Comic Sans MS" panose="030F0702030302020204" pitchFamily="66" charset="0"/>
              </a:rPr>
              <a:t>to the next, or from any point to the corresponding point on the next repetitive of the wave shape. </a:t>
            </a: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marL="0" indent="0" algn="just">
              <a:buNone/>
            </a:pPr>
            <a:endParaRPr lang="en-GB" sz="4500" b="1" dirty="0">
              <a:latin typeface="Comic Sans MS" panose="030F0702030302020204" pitchFamily="66" charset="0"/>
            </a:endParaRPr>
          </a:p>
          <a:p>
            <a:pPr algn="just"/>
            <a:endParaRPr lang="en-GB" sz="4500" b="1" dirty="0">
              <a:latin typeface="Comic Sans MS" panose="030F0702030302020204" pitchFamily="66" charset="0"/>
            </a:endParaRPr>
          </a:p>
          <a:p>
            <a:pPr algn="just"/>
            <a:endParaRPr lang="en-GB" sz="4500" b="1" dirty="0">
              <a:latin typeface="Comic Sans MS" panose="030F0702030302020204" pitchFamily="66" charset="0"/>
            </a:endParaRPr>
          </a:p>
          <a:p>
            <a:endParaRPr lang="en-GB" sz="4500" b="1" dirty="0">
              <a:latin typeface="Comic Sans MS" panose="030F0702030302020204" pitchFamily="66" charset="0"/>
            </a:endParaRPr>
          </a:p>
          <a:p>
            <a:endParaRPr lang="en-GB" sz="4500" b="1" dirty="0">
              <a:latin typeface="Comic Sans MS" panose="030F0702030302020204" pitchFamily="66" charset="0"/>
            </a:endParaRPr>
          </a:p>
        </p:txBody>
      </p:sp>
      <p:pic>
        <p:nvPicPr>
          <p:cNvPr id="1026" name="Picture 2" descr="Image result for waves showing crest and trou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42" y="2153434"/>
            <a:ext cx="11321143" cy="46578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ACF699A-CFA3-45B3-BCD5-7CA1EFC7A1D2}"/>
              </a:ext>
            </a:extLst>
          </p:cNvPr>
          <p:cNvSpPr>
            <a:spLocks noGrp="1"/>
          </p:cNvSpPr>
          <p:nvPr>
            <p:ph type="sldNum" sz="quarter" idx="12"/>
          </p:nvPr>
        </p:nvSpPr>
        <p:spPr>
          <a:xfrm>
            <a:off x="9448800" y="6327321"/>
            <a:ext cx="2743200" cy="365125"/>
          </a:xfrm>
        </p:spPr>
        <p:txBody>
          <a:bodyPr/>
          <a:lstStyle/>
          <a:p>
            <a:fld id="{565A3DC8-E9E5-4672-8F00-ADD26D4DB9BC}" type="slidenum">
              <a:rPr lang="en-GB" sz="2000" b="1" smtClean="0">
                <a:solidFill>
                  <a:schemeClr val="tx1"/>
                </a:solidFill>
              </a:rPr>
              <a:t>17</a:t>
            </a:fld>
            <a:endParaRPr lang="en-GB" sz="2000" b="1" dirty="0">
              <a:solidFill>
                <a:schemeClr val="tx1"/>
              </a:solidFill>
            </a:endParaRPr>
          </a:p>
        </p:txBody>
      </p:sp>
    </p:spTree>
    <p:extLst>
      <p:ext uri="{BB962C8B-B14F-4D97-AF65-F5344CB8AC3E}">
        <p14:creationId xmlns:p14="http://schemas.microsoft.com/office/powerpoint/2010/main" val="186827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1600" y="100474"/>
                <a:ext cx="11988800" cy="6713984"/>
              </a:xfrm>
            </p:spPr>
            <p:txBody>
              <a:bodyPr>
                <a:noAutofit/>
              </a:bodyPr>
              <a:lstStyle/>
              <a:p>
                <a:pPr algn="just"/>
                <a:r>
                  <a:rPr lang="en-GB" sz="4200" b="1" dirty="0">
                    <a:latin typeface="Comic Sans MS" panose="030F0702030302020204" pitchFamily="66" charset="0"/>
                  </a:rPr>
                  <a:t>This distance is called the </a:t>
                </a:r>
                <a:r>
                  <a:rPr lang="en-GB" sz="4200" b="1" dirty="0">
                    <a:solidFill>
                      <a:srgbClr val="FF0000"/>
                    </a:solidFill>
                    <a:latin typeface="Comic Sans MS" panose="030F0702030302020204" pitchFamily="66" charset="0"/>
                  </a:rPr>
                  <a:t>wavelength</a:t>
                </a:r>
                <a:r>
                  <a:rPr lang="en-GB" sz="4200" b="1" dirty="0">
                    <a:latin typeface="Comic Sans MS" panose="030F0702030302020204" pitchFamily="66" charset="0"/>
                  </a:rPr>
                  <a:t> of the wave, </a:t>
                </a:r>
                <a14:m>
                  <m:oMath xmlns:m="http://schemas.openxmlformats.org/officeDocument/2006/math">
                    <m:r>
                      <a:rPr lang="en-GB" sz="4200" b="1" i="1">
                        <a:latin typeface="Cambria Math"/>
                        <a:ea typeface="Cambria Math"/>
                      </a:rPr>
                      <m:t>𝝀</m:t>
                    </m:r>
                  </m:oMath>
                </a14:m>
                <a:r>
                  <a:rPr lang="en-GB" sz="4200" b="1" dirty="0">
                    <a:latin typeface="Comic Sans MS" panose="030F0702030302020204" pitchFamily="66" charset="0"/>
                  </a:rPr>
                  <a:t>. </a:t>
                </a:r>
              </a:p>
              <a:p>
                <a:pPr algn="just"/>
                <a:r>
                  <a:rPr lang="en-GB" sz="4200" b="1" dirty="0">
                    <a:latin typeface="Comic Sans MS" panose="030F0702030302020204" pitchFamily="66" charset="0"/>
                  </a:rPr>
                  <a:t>The wave pattern travels with constant speed </a:t>
                </a:r>
                <a14:m>
                  <m:oMath xmlns:m="http://schemas.openxmlformats.org/officeDocument/2006/math">
                    <m:r>
                      <a:rPr lang="en-GB" sz="4200" b="1" i="1">
                        <a:latin typeface="Cambria Math"/>
                      </a:rPr>
                      <m:t>𝒗</m:t>
                    </m:r>
                  </m:oMath>
                </a14:m>
                <a:r>
                  <a:rPr lang="en-GB" sz="4200" b="1" dirty="0">
                    <a:latin typeface="Comic Sans MS" panose="030F0702030302020204" pitchFamily="66" charset="0"/>
                  </a:rPr>
                  <a:t> and advances a distance of one wavelength </a:t>
                </a:r>
                <a14:m>
                  <m:oMath xmlns:m="http://schemas.openxmlformats.org/officeDocument/2006/math">
                    <m:r>
                      <a:rPr lang="en-GB" sz="4200" b="1" i="1">
                        <a:latin typeface="Cambria Math"/>
                        <a:ea typeface="Cambria Math"/>
                      </a:rPr>
                      <m:t>𝝀</m:t>
                    </m:r>
                    <m:r>
                      <a:rPr lang="en-GB" sz="4200" b="1" i="1">
                        <a:latin typeface="Cambria Math"/>
                        <a:ea typeface="Cambria Math"/>
                      </a:rPr>
                      <m:t> </m:t>
                    </m:r>
                  </m:oMath>
                </a14:m>
                <a:r>
                  <a:rPr lang="en-GB" sz="4200" b="1" dirty="0">
                    <a:latin typeface="Comic Sans MS" panose="030F0702030302020204" pitchFamily="66" charset="0"/>
                  </a:rPr>
                  <a:t>in a time interval of one </a:t>
                </a:r>
                <a:r>
                  <a:rPr lang="en-GB" sz="4200" b="1" dirty="0">
                    <a:solidFill>
                      <a:srgbClr val="FF0000"/>
                    </a:solidFill>
                    <a:latin typeface="Comic Sans MS" panose="030F0702030302020204" pitchFamily="66" charset="0"/>
                  </a:rPr>
                  <a:t>period </a:t>
                </a:r>
                <a:r>
                  <a:rPr lang="en-GB" sz="4200" b="1" i="1" dirty="0">
                    <a:solidFill>
                      <a:srgbClr val="FF0000"/>
                    </a:solidFill>
                    <a:latin typeface="Comic Sans MS" panose="030F0702030302020204" pitchFamily="66" charset="0"/>
                  </a:rPr>
                  <a:t>T</a:t>
                </a:r>
                <a:r>
                  <a:rPr lang="en-GB" sz="4200" b="1" dirty="0">
                    <a:solidFill>
                      <a:srgbClr val="FF0000"/>
                    </a:solidFill>
                    <a:latin typeface="Comic Sans MS" panose="030F0702030302020204" pitchFamily="66" charset="0"/>
                  </a:rPr>
                  <a:t>.</a:t>
                </a:r>
                <a:r>
                  <a:rPr lang="en-GB" sz="4200" b="1" dirty="0">
                    <a:latin typeface="Comic Sans MS" panose="030F0702030302020204" pitchFamily="66" charset="0"/>
                  </a:rPr>
                  <a:t> </a:t>
                </a:r>
              </a:p>
              <a:p>
                <a:pPr algn="just"/>
                <a:r>
                  <a:rPr lang="en-GB" sz="4200" b="1" dirty="0">
                    <a:latin typeface="Comic Sans MS" panose="030F0702030302020204" pitchFamily="66" charset="0"/>
                  </a:rPr>
                  <a:t>So the wave speed </a:t>
                </a:r>
                <a14:m>
                  <m:oMath xmlns:m="http://schemas.openxmlformats.org/officeDocument/2006/math">
                    <m:r>
                      <a:rPr lang="en-GB" sz="4200" b="1" i="1">
                        <a:latin typeface="Cambria Math"/>
                      </a:rPr>
                      <m:t>𝒗</m:t>
                    </m:r>
                    <m:r>
                      <a:rPr lang="en-GB" sz="4200" b="1" i="1">
                        <a:latin typeface="Cambria Math"/>
                      </a:rPr>
                      <m:t>=</m:t>
                    </m:r>
                    <m:f>
                      <m:fPr>
                        <m:type m:val="lin"/>
                        <m:ctrlPr>
                          <a:rPr lang="en-GB" sz="4200" b="1" i="1">
                            <a:latin typeface="Cambria Math" panose="02040503050406030204" pitchFamily="18" charset="0"/>
                          </a:rPr>
                        </m:ctrlPr>
                      </m:fPr>
                      <m:num>
                        <m:r>
                          <a:rPr lang="en-GB" sz="4200" b="1" i="1">
                            <a:latin typeface="Cambria Math"/>
                            <a:ea typeface="Cambria Math"/>
                          </a:rPr>
                          <m:t>𝝀</m:t>
                        </m:r>
                      </m:num>
                      <m:den>
                        <m:r>
                          <a:rPr lang="en-GB" sz="4200" b="1" i="1">
                            <a:latin typeface="Cambria Math"/>
                          </a:rPr>
                          <m:t>𝑻</m:t>
                        </m:r>
                      </m:den>
                    </m:f>
                    <m:r>
                      <a:rPr lang="en-GB" sz="4200" b="1" i="1">
                        <a:latin typeface="Cambria Math"/>
                      </a:rPr>
                      <m:t>=</m:t>
                    </m:r>
                    <m:r>
                      <a:rPr lang="en-GB" sz="4200" b="1" i="1">
                        <a:latin typeface="Cambria Math"/>
                        <a:ea typeface="Cambria Math"/>
                      </a:rPr>
                      <m:t>𝝀</m:t>
                    </m:r>
                    <m:r>
                      <a:rPr lang="en-GB" sz="4200" b="1" i="1">
                        <a:latin typeface="Cambria Math"/>
                        <a:ea typeface="Cambria Math"/>
                      </a:rPr>
                      <m:t>𝒇</m:t>
                    </m:r>
                  </m:oMath>
                </a14:m>
                <a:r>
                  <a:rPr lang="en-GB" sz="4200" b="1" dirty="0">
                    <a:latin typeface="Comic Sans MS" panose="030F0702030302020204" pitchFamily="66" charset="0"/>
                  </a:rPr>
                  <a:t>	    (periodic wave)							(1) where </a:t>
                </a:r>
                <a14:m>
                  <m:oMath xmlns:m="http://schemas.openxmlformats.org/officeDocument/2006/math">
                    <m:r>
                      <a:rPr lang="en-US" sz="4200" b="1">
                        <a:latin typeface="Cambria Math" panose="02040503050406030204" pitchFamily="18" charset="0"/>
                      </a:rPr>
                      <m:t>(</m:t>
                    </m:r>
                    <m:r>
                      <a:rPr lang="en-GB" sz="4200" b="1" i="1">
                        <a:latin typeface="Cambria Math"/>
                      </a:rPr>
                      <m:t>𝒇</m:t>
                    </m:r>
                    <m:r>
                      <a:rPr lang="en-GB" sz="4200" b="1" i="1">
                        <a:latin typeface="Cambria Math"/>
                      </a:rPr>
                      <m:t>=</m:t>
                    </m:r>
                    <m:f>
                      <m:fPr>
                        <m:type m:val="lin"/>
                        <m:ctrlPr>
                          <a:rPr lang="en-GB" sz="4200" b="1" i="1">
                            <a:latin typeface="Cambria Math" panose="02040503050406030204" pitchFamily="18" charset="0"/>
                          </a:rPr>
                        </m:ctrlPr>
                      </m:fPr>
                      <m:num>
                        <m:r>
                          <a:rPr lang="en-GB" sz="4200" b="1" i="1">
                            <a:latin typeface="Cambria Math"/>
                          </a:rPr>
                          <m:t>𝟏</m:t>
                        </m:r>
                      </m:num>
                      <m:den>
                        <m:r>
                          <a:rPr lang="en-GB" sz="4200" b="1" i="1">
                            <a:latin typeface="Cambria Math"/>
                          </a:rPr>
                          <m:t>𝑻</m:t>
                        </m:r>
                      </m:den>
                    </m:f>
                    <m:r>
                      <a:rPr lang="en-US" sz="4200" b="1">
                        <a:latin typeface="Cambria Math" panose="02040503050406030204" pitchFamily="18" charset="0"/>
                      </a:rPr>
                      <m:t>)</m:t>
                    </m:r>
                  </m:oMath>
                </a14:m>
                <a:endParaRPr lang="en-GB" sz="4200" b="1" dirty="0">
                  <a:latin typeface="Comic Sans MS" panose="030F0702030302020204" pitchFamily="66" charset="0"/>
                </a:endParaRPr>
              </a:p>
              <a:p>
                <a:pPr algn="just"/>
                <a:r>
                  <a:rPr lang="en-GB" sz="4200" b="1" dirty="0">
                    <a:solidFill>
                      <a:srgbClr val="FF0000"/>
                    </a:solidFill>
                    <a:latin typeface="Comic Sans MS" panose="030F0702030302020204" pitchFamily="66" charset="0"/>
                  </a:rPr>
                  <a:t>Waves on a string propagate in just one dimension. </a:t>
                </a:r>
              </a:p>
              <a:p>
                <a:pPr algn="just"/>
                <a:endParaRPr lang="en-GB" sz="4200" b="1" dirty="0">
                  <a:latin typeface="Comic Sans MS" panose="030F0702030302020204" pitchFamily="66" charset="0"/>
                </a:endParaRPr>
              </a:p>
              <a:p>
                <a:endParaRPr lang="en-US" sz="42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100474"/>
                <a:ext cx="11988800" cy="6713984"/>
              </a:xfrm>
              <a:blipFill>
                <a:blip r:embed="rId2"/>
                <a:stretch>
                  <a:fillRect l="-1780" t="-2722" r="-1933" b="-5535"/>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4C423096-1AAF-43E2-B0F5-BB7593FF5EDE}"/>
              </a:ext>
            </a:extLst>
          </p:cNvPr>
          <p:cNvSpPr>
            <a:spLocks noGrp="1"/>
          </p:cNvSpPr>
          <p:nvPr>
            <p:ph type="sldNum" sz="quarter" idx="12"/>
          </p:nvPr>
        </p:nvSpPr>
        <p:spPr>
          <a:xfrm>
            <a:off x="9249229" y="6356350"/>
            <a:ext cx="2743200" cy="365125"/>
          </a:xfrm>
        </p:spPr>
        <p:txBody>
          <a:bodyPr/>
          <a:lstStyle/>
          <a:p>
            <a:fld id="{565A3DC8-E9E5-4672-8F00-ADD26D4DB9BC}" type="slidenum">
              <a:rPr lang="en-GB" sz="2000" b="1" smtClean="0">
                <a:solidFill>
                  <a:schemeClr val="tx1"/>
                </a:solidFill>
              </a:rPr>
              <a:t>18</a:t>
            </a:fld>
            <a:endParaRPr lang="en-GB" sz="2000" b="1" dirty="0">
              <a:solidFill>
                <a:schemeClr val="tx1"/>
              </a:solidFill>
            </a:endParaRPr>
          </a:p>
        </p:txBody>
      </p:sp>
    </p:spTree>
    <p:extLst>
      <p:ext uri="{BB962C8B-B14F-4D97-AF65-F5344CB8AC3E}">
        <p14:creationId xmlns:p14="http://schemas.microsoft.com/office/powerpoint/2010/main" val="287109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6114" y="116114"/>
                <a:ext cx="11974286" cy="6625254"/>
              </a:xfrm>
            </p:spPr>
            <p:txBody>
              <a:bodyPr>
                <a:noAutofit/>
              </a:bodyPr>
              <a:lstStyle/>
              <a:p>
                <a:pPr algn="just"/>
                <a:r>
                  <a:rPr lang="en-GB" sz="4500" b="1" dirty="0">
                    <a:latin typeface="Comic Sans MS" panose="030F0702030302020204" pitchFamily="66" charset="0"/>
                  </a:rPr>
                  <a:t>Increasing </a:t>
                </a:r>
                <a14:m>
                  <m:oMath xmlns:m="http://schemas.openxmlformats.org/officeDocument/2006/math">
                    <m:r>
                      <a:rPr lang="en-GB" sz="4500" b="1" i="1">
                        <a:latin typeface="Cambria Math"/>
                      </a:rPr>
                      <m:t>𝒇</m:t>
                    </m:r>
                  </m:oMath>
                </a14:m>
                <a:r>
                  <a:rPr lang="en-GB" sz="4500" b="1" dirty="0">
                    <a:latin typeface="Comic Sans MS" panose="030F0702030302020204" pitchFamily="66" charset="0"/>
                  </a:rPr>
                  <a:t> causes </a:t>
                </a:r>
                <a14:m>
                  <m:oMath xmlns:m="http://schemas.openxmlformats.org/officeDocument/2006/math">
                    <m:r>
                      <a:rPr lang="en-GB" sz="4500" b="1" i="1">
                        <a:latin typeface="Cambria Math"/>
                        <a:ea typeface="Cambria Math"/>
                      </a:rPr>
                      <m:t>𝝀</m:t>
                    </m:r>
                  </m:oMath>
                </a14:m>
                <a:r>
                  <a:rPr lang="en-GB" sz="4500" b="1" dirty="0">
                    <a:latin typeface="Comic Sans MS" panose="030F0702030302020204" pitchFamily="66" charset="0"/>
                  </a:rPr>
                  <a:t> to decrease and vice versa so that </a:t>
                </a:r>
                <a14:m>
                  <m:oMath xmlns:m="http://schemas.openxmlformats.org/officeDocument/2006/math">
                    <m:r>
                      <a:rPr lang="en-GB" sz="4500" b="1" i="1">
                        <a:latin typeface="Cambria Math"/>
                      </a:rPr>
                      <m:t>𝒗</m:t>
                    </m:r>
                    <m:r>
                      <a:rPr lang="en-GB" sz="4500" b="1" i="1">
                        <a:latin typeface="Cambria Math"/>
                      </a:rPr>
                      <m:t> </m:t>
                    </m:r>
                  </m:oMath>
                </a14:m>
                <a:r>
                  <a:rPr lang="en-GB" sz="4500" b="1" dirty="0">
                    <a:latin typeface="Comic Sans MS" panose="030F0702030302020204" pitchFamily="66" charset="0"/>
                  </a:rPr>
                  <a:t>remains the same, hence waves of </a:t>
                </a:r>
                <a:r>
                  <a:rPr lang="en-GB" sz="4500" b="1" i="1" dirty="0">
                    <a:latin typeface="Comic Sans MS" panose="030F0702030302020204" pitchFamily="66" charset="0"/>
                  </a:rPr>
                  <a:t>all </a:t>
                </a:r>
                <a:r>
                  <a:rPr lang="en-GB" sz="4500" b="1" dirty="0">
                    <a:latin typeface="Comic Sans MS" panose="030F0702030302020204" pitchFamily="66" charset="0"/>
                  </a:rPr>
                  <a:t>frequencies propagate with the same wave speed.</a:t>
                </a:r>
              </a:p>
              <a:p>
                <a:pPr algn="just"/>
                <a:endParaRPr lang="en-GB" sz="4500" b="1" dirty="0">
                  <a:latin typeface="Comic Sans MS" panose="030F0702030302020204" pitchFamily="66" charset="0"/>
                </a:endParaRPr>
              </a:p>
              <a:p>
                <a:pPr algn="just"/>
                <a:r>
                  <a:rPr lang="en-GB" sz="4500" b="1" dirty="0">
                    <a:latin typeface="Comic Sans MS" panose="030F0702030302020204" pitchFamily="66" charset="0"/>
                  </a:rPr>
                  <a:t>For a </a:t>
                </a:r>
                <a:r>
                  <a:rPr lang="en-GB" sz="4500" b="1" dirty="0">
                    <a:solidFill>
                      <a:srgbClr val="FF0000"/>
                    </a:solidFill>
                    <a:latin typeface="Comic Sans MS" panose="030F0702030302020204" pitchFamily="66" charset="0"/>
                  </a:rPr>
                  <a:t>periodic longitudinal wave</a:t>
                </a:r>
                <a:r>
                  <a:rPr lang="en-GB" sz="4500" b="1" dirty="0">
                    <a:latin typeface="Comic Sans MS" panose="030F0702030302020204" pitchFamily="66" charset="0"/>
                  </a:rPr>
                  <a:t>, consider a long tube filled with a fluid, with a piston at the left end as shown below. </a:t>
                </a:r>
              </a:p>
              <a:p>
                <a:pPr algn="just"/>
                <a:endParaRPr lang="en-US" sz="45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6114" y="116114"/>
                <a:ext cx="11974286" cy="6625254"/>
              </a:xfrm>
              <a:blipFill>
                <a:blip r:embed="rId2"/>
                <a:stretch>
                  <a:fillRect l="-1935" t="-3036" r="-213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47DC480E-7D1A-4A67-8F42-E0AADCB85D89}"/>
              </a:ext>
            </a:extLst>
          </p:cNvPr>
          <p:cNvSpPr>
            <a:spLocks noGrp="1"/>
          </p:cNvSpPr>
          <p:nvPr>
            <p:ph type="sldNum" sz="quarter" idx="12"/>
          </p:nvPr>
        </p:nvSpPr>
        <p:spPr>
          <a:xfrm>
            <a:off x="9249228" y="6356350"/>
            <a:ext cx="2743200" cy="365125"/>
          </a:xfrm>
        </p:spPr>
        <p:txBody>
          <a:bodyPr/>
          <a:lstStyle/>
          <a:p>
            <a:fld id="{565A3DC8-E9E5-4672-8F00-ADD26D4DB9BC}" type="slidenum">
              <a:rPr lang="en-GB" sz="2000" b="1" smtClean="0">
                <a:solidFill>
                  <a:schemeClr val="tx1"/>
                </a:solidFill>
              </a:rPr>
              <a:t>19</a:t>
            </a:fld>
            <a:endParaRPr lang="en-GB" sz="2000" b="1" dirty="0">
              <a:solidFill>
                <a:schemeClr val="tx1"/>
              </a:solidFill>
            </a:endParaRPr>
          </a:p>
        </p:txBody>
      </p:sp>
    </p:spTree>
    <p:extLst>
      <p:ext uri="{BB962C8B-B14F-4D97-AF65-F5344CB8AC3E}">
        <p14:creationId xmlns:p14="http://schemas.microsoft.com/office/powerpoint/2010/main" val="429215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09" y="58692"/>
            <a:ext cx="11929403" cy="6799308"/>
          </a:xfrm>
        </p:spPr>
        <p:txBody>
          <a:bodyPr>
            <a:noAutofit/>
          </a:bodyPr>
          <a:lstStyle/>
          <a:p>
            <a:pPr marL="0" indent="0" algn="just">
              <a:buNone/>
            </a:pPr>
            <a:r>
              <a:rPr lang="en-GB" sz="3800" b="1" dirty="0">
                <a:latin typeface="Comic Sans MS" panose="030F0702030302020204" pitchFamily="66" charset="0"/>
              </a:rPr>
              <a:t>What is a wave?</a:t>
            </a:r>
          </a:p>
          <a:p>
            <a:pPr algn="just"/>
            <a:r>
              <a:rPr lang="en-GB" sz="3800" b="1" dirty="0">
                <a:latin typeface="Comic Sans MS" panose="030F0702030302020204" pitchFamily="66" charset="0"/>
              </a:rPr>
              <a:t>……a self-sustaining disturbance of a medium travelling from one point to another carrying energy and momentum. </a:t>
            </a:r>
          </a:p>
          <a:p>
            <a:pPr algn="just"/>
            <a:r>
              <a:rPr lang="en-GB" sz="3800" b="1" dirty="0">
                <a:latin typeface="Comic Sans MS" panose="030F0702030302020204" pitchFamily="66" charset="0"/>
              </a:rPr>
              <a:t>Examples are: musical sounds, string under tension, ripples on a pond, seismic tremors triggered by an earthquake </a:t>
            </a:r>
          </a:p>
          <a:p>
            <a:pPr algn="just"/>
            <a:r>
              <a:rPr lang="en-GB" sz="3800" b="1" dirty="0">
                <a:latin typeface="Comic Sans MS" panose="030F0702030302020204" pitchFamily="66" charset="0"/>
              </a:rPr>
              <a:t>Waves can occur whenever a system is disturbed from equilibrium (rest) and when the disturbance can travel, or </a:t>
            </a:r>
            <a:r>
              <a:rPr lang="en-GB" sz="3800" b="1" i="1" dirty="0">
                <a:latin typeface="Comic Sans MS" panose="030F0702030302020204" pitchFamily="66" charset="0"/>
              </a:rPr>
              <a:t>propagate, </a:t>
            </a:r>
            <a:r>
              <a:rPr lang="en-GB" sz="3800" b="1" dirty="0">
                <a:latin typeface="Comic Sans MS" panose="030F0702030302020204" pitchFamily="66" charset="0"/>
              </a:rPr>
              <a:t>from one region of the system to another. </a:t>
            </a:r>
          </a:p>
          <a:p>
            <a:pPr algn="just"/>
            <a:r>
              <a:rPr lang="en-GB" sz="3800" b="1" dirty="0">
                <a:solidFill>
                  <a:srgbClr val="FF0000"/>
                </a:solidFill>
                <a:latin typeface="Comic Sans MS" panose="030F0702030302020204" pitchFamily="66" charset="0"/>
              </a:rPr>
              <a:t>As a wave propagates, it carries energy. </a:t>
            </a:r>
          </a:p>
          <a:p>
            <a:pPr algn="just"/>
            <a:endParaRPr lang="en-GB" sz="38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7EB9C59-7D4A-4B3E-AE15-04040EC083F1}"/>
              </a:ext>
            </a:extLst>
          </p:cNvPr>
          <p:cNvSpPr>
            <a:spLocks noGrp="1"/>
          </p:cNvSpPr>
          <p:nvPr>
            <p:ph type="sldNum" sz="quarter" idx="12"/>
          </p:nvPr>
        </p:nvSpPr>
        <p:spPr/>
        <p:txBody>
          <a:bodyPr/>
          <a:lstStyle/>
          <a:p>
            <a:fld id="{565A3DC8-E9E5-4672-8F00-ADD26D4DB9BC}" type="slidenum">
              <a:rPr lang="en-GB" sz="2000" b="1" smtClean="0">
                <a:solidFill>
                  <a:schemeClr val="tx1"/>
                </a:solidFill>
              </a:rPr>
              <a:t>2</a:t>
            </a:fld>
            <a:endParaRPr lang="en-GB" sz="2000" b="1" dirty="0">
              <a:solidFill>
                <a:schemeClr val="tx1"/>
              </a:solidFill>
            </a:endParaRPr>
          </a:p>
        </p:txBody>
      </p:sp>
    </p:spTree>
    <p:extLst>
      <p:ext uri="{BB962C8B-B14F-4D97-AF65-F5344CB8AC3E}">
        <p14:creationId xmlns:p14="http://schemas.microsoft.com/office/powerpoint/2010/main" val="403112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F30D451-E5B4-4E6E-B5E1-E2868EFA8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32" y="386200"/>
            <a:ext cx="11823140" cy="605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AA4D67C9-F7BD-4F22-9FA3-E192B6BAEE9C}"/>
              </a:ext>
            </a:extLst>
          </p:cNvPr>
          <p:cNvSpPr>
            <a:spLocks noGrp="1"/>
          </p:cNvSpPr>
          <p:nvPr>
            <p:ph type="sldNum" sz="quarter" idx="12"/>
          </p:nvPr>
        </p:nvSpPr>
        <p:spPr>
          <a:xfrm>
            <a:off x="9191171" y="6492875"/>
            <a:ext cx="2743200" cy="365125"/>
          </a:xfrm>
        </p:spPr>
        <p:txBody>
          <a:bodyPr/>
          <a:lstStyle/>
          <a:p>
            <a:fld id="{565A3DC8-E9E5-4672-8F00-ADD26D4DB9BC}" type="slidenum">
              <a:rPr lang="en-GB" sz="2000" b="1" smtClean="0">
                <a:solidFill>
                  <a:schemeClr val="tx1"/>
                </a:solidFill>
              </a:rPr>
              <a:t>20</a:t>
            </a:fld>
            <a:endParaRPr lang="en-GB" sz="2000" b="1" dirty="0">
              <a:solidFill>
                <a:schemeClr val="tx1"/>
              </a:solidFill>
            </a:endParaRPr>
          </a:p>
        </p:txBody>
      </p:sp>
    </p:spTree>
    <p:extLst>
      <p:ext uri="{BB962C8B-B14F-4D97-AF65-F5344CB8AC3E}">
        <p14:creationId xmlns:p14="http://schemas.microsoft.com/office/powerpoint/2010/main" val="2365626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3" y="73090"/>
            <a:ext cx="11901715" cy="6741368"/>
          </a:xfrm>
        </p:spPr>
        <p:txBody>
          <a:bodyPr>
            <a:noAutofit/>
          </a:bodyPr>
          <a:lstStyle/>
          <a:p>
            <a:pPr marL="0" indent="0" algn="just">
              <a:buNone/>
            </a:pPr>
            <a:r>
              <a:rPr lang="en-GB" sz="4200" b="1" dirty="0">
                <a:latin typeface="Comic Sans MS" panose="030F0702030302020204" pitchFamily="66" charset="0"/>
              </a:rPr>
              <a:t>If the piston is pushed in, the fluid will be compressed near the piston, thus increasing the pressure in this region. </a:t>
            </a:r>
          </a:p>
          <a:p>
            <a:pPr marL="0" indent="0" algn="just">
              <a:buNone/>
            </a:pPr>
            <a:endParaRPr lang="en-GB" sz="1500" b="1" dirty="0">
              <a:latin typeface="Comic Sans MS" panose="030F0702030302020204" pitchFamily="66" charset="0"/>
            </a:endParaRPr>
          </a:p>
          <a:p>
            <a:pPr marL="0" indent="0" algn="just">
              <a:buNone/>
            </a:pPr>
            <a:r>
              <a:rPr lang="en-GB" sz="4200" b="1" dirty="0">
                <a:latin typeface="Comic Sans MS" panose="030F0702030302020204" pitchFamily="66" charset="0"/>
              </a:rPr>
              <a:t>This region then pushes against the neighbouring region of fluid, and so on, and a wave pulse moves along the tube.</a:t>
            </a:r>
          </a:p>
          <a:p>
            <a:pPr marL="0" indent="0" algn="just">
              <a:buNone/>
            </a:pPr>
            <a:endParaRPr lang="en-GB" sz="1500" b="1" dirty="0">
              <a:latin typeface="Comic Sans MS" panose="030F0702030302020204" pitchFamily="66" charset="0"/>
            </a:endParaRPr>
          </a:p>
          <a:p>
            <a:pPr marL="0" indent="0" algn="just">
              <a:buNone/>
            </a:pPr>
            <a:r>
              <a:rPr lang="en-GB" sz="4200" b="1" dirty="0">
                <a:latin typeface="Comic Sans MS" panose="030F0702030302020204" pitchFamily="66" charset="0"/>
              </a:rPr>
              <a:t>This back and forth motion forms regions in the fluid where the pressure and density are greater or less than the equilibrium values. </a:t>
            </a:r>
          </a:p>
          <a:p>
            <a:pPr marL="0" indent="0" algn="just">
              <a:buNone/>
            </a:pPr>
            <a:endParaRPr lang="en-US" sz="42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4C44AC03-FAC9-4319-899E-AB7092D49E7D}"/>
              </a:ext>
            </a:extLst>
          </p:cNvPr>
          <p:cNvSpPr>
            <a:spLocks noGrp="1"/>
          </p:cNvSpPr>
          <p:nvPr>
            <p:ph type="sldNum" sz="quarter" idx="12"/>
          </p:nvPr>
        </p:nvSpPr>
        <p:spPr>
          <a:xfrm>
            <a:off x="9191172" y="6356349"/>
            <a:ext cx="2743200" cy="365125"/>
          </a:xfrm>
        </p:spPr>
        <p:txBody>
          <a:bodyPr/>
          <a:lstStyle/>
          <a:p>
            <a:fld id="{565A3DC8-E9E5-4672-8F00-ADD26D4DB9BC}" type="slidenum">
              <a:rPr lang="en-GB" sz="2000" b="1" smtClean="0">
                <a:solidFill>
                  <a:schemeClr val="tx1"/>
                </a:solidFill>
              </a:rPr>
              <a:t>21</a:t>
            </a:fld>
            <a:endParaRPr lang="en-GB" sz="2000" b="1" dirty="0">
              <a:solidFill>
                <a:schemeClr val="tx1"/>
              </a:solidFill>
            </a:endParaRPr>
          </a:p>
        </p:txBody>
      </p:sp>
    </p:spTree>
    <p:extLst>
      <p:ext uri="{BB962C8B-B14F-4D97-AF65-F5344CB8AC3E}">
        <p14:creationId xmlns:p14="http://schemas.microsoft.com/office/powerpoint/2010/main" val="350402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72008"/>
            <a:ext cx="11930743" cy="6669360"/>
          </a:xfrm>
        </p:spPr>
        <p:txBody>
          <a:bodyPr>
            <a:noAutofit/>
          </a:bodyPr>
          <a:lstStyle/>
          <a:p>
            <a:pPr marL="0" indent="0" algn="just">
              <a:buNone/>
            </a:pPr>
            <a:r>
              <a:rPr lang="en-GB" sz="4000" b="1" dirty="0">
                <a:latin typeface="Comic Sans MS" panose="030F0702030302020204" pitchFamily="66" charset="0"/>
              </a:rPr>
              <a:t>The region of increased density is a </a:t>
            </a:r>
            <a:r>
              <a:rPr lang="en-GB" sz="4000" b="1" dirty="0">
                <a:solidFill>
                  <a:srgbClr val="FF0000"/>
                </a:solidFill>
                <a:latin typeface="Comic Sans MS" panose="030F0702030302020204" pitchFamily="66" charset="0"/>
              </a:rPr>
              <a:t>compression</a:t>
            </a:r>
            <a:r>
              <a:rPr lang="en-GB" sz="4000" b="1" dirty="0">
                <a:latin typeface="Comic Sans MS" panose="030F0702030302020204" pitchFamily="66" charset="0"/>
              </a:rPr>
              <a:t> while the region of reduced density is a </a:t>
            </a:r>
            <a:r>
              <a:rPr lang="en-GB" sz="4000" b="1" dirty="0">
                <a:solidFill>
                  <a:srgbClr val="FF0000"/>
                </a:solidFill>
                <a:latin typeface="Comic Sans MS" panose="030F0702030302020204" pitchFamily="66" charset="0"/>
              </a:rPr>
              <a:t>rarefaction</a:t>
            </a:r>
            <a:r>
              <a:rPr lang="en-GB" sz="4000" b="1" dirty="0">
                <a:latin typeface="Comic Sans MS" panose="030F0702030302020204" pitchFamily="66" charset="0"/>
              </a:rPr>
              <a:t>.</a:t>
            </a:r>
          </a:p>
          <a:p>
            <a:pPr marL="0" indent="0" algn="just">
              <a:buNone/>
            </a:pPr>
            <a:endParaRPr lang="en-GB" sz="4000" b="1" dirty="0">
              <a:latin typeface="Comic Sans MS" panose="030F0702030302020204" pitchFamily="66" charset="0"/>
            </a:endParaRPr>
          </a:p>
          <a:p>
            <a:pPr marL="0" indent="0" algn="just">
              <a:buNone/>
            </a:pPr>
            <a:r>
              <a:rPr lang="en-GB" sz="4000" b="1" dirty="0">
                <a:latin typeface="Comic Sans MS" panose="030F0702030302020204" pitchFamily="66" charset="0"/>
              </a:rPr>
              <a:t>The </a:t>
            </a:r>
            <a:r>
              <a:rPr lang="en-GB" sz="4000" b="1" dirty="0">
                <a:solidFill>
                  <a:srgbClr val="FF0000"/>
                </a:solidFill>
                <a:latin typeface="Comic Sans MS" panose="030F0702030302020204" pitchFamily="66" charset="0"/>
              </a:rPr>
              <a:t>wavelength</a:t>
            </a:r>
            <a:r>
              <a:rPr lang="en-GB" sz="4000" b="1" dirty="0">
                <a:latin typeface="Comic Sans MS" panose="030F0702030302020204" pitchFamily="66" charset="0"/>
              </a:rPr>
              <a:t> is also the distance from one </a:t>
            </a:r>
            <a:r>
              <a:rPr lang="en-GB" sz="4000" b="1" dirty="0">
                <a:solidFill>
                  <a:srgbClr val="FF0000"/>
                </a:solidFill>
                <a:latin typeface="Comic Sans MS" panose="030F0702030302020204" pitchFamily="66" charset="0"/>
              </a:rPr>
              <a:t>compression</a:t>
            </a:r>
            <a:r>
              <a:rPr lang="en-GB" sz="4000" b="1" dirty="0">
                <a:latin typeface="Comic Sans MS" panose="030F0702030302020204" pitchFamily="66" charset="0"/>
              </a:rPr>
              <a:t> to the next or from one </a:t>
            </a:r>
            <a:r>
              <a:rPr lang="en-GB" sz="4000" b="1" dirty="0">
                <a:solidFill>
                  <a:srgbClr val="FF0000"/>
                </a:solidFill>
                <a:latin typeface="Comic Sans MS" panose="030F0702030302020204" pitchFamily="66" charset="0"/>
              </a:rPr>
              <a:t>rarefaction</a:t>
            </a:r>
            <a:r>
              <a:rPr lang="en-GB" sz="4000" b="1" dirty="0">
                <a:latin typeface="Comic Sans MS" panose="030F0702030302020204" pitchFamily="66" charset="0"/>
              </a:rPr>
              <a:t> to the next.</a:t>
            </a:r>
          </a:p>
          <a:p>
            <a:pPr marL="0" indent="0" algn="just">
              <a:buNone/>
            </a:pPr>
            <a:endParaRPr lang="en-GB" sz="40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8FC6C40-5664-4823-A26F-52C4776D6F46}"/>
              </a:ext>
            </a:extLst>
          </p:cNvPr>
          <p:cNvSpPr>
            <a:spLocks noGrp="1"/>
          </p:cNvSpPr>
          <p:nvPr>
            <p:ph type="sldNum" sz="quarter" idx="12"/>
          </p:nvPr>
        </p:nvSpPr>
        <p:spPr>
          <a:xfrm>
            <a:off x="9220197" y="6356350"/>
            <a:ext cx="2743200" cy="365125"/>
          </a:xfrm>
        </p:spPr>
        <p:txBody>
          <a:bodyPr/>
          <a:lstStyle/>
          <a:p>
            <a:fld id="{565A3DC8-E9E5-4672-8F00-ADD26D4DB9BC}" type="slidenum">
              <a:rPr lang="en-GB" sz="2000" b="1" smtClean="0">
                <a:solidFill>
                  <a:schemeClr val="tx1"/>
                </a:solidFill>
              </a:rPr>
              <a:t>22</a:t>
            </a:fld>
            <a:endParaRPr lang="en-GB" sz="2000" b="1" dirty="0">
              <a:solidFill>
                <a:schemeClr val="tx1"/>
              </a:solidFill>
            </a:endParaRPr>
          </a:p>
        </p:txBody>
      </p:sp>
    </p:spTree>
    <p:extLst>
      <p:ext uri="{BB962C8B-B14F-4D97-AF65-F5344CB8AC3E}">
        <p14:creationId xmlns:p14="http://schemas.microsoft.com/office/powerpoint/2010/main" val="293905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85" y="73090"/>
            <a:ext cx="11843657" cy="6741368"/>
          </a:xfrm>
        </p:spPr>
        <p:txBody>
          <a:bodyPr>
            <a:noAutofit/>
          </a:bodyPr>
          <a:lstStyle/>
          <a:p>
            <a:pPr marL="0" indent="0" algn="just">
              <a:buNone/>
            </a:pPr>
            <a:r>
              <a:rPr lang="en-GB" sz="3900" b="1" dirty="0">
                <a:latin typeface="Comic Sans MS" panose="030F0702030302020204" pitchFamily="66" charset="0"/>
              </a:rPr>
              <a:t>Question</a:t>
            </a:r>
          </a:p>
          <a:p>
            <a:pPr algn="just"/>
            <a:r>
              <a:rPr lang="en-GB" sz="3900" b="1" dirty="0">
                <a:latin typeface="Comic Sans MS" panose="030F0702030302020204" pitchFamily="66" charset="0"/>
              </a:rPr>
              <a:t>If the wavelength of a wave on a particular string is doubled, what happens to the wave speed and the frequency? </a:t>
            </a:r>
          </a:p>
          <a:p>
            <a:pPr algn="just"/>
            <a:r>
              <a:rPr lang="en-GB" sz="3900" b="1" dirty="0">
                <a:latin typeface="Comic Sans MS" panose="030F0702030302020204" pitchFamily="66" charset="0"/>
              </a:rPr>
              <a:t>(i) doubles and is unchanged; </a:t>
            </a:r>
          </a:p>
          <a:p>
            <a:pPr algn="just"/>
            <a:r>
              <a:rPr lang="en-GB" sz="3900" b="1" dirty="0">
                <a:latin typeface="Comic Sans MS" panose="030F0702030302020204" pitchFamily="66" charset="0"/>
              </a:rPr>
              <a:t>(ii) is unchanged and doubles; </a:t>
            </a:r>
          </a:p>
          <a:p>
            <a:pPr algn="just"/>
            <a:r>
              <a:rPr lang="en-GB" sz="3900" b="1" dirty="0">
                <a:latin typeface="Comic Sans MS" panose="030F0702030302020204" pitchFamily="66" charset="0"/>
              </a:rPr>
              <a:t>(iii) becomes one-half as great and is unchanged; </a:t>
            </a:r>
          </a:p>
          <a:p>
            <a:pPr algn="just"/>
            <a:r>
              <a:rPr lang="en-GB" sz="3900" b="1" dirty="0">
                <a:latin typeface="Comic Sans MS" panose="030F0702030302020204" pitchFamily="66" charset="0"/>
              </a:rPr>
              <a:t>(iv) is unchanged and becomes one-half as great; </a:t>
            </a:r>
          </a:p>
          <a:p>
            <a:pPr algn="just"/>
            <a:r>
              <a:rPr lang="en-GB" sz="3900" b="1" dirty="0">
                <a:latin typeface="Comic Sans MS" panose="030F0702030302020204" pitchFamily="66" charset="0"/>
              </a:rPr>
              <a:t>(v) none of these. </a:t>
            </a:r>
          </a:p>
          <a:p>
            <a:pPr algn="just"/>
            <a:endParaRPr lang="en-GB" sz="39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D89E25D-A8B2-46F1-886B-9240C4F54263}"/>
              </a:ext>
            </a:extLst>
          </p:cNvPr>
          <p:cNvSpPr>
            <a:spLocks noGrp="1"/>
          </p:cNvSpPr>
          <p:nvPr>
            <p:ph type="sldNum" sz="quarter" idx="12"/>
          </p:nvPr>
        </p:nvSpPr>
        <p:spPr>
          <a:xfrm>
            <a:off x="9249225" y="6356350"/>
            <a:ext cx="2743200" cy="365125"/>
          </a:xfrm>
        </p:spPr>
        <p:txBody>
          <a:bodyPr/>
          <a:lstStyle/>
          <a:p>
            <a:fld id="{565A3DC8-E9E5-4672-8F00-ADD26D4DB9BC}" type="slidenum">
              <a:rPr lang="en-GB" sz="2000" b="1" smtClean="0">
                <a:solidFill>
                  <a:schemeClr val="tx1"/>
                </a:solidFill>
              </a:rPr>
              <a:t>23</a:t>
            </a:fld>
            <a:endParaRPr lang="en-GB" sz="2000" b="1" dirty="0">
              <a:solidFill>
                <a:schemeClr val="tx1"/>
              </a:solidFill>
            </a:endParaRPr>
          </a:p>
        </p:txBody>
      </p:sp>
    </p:spTree>
    <p:extLst>
      <p:ext uri="{BB962C8B-B14F-4D97-AF65-F5344CB8AC3E}">
        <p14:creationId xmlns:p14="http://schemas.microsoft.com/office/powerpoint/2010/main" val="315238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16632"/>
            <a:ext cx="11959771" cy="6624736"/>
          </a:xfrm>
        </p:spPr>
        <p:txBody>
          <a:bodyPr>
            <a:normAutofit/>
          </a:bodyPr>
          <a:lstStyle/>
          <a:p>
            <a:pPr algn="just"/>
            <a:r>
              <a:rPr lang="en-GB" sz="4000" b="1" dirty="0">
                <a:latin typeface="Comic Sans MS" panose="030F0702030302020204" pitchFamily="66" charset="0"/>
              </a:rPr>
              <a:t>Many </a:t>
            </a:r>
            <a:r>
              <a:rPr lang="en-GB" sz="4000" b="1" dirty="0">
                <a:solidFill>
                  <a:srgbClr val="FF0000"/>
                </a:solidFill>
                <a:latin typeface="Comic Sans MS" panose="030F0702030302020204" pitchFamily="66" charset="0"/>
              </a:rPr>
              <a:t>characteristics</a:t>
            </a:r>
            <a:r>
              <a:rPr lang="en-GB" sz="4000" b="1" dirty="0">
                <a:latin typeface="Comic Sans MS" panose="030F0702030302020204" pitchFamily="66" charset="0"/>
              </a:rPr>
              <a:t> of periodic waves can be described by using the concepts of </a:t>
            </a:r>
            <a:r>
              <a:rPr lang="en-GB" sz="4000" b="1" dirty="0">
                <a:solidFill>
                  <a:srgbClr val="FF0000"/>
                </a:solidFill>
                <a:latin typeface="Comic Sans MS" panose="030F0702030302020204" pitchFamily="66" charset="0"/>
              </a:rPr>
              <a:t>wave speed</a:t>
            </a:r>
            <a:r>
              <a:rPr lang="en-GB" sz="4000" b="1" dirty="0">
                <a:latin typeface="Comic Sans MS" panose="030F0702030302020204" pitchFamily="66" charset="0"/>
              </a:rPr>
              <a:t>, </a:t>
            </a:r>
            <a:r>
              <a:rPr lang="en-GB" sz="4000" b="1" dirty="0">
                <a:solidFill>
                  <a:srgbClr val="FF0000"/>
                </a:solidFill>
                <a:latin typeface="Comic Sans MS" panose="030F0702030302020204" pitchFamily="66" charset="0"/>
              </a:rPr>
              <a:t>amplitude</a:t>
            </a:r>
            <a:r>
              <a:rPr lang="en-GB" sz="4000" b="1" dirty="0">
                <a:latin typeface="Comic Sans MS" panose="030F0702030302020204" pitchFamily="66" charset="0"/>
              </a:rPr>
              <a:t>, </a:t>
            </a:r>
            <a:r>
              <a:rPr lang="en-GB" sz="4000" b="1" dirty="0">
                <a:solidFill>
                  <a:srgbClr val="FF0000"/>
                </a:solidFill>
                <a:latin typeface="Comic Sans MS" panose="030F0702030302020204" pitchFamily="66" charset="0"/>
              </a:rPr>
              <a:t>period</a:t>
            </a:r>
            <a:r>
              <a:rPr lang="en-GB" sz="4000" b="1" dirty="0">
                <a:latin typeface="Comic Sans MS" panose="030F0702030302020204" pitchFamily="66" charset="0"/>
              </a:rPr>
              <a:t>, </a:t>
            </a:r>
            <a:r>
              <a:rPr lang="en-GB" sz="4000" b="1" dirty="0">
                <a:solidFill>
                  <a:srgbClr val="FF0000"/>
                </a:solidFill>
                <a:latin typeface="Comic Sans MS" panose="030F0702030302020204" pitchFamily="66" charset="0"/>
              </a:rPr>
              <a:t>frequency</a:t>
            </a:r>
            <a:r>
              <a:rPr lang="en-GB" sz="4000" b="1" dirty="0">
                <a:latin typeface="Comic Sans MS" panose="030F0702030302020204" pitchFamily="66" charset="0"/>
              </a:rPr>
              <a:t>, and </a:t>
            </a:r>
            <a:r>
              <a:rPr lang="en-GB" sz="4000" b="1" dirty="0">
                <a:solidFill>
                  <a:srgbClr val="FF0000"/>
                </a:solidFill>
                <a:latin typeface="Comic Sans MS" panose="030F0702030302020204" pitchFamily="66" charset="0"/>
              </a:rPr>
              <a:t>wavelength</a:t>
            </a:r>
            <a:r>
              <a:rPr lang="en-GB" sz="4000" b="1" dirty="0">
                <a:latin typeface="Comic Sans MS" panose="030F0702030302020204" pitchFamily="66" charset="0"/>
              </a:rPr>
              <a:t>.</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Waves on a string are </a:t>
            </a:r>
            <a:r>
              <a:rPr lang="en-GB" sz="4000" b="1" i="1" dirty="0">
                <a:latin typeface="Comic Sans MS" panose="030F0702030302020204" pitchFamily="66" charset="0"/>
              </a:rPr>
              <a:t>transverse; </a:t>
            </a:r>
            <a:r>
              <a:rPr lang="en-GB" sz="4000" b="1" dirty="0">
                <a:latin typeface="Comic Sans MS" panose="030F0702030302020204" pitchFamily="66" charset="0"/>
              </a:rPr>
              <a:t>during wave motion a particle with equilibrium position </a:t>
            </a:r>
            <a:r>
              <a:rPr lang="en-GB" sz="4000" b="1" i="1" dirty="0">
                <a:latin typeface="Comic Sans MS" panose="030F0702030302020204" pitchFamily="66" charset="0"/>
              </a:rPr>
              <a:t>x </a:t>
            </a:r>
            <a:r>
              <a:rPr lang="en-GB" sz="4000" b="1" dirty="0">
                <a:latin typeface="Comic Sans MS" panose="030F0702030302020204" pitchFamily="66" charset="0"/>
              </a:rPr>
              <a:t>is displaced some distance </a:t>
            </a:r>
            <a:r>
              <a:rPr lang="en-GB" sz="4000" b="1" i="1" dirty="0">
                <a:latin typeface="Comic Sans MS" panose="030F0702030302020204" pitchFamily="66" charset="0"/>
              </a:rPr>
              <a:t>y </a:t>
            </a:r>
            <a:r>
              <a:rPr lang="en-GB" sz="4000" b="1" dirty="0">
                <a:latin typeface="Comic Sans MS" panose="030F0702030302020204" pitchFamily="66" charset="0"/>
              </a:rPr>
              <a:t>in the direction perpendicular to the </a:t>
            </a:r>
            <a:r>
              <a:rPr lang="en-GB" sz="4000" b="1" i="1" dirty="0">
                <a:latin typeface="Comic Sans MS" panose="030F0702030302020204" pitchFamily="66" charset="0"/>
              </a:rPr>
              <a:t>x</a:t>
            </a:r>
            <a:r>
              <a:rPr lang="en-GB" sz="4000" b="1" dirty="0">
                <a:latin typeface="Comic Sans MS" panose="030F0702030302020204" pitchFamily="66" charset="0"/>
              </a:rPr>
              <a:t>-axis.</a:t>
            </a:r>
          </a:p>
          <a:p>
            <a:pPr algn="just"/>
            <a:endParaRPr lang="en-US" sz="40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63FA6278-6A40-4C7C-B6ED-1EAC491E9658}"/>
              </a:ext>
            </a:extLst>
          </p:cNvPr>
          <p:cNvSpPr>
            <a:spLocks noGrp="1"/>
          </p:cNvSpPr>
          <p:nvPr>
            <p:ph type="sldNum" sz="quarter" idx="12"/>
          </p:nvPr>
        </p:nvSpPr>
        <p:spPr>
          <a:xfrm>
            <a:off x="9263741" y="6356350"/>
            <a:ext cx="2743200" cy="365125"/>
          </a:xfrm>
        </p:spPr>
        <p:txBody>
          <a:bodyPr/>
          <a:lstStyle/>
          <a:p>
            <a:fld id="{565A3DC8-E9E5-4672-8F00-ADD26D4DB9BC}" type="slidenum">
              <a:rPr lang="en-GB" sz="2000" b="1" smtClean="0">
                <a:solidFill>
                  <a:schemeClr val="tx1"/>
                </a:solidFill>
              </a:rPr>
              <a:t>24</a:t>
            </a:fld>
            <a:endParaRPr lang="en-GB" sz="2000" b="1" dirty="0">
              <a:solidFill>
                <a:schemeClr val="tx1"/>
              </a:solidFill>
            </a:endParaRPr>
          </a:p>
        </p:txBody>
      </p:sp>
    </p:spTree>
    <p:extLst>
      <p:ext uri="{BB962C8B-B14F-4D97-AF65-F5344CB8AC3E}">
        <p14:creationId xmlns:p14="http://schemas.microsoft.com/office/powerpoint/2010/main" val="3442378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16632"/>
                <a:ext cx="12192000" cy="6624736"/>
              </a:xfrm>
            </p:spPr>
            <p:txBody>
              <a:bodyPr>
                <a:noAutofit/>
              </a:bodyPr>
              <a:lstStyle/>
              <a:p>
                <a:pPr algn="just"/>
                <a:r>
                  <a:rPr lang="en-GB" sz="4000" b="1" dirty="0">
                    <a:latin typeface="Comic Sans MS" panose="030F0702030302020204" pitchFamily="66" charset="0"/>
                  </a:rPr>
                  <a:t>The value of y depends on the particle’s position and also on the time </a:t>
                </a:r>
                <a:r>
                  <a:rPr lang="en-GB" sz="4000" b="1" i="1" dirty="0">
                    <a:latin typeface="Comic Sans MS" panose="030F0702030302020204" pitchFamily="66" charset="0"/>
                  </a:rPr>
                  <a:t>t</a:t>
                </a:r>
                <a:r>
                  <a:rPr lang="en-GB" sz="4000" b="1" dirty="0">
                    <a:latin typeface="Comic Sans MS" panose="030F0702030302020204" pitchFamily="66" charset="0"/>
                  </a:rPr>
                  <a:t>. Thus </a:t>
                </a:r>
                <a:r>
                  <a:rPr lang="en-GB" sz="4000" b="1" i="1" dirty="0">
                    <a:latin typeface="Comic Sans MS" panose="030F0702030302020204" pitchFamily="66" charset="0"/>
                  </a:rPr>
                  <a:t>y </a:t>
                </a:r>
                <a:r>
                  <a:rPr lang="en-GB" sz="4000" b="1" dirty="0">
                    <a:latin typeface="Comic Sans MS" panose="030F0702030302020204" pitchFamily="66" charset="0"/>
                  </a:rPr>
                  <a:t>is a </a:t>
                </a:r>
                <a:r>
                  <a:rPr lang="en-GB" sz="4000" b="1" i="1" dirty="0">
                    <a:latin typeface="Comic Sans MS" panose="030F0702030302020204" pitchFamily="66" charset="0"/>
                  </a:rPr>
                  <a:t>function </a:t>
                </a:r>
                <a:r>
                  <a:rPr lang="en-GB" sz="4000" b="1" dirty="0">
                    <a:latin typeface="Comic Sans MS" panose="030F0702030302020204" pitchFamily="66" charset="0"/>
                  </a:rPr>
                  <a:t>of both </a:t>
                </a:r>
                <a14:m>
                  <m:oMath xmlns:m="http://schemas.openxmlformats.org/officeDocument/2006/math">
                    <m:r>
                      <a:rPr lang="en-GB" sz="4000" b="1" i="1" dirty="0">
                        <a:latin typeface="Cambria Math"/>
                      </a:rPr>
                      <m:t>𝒙</m:t>
                    </m:r>
                  </m:oMath>
                </a14:m>
                <a:r>
                  <a:rPr lang="en-GB" sz="4000" b="1" i="1" dirty="0">
                    <a:latin typeface="Comic Sans MS" panose="030F0702030302020204" pitchFamily="66" charset="0"/>
                  </a:rPr>
                  <a:t> </a:t>
                </a:r>
                <a:r>
                  <a:rPr lang="en-GB" sz="4000" b="1" dirty="0">
                    <a:latin typeface="Comic Sans MS" panose="030F0702030302020204" pitchFamily="66" charset="0"/>
                  </a:rPr>
                  <a:t>and </a:t>
                </a:r>
                <a14:m>
                  <m:oMath xmlns:m="http://schemas.openxmlformats.org/officeDocument/2006/math">
                    <m:r>
                      <a:rPr lang="en-GB" sz="4000" b="1" i="1" dirty="0">
                        <a:latin typeface="Cambria Math"/>
                      </a:rPr>
                      <m:t>𝒕</m:t>
                    </m:r>
                  </m:oMath>
                </a14:m>
                <a:r>
                  <a:rPr lang="en-GB" sz="4000" b="1" dirty="0">
                    <a:latin typeface="Comic Sans MS" panose="030F0702030302020204" pitchFamily="66" charset="0"/>
                  </a:rPr>
                  <a:t>; </a:t>
                </a:r>
                <a14:m>
                  <m:oMath xmlns:m="http://schemas.openxmlformats.org/officeDocument/2006/math">
                    <m:r>
                      <a:rPr lang="en-GB" sz="4000" b="1" i="1">
                        <a:latin typeface="Cambria Math"/>
                      </a:rPr>
                      <m:t>𝒚</m:t>
                    </m:r>
                    <m:r>
                      <a:rPr lang="en-GB" sz="4000" b="1" i="1">
                        <a:latin typeface="Cambria Math"/>
                      </a:rPr>
                      <m:t>=</m:t>
                    </m:r>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oMath>
                </a14:m>
                <a:r>
                  <a:rPr lang="en-GB" sz="4000" b="1" dirty="0">
                    <a:latin typeface="Comic Sans MS" panose="030F0702030302020204" pitchFamily="66" charset="0"/>
                  </a:rPr>
                  <a:t> which is called the </a:t>
                </a:r>
                <a:r>
                  <a:rPr lang="en-GB" sz="4000" b="1" dirty="0">
                    <a:solidFill>
                      <a:srgbClr val="FF0000"/>
                    </a:solidFill>
                    <a:latin typeface="Comic Sans MS" panose="030F0702030302020204" pitchFamily="66" charset="0"/>
                  </a:rPr>
                  <a:t>wave function</a:t>
                </a:r>
                <a:r>
                  <a:rPr lang="en-GB" sz="4000" b="1" dirty="0">
                    <a:latin typeface="Comic Sans MS" panose="030F0702030302020204" pitchFamily="66" charset="0"/>
                  </a:rPr>
                  <a:t> that describes the wave. </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From this the </a:t>
                </a:r>
                <a:r>
                  <a:rPr lang="en-GB" sz="4000" b="1" dirty="0">
                    <a:solidFill>
                      <a:srgbClr val="FF0000"/>
                    </a:solidFill>
                    <a:latin typeface="Comic Sans MS" panose="030F0702030302020204" pitchFamily="66" charset="0"/>
                  </a:rPr>
                  <a:t>velocity</a:t>
                </a:r>
                <a:r>
                  <a:rPr lang="en-GB" sz="4000" b="1" dirty="0">
                    <a:latin typeface="Comic Sans MS" panose="030F0702030302020204" pitchFamily="66" charset="0"/>
                  </a:rPr>
                  <a:t> and </a:t>
                </a:r>
                <a:r>
                  <a:rPr lang="en-GB" sz="4000" b="1" dirty="0">
                    <a:solidFill>
                      <a:srgbClr val="FF0000"/>
                    </a:solidFill>
                    <a:latin typeface="Comic Sans MS" panose="030F0702030302020204" pitchFamily="66" charset="0"/>
                  </a:rPr>
                  <a:t>acceleration</a:t>
                </a:r>
                <a:r>
                  <a:rPr lang="en-GB" sz="4000" b="1" dirty="0">
                    <a:latin typeface="Comic Sans MS" panose="030F0702030302020204" pitchFamily="66" charset="0"/>
                  </a:rPr>
                  <a:t> of any particle, the shape of the string, and anything else we want to know about the behaviour of the string at any time can be found.</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16632"/>
                <a:ext cx="12192000" cy="6624736"/>
              </a:xfrm>
              <a:blipFill>
                <a:blip r:embed="rId2"/>
                <a:stretch>
                  <a:fillRect l="-1600" t="-2576" r="-1750"/>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4502258-5663-48DA-AE39-43A6C1EF1545}"/>
              </a:ext>
            </a:extLst>
          </p:cNvPr>
          <p:cNvSpPr>
            <a:spLocks noGrp="1"/>
          </p:cNvSpPr>
          <p:nvPr>
            <p:ph type="sldNum" sz="quarter" idx="12"/>
          </p:nvPr>
        </p:nvSpPr>
        <p:spPr>
          <a:xfrm>
            <a:off x="9263740" y="6356350"/>
            <a:ext cx="2743200" cy="365125"/>
          </a:xfrm>
        </p:spPr>
        <p:txBody>
          <a:bodyPr/>
          <a:lstStyle/>
          <a:p>
            <a:fld id="{565A3DC8-E9E5-4672-8F00-ADD26D4DB9BC}" type="slidenum">
              <a:rPr lang="en-GB" sz="2000" b="1" smtClean="0">
                <a:solidFill>
                  <a:schemeClr val="tx1"/>
                </a:solidFill>
              </a:rPr>
              <a:t>25</a:t>
            </a:fld>
            <a:endParaRPr lang="en-GB" sz="2000" b="1" dirty="0">
              <a:solidFill>
                <a:schemeClr val="tx1"/>
              </a:solidFill>
            </a:endParaRPr>
          </a:p>
        </p:txBody>
      </p:sp>
    </p:spTree>
    <p:extLst>
      <p:ext uri="{BB962C8B-B14F-4D97-AF65-F5344CB8AC3E}">
        <p14:creationId xmlns:p14="http://schemas.microsoft.com/office/powerpoint/2010/main" val="307809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16632"/>
                <a:ext cx="12090400" cy="6624736"/>
              </a:xfrm>
            </p:spPr>
            <p:txBody>
              <a:bodyPr>
                <a:noAutofit/>
              </a:bodyPr>
              <a:lstStyle/>
              <a:p>
                <a:pPr marL="0" indent="0" algn="just">
                  <a:buNone/>
                </a:pPr>
                <a:r>
                  <a:rPr lang="en-GB" sz="4000" b="1" dirty="0">
                    <a:latin typeface="Comic Sans MS" panose="030F0702030302020204" pitchFamily="66" charset="0"/>
                  </a:rPr>
                  <a:t>Suppose the displacement of a particle at the left end of a string </a:t>
                </a:r>
                <a14:m>
                  <m:oMath xmlns:m="http://schemas.openxmlformats.org/officeDocument/2006/math">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𝟎</m:t>
                        </m:r>
                      </m:e>
                    </m:d>
                  </m:oMath>
                </a14:m>
                <a:r>
                  <a:rPr lang="en-GB" sz="4000" b="1" dirty="0">
                    <a:latin typeface="Comic Sans MS" panose="030F0702030302020204" pitchFamily="66" charset="0"/>
                  </a:rPr>
                  <a:t>, where the wave originates, is given by	</a:t>
                </a:r>
              </a:p>
              <a:p>
                <a:pPr marL="0" indent="0" algn="just">
                  <a:buNone/>
                </a:pPr>
                <a:endParaRPr lang="en-GB" sz="1500" b="1" i="1" dirty="0">
                  <a:latin typeface="Comic Sans MS" panose="030F0702030302020204" pitchFamily="66" charset="0"/>
                </a:endParaRPr>
              </a:p>
              <a:p>
                <a:pPr marL="0" indent="0" algn="just">
                  <a:buNone/>
                </a:pPr>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𝟎</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r>
                      <a:rPr lang="en-GB" sz="4000" b="1" i="1">
                        <a:latin typeface="Cambria Math"/>
                      </a:rPr>
                      <m:t> </m:t>
                    </m:r>
                    <m:r>
                      <a:rPr lang="en-GB" sz="4000" b="1" i="1">
                        <a:latin typeface="Cambria Math"/>
                      </a:rPr>
                      <m:t>𝒄𝒐𝒔</m:t>
                    </m:r>
                    <m:r>
                      <a:rPr lang="en-GB" sz="4000" b="1" i="1">
                        <a:latin typeface="Cambria Math"/>
                        <a:ea typeface="Cambria Math"/>
                      </a:rPr>
                      <m:t>𝝎</m:t>
                    </m:r>
                    <m:r>
                      <a:rPr lang="en-GB" sz="4000" b="1" i="1">
                        <a:latin typeface="Cambria Math"/>
                        <a:ea typeface="Cambria Math"/>
                      </a:rPr>
                      <m:t>𝒕</m:t>
                    </m:r>
                    <m:r>
                      <a:rPr lang="en-GB" sz="4000" b="1" i="1">
                        <a:latin typeface="Cambria Math"/>
                        <a:ea typeface="Cambria Math"/>
                      </a:rPr>
                      <m:t>=</m:t>
                    </m:r>
                    <m:r>
                      <a:rPr lang="en-GB" sz="4000" b="1" i="1">
                        <a:latin typeface="Cambria Math"/>
                        <a:ea typeface="Cambria Math"/>
                      </a:rPr>
                      <m:t>𝑨</m:t>
                    </m:r>
                    <m:func>
                      <m:funcPr>
                        <m:ctrlPr>
                          <a:rPr lang="en-GB" sz="4000" b="1" i="1">
                            <a:latin typeface="Cambria Math" panose="02040503050406030204" pitchFamily="18" charset="0"/>
                            <a:ea typeface="Cambria Math"/>
                          </a:rPr>
                        </m:ctrlPr>
                      </m:funcPr>
                      <m:fName>
                        <m:r>
                          <a:rPr lang="en-GB" sz="4000" b="1" i="1">
                            <a:latin typeface="Cambria Math"/>
                            <a:ea typeface="Cambria Math"/>
                          </a:rPr>
                          <m:t>𝐜𝐨𝐬</m:t>
                        </m:r>
                      </m:fName>
                      <m:e>
                        <m:r>
                          <a:rPr lang="en-GB" sz="4000" b="1" i="1">
                            <a:latin typeface="Cambria Math"/>
                            <a:ea typeface="Cambria Math"/>
                          </a:rPr>
                          <m:t>𝟐</m:t>
                        </m:r>
                        <m:r>
                          <a:rPr lang="en-GB" sz="4000" b="1" i="1">
                            <a:latin typeface="Cambria Math"/>
                            <a:ea typeface="Cambria Math"/>
                          </a:rPr>
                          <m:t>𝝅</m:t>
                        </m:r>
                        <m:r>
                          <a:rPr lang="en-GB" sz="4000" b="1" i="1">
                            <a:latin typeface="Cambria Math"/>
                            <a:ea typeface="Cambria Math"/>
                          </a:rPr>
                          <m:t>𝒇𝒕</m:t>
                        </m:r>
                      </m:e>
                    </m:func>
                  </m:oMath>
                </a14:m>
                <a:r>
                  <a:rPr lang="en-GB" sz="4000" b="1" dirty="0">
                    <a:latin typeface="Comic Sans MS" panose="030F0702030302020204" pitchFamily="66" charset="0"/>
                  </a:rPr>
                  <a:t>    (2)</a:t>
                </a:r>
              </a:p>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16632"/>
                <a:ext cx="12090400" cy="6624736"/>
              </a:xfrm>
              <a:blipFill>
                <a:blip r:embed="rId2"/>
                <a:stretch>
                  <a:fillRect l="-1765" t="-2576" r="-1765"/>
                </a:stretch>
              </a:blipFill>
            </p:spPr>
            <p:txBody>
              <a:bodyPr/>
              <a:lstStyle/>
              <a:p>
                <a:r>
                  <a:rPr lang="en-GB">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08" y="3206214"/>
            <a:ext cx="11677533" cy="351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53F3B66-50F0-497A-9BC9-DDCE9E056120}"/>
              </a:ext>
            </a:extLst>
          </p:cNvPr>
          <p:cNvSpPr>
            <a:spLocks noGrp="1"/>
          </p:cNvSpPr>
          <p:nvPr>
            <p:ph type="sldNum" sz="quarter" idx="12"/>
          </p:nvPr>
        </p:nvSpPr>
        <p:spPr>
          <a:xfrm>
            <a:off x="8973457" y="6356350"/>
            <a:ext cx="2743200" cy="365125"/>
          </a:xfrm>
        </p:spPr>
        <p:txBody>
          <a:bodyPr/>
          <a:lstStyle/>
          <a:p>
            <a:fld id="{565A3DC8-E9E5-4672-8F00-ADD26D4DB9BC}" type="slidenum">
              <a:rPr lang="en-GB" sz="2000" b="1" smtClean="0">
                <a:solidFill>
                  <a:schemeClr val="tx1"/>
                </a:solidFill>
              </a:rPr>
              <a:t>26</a:t>
            </a:fld>
            <a:endParaRPr lang="en-GB" sz="2000" b="1" dirty="0">
              <a:solidFill>
                <a:schemeClr val="tx1"/>
              </a:solidFill>
            </a:endParaRPr>
          </a:p>
        </p:txBody>
      </p:sp>
    </p:spTree>
    <p:extLst>
      <p:ext uri="{BB962C8B-B14F-4D97-AF65-F5344CB8AC3E}">
        <p14:creationId xmlns:p14="http://schemas.microsoft.com/office/powerpoint/2010/main" val="26960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2572" y="116632"/>
                <a:ext cx="12075886" cy="6741368"/>
              </a:xfrm>
            </p:spPr>
            <p:txBody>
              <a:bodyPr>
                <a:noAutofit/>
              </a:bodyPr>
              <a:lstStyle/>
              <a:p>
                <a:pPr algn="just"/>
                <a:r>
                  <a:rPr lang="en-GB" sz="4000" b="1" dirty="0">
                    <a:latin typeface="Comic Sans MS" panose="030F0702030302020204" pitchFamily="66" charset="0"/>
                  </a:rPr>
                  <a:t>i.e. the particle oscillates in simple harmonic motion with amplitude </a:t>
                </a:r>
                <a:r>
                  <a:rPr lang="en-GB" sz="4000" b="1" i="1" dirty="0">
                    <a:latin typeface="Comic Sans MS" panose="030F0702030302020204" pitchFamily="66" charset="0"/>
                  </a:rPr>
                  <a:t>A</a:t>
                </a:r>
                <a:r>
                  <a:rPr lang="en-GB" sz="4000" b="1" dirty="0">
                    <a:latin typeface="Comic Sans MS" panose="030F0702030302020204" pitchFamily="66" charset="0"/>
                  </a:rPr>
                  <a:t>, frequency </a:t>
                </a:r>
                <a14:m>
                  <m:oMath xmlns:m="http://schemas.openxmlformats.org/officeDocument/2006/math">
                    <m:r>
                      <a:rPr lang="en-GB" sz="4000" b="1" i="1">
                        <a:latin typeface="Cambria Math"/>
                      </a:rPr>
                      <m:t>𝒇</m:t>
                    </m:r>
                  </m:oMath>
                </a14:m>
                <a:r>
                  <a:rPr lang="en-GB" sz="4000" b="1" dirty="0">
                    <a:latin typeface="Comic Sans MS" panose="030F0702030302020204" pitchFamily="66" charset="0"/>
                  </a:rPr>
                  <a:t> and angular frequency </a:t>
                </a:r>
                <a14:m>
                  <m:oMath xmlns:m="http://schemas.openxmlformats.org/officeDocument/2006/math">
                    <m:r>
                      <a:rPr lang="en-GB" sz="4000" b="1" i="1">
                        <a:latin typeface="Cambria Math"/>
                        <a:ea typeface="Cambria Math"/>
                      </a:rPr>
                      <m:t>𝝎</m:t>
                    </m:r>
                    <m:r>
                      <a:rPr lang="en-GB" sz="4000" b="1" i="1">
                        <a:latin typeface="Cambria Math"/>
                        <a:ea typeface="Cambria Math"/>
                      </a:rPr>
                      <m:t>=</m:t>
                    </m:r>
                    <m:r>
                      <a:rPr lang="en-GB" sz="4000" b="1" i="1">
                        <a:latin typeface="Cambria Math"/>
                        <a:ea typeface="Cambria Math"/>
                      </a:rPr>
                      <m:t>𝟐</m:t>
                    </m:r>
                    <m:r>
                      <a:rPr lang="en-GB" sz="4000" b="1" i="1">
                        <a:latin typeface="Cambria Math"/>
                        <a:ea typeface="Cambria Math"/>
                      </a:rPr>
                      <m:t>𝝅</m:t>
                    </m:r>
                    <m:r>
                      <a:rPr lang="en-GB" sz="4000" b="1" i="1">
                        <a:latin typeface="Cambria Math"/>
                        <a:ea typeface="Cambria Math"/>
                      </a:rPr>
                      <m:t>𝒇</m:t>
                    </m:r>
                  </m:oMath>
                </a14:m>
                <a:r>
                  <a:rPr lang="en-GB" sz="4000" b="1" dirty="0">
                    <a:latin typeface="Comic Sans MS" panose="030F0702030302020204" pitchFamily="66" charset="0"/>
                  </a:rPr>
                  <a:t>.</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At </a:t>
                </a:r>
                <a14:m>
                  <m:oMath xmlns:m="http://schemas.openxmlformats.org/officeDocument/2006/math">
                    <m:r>
                      <a:rPr lang="en-GB" sz="4000" b="1" i="1">
                        <a:latin typeface="Cambria Math"/>
                      </a:rPr>
                      <m:t>𝒕</m:t>
                    </m:r>
                    <m:r>
                      <a:rPr lang="en-GB" sz="4000" b="1" i="1">
                        <a:latin typeface="Cambria Math"/>
                      </a:rPr>
                      <m:t>=</m:t>
                    </m:r>
                    <m:r>
                      <a:rPr lang="en-GB" sz="4000" b="1" i="1">
                        <a:latin typeface="Cambria Math"/>
                      </a:rPr>
                      <m:t>𝟎</m:t>
                    </m:r>
                  </m:oMath>
                </a14:m>
                <a:r>
                  <a:rPr lang="en-GB" sz="4000" b="1" dirty="0">
                    <a:latin typeface="Comic Sans MS" panose="030F0702030302020204" pitchFamily="66" charset="0"/>
                  </a:rPr>
                  <a:t> the particle at </a:t>
                </a:r>
                <a14:m>
                  <m:oMath xmlns:m="http://schemas.openxmlformats.org/officeDocument/2006/math">
                    <m:r>
                      <a:rPr lang="en-GB" sz="4000" b="1" i="1">
                        <a:latin typeface="Cambria Math"/>
                      </a:rPr>
                      <m:t>𝒙</m:t>
                    </m:r>
                    <m:r>
                      <a:rPr lang="en-GB" sz="4000" b="1" i="1">
                        <a:latin typeface="Cambria Math"/>
                      </a:rPr>
                      <m:t>=</m:t>
                    </m:r>
                    <m:r>
                      <a:rPr lang="en-GB" sz="4000" b="1" i="1">
                        <a:latin typeface="Cambria Math"/>
                      </a:rPr>
                      <m:t>𝟎</m:t>
                    </m:r>
                  </m:oMath>
                </a14:m>
                <a:r>
                  <a:rPr lang="en-GB" sz="4000" b="1" dirty="0">
                    <a:latin typeface="Comic Sans MS" panose="030F0702030302020204" pitchFamily="66" charset="0"/>
                  </a:rPr>
                  <a:t> is at its maximum positive displacement </a:t>
                </a:r>
                <a14:m>
                  <m:oMath xmlns:m="http://schemas.openxmlformats.org/officeDocument/2006/math">
                    <m:r>
                      <a:rPr lang="en-GB" sz="4000" b="1" i="1">
                        <a:latin typeface="Cambria Math"/>
                      </a:rPr>
                      <m:t>𝒚</m:t>
                    </m:r>
                    <m:r>
                      <a:rPr lang="en-GB" sz="4000" b="1" i="1">
                        <a:latin typeface="Cambria Math"/>
                      </a:rPr>
                      <m:t>=</m:t>
                    </m:r>
                    <m:r>
                      <a:rPr lang="en-GB" sz="4000" b="1" i="1">
                        <a:latin typeface="Cambria Math"/>
                      </a:rPr>
                      <m:t>𝑨</m:t>
                    </m:r>
                  </m:oMath>
                </a14:m>
                <a:r>
                  <a:rPr lang="en-GB" sz="4000" b="1" dirty="0">
                    <a:latin typeface="Comic Sans MS" panose="030F0702030302020204" pitchFamily="66" charset="0"/>
                  </a:rPr>
                  <a:t> and is instantaneously at rest (because the value of </a:t>
                </a:r>
                <a:r>
                  <a:rPr lang="en-GB" sz="4000" b="1" i="1" dirty="0">
                    <a:latin typeface="Comic Sans MS" panose="030F0702030302020204" pitchFamily="66" charset="0"/>
                  </a:rPr>
                  <a:t>y </a:t>
                </a:r>
                <a:r>
                  <a:rPr lang="en-GB" sz="4000" b="1" dirty="0">
                    <a:latin typeface="Comic Sans MS" panose="030F0702030302020204" pitchFamily="66" charset="0"/>
                  </a:rPr>
                  <a:t>is a maximum).</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The wave disturbance travels from </a:t>
                </a:r>
                <a14:m>
                  <m:oMath xmlns:m="http://schemas.openxmlformats.org/officeDocument/2006/math">
                    <m:r>
                      <a:rPr lang="en-GB" sz="4000" b="1" i="1">
                        <a:latin typeface="Cambria Math"/>
                      </a:rPr>
                      <m:t>𝒙</m:t>
                    </m:r>
                    <m:r>
                      <a:rPr lang="en-GB" sz="4000" b="1" i="1">
                        <a:latin typeface="Cambria Math"/>
                      </a:rPr>
                      <m:t>=</m:t>
                    </m:r>
                    <m:r>
                      <a:rPr lang="en-GB" sz="4000" b="1" i="1">
                        <a:latin typeface="Cambria Math"/>
                      </a:rPr>
                      <m:t>𝟎</m:t>
                    </m:r>
                    <m:r>
                      <a:rPr lang="en-GB" sz="4000" b="1" i="1">
                        <a:latin typeface="Cambria Math"/>
                      </a:rPr>
                      <m:t> </m:t>
                    </m:r>
                  </m:oMath>
                </a14:m>
                <a:r>
                  <a:rPr lang="en-GB" sz="4000" b="1" dirty="0">
                    <a:latin typeface="Comic Sans MS" panose="030F0702030302020204" pitchFamily="66" charset="0"/>
                  </a:rPr>
                  <a:t>to some point </a:t>
                </a:r>
                <a14:m>
                  <m:oMath xmlns:m="http://schemas.openxmlformats.org/officeDocument/2006/math">
                    <m:r>
                      <a:rPr lang="en-GB" sz="4000" b="1" i="1">
                        <a:latin typeface="Cambria Math"/>
                      </a:rPr>
                      <m:t>𝒙</m:t>
                    </m:r>
                  </m:oMath>
                </a14:m>
                <a:r>
                  <a:rPr lang="en-GB" sz="4000" b="1" i="1" dirty="0">
                    <a:latin typeface="Comic Sans MS" panose="030F0702030302020204" pitchFamily="66" charset="0"/>
                  </a:rPr>
                  <a:t> </a:t>
                </a:r>
                <a:r>
                  <a:rPr lang="en-GB" sz="4000" b="1" dirty="0">
                    <a:latin typeface="Comic Sans MS" panose="030F0702030302020204" pitchFamily="66" charset="0"/>
                  </a:rPr>
                  <a:t>to the right of the origin in an amount of time given by</a:t>
                </a:r>
              </a:p>
              <a:p>
                <a:pPr algn="just"/>
                <a:endParaRPr lang="en-US"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572" y="116632"/>
                <a:ext cx="12075886" cy="6741368"/>
              </a:xfrm>
              <a:blipFill>
                <a:blip r:embed="rId2"/>
                <a:stretch>
                  <a:fillRect l="-1615" t="-2532" r="-1767" b="-271"/>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2CBD2575-DA44-400D-944B-4DD9A806BD05}"/>
              </a:ext>
            </a:extLst>
          </p:cNvPr>
          <p:cNvSpPr>
            <a:spLocks noGrp="1"/>
          </p:cNvSpPr>
          <p:nvPr>
            <p:ph type="sldNum" sz="quarter" idx="12"/>
          </p:nvPr>
        </p:nvSpPr>
        <p:spPr>
          <a:xfrm>
            <a:off x="9278256" y="6356350"/>
            <a:ext cx="2743200" cy="365125"/>
          </a:xfrm>
        </p:spPr>
        <p:txBody>
          <a:bodyPr/>
          <a:lstStyle/>
          <a:p>
            <a:fld id="{565A3DC8-E9E5-4672-8F00-ADD26D4DB9BC}" type="slidenum">
              <a:rPr lang="en-GB" sz="2000" b="1" smtClean="0">
                <a:solidFill>
                  <a:schemeClr val="tx1"/>
                </a:solidFill>
              </a:rPr>
              <a:t>27</a:t>
            </a:fld>
            <a:endParaRPr lang="en-GB" sz="2000" b="1" dirty="0">
              <a:solidFill>
                <a:schemeClr val="tx1"/>
              </a:solidFill>
            </a:endParaRPr>
          </a:p>
        </p:txBody>
      </p:sp>
    </p:spTree>
    <p:extLst>
      <p:ext uri="{BB962C8B-B14F-4D97-AF65-F5344CB8AC3E}">
        <p14:creationId xmlns:p14="http://schemas.microsoft.com/office/powerpoint/2010/main" val="3831565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058" y="44624"/>
                <a:ext cx="12090400" cy="6813376"/>
              </a:xfrm>
            </p:spPr>
            <p:txBody>
              <a:bodyPr>
                <a:noAutofit/>
              </a:bodyPr>
              <a:lstStyle/>
              <a:p>
                <a:pPr algn="just"/>
                <a14:m>
                  <m:oMath xmlns:m="http://schemas.openxmlformats.org/officeDocument/2006/math">
                    <m:f>
                      <m:fPr>
                        <m:type m:val="lin"/>
                        <m:ctrlPr>
                          <a:rPr lang="en-GB" sz="4000" b="1" i="1">
                            <a:latin typeface="Cambria Math" panose="02040503050406030204" pitchFamily="18" charset="0"/>
                          </a:rPr>
                        </m:ctrlPr>
                      </m:fPr>
                      <m:num>
                        <m:r>
                          <a:rPr lang="en-GB" sz="4000" b="1" i="1">
                            <a:latin typeface="Cambria Math"/>
                          </a:rPr>
                          <m:t>𝒙</m:t>
                        </m:r>
                      </m:num>
                      <m:den>
                        <m:r>
                          <a:rPr lang="en-GB" sz="4000" b="1" i="1">
                            <a:latin typeface="Cambria Math"/>
                          </a:rPr>
                          <m:t>𝒗</m:t>
                        </m:r>
                      </m:den>
                    </m:f>
                  </m:oMath>
                </a14:m>
                <a:r>
                  <a:rPr lang="en-GB" sz="4000" b="1" dirty="0">
                    <a:latin typeface="Comic Sans MS" panose="030F0702030302020204" pitchFamily="66" charset="0"/>
                  </a:rPr>
                  <a:t>, where </a:t>
                </a:r>
                <a14:m>
                  <m:oMath xmlns:m="http://schemas.openxmlformats.org/officeDocument/2006/math">
                    <m:r>
                      <a:rPr lang="en-GB" sz="4000" b="1" i="1">
                        <a:latin typeface="Cambria Math"/>
                      </a:rPr>
                      <m:t>𝒗</m:t>
                    </m:r>
                  </m:oMath>
                </a14:m>
                <a:r>
                  <a:rPr lang="en-GB" sz="4000" b="1" dirty="0">
                    <a:latin typeface="Comic Sans MS" panose="030F0702030302020204" pitchFamily="66" charset="0"/>
                  </a:rPr>
                  <a:t> is the wave speed. Hence we can find the displacement of point </a:t>
                </a:r>
                <a:r>
                  <a:rPr lang="en-GB" sz="4000" b="1" i="1" dirty="0">
                    <a:latin typeface="Comic Sans MS" panose="030F0702030302020204" pitchFamily="66" charset="0"/>
                  </a:rPr>
                  <a:t>x </a:t>
                </a:r>
                <a:r>
                  <a:rPr lang="en-GB" sz="4000" b="1" dirty="0">
                    <a:latin typeface="Comic Sans MS" panose="030F0702030302020204" pitchFamily="66" charset="0"/>
                  </a:rPr>
                  <a:t>at time </a:t>
                </a:r>
                <a:r>
                  <a:rPr lang="en-GB" sz="4000" b="1" i="1" dirty="0">
                    <a:latin typeface="Comic Sans MS" panose="030F0702030302020204" pitchFamily="66" charset="0"/>
                  </a:rPr>
                  <a:t>t</a:t>
                </a:r>
                <a:r>
                  <a:rPr lang="en-GB" sz="4000" b="1" dirty="0">
                    <a:latin typeface="Comic Sans MS" panose="030F0702030302020204" pitchFamily="66" charset="0"/>
                  </a:rPr>
                  <a:t> simply by replacing </a:t>
                </a:r>
                <a14:m>
                  <m:oMath xmlns:m="http://schemas.openxmlformats.org/officeDocument/2006/math">
                    <m:r>
                      <a:rPr lang="en-GB" sz="4000" b="1" i="1">
                        <a:latin typeface="Cambria Math"/>
                      </a:rPr>
                      <m:t>𝒕</m:t>
                    </m:r>
                  </m:oMath>
                </a14:m>
                <a:r>
                  <a:rPr lang="en-GB" sz="4000" b="1" dirty="0">
                    <a:latin typeface="Comic Sans MS" panose="030F0702030302020204" pitchFamily="66" charset="0"/>
                  </a:rPr>
                  <a:t> in (2) by </a:t>
                </a:r>
                <a14:m>
                  <m:oMath xmlns:m="http://schemas.openxmlformats.org/officeDocument/2006/math">
                    <m:d>
                      <m:dPr>
                        <m:ctrlPr>
                          <a:rPr lang="en-GB" sz="4000" b="1" i="1">
                            <a:latin typeface="Cambria Math" panose="02040503050406030204" pitchFamily="18" charset="0"/>
                          </a:rPr>
                        </m:ctrlPr>
                      </m:dPr>
                      <m:e>
                        <m:r>
                          <a:rPr lang="en-GB" sz="4000" b="1" i="1">
                            <a:latin typeface="Cambria Math"/>
                          </a:rPr>
                          <m:t>𝒕</m:t>
                        </m:r>
                        <m:r>
                          <a:rPr lang="en-GB" sz="4000" b="1" i="1">
                            <a:latin typeface="Cambria Math"/>
                          </a:rPr>
                          <m:t>−</m:t>
                        </m:r>
                        <m:f>
                          <m:fPr>
                            <m:type m:val="lin"/>
                            <m:ctrlPr>
                              <a:rPr lang="en-GB" sz="4000" b="1" i="1">
                                <a:latin typeface="Cambria Math" panose="02040503050406030204" pitchFamily="18" charset="0"/>
                              </a:rPr>
                            </m:ctrlPr>
                          </m:fPr>
                          <m:num>
                            <m:r>
                              <a:rPr lang="en-GB" sz="4000" b="1" i="1">
                                <a:latin typeface="Cambria Math"/>
                              </a:rPr>
                              <m:t>𝒙</m:t>
                            </m:r>
                          </m:num>
                          <m:den>
                            <m:r>
                              <a:rPr lang="en-GB" sz="4000" b="1" i="1">
                                <a:latin typeface="Cambria Math"/>
                              </a:rPr>
                              <m:t>𝒗</m:t>
                            </m:r>
                          </m:den>
                        </m:f>
                      </m:e>
                    </m:d>
                  </m:oMath>
                </a14:m>
                <a:r>
                  <a:rPr lang="en-GB" sz="4000" b="1" dirty="0">
                    <a:latin typeface="Comic Sans MS" panose="030F0702030302020204" pitchFamily="66" charset="0"/>
                  </a:rPr>
                  <a:t>.</a:t>
                </a:r>
              </a:p>
              <a:p>
                <a:pPr algn="just"/>
                <a:endParaRPr lang="en-GB" sz="1500" b="1" dirty="0">
                  <a:latin typeface="Comic Sans MS" panose="030F0702030302020204" pitchFamily="66" charset="0"/>
                </a:endParaRPr>
              </a:p>
              <a:p>
                <a:pPr algn="just"/>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r>
                      <a:rPr lang="en-GB" sz="4000" b="1" i="1">
                        <a:latin typeface="Cambria Math"/>
                      </a:rPr>
                      <m:t> </m:t>
                    </m:r>
                    <m:r>
                      <a:rPr lang="en-GB" sz="4000" b="1" i="1">
                        <a:latin typeface="Cambria Math"/>
                      </a:rPr>
                      <m:t>𝒄𝒐𝒔</m:t>
                    </m:r>
                    <m:d>
                      <m:dPr>
                        <m:begChr m:val="["/>
                        <m:endChr m:val="]"/>
                        <m:ctrlPr>
                          <a:rPr lang="en-GB" sz="4000" b="1" i="1">
                            <a:latin typeface="Cambria Math" panose="02040503050406030204" pitchFamily="18" charset="0"/>
                          </a:rPr>
                        </m:ctrlPr>
                      </m:dPr>
                      <m:e>
                        <m:r>
                          <a:rPr lang="en-GB" sz="4000" b="1" i="1">
                            <a:latin typeface="Cambria Math"/>
                            <a:ea typeface="Cambria Math"/>
                          </a:rPr>
                          <m:t>𝝎</m:t>
                        </m:r>
                        <m:d>
                          <m:dPr>
                            <m:ctrlPr>
                              <a:rPr lang="en-GB" sz="4000" b="1" i="1">
                                <a:latin typeface="Cambria Math" panose="02040503050406030204" pitchFamily="18" charset="0"/>
                                <a:ea typeface="Cambria Math"/>
                              </a:rPr>
                            </m:ctrlPr>
                          </m:dPr>
                          <m:e>
                            <m:r>
                              <a:rPr lang="en-GB" sz="4000" b="1" i="1">
                                <a:latin typeface="Cambria Math"/>
                                <a:ea typeface="Cambria Math"/>
                              </a:rPr>
                              <m:t>𝒕</m:t>
                            </m:r>
                            <m:r>
                              <a:rPr lang="en-GB" sz="4000" b="1" i="1">
                                <a:latin typeface="Cambria Math"/>
                                <a:ea typeface="Cambria Math"/>
                              </a:rPr>
                              <m:t>−</m:t>
                            </m:r>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𝒗</m:t>
                                </m:r>
                              </m:den>
                            </m:f>
                          </m:e>
                        </m:d>
                      </m:e>
                    </m:d>
                  </m:oMath>
                </a14:m>
                <a:endParaRPr lang="en-GB" sz="4000" b="1" dirty="0">
                  <a:latin typeface="Comic Sans MS" panose="030F0702030302020204" pitchFamily="66" charset="0"/>
                </a:endParaRPr>
              </a:p>
              <a:p>
                <a:pPr algn="just"/>
                <a:r>
                  <a:rPr lang="en-GB" sz="4000" b="1" dirty="0">
                    <a:latin typeface="Comic Sans MS" panose="030F0702030302020204" pitchFamily="66" charset="0"/>
                  </a:rPr>
                  <a:t>Because </a:t>
                </a:r>
                <a14:m>
                  <m:oMath xmlns:m="http://schemas.openxmlformats.org/officeDocument/2006/math">
                    <m:func>
                      <m:funcPr>
                        <m:ctrlPr>
                          <a:rPr lang="en-GB" sz="4000" b="1" i="1">
                            <a:latin typeface="Cambria Math" panose="02040503050406030204" pitchFamily="18" charset="0"/>
                          </a:rPr>
                        </m:ctrlPr>
                      </m:funcPr>
                      <m:fName>
                        <m:r>
                          <a:rPr lang="en-GB" sz="4000" b="1" i="1">
                            <a:latin typeface="Cambria Math"/>
                          </a:rPr>
                          <m:t>𝐜𝐨𝐬</m:t>
                        </m:r>
                      </m:fName>
                      <m:e>
                        <m:d>
                          <m:dPr>
                            <m:ctrlPr>
                              <a:rPr lang="en-GB" sz="4000" b="1" i="1">
                                <a:latin typeface="Cambria Math" panose="02040503050406030204" pitchFamily="18" charset="0"/>
                              </a:rPr>
                            </m:ctrlPr>
                          </m:dPr>
                          <m:e>
                            <m:r>
                              <a:rPr lang="en-GB" sz="4000" b="1" i="1">
                                <a:latin typeface="Cambria Math"/>
                              </a:rPr>
                              <m:t>−</m:t>
                            </m:r>
                            <m:r>
                              <a:rPr lang="en-GB" sz="4000" b="1" i="1">
                                <a:latin typeface="Cambria Math"/>
                                <a:ea typeface="Cambria Math"/>
                              </a:rPr>
                              <m:t>𝜽</m:t>
                            </m:r>
                          </m:e>
                        </m:d>
                      </m:e>
                    </m:func>
                    <m:r>
                      <a:rPr lang="en-GB" sz="4000" b="1" i="1">
                        <a:latin typeface="Cambria Math"/>
                      </a:rPr>
                      <m:t>=</m:t>
                    </m:r>
                    <m:func>
                      <m:funcPr>
                        <m:ctrlPr>
                          <a:rPr lang="en-GB" sz="4000" b="1" i="1">
                            <a:latin typeface="Cambria Math" panose="02040503050406030204" pitchFamily="18" charset="0"/>
                          </a:rPr>
                        </m:ctrlPr>
                      </m:funcPr>
                      <m:fName>
                        <m:r>
                          <a:rPr lang="en-GB" sz="4000" b="1" i="1">
                            <a:latin typeface="Cambria Math"/>
                          </a:rPr>
                          <m:t>𝐜𝐨𝐬</m:t>
                        </m:r>
                      </m:fName>
                      <m:e>
                        <m:r>
                          <a:rPr lang="en-GB" sz="4000" b="1" i="1">
                            <a:latin typeface="Cambria Math"/>
                            <a:ea typeface="Cambria Math"/>
                          </a:rPr>
                          <m:t>𝜽</m:t>
                        </m:r>
                      </m:e>
                    </m:func>
                  </m:oMath>
                </a14:m>
                <a:r>
                  <a:rPr lang="en-GB" sz="4000" b="1" dirty="0">
                    <a:latin typeface="Comic Sans MS" panose="030F0702030302020204" pitchFamily="66" charset="0"/>
                  </a:rPr>
                  <a:t>, the wave function can be rewritten as</a:t>
                </a:r>
              </a:p>
              <a:p>
                <a:pPr algn="just"/>
                <a:endParaRPr lang="en-GB" sz="1500" b="1" dirty="0">
                  <a:latin typeface="Comic Sans MS" panose="030F0702030302020204" pitchFamily="66" charset="0"/>
                </a:endParaRPr>
              </a:p>
              <a:p>
                <a:pPr marL="0" indent="0" algn="just">
                  <a:buNone/>
                </a:pPr>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r>
                      <a:rPr lang="en-GB" sz="4000" b="1" i="1">
                        <a:latin typeface="Cambria Math"/>
                      </a:rPr>
                      <m:t> </m:t>
                    </m:r>
                    <m:r>
                      <a:rPr lang="en-GB" sz="4000" b="1" i="1">
                        <a:latin typeface="Cambria Math"/>
                      </a:rPr>
                      <m:t>𝒄𝒐𝒔</m:t>
                    </m:r>
                    <m:d>
                      <m:dPr>
                        <m:begChr m:val="["/>
                        <m:endChr m:val="]"/>
                        <m:ctrlPr>
                          <a:rPr lang="en-GB" sz="4000" b="1" i="1">
                            <a:latin typeface="Cambria Math" panose="02040503050406030204" pitchFamily="18" charset="0"/>
                          </a:rPr>
                        </m:ctrlPr>
                      </m:dPr>
                      <m:e>
                        <m:r>
                          <a:rPr lang="en-GB" sz="4000" b="1" i="1">
                            <a:latin typeface="Cambria Math"/>
                            <a:ea typeface="Cambria Math"/>
                          </a:rPr>
                          <m:t>𝝎</m:t>
                        </m:r>
                        <m:d>
                          <m:dPr>
                            <m:ctrlPr>
                              <a:rPr lang="en-GB" sz="4000" b="1" i="1">
                                <a:latin typeface="Cambria Math" panose="02040503050406030204" pitchFamily="18" charset="0"/>
                                <a:ea typeface="Cambria Math"/>
                              </a:rPr>
                            </m:ctrlPr>
                          </m:dPr>
                          <m:e>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𝒗</m:t>
                                </m:r>
                              </m:den>
                            </m:f>
                            <m:r>
                              <a:rPr lang="en-GB" sz="4000" b="1" i="1">
                                <a:latin typeface="Cambria Math"/>
                                <a:ea typeface="Cambria Math"/>
                              </a:rPr>
                              <m:t>−</m:t>
                            </m:r>
                            <m:r>
                              <a:rPr lang="en-GB" sz="4000" b="1" i="1">
                                <a:latin typeface="Cambria Math"/>
                                <a:ea typeface="Cambria Math"/>
                              </a:rPr>
                              <m:t>𝒕</m:t>
                            </m:r>
                          </m:e>
                        </m:d>
                      </m:e>
                    </m:d>
                    <m:r>
                      <a:rPr lang="en-GB" sz="4000" b="1" i="1">
                        <a:latin typeface="Cambria Math"/>
                        <a:ea typeface="Cambria Math"/>
                      </a:rPr>
                      <m:t>=</m:t>
                    </m:r>
                    <m:r>
                      <a:rPr lang="en-GB" sz="4000" b="1" i="1">
                        <a:latin typeface="Cambria Math"/>
                      </a:rPr>
                      <m:t>𝑨</m:t>
                    </m:r>
                    <m:func>
                      <m:funcPr>
                        <m:ctrlPr>
                          <a:rPr lang="en-GB" sz="4000" b="1" i="1">
                            <a:latin typeface="Cambria Math" panose="02040503050406030204" pitchFamily="18" charset="0"/>
                          </a:rPr>
                        </m:ctrlPr>
                      </m:funcPr>
                      <m:fName>
                        <m:r>
                          <a:rPr lang="en-GB" sz="4000" b="1" i="1">
                            <a:latin typeface="Cambria Math"/>
                          </a:rPr>
                          <m:t>𝐜𝐨𝐬</m:t>
                        </m:r>
                      </m:fName>
                      <m:e>
                        <m:d>
                          <m:dPr>
                            <m:begChr m:val="["/>
                            <m:endChr m:val="]"/>
                            <m:ctrlPr>
                              <a:rPr lang="en-GB" sz="4000" b="1" i="1">
                                <a:latin typeface="Cambria Math" panose="02040503050406030204" pitchFamily="18" charset="0"/>
                              </a:rPr>
                            </m:ctrlPr>
                          </m:dPr>
                          <m:e>
                            <m:r>
                              <a:rPr lang="en-GB" sz="4000" b="1" i="1">
                                <a:latin typeface="Cambria Math"/>
                              </a:rPr>
                              <m:t>𝟐</m:t>
                            </m:r>
                            <m:r>
                              <a:rPr lang="en-GB" sz="4000" b="1" i="1">
                                <a:latin typeface="Cambria Math"/>
                                <a:ea typeface="Cambria Math"/>
                              </a:rPr>
                              <m:t>𝝅</m:t>
                            </m:r>
                            <m:r>
                              <a:rPr lang="en-GB" sz="4000" b="1" i="1">
                                <a:latin typeface="Cambria Math"/>
                                <a:ea typeface="Cambria Math"/>
                              </a:rPr>
                              <m:t>𝒇</m:t>
                            </m:r>
                            <m:d>
                              <m:dPr>
                                <m:ctrlPr>
                                  <a:rPr lang="en-GB" sz="4000" b="1" i="1">
                                    <a:latin typeface="Cambria Math" panose="02040503050406030204" pitchFamily="18" charset="0"/>
                                    <a:ea typeface="Cambria Math"/>
                                  </a:rPr>
                                </m:ctrlPr>
                              </m:dPr>
                              <m:e>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𝒗</m:t>
                                    </m:r>
                                  </m:den>
                                </m:f>
                                <m:r>
                                  <a:rPr lang="en-GB" sz="4000" b="1" i="1">
                                    <a:latin typeface="Cambria Math"/>
                                    <a:ea typeface="Cambria Math"/>
                                  </a:rPr>
                                  <m:t>−</m:t>
                                </m:r>
                                <m:r>
                                  <a:rPr lang="en-GB" sz="4000" b="1" i="1">
                                    <a:latin typeface="Cambria Math"/>
                                    <a:ea typeface="Cambria Math"/>
                                  </a:rPr>
                                  <m:t>𝒕</m:t>
                                </m:r>
                              </m:e>
                            </m:d>
                          </m:e>
                        </m:d>
                      </m:e>
                    </m:func>
                  </m:oMath>
                </a14:m>
                <a:r>
                  <a:rPr lang="en-GB" sz="4000" b="1" dirty="0">
                    <a:latin typeface="Comic Sans MS" panose="030F0702030302020204" pitchFamily="66" charset="0"/>
                  </a:rPr>
                  <a:t>       (3)</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058" y="44624"/>
                <a:ext cx="12090400" cy="6813376"/>
              </a:xfrm>
              <a:blipFill>
                <a:blip r:embed="rId2"/>
                <a:stretch>
                  <a:fillRect l="-1815" t="-2504" r="-1765"/>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14E3E365-46C8-4FF5-A9D5-78DC31545C3E}"/>
              </a:ext>
            </a:extLst>
          </p:cNvPr>
          <p:cNvSpPr>
            <a:spLocks noGrp="1"/>
          </p:cNvSpPr>
          <p:nvPr>
            <p:ph type="sldNum" sz="quarter" idx="12"/>
          </p:nvPr>
        </p:nvSpPr>
        <p:spPr>
          <a:xfrm>
            <a:off x="9220196" y="6356350"/>
            <a:ext cx="2743200" cy="365125"/>
          </a:xfrm>
        </p:spPr>
        <p:txBody>
          <a:bodyPr/>
          <a:lstStyle/>
          <a:p>
            <a:fld id="{565A3DC8-E9E5-4672-8F00-ADD26D4DB9BC}" type="slidenum">
              <a:rPr lang="en-GB" sz="2000" b="1" smtClean="0">
                <a:solidFill>
                  <a:schemeClr val="tx1"/>
                </a:solidFill>
              </a:rPr>
              <a:t>28</a:t>
            </a:fld>
            <a:endParaRPr lang="en-GB" sz="2000" b="1" dirty="0">
              <a:solidFill>
                <a:schemeClr val="tx1"/>
              </a:solidFill>
            </a:endParaRPr>
          </a:p>
        </p:txBody>
      </p:sp>
    </p:spTree>
    <p:extLst>
      <p:ext uri="{BB962C8B-B14F-4D97-AF65-F5344CB8AC3E}">
        <p14:creationId xmlns:p14="http://schemas.microsoft.com/office/powerpoint/2010/main" val="3689269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7" y="58056"/>
                <a:ext cx="12046857" cy="6741368"/>
              </a:xfrm>
            </p:spPr>
            <p:txBody>
              <a:bodyPr>
                <a:noAutofit/>
              </a:bodyPr>
              <a:lstStyle/>
              <a:p>
                <a:pPr algn="just"/>
                <a:r>
                  <a:rPr lang="en-GB" sz="4000" b="1" dirty="0">
                    <a:latin typeface="Comic Sans MS" panose="030F0702030302020204" pitchFamily="66" charset="0"/>
                  </a:rPr>
                  <a:t>The wave function can be rewritten in several different but useful forms.</a:t>
                </a:r>
              </a:p>
              <a:p>
                <a:pPr algn="just"/>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func>
                      <m:funcPr>
                        <m:ctrlPr>
                          <a:rPr lang="en-GB" sz="4000" b="1" i="1">
                            <a:latin typeface="Cambria Math" panose="02040503050406030204" pitchFamily="18" charset="0"/>
                          </a:rPr>
                        </m:ctrlPr>
                      </m:funcPr>
                      <m:fName>
                        <m:r>
                          <a:rPr lang="en-GB" sz="4000" b="1" i="1">
                            <a:latin typeface="Cambria Math"/>
                          </a:rPr>
                          <m:t>𝐜𝐨𝐬</m:t>
                        </m:r>
                      </m:fName>
                      <m:e>
                        <m:d>
                          <m:dPr>
                            <m:begChr m:val="["/>
                            <m:endChr m:val="]"/>
                            <m:ctrlPr>
                              <a:rPr lang="en-GB" sz="4000" b="1" i="1">
                                <a:latin typeface="Cambria Math" panose="02040503050406030204" pitchFamily="18" charset="0"/>
                              </a:rPr>
                            </m:ctrlPr>
                          </m:dPr>
                          <m:e>
                            <m:r>
                              <a:rPr lang="en-GB" sz="4000" b="1" i="1">
                                <a:latin typeface="Cambria Math"/>
                              </a:rPr>
                              <m:t>𝟐</m:t>
                            </m:r>
                            <m:r>
                              <a:rPr lang="en-GB" sz="4000" b="1" i="1">
                                <a:latin typeface="Cambria Math"/>
                                <a:ea typeface="Cambria Math"/>
                              </a:rPr>
                              <m:t>𝝅</m:t>
                            </m:r>
                            <m:d>
                              <m:dPr>
                                <m:ctrlPr>
                                  <a:rPr lang="en-GB" sz="4000" b="1" i="1">
                                    <a:latin typeface="Cambria Math" panose="02040503050406030204" pitchFamily="18" charset="0"/>
                                    <a:ea typeface="Cambria Math"/>
                                  </a:rPr>
                                </m:ctrlPr>
                              </m:dPr>
                              <m:e>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𝝀</m:t>
                                    </m:r>
                                  </m:den>
                                </m:f>
                                <m:r>
                                  <a:rPr lang="en-GB" sz="4000" b="1" i="1">
                                    <a:latin typeface="Cambria Math"/>
                                    <a:ea typeface="Cambria Math"/>
                                  </a:rPr>
                                  <m:t>−</m:t>
                                </m:r>
                                <m:f>
                                  <m:fPr>
                                    <m:ctrlPr>
                                      <a:rPr lang="en-GB" sz="4000" b="1" i="1">
                                        <a:latin typeface="Cambria Math" panose="02040503050406030204" pitchFamily="18" charset="0"/>
                                        <a:ea typeface="Cambria Math"/>
                                      </a:rPr>
                                    </m:ctrlPr>
                                  </m:fPr>
                                  <m:num>
                                    <m:r>
                                      <a:rPr lang="en-GB" sz="4000" b="1" i="1">
                                        <a:latin typeface="Cambria Math"/>
                                        <a:ea typeface="Cambria Math"/>
                                      </a:rPr>
                                      <m:t>𝒕</m:t>
                                    </m:r>
                                  </m:num>
                                  <m:den>
                                    <m:r>
                                      <a:rPr lang="en-GB" sz="4000" b="1" i="1">
                                        <a:latin typeface="Cambria Math"/>
                                        <a:ea typeface="Cambria Math"/>
                                      </a:rPr>
                                      <m:t>𝑻</m:t>
                                    </m:r>
                                  </m:den>
                                </m:f>
                              </m:e>
                            </m:d>
                          </m:e>
                        </m:d>
                      </m:e>
                    </m:func>
                  </m:oMath>
                </a14:m>
                <a:r>
                  <a:rPr lang="en-GB" sz="4000" b="1" dirty="0">
                    <a:latin typeface="Comic Sans MS" panose="030F0702030302020204" pitchFamily="66" charset="0"/>
                  </a:rPr>
                  <a:t> 				(4) </a:t>
                </a:r>
              </a:p>
              <a:p>
                <a:pPr algn="just"/>
                <a:r>
                  <a:rPr lang="en-GB" sz="4000" b="1" dirty="0">
                    <a:latin typeface="Comic Sans MS" panose="030F0702030302020204" pitchFamily="66" charset="0"/>
                  </a:rPr>
                  <a:t>(Sinusoidal wave moving in </a:t>
                </a:r>
                <a14:m>
                  <m:oMath xmlns:m="http://schemas.openxmlformats.org/officeDocument/2006/math">
                    <m:r>
                      <a:rPr lang="en-GB" sz="4000" b="1" i="1">
                        <a:latin typeface="Cambria Math"/>
                      </a:rPr>
                      <m:t>+</m:t>
                    </m:r>
                    <m:r>
                      <a:rPr lang="en-GB" sz="4000" b="1" i="1">
                        <a:latin typeface="Cambria Math"/>
                      </a:rPr>
                      <m:t>𝒙</m:t>
                    </m:r>
                  </m:oMath>
                </a14:m>
                <a:r>
                  <a:rPr lang="en-GB" sz="4000" b="1" dirty="0">
                    <a:latin typeface="Comic Sans MS" panose="030F0702030302020204" pitchFamily="66" charset="0"/>
                  </a:rPr>
                  <a:t> direction) </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A quantity </a:t>
                </a:r>
                <a14:m>
                  <m:oMath xmlns:m="http://schemas.openxmlformats.org/officeDocument/2006/math">
                    <m:r>
                      <a:rPr lang="en-GB" sz="4000" b="1" i="1">
                        <a:latin typeface="Cambria Math"/>
                      </a:rPr>
                      <m:t>𝒌</m:t>
                    </m:r>
                    <m:r>
                      <a:rPr lang="en-GB" sz="4000" b="1" i="1">
                        <a:latin typeface="Cambria Math"/>
                      </a:rPr>
                      <m:t>,</m:t>
                    </m:r>
                  </m:oMath>
                </a14:m>
                <a:r>
                  <a:rPr lang="en-GB" sz="4000" b="1" dirty="0">
                    <a:latin typeface="Comic Sans MS" panose="030F0702030302020204" pitchFamily="66" charset="0"/>
                  </a:rPr>
                  <a:t> called the wave number is defined as </a:t>
                </a:r>
              </a:p>
              <a:p>
                <a:pPr algn="just"/>
                <a14:m>
                  <m:oMath xmlns:m="http://schemas.openxmlformats.org/officeDocument/2006/math">
                    <m:r>
                      <a:rPr lang="en-GB" sz="4000" b="1" i="1">
                        <a:latin typeface="Cambria Math"/>
                      </a:rPr>
                      <m:t>𝒌</m:t>
                    </m:r>
                    <m:r>
                      <a:rPr lang="en-GB" sz="4000" b="1" i="1">
                        <a:latin typeface="Cambria Math"/>
                      </a:rPr>
                      <m:t>=</m:t>
                    </m:r>
                    <m:f>
                      <m:fPr>
                        <m:ctrlPr>
                          <a:rPr lang="en-GB" sz="4000" b="1" i="1">
                            <a:latin typeface="Cambria Math" panose="02040503050406030204" pitchFamily="18" charset="0"/>
                          </a:rPr>
                        </m:ctrlPr>
                      </m:fPr>
                      <m:num>
                        <m:r>
                          <a:rPr lang="en-GB" sz="4000" b="1" i="1">
                            <a:latin typeface="Cambria Math"/>
                          </a:rPr>
                          <m:t>𝟐</m:t>
                        </m:r>
                        <m:r>
                          <a:rPr lang="en-GB" sz="4000" b="1" i="1">
                            <a:latin typeface="Cambria Math"/>
                            <a:ea typeface="Cambria Math"/>
                          </a:rPr>
                          <m:t>𝝅</m:t>
                        </m:r>
                      </m:num>
                      <m:den>
                        <m:r>
                          <a:rPr lang="en-GB" sz="4000" b="1" i="1">
                            <a:latin typeface="Cambria Math"/>
                            <a:ea typeface="Cambria Math"/>
                          </a:rPr>
                          <m:t>𝝀</m:t>
                        </m:r>
                      </m:den>
                    </m:f>
                  </m:oMath>
                </a14:m>
                <a:r>
                  <a:rPr lang="en-GB" sz="4000" b="1" dirty="0">
                    <a:latin typeface="Comic Sans MS" panose="030F0702030302020204" pitchFamily="66" charset="0"/>
                  </a:rPr>
                  <a:t>                           		(5)</a:t>
                </a:r>
              </a:p>
              <a:p>
                <a:pPr algn="just"/>
                <a:r>
                  <a:rPr lang="en-GB" sz="4000" b="1" dirty="0">
                    <a:latin typeface="Comic Sans MS" panose="030F0702030302020204" pitchFamily="66" charset="0"/>
                  </a:rPr>
                  <a:t>Substituting </a:t>
                </a:r>
                <a14:m>
                  <m:oMath xmlns:m="http://schemas.openxmlformats.org/officeDocument/2006/math">
                    <m:r>
                      <a:rPr lang="en-GB" sz="4000" b="1" i="1">
                        <a:latin typeface="Cambria Math"/>
                        <a:ea typeface="Cambria Math"/>
                      </a:rPr>
                      <m:t>𝝀</m:t>
                    </m:r>
                    <m:r>
                      <a:rPr lang="en-GB" sz="4000" b="1" i="1">
                        <a:latin typeface="Cambria Math"/>
                        <a:ea typeface="Cambria Math"/>
                      </a:rPr>
                      <m:t>=</m:t>
                    </m:r>
                    <m:f>
                      <m:fPr>
                        <m:type m:val="lin"/>
                        <m:ctrlPr>
                          <a:rPr lang="en-GB" sz="4000" b="1" i="1">
                            <a:latin typeface="Cambria Math" panose="02040503050406030204" pitchFamily="18" charset="0"/>
                            <a:ea typeface="Cambria Math"/>
                          </a:rPr>
                        </m:ctrlPr>
                      </m:fPr>
                      <m:num>
                        <m:r>
                          <a:rPr lang="en-GB" sz="4000" b="1" i="1">
                            <a:latin typeface="Cambria Math"/>
                            <a:ea typeface="Cambria Math"/>
                          </a:rPr>
                          <m:t>𝟐</m:t>
                        </m:r>
                        <m:r>
                          <a:rPr lang="en-GB" sz="4000" b="1" i="1">
                            <a:latin typeface="Cambria Math"/>
                            <a:ea typeface="Cambria Math"/>
                          </a:rPr>
                          <m:t>𝝅</m:t>
                        </m:r>
                      </m:num>
                      <m:den>
                        <m:r>
                          <a:rPr lang="en-GB" sz="4000" b="1" i="1">
                            <a:latin typeface="Cambria Math"/>
                            <a:ea typeface="Cambria Math"/>
                          </a:rPr>
                          <m:t>𝒌</m:t>
                        </m:r>
                      </m:den>
                    </m:f>
                  </m:oMath>
                </a14:m>
                <a:r>
                  <a:rPr lang="en-GB" sz="4000" b="1" dirty="0">
                    <a:latin typeface="Comic Sans MS" panose="030F0702030302020204" pitchFamily="66" charset="0"/>
                  </a:rPr>
                  <a:t> and </a:t>
                </a:r>
                <a14:m>
                  <m:oMath xmlns:m="http://schemas.openxmlformats.org/officeDocument/2006/math">
                    <m:r>
                      <a:rPr lang="en-GB" sz="4000" b="1" i="1">
                        <a:latin typeface="Cambria Math"/>
                      </a:rPr>
                      <m:t>𝒇</m:t>
                    </m:r>
                    <m:r>
                      <a:rPr lang="en-GB" sz="4000" b="1" i="1">
                        <a:latin typeface="Cambria Math"/>
                      </a:rPr>
                      <m:t>=</m:t>
                    </m:r>
                    <m:f>
                      <m:fPr>
                        <m:type m:val="lin"/>
                        <m:ctrlPr>
                          <a:rPr lang="en-GB" sz="4000" b="1" i="1">
                            <a:latin typeface="Cambria Math" panose="02040503050406030204" pitchFamily="18" charset="0"/>
                          </a:rPr>
                        </m:ctrlPr>
                      </m:fPr>
                      <m:num>
                        <m:r>
                          <a:rPr lang="en-GB" sz="4000" b="1" i="1">
                            <a:latin typeface="Cambria Math"/>
                            <a:ea typeface="Cambria Math"/>
                          </a:rPr>
                          <m:t>𝝎</m:t>
                        </m:r>
                      </m:num>
                      <m:den>
                        <m:r>
                          <a:rPr lang="en-GB" sz="4000" b="1" i="1">
                            <a:latin typeface="Cambria Math"/>
                          </a:rPr>
                          <m:t>𝟐</m:t>
                        </m:r>
                        <m:r>
                          <a:rPr lang="en-GB" sz="4000" b="1" i="1">
                            <a:latin typeface="Cambria Math"/>
                            <a:ea typeface="Cambria Math"/>
                          </a:rPr>
                          <m:t>𝝅</m:t>
                        </m:r>
                      </m:den>
                    </m:f>
                  </m:oMath>
                </a14:m>
                <a:r>
                  <a:rPr lang="en-GB" sz="4000" b="1" dirty="0">
                    <a:latin typeface="Comic Sans MS" panose="030F0702030302020204" pitchFamily="66" charset="0"/>
                  </a:rPr>
                  <a:t> into </a:t>
                </a:r>
              </a:p>
              <a:p>
                <a:pPr algn="just"/>
                <a14:m>
                  <m:oMath xmlns:m="http://schemas.openxmlformats.org/officeDocument/2006/math">
                    <m:r>
                      <a:rPr lang="en-GB" sz="4000" b="1" i="1">
                        <a:latin typeface="Cambria Math"/>
                      </a:rPr>
                      <m:t>𝒗</m:t>
                    </m:r>
                    <m:r>
                      <a:rPr lang="en-GB" sz="4000" b="1" i="1">
                        <a:latin typeface="Cambria Math"/>
                      </a:rPr>
                      <m:t>=</m:t>
                    </m:r>
                    <m:r>
                      <a:rPr lang="en-GB" sz="4000" b="1" i="1">
                        <a:latin typeface="Cambria Math"/>
                        <a:ea typeface="Cambria Math"/>
                      </a:rPr>
                      <m:t>𝒇</m:t>
                    </m:r>
                    <m:r>
                      <a:rPr lang="en-GB" sz="4000" b="1" i="1">
                        <a:latin typeface="Cambria Math"/>
                        <a:ea typeface="Cambria Math"/>
                      </a:rPr>
                      <m:t>𝝀</m:t>
                    </m:r>
                  </m:oMath>
                </a14:m>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endParaRPr lang="en-GB" sz="4000" b="1" dirty="0">
                  <a:latin typeface="Comic Sans MS" panose="030F0702030302020204" pitchFamily="66" charset="0"/>
                </a:endParaRPr>
              </a:p>
              <a:p>
                <a:pPr marL="0" indent="0">
                  <a:buNone/>
                </a:pPr>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7" y="58056"/>
                <a:ext cx="12046857" cy="6741368"/>
              </a:xfrm>
              <a:blipFill>
                <a:blip r:embed="rId2"/>
                <a:stretch>
                  <a:fillRect l="-1619" t="-2534" r="-1822"/>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7A1476D3-0783-470C-8050-72DFAD937255}"/>
              </a:ext>
            </a:extLst>
          </p:cNvPr>
          <p:cNvSpPr>
            <a:spLocks noGrp="1"/>
          </p:cNvSpPr>
          <p:nvPr>
            <p:ph type="sldNum" sz="quarter" idx="12"/>
          </p:nvPr>
        </p:nvSpPr>
        <p:spPr>
          <a:xfrm>
            <a:off x="9336314" y="6356350"/>
            <a:ext cx="2743200" cy="365125"/>
          </a:xfrm>
        </p:spPr>
        <p:txBody>
          <a:bodyPr/>
          <a:lstStyle/>
          <a:p>
            <a:fld id="{565A3DC8-E9E5-4672-8F00-ADD26D4DB9BC}" type="slidenum">
              <a:rPr lang="en-GB" sz="2000" b="1" smtClean="0">
                <a:solidFill>
                  <a:schemeClr val="tx1"/>
                </a:solidFill>
              </a:rPr>
              <a:t>29</a:t>
            </a:fld>
            <a:endParaRPr lang="en-GB" sz="2000" b="1" dirty="0">
              <a:solidFill>
                <a:schemeClr val="tx1"/>
              </a:solidFill>
            </a:endParaRPr>
          </a:p>
        </p:txBody>
      </p:sp>
    </p:spTree>
    <p:extLst>
      <p:ext uri="{BB962C8B-B14F-4D97-AF65-F5344CB8AC3E}">
        <p14:creationId xmlns:p14="http://schemas.microsoft.com/office/powerpoint/2010/main" val="27439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697"/>
          <a:stretch/>
        </p:blipFill>
        <p:spPr bwMode="auto">
          <a:xfrm>
            <a:off x="1588640" y="764704"/>
            <a:ext cx="9001000"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1734E6B1-C0DA-41A3-B3CA-7E8BDC3FBD0D}"/>
              </a:ext>
            </a:extLst>
          </p:cNvPr>
          <p:cNvSpPr>
            <a:spLocks noGrp="1"/>
          </p:cNvSpPr>
          <p:nvPr>
            <p:ph type="sldNum" sz="quarter" idx="12"/>
          </p:nvPr>
        </p:nvSpPr>
        <p:spPr/>
        <p:txBody>
          <a:bodyPr/>
          <a:lstStyle/>
          <a:p>
            <a:fld id="{565A3DC8-E9E5-4672-8F00-ADD26D4DB9BC}" type="slidenum">
              <a:rPr lang="en-GB" sz="2000" b="1" smtClean="0">
                <a:solidFill>
                  <a:schemeClr val="tx1"/>
                </a:solidFill>
              </a:rPr>
              <a:t>3</a:t>
            </a:fld>
            <a:endParaRPr lang="en-GB" sz="2000" b="1">
              <a:solidFill>
                <a:schemeClr val="tx1"/>
              </a:solidFill>
            </a:endParaRPr>
          </a:p>
        </p:txBody>
      </p:sp>
    </p:spTree>
    <p:extLst>
      <p:ext uri="{BB962C8B-B14F-4D97-AF65-F5344CB8AC3E}">
        <p14:creationId xmlns:p14="http://schemas.microsoft.com/office/powerpoint/2010/main" val="3006353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028" y="116632"/>
                <a:ext cx="12061372" cy="6624736"/>
              </a:xfrm>
            </p:spPr>
            <p:txBody>
              <a:bodyPr>
                <a:noAutofit/>
              </a:bodyPr>
              <a:lstStyle/>
              <a:p>
                <a:pPr marL="0" indent="0" algn="just">
                  <a:buNone/>
                </a:pPr>
                <a:r>
                  <a:rPr lang="en-GB" sz="4000" b="1" dirty="0">
                    <a:latin typeface="Comic Sans MS" panose="030F0702030302020204" pitchFamily="66" charset="0"/>
                  </a:rPr>
                  <a:t>gives </a:t>
                </a:r>
                <a14:m>
                  <m:oMath xmlns:m="http://schemas.openxmlformats.org/officeDocument/2006/math">
                    <m:r>
                      <a:rPr lang="en-GB" sz="4000" b="1" i="1">
                        <a:latin typeface="Cambria Math"/>
                        <a:ea typeface="Cambria Math"/>
                      </a:rPr>
                      <m:t>𝝎</m:t>
                    </m:r>
                    <m:r>
                      <a:rPr lang="en-GB" sz="4000" b="1" i="1">
                        <a:latin typeface="Cambria Math"/>
                        <a:ea typeface="Cambria Math"/>
                      </a:rPr>
                      <m:t>=</m:t>
                    </m:r>
                    <m:r>
                      <a:rPr lang="en-GB" sz="4000" b="1" i="1">
                        <a:latin typeface="Cambria Math"/>
                        <a:ea typeface="Cambria Math"/>
                      </a:rPr>
                      <m:t>𝒗𝒌</m:t>
                    </m:r>
                  </m:oMath>
                </a14:m>
                <a:r>
                  <a:rPr lang="en-GB" sz="4000" b="1" dirty="0">
                    <a:latin typeface="Comic Sans MS" panose="030F0702030302020204" pitchFamily="66" charset="0"/>
                  </a:rPr>
                  <a:t>  		 (6)			(periodic wave) </a:t>
                </a:r>
              </a:p>
              <a:p>
                <a:pPr marL="0" indent="0" algn="just">
                  <a:buNone/>
                </a:pPr>
                <a:endParaRPr lang="en-GB" sz="1500" b="1" dirty="0">
                  <a:latin typeface="Comic Sans MS" panose="030F0702030302020204" pitchFamily="66" charset="0"/>
                </a:endParaRPr>
              </a:p>
              <a:p>
                <a:pPr marL="0" indent="0" algn="just">
                  <a:buNone/>
                </a:pPr>
                <a:r>
                  <a:rPr lang="en-GB" sz="4000" b="1" dirty="0">
                    <a:latin typeface="Comic Sans MS" panose="030F0702030302020204" pitchFamily="66" charset="0"/>
                  </a:rPr>
                  <a:t>Equation (4) can then be rewritten as</a:t>
                </a:r>
              </a:p>
              <a:p>
                <a:pPr algn="just"/>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func>
                      <m:funcPr>
                        <m:ctrlPr>
                          <a:rPr lang="en-GB" sz="4000" b="1" i="1">
                            <a:latin typeface="Cambria Math" panose="02040503050406030204" pitchFamily="18" charset="0"/>
                          </a:rPr>
                        </m:ctrlPr>
                      </m:funcPr>
                      <m:fName>
                        <m:r>
                          <a:rPr lang="en-GB" sz="4000" b="1" i="1">
                            <a:latin typeface="Cambria Math"/>
                          </a:rPr>
                          <m:t>𝐜𝐨𝐬</m:t>
                        </m:r>
                      </m:fName>
                      <m:e>
                        <m:d>
                          <m:dPr>
                            <m:ctrlPr>
                              <a:rPr lang="en-GB" sz="4000" b="1" i="1">
                                <a:latin typeface="Cambria Math" panose="02040503050406030204" pitchFamily="18" charset="0"/>
                              </a:rPr>
                            </m:ctrlPr>
                          </m:dPr>
                          <m:e>
                            <m:r>
                              <a:rPr lang="en-GB" sz="4000" b="1" i="1">
                                <a:latin typeface="Cambria Math"/>
                              </a:rPr>
                              <m:t>𝒌𝒙</m:t>
                            </m:r>
                            <m:r>
                              <a:rPr lang="en-GB" sz="4000" b="1" i="1">
                                <a:latin typeface="Cambria Math"/>
                              </a:rPr>
                              <m:t>−</m:t>
                            </m:r>
                            <m:r>
                              <a:rPr lang="en-GB" sz="4000" b="1" i="1">
                                <a:latin typeface="Cambria Math"/>
                                <a:ea typeface="Cambria Math"/>
                              </a:rPr>
                              <m:t>𝝎</m:t>
                            </m:r>
                            <m:r>
                              <a:rPr lang="en-GB" sz="4000" b="1" i="1">
                                <a:latin typeface="Cambria Math"/>
                                <a:ea typeface="Cambria Math"/>
                              </a:rPr>
                              <m:t>𝒕</m:t>
                            </m:r>
                          </m:e>
                        </m:d>
                      </m:e>
                    </m:func>
                  </m:oMath>
                </a14:m>
                <a:r>
                  <a:rPr lang="en-GB" sz="4000" b="1" dirty="0">
                    <a:latin typeface="Comic Sans MS" panose="030F0702030302020204" pitchFamily="66" charset="0"/>
                  </a:rPr>
                  <a:t>			(7)</a:t>
                </a:r>
              </a:p>
              <a:p>
                <a:pPr algn="just"/>
                <a:endParaRPr lang="en-GB" sz="2000" b="1" dirty="0">
                  <a:latin typeface="Comic Sans MS" panose="030F0702030302020204" pitchFamily="66" charset="0"/>
                </a:endParaRPr>
              </a:p>
              <a:p>
                <a:pPr marL="0" indent="0" algn="just">
                  <a:buNone/>
                </a:pPr>
                <a:r>
                  <a:rPr lang="en-GB" sz="4000" b="1" dirty="0">
                    <a:latin typeface="Comic Sans MS" panose="030F0702030302020204" pitchFamily="66" charset="0"/>
                  </a:rPr>
                  <a:t>Eqs. (3) through (7) can be modified to represent a wave traveling in the </a:t>
                </a:r>
                <a:r>
                  <a:rPr lang="en-GB" sz="4000" b="1" i="1" dirty="0">
                    <a:latin typeface="Comic Sans MS" panose="030F0702030302020204" pitchFamily="66" charset="0"/>
                  </a:rPr>
                  <a:t>negative </a:t>
                </a:r>
                <a14:m>
                  <m:oMath xmlns:m="http://schemas.openxmlformats.org/officeDocument/2006/math">
                    <m:r>
                      <a:rPr lang="en-GB" sz="4000" b="1" i="1" dirty="0">
                        <a:latin typeface="Cambria Math"/>
                      </a:rPr>
                      <m:t>𝒙</m:t>
                    </m:r>
                  </m:oMath>
                </a14:m>
                <a:r>
                  <a:rPr lang="en-GB" sz="4000" b="1" dirty="0">
                    <a:latin typeface="Comic Sans MS" panose="030F0702030302020204" pitchFamily="66" charset="0"/>
                  </a:rPr>
                  <a:t>-direction. </a:t>
                </a:r>
              </a:p>
              <a:p>
                <a:pPr marL="0" indent="0" algn="just">
                  <a:buNone/>
                </a:pPr>
                <a:r>
                  <a:rPr lang="en-GB" sz="4000" b="1" dirty="0">
                    <a:latin typeface="Comic Sans MS" panose="030F0702030302020204" pitchFamily="66" charset="0"/>
                  </a:rPr>
                  <a:t>In this case the displacement of point </a:t>
                </a:r>
                <a14:m>
                  <m:oMath xmlns:m="http://schemas.openxmlformats.org/officeDocument/2006/math">
                    <m:r>
                      <a:rPr lang="en-GB" sz="4000" b="1" i="1">
                        <a:latin typeface="Cambria Math"/>
                      </a:rPr>
                      <m:t>𝒙</m:t>
                    </m:r>
                  </m:oMath>
                </a14:m>
                <a:r>
                  <a:rPr lang="en-GB" sz="4000" b="1" i="1" dirty="0">
                    <a:latin typeface="Comic Sans MS" panose="030F0702030302020204" pitchFamily="66" charset="0"/>
                  </a:rPr>
                  <a:t> </a:t>
                </a:r>
                <a:r>
                  <a:rPr lang="en-GB" sz="4000" b="1" dirty="0">
                    <a:latin typeface="Comic Sans MS" panose="030F0702030302020204" pitchFamily="66" charset="0"/>
                  </a:rPr>
                  <a:t>at time </a:t>
                </a:r>
                <a14:m>
                  <m:oMath xmlns:m="http://schemas.openxmlformats.org/officeDocument/2006/math">
                    <m:r>
                      <a:rPr lang="en-GB" sz="4000" b="1" i="1" dirty="0">
                        <a:latin typeface="Cambria Math"/>
                      </a:rPr>
                      <m:t>𝒕</m:t>
                    </m:r>
                  </m:oMath>
                </a14:m>
                <a:r>
                  <a:rPr lang="en-GB" sz="4000" b="1" i="1" dirty="0">
                    <a:latin typeface="Comic Sans MS" panose="030F0702030302020204" pitchFamily="66" charset="0"/>
                  </a:rPr>
                  <a:t> </a:t>
                </a:r>
                <a:r>
                  <a:rPr lang="en-GB" sz="4000" b="1" dirty="0">
                    <a:latin typeface="Comic Sans MS" panose="030F0702030302020204" pitchFamily="66" charset="0"/>
                  </a:rPr>
                  <a:t>is the same as the motion of point </a:t>
                </a:r>
                <a14:m>
                  <m:oMath xmlns:m="http://schemas.openxmlformats.org/officeDocument/2006/math">
                    <m:r>
                      <a:rPr lang="en-GB" sz="4000" b="1" i="1">
                        <a:latin typeface="Cambria Math"/>
                      </a:rPr>
                      <m:t>𝒙</m:t>
                    </m:r>
                    <m:r>
                      <a:rPr lang="en-GB" sz="4000" b="1" i="1">
                        <a:latin typeface="Cambria Math"/>
                      </a:rPr>
                      <m:t>=</m:t>
                    </m:r>
                    <m:r>
                      <a:rPr lang="en-GB" sz="4000" b="1" i="1">
                        <a:latin typeface="Cambria Math"/>
                      </a:rPr>
                      <m:t>𝟎</m:t>
                    </m:r>
                  </m:oMath>
                </a14:m>
                <a:r>
                  <a:rPr lang="en-GB" sz="4000" b="1" dirty="0">
                    <a:latin typeface="Comic Sans MS" panose="030F0702030302020204" pitchFamily="66" charset="0"/>
                  </a:rPr>
                  <a:t> at the </a:t>
                </a:r>
                <a:r>
                  <a:rPr lang="en-GB" sz="4000" b="1" i="1" dirty="0">
                    <a:latin typeface="Comic Sans MS" panose="030F0702030302020204" pitchFamily="66" charset="0"/>
                  </a:rPr>
                  <a:t>later </a:t>
                </a:r>
                <a:r>
                  <a:rPr lang="en-GB" sz="4000" b="1" dirty="0">
                    <a:latin typeface="Comic Sans MS" panose="030F0702030302020204" pitchFamily="66" charset="0"/>
                  </a:rPr>
                  <a:t>time </a:t>
                </a:r>
                <a14:m>
                  <m:oMath xmlns:m="http://schemas.openxmlformats.org/officeDocument/2006/math">
                    <m:r>
                      <a:rPr lang="en-GB" sz="4000" b="1" i="1">
                        <a:latin typeface="Cambria Math"/>
                      </a:rPr>
                      <m:t>𝒕</m:t>
                    </m:r>
                    <m:r>
                      <a:rPr lang="en-GB" sz="4000" b="1" i="1">
                        <a:latin typeface="Cambria Math"/>
                      </a:rPr>
                      <m:t>+</m:t>
                    </m:r>
                    <m:f>
                      <m:fPr>
                        <m:type m:val="lin"/>
                        <m:ctrlPr>
                          <a:rPr lang="en-GB" sz="4000" b="1" i="1">
                            <a:latin typeface="Cambria Math" panose="02040503050406030204" pitchFamily="18" charset="0"/>
                          </a:rPr>
                        </m:ctrlPr>
                      </m:fPr>
                      <m:num>
                        <m:r>
                          <a:rPr lang="en-GB" sz="4000" b="1" i="1">
                            <a:latin typeface="Cambria Math"/>
                          </a:rPr>
                          <m:t>𝒙</m:t>
                        </m:r>
                      </m:num>
                      <m:den>
                        <m:r>
                          <a:rPr lang="en-GB" sz="4000" b="1" i="1">
                            <a:latin typeface="Cambria Math"/>
                          </a:rPr>
                          <m:t>𝒗</m:t>
                        </m:r>
                      </m:den>
                    </m:f>
                  </m:oMath>
                </a14:m>
                <a:r>
                  <a:rPr lang="en-GB" sz="4000" b="1" dirty="0">
                    <a:latin typeface="Comic Sans MS" panose="030F0702030302020204" pitchFamily="66" charset="0"/>
                  </a:rPr>
                  <a:t>, so in Eq. (2), </a:t>
                </a:r>
                <a:r>
                  <a:rPr lang="en-GB" sz="4000" b="1" i="1" dirty="0">
                    <a:latin typeface="Comic Sans MS" panose="030F0702030302020204" pitchFamily="66" charset="0"/>
                  </a:rPr>
                  <a:t>t is </a:t>
                </a:r>
                <a:r>
                  <a:rPr lang="en-GB" sz="4000" b="1" dirty="0">
                    <a:latin typeface="Comic Sans MS" panose="030F0702030302020204" pitchFamily="66" charset="0"/>
                  </a:rPr>
                  <a:t>replaced by </a:t>
                </a:r>
                <a14:m>
                  <m:oMath xmlns:m="http://schemas.openxmlformats.org/officeDocument/2006/math">
                    <m:r>
                      <a:rPr lang="en-GB" sz="4000" b="1" i="1">
                        <a:latin typeface="Cambria Math"/>
                      </a:rPr>
                      <m:t>𝒕</m:t>
                    </m:r>
                    <m:r>
                      <a:rPr lang="en-GB" sz="4000" b="1" i="1">
                        <a:latin typeface="Cambria Math"/>
                      </a:rPr>
                      <m:t>+</m:t>
                    </m:r>
                    <m:f>
                      <m:fPr>
                        <m:type m:val="lin"/>
                        <m:ctrlPr>
                          <a:rPr lang="en-GB" sz="4000" b="1" i="1">
                            <a:latin typeface="Cambria Math" panose="02040503050406030204" pitchFamily="18" charset="0"/>
                          </a:rPr>
                        </m:ctrlPr>
                      </m:fPr>
                      <m:num>
                        <m:r>
                          <a:rPr lang="en-GB" sz="4000" b="1" i="1">
                            <a:latin typeface="Cambria Math"/>
                          </a:rPr>
                          <m:t>𝒙</m:t>
                        </m:r>
                      </m:num>
                      <m:den>
                        <m:r>
                          <a:rPr lang="en-GB" sz="4000" b="1" i="1">
                            <a:latin typeface="Cambria Math"/>
                          </a:rPr>
                          <m:t>𝒗</m:t>
                        </m:r>
                      </m:den>
                    </m:f>
                  </m:oMath>
                </a14:m>
                <a:r>
                  <a:rPr lang="en-GB" sz="4000" b="1" dirty="0">
                    <a:latin typeface="Comic Sans MS" panose="030F0702030302020204" pitchFamily="66"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028" y="116632"/>
                <a:ext cx="12061372" cy="6624736"/>
              </a:xfrm>
              <a:blipFill>
                <a:blip r:embed="rId2"/>
                <a:stretch>
                  <a:fillRect l="-1820" t="-2576" r="-1769" b="-6900"/>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EA0A7D65-5510-41A3-B6EA-C4247D3F8E0C}"/>
              </a:ext>
            </a:extLst>
          </p:cNvPr>
          <p:cNvSpPr>
            <a:spLocks noGrp="1"/>
          </p:cNvSpPr>
          <p:nvPr>
            <p:ph type="sldNum" sz="quarter" idx="12"/>
          </p:nvPr>
        </p:nvSpPr>
        <p:spPr>
          <a:xfrm>
            <a:off x="9249225" y="6356350"/>
            <a:ext cx="2743200" cy="365125"/>
          </a:xfrm>
        </p:spPr>
        <p:txBody>
          <a:bodyPr/>
          <a:lstStyle/>
          <a:p>
            <a:fld id="{565A3DC8-E9E5-4672-8F00-ADD26D4DB9BC}" type="slidenum">
              <a:rPr lang="en-GB" sz="2000" b="1" smtClean="0">
                <a:solidFill>
                  <a:schemeClr val="tx1"/>
                </a:solidFill>
              </a:rPr>
              <a:t>30</a:t>
            </a:fld>
            <a:endParaRPr lang="en-GB" sz="2000" b="1" dirty="0">
              <a:solidFill>
                <a:schemeClr val="tx1"/>
              </a:solidFill>
            </a:endParaRPr>
          </a:p>
        </p:txBody>
      </p:sp>
    </p:spTree>
    <p:extLst>
      <p:ext uri="{BB962C8B-B14F-4D97-AF65-F5344CB8AC3E}">
        <p14:creationId xmlns:p14="http://schemas.microsoft.com/office/powerpoint/2010/main" val="2979146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 y="116632"/>
                <a:ext cx="12061371" cy="6624736"/>
              </a:xfrm>
            </p:spPr>
            <p:txBody>
              <a:bodyPr>
                <a:noAutofit/>
              </a:bodyPr>
              <a:lstStyle/>
              <a:p>
                <a:pPr algn="just"/>
                <a:r>
                  <a:rPr lang="en-GB" sz="4000" b="1" dirty="0">
                    <a:latin typeface="Comic Sans MS" panose="030F0702030302020204" pitchFamily="66" charset="0"/>
                  </a:rPr>
                  <a:t>For a wave traveling in the negative </a:t>
                </a:r>
                <a:r>
                  <a:rPr lang="en-GB" sz="4000" b="1" i="1" dirty="0">
                    <a:latin typeface="Comic Sans MS" panose="030F0702030302020204" pitchFamily="66" charset="0"/>
                  </a:rPr>
                  <a:t>x</a:t>
                </a:r>
                <a:r>
                  <a:rPr lang="en-GB" sz="4000" b="1" dirty="0">
                    <a:latin typeface="Comic Sans MS" panose="030F0702030302020204" pitchFamily="66" charset="0"/>
                  </a:rPr>
                  <a:t>-direction,</a:t>
                </a:r>
              </a:p>
              <a:p>
                <a:pPr algn="just"/>
                <a:endParaRPr lang="en-GB" sz="4000" b="1" dirty="0">
                  <a:latin typeface="Comic Sans MS" panose="030F0702030302020204" pitchFamily="66" charset="0"/>
                </a:endParaRPr>
              </a:p>
              <a:p>
                <a:pPr marL="0" indent="0">
                  <a:buNone/>
                </a:pPr>
                <a:r>
                  <a:rPr lang="en-GB" sz="4000" b="1" dirty="0">
                    <a:latin typeface="Comic Sans MS" panose="030F0702030302020204" pitchFamily="66" charset="0"/>
                  </a:rPr>
                  <a:t> </a:t>
                </a:r>
                <a14:m>
                  <m:oMath xmlns:m="http://schemas.openxmlformats.org/officeDocument/2006/math">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GB" sz="4000" b="1" i="1">
                        <a:latin typeface="Cambria Math"/>
                      </a:rPr>
                      <m:t>=</m:t>
                    </m:r>
                    <m:r>
                      <a:rPr lang="en-GB" sz="4000" b="1" i="1">
                        <a:latin typeface="Cambria Math"/>
                      </a:rPr>
                      <m:t>𝑨</m:t>
                    </m:r>
                    <m:r>
                      <a:rPr lang="en-GB" sz="4000" b="1" i="1">
                        <a:latin typeface="Cambria Math"/>
                      </a:rPr>
                      <m:t> </m:t>
                    </m:r>
                    <m:r>
                      <a:rPr lang="en-GB" sz="4000" b="1" i="1">
                        <a:latin typeface="Cambria Math"/>
                      </a:rPr>
                      <m:t>𝒄𝒐𝒔</m:t>
                    </m:r>
                    <m:d>
                      <m:dPr>
                        <m:begChr m:val="["/>
                        <m:endChr m:val="]"/>
                        <m:ctrlPr>
                          <a:rPr lang="en-GB" sz="4000" b="1" i="1">
                            <a:latin typeface="Cambria Math" panose="02040503050406030204" pitchFamily="18" charset="0"/>
                          </a:rPr>
                        </m:ctrlPr>
                      </m:dPr>
                      <m:e>
                        <m:r>
                          <a:rPr lang="en-GB" sz="4000" b="1" i="1">
                            <a:latin typeface="Cambria Math"/>
                          </a:rPr>
                          <m:t>𝟐</m:t>
                        </m:r>
                        <m:r>
                          <a:rPr lang="en-GB" sz="4000" b="1" i="1">
                            <a:latin typeface="Cambria Math"/>
                            <a:ea typeface="Cambria Math"/>
                          </a:rPr>
                          <m:t>𝝅</m:t>
                        </m:r>
                        <m:r>
                          <a:rPr lang="en-GB" sz="4000" b="1" i="1">
                            <a:latin typeface="Cambria Math"/>
                            <a:ea typeface="Cambria Math"/>
                          </a:rPr>
                          <m:t>𝒇</m:t>
                        </m:r>
                        <m:d>
                          <m:dPr>
                            <m:ctrlPr>
                              <a:rPr lang="en-GB" sz="4000" b="1" i="1">
                                <a:latin typeface="Cambria Math" panose="02040503050406030204" pitchFamily="18" charset="0"/>
                                <a:ea typeface="Cambria Math"/>
                              </a:rPr>
                            </m:ctrlPr>
                          </m:dPr>
                          <m:e>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𝒗</m:t>
                                </m:r>
                              </m:den>
                            </m:f>
                            <m:r>
                              <a:rPr lang="en-GB" sz="4000" b="1" i="1">
                                <a:latin typeface="Cambria Math"/>
                                <a:ea typeface="Cambria Math"/>
                              </a:rPr>
                              <m:t>+</m:t>
                            </m:r>
                            <m:r>
                              <a:rPr lang="en-GB" sz="4000" b="1" i="1">
                                <a:latin typeface="Cambria Math"/>
                                <a:ea typeface="Cambria Math"/>
                              </a:rPr>
                              <m:t>𝒕</m:t>
                            </m:r>
                          </m:e>
                        </m:d>
                      </m:e>
                    </m:d>
                    <m:r>
                      <a:rPr lang="en-GB" sz="4000" b="1" i="1">
                        <a:latin typeface="Cambria Math"/>
                        <a:ea typeface="Cambria Math"/>
                      </a:rPr>
                      <m:t>=</m:t>
                    </m:r>
                    <m:r>
                      <a:rPr lang="en-GB" sz="4000" b="1" i="1">
                        <a:latin typeface="Cambria Math"/>
                      </a:rPr>
                      <m:t>𝑨</m:t>
                    </m:r>
                    <m:func>
                      <m:funcPr>
                        <m:ctrlPr>
                          <a:rPr lang="en-GB" sz="4000" b="1" i="1">
                            <a:latin typeface="Cambria Math" panose="02040503050406030204" pitchFamily="18" charset="0"/>
                          </a:rPr>
                        </m:ctrlPr>
                      </m:funcPr>
                      <m:fName>
                        <m:r>
                          <a:rPr lang="en-GB" sz="4000" b="1" i="1">
                            <a:latin typeface="Cambria Math"/>
                          </a:rPr>
                          <m:t>𝐜𝐨𝐬</m:t>
                        </m:r>
                      </m:fName>
                      <m:e>
                        <m:d>
                          <m:dPr>
                            <m:begChr m:val="["/>
                            <m:endChr m:val="]"/>
                            <m:ctrlPr>
                              <a:rPr lang="en-GB" sz="4000" b="1" i="1">
                                <a:latin typeface="Cambria Math" panose="02040503050406030204" pitchFamily="18" charset="0"/>
                              </a:rPr>
                            </m:ctrlPr>
                          </m:dPr>
                          <m:e>
                            <m:r>
                              <a:rPr lang="en-GB" sz="4000" b="1" i="1">
                                <a:latin typeface="Cambria Math"/>
                              </a:rPr>
                              <m:t>𝟐</m:t>
                            </m:r>
                            <m:r>
                              <a:rPr lang="en-GB" sz="4000" b="1" i="1">
                                <a:latin typeface="Cambria Math"/>
                                <a:ea typeface="Cambria Math"/>
                              </a:rPr>
                              <m:t>𝝅</m:t>
                            </m:r>
                            <m:d>
                              <m:dPr>
                                <m:ctrlPr>
                                  <a:rPr lang="en-GB" sz="4000" b="1" i="1">
                                    <a:latin typeface="Cambria Math" panose="02040503050406030204" pitchFamily="18" charset="0"/>
                                    <a:ea typeface="Cambria Math"/>
                                  </a:rPr>
                                </m:ctrlPr>
                              </m:dPr>
                              <m:e>
                                <m:f>
                                  <m:fPr>
                                    <m:ctrlPr>
                                      <a:rPr lang="en-GB" sz="4000" b="1" i="1">
                                        <a:latin typeface="Cambria Math" panose="02040503050406030204" pitchFamily="18" charset="0"/>
                                        <a:ea typeface="Cambria Math"/>
                                      </a:rPr>
                                    </m:ctrlPr>
                                  </m:fPr>
                                  <m:num>
                                    <m:r>
                                      <a:rPr lang="en-GB" sz="4000" b="1" i="1">
                                        <a:latin typeface="Cambria Math"/>
                                        <a:ea typeface="Cambria Math"/>
                                      </a:rPr>
                                      <m:t>𝒙</m:t>
                                    </m:r>
                                  </m:num>
                                  <m:den>
                                    <m:r>
                                      <a:rPr lang="en-GB" sz="4000" b="1" i="1">
                                        <a:latin typeface="Cambria Math"/>
                                        <a:ea typeface="Cambria Math"/>
                                      </a:rPr>
                                      <m:t>𝝀</m:t>
                                    </m:r>
                                  </m:den>
                                </m:f>
                                <m:r>
                                  <a:rPr lang="en-GB" sz="4000" b="1" i="1">
                                    <a:latin typeface="Cambria Math"/>
                                    <a:ea typeface="Cambria Math"/>
                                  </a:rPr>
                                  <m:t>+</m:t>
                                </m:r>
                                <m:f>
                                  <m:fPr>
                                    <m:ctrlPr>
                                      <a:rPr lang="en-GB" sz="4000" b="1" i="1">
                                        <a:latin typeface="Cambria Math" panose="02040503050406030204" pitchFamily="18" charset="0"/>
                                        <a:ea typeface="Cambria Math"/>
                                      </a:rPr>
                                    </m:ctrlPr>
                                  </m:fPr>
                                  <m:num>
                                    <m:r>
                                      <a:rPr lang="en-GB" sz="4000" b="1" i="1">
                                        <a:latin typeface="Cambria Math"/>
                                        <a:ea typeface="Cambria Math"/>
                                      </a:rPr>
                                      <m:t>𝒕</m:t>
                                    </m:r>
                                  </m:num>
                                  <m:den>
                                    <m:r>
                                      <a:rPr lang="en-GB" sz="4000" b="1" i="1">
                                        <a:latin typeface="Cambria Math"/>
                                        <a:ea typeface="Cambria Math"/>
                                      </a:rPr>
                                      <m:t>𝑻</m:t>
                                    </m:r>
                                  </m:den>
                                </m:f>
                              </m:e>
                            </m:d>
                          </m:e>
                        </m:d>
                      </m:e>
                    </m:func>
                    <m:r>
                      <a:rPr lang="en-GB" sz="4000" b="1" i="1">
                        <a:latin typeface="Cambria Math"/>
                        <a:ea typeface="Cambria Math"/>
                      </a:rPr>
                      <m:t>=</m:t>
                    </m:r>
                    <m:r>
                      <a:rPr lang="en-GB" sz="4000" b="1" i="1">
                        <a:latin typeface="Cambria Math"/>
                        <a:ea typeface="Cambria Math"/>
                      </a:rPr>
                      <m:t>𝑨𝒄𝒐𝒔</m:t>
                    </m:r>
                    <m:r>
                      <a:rPr lang="en-GB" sz="4000" b="1" i="1">
                        <a:latin typeface="Cambria Math"/>
                        <a:ea typeface="Cambria Math"/>
                      </a:rPr>
                      <m:t> </m:t>
                    </m:r>
                    <m:d>
                      <m:dPr>
                        <m:ctrlPr>
                          <a:rPr lang="en-GB" sz="4000" b="1" i="1">
                            <a:latin typeface="Cambria Math" panose="02040503050406030204" pitchFamily="18" charset="0"/>
                            <a:ea typeface="Cambria Math"/>
                          </a:rPr>
                        </m:ctrlPr>
                      </m:dPr>
                      <m:e>
                        <m:r>
                          <a:rPr lang="en-GB" sz="4000" b="1" i="1">
                            <a:latin typeface="Cambria Math"/>
                            <a:ea typeface="Cambria Math"/>
                          </a:rPr>
                          <m:t>𝒌𝒙</m:t>
                        </m:r>
                        <m:r>
                          <a:rPr lang="en-GB" sz="4000" b="1" i="1">
                            <a:latin typeface="Cambria Math"/>
                            <a:ea typeface="Cambria Math"/>
                          </a:rPr>
                          <m:t>+</m:t>
                        </m:r>
                        <m:r>
                          <a:rPr lang="en-GB" sz="4000" b="1" i="1">
                            <a:latin typeface="Cambria Math"/>
                            <a:ea typeface="Cambria Math"/>
                          </a:rPr>
                          <m:t>𝝎</m:t>
                        </m:r>
                        <m:r>
                          <a:rPr lang="en-GB" sz="4000" b="1" i="1">
                            <a:latin typeface="Cambria Math"/>
                            <a:ea typeface="Cambria Math"/>
                          </a:rPr>
                          <m:t>𝒕</m:t>
                        </m:r>
                      </m:e>
                    </m:d>
                  </m:oMath>
                </a14:m>
                <a:r>
                  <a:rPr lang="en-GB" sz="4000" b="1" dirty="0">
                    <a:latin typeface="Comic Sans MS" panose="030F0702030302020204" pitchFamily="66" charset="0"/>
                  </a:rPr>
                  <a:t>		 (8)</a:t>
                </a:r>
              </a:p>
              <a:p>
                <a:pPr marL="0" indent="0">
                  <a:buNone/>
                </a:pPr>
                <a:endParaRPr lang="en-GB" sz="4000" b="1" dirty="0">
                  <a:latin typeface="Comic Sans MS" panose="030F0702030302020204" pitchFamily="66" charset="0"/>
                </a:endParaRPr>
              </a:p>
              <a:p>
                <a:r>
                  <a:rPr lang="en-GB" sz="4000" b="1" dirty="0">
                    <a:latin typeface="Comic Sans MS" panose="030F0702030302020204" pitchFamily="66" charset="0"/>
                  </a:rPr>
                  <a:t>The quantity </a:t>
                </a:r>
                <a14:m>
                  <m:oMath xmlns:m="http://schemas.openxmlformats.org/officeDocument/2006/math">
                    <m:d>
                      <m:dPr>
                        <m:ctrlPr>
                          <a:rPr lang="en-GB" sz="4000" b="1" i="1">
                            <a:latin typeface="Cambria Math" panose="02040503050406030204" pitchFamily="18" charset="0"/>
                          </a:rPr>
                        </m:ctrlPr>
                      </m:dPr>
                      <m:e>
                        <m:r>
                          <a:rPr lang="en-GB" sz="4000" b="1" i="1">
                            <a:latin typeface="Cambria Math"/>
                          </a:rPr>
                          <m:t>𝒌𝒙</m:t>
                        </m:r>
                        <m:r>
                          <a:rPr lang="en-GB" sz="4000" b="1" i="1">
                            <a:latin typeface="Cambria Math"/>
                            <a:ea typeface="Cambria Math"/>
                          </a:rPr>
                          <m:t>±</m:t>
                        </m:r>
                        <m:r>
                          <a:rPr lang="en-GB" sz="4000" b="1" i="1">
                            <a:latin typeface="Cambria Math"/>
                            <a:ea typeface="Cambria Math"/>
                          </a:rPr>
                          <m:t>𝝎</m:t>
                        </m:r>
                        <m:r>
                          <a:rPr lang="en-GB" sz="4000" b="1" i="1">
                            <a:latin typeface="Cambria Math"/>
                            <a:ea typeface="Cambria Math"/>
                          </a:rPr>
                          <m:t>𝒕</m:t>
                        </m:r>
                      </m:e>
                    </m:d>
                  </m:oMath>
                </a14:m>
                <a:r>
                  <a:rPr lang="en-GB" sz="4000" b="1" dirty="0">
                    <a:latin typeface="Comic Sans MS" panose="030F0702030302020204" pitchFamily="66" charset="0"/>
                  </a:rPr>
                  <a:t>is called the </a:t>
                </a:r>
                <a:r>
                  <a:rPr lang="en-GB" sz="4000" b="1" dirty="0">
                    <a:solidFill>
                      <a:srgbClr val="FF0000"/>
                    </a:solidFill>
                    <a:latin typeface="Comic Sans MS" panose="030F0702030302020204" pitchFamily="66" charset="0"/>
                  </a:rPr>
                  <a:t>phase</a:t>
                </a:r>
                <a:r>
                  <a:rPr lang="en-GB" sz="4000" b="1" dirty="0">
                    <a:latin typeface="Comic Sans MS" panose="030F0702030302020204" pitchFamily="66" charset="0"/>
                  </a:rPr>
                  <a:t>.</a:t>
                </a:r>
              </a:p>
              <a:p>
                <a:pPr marL="0" indent="0">
                  <a:buNone/>
                </a:pPr>
                <a:endParaRPr lang="en-GB" sz="4000" b="1" dirty="0">
                  <a:latin typeface="Comic Sans MS" panose="030F0702030302020204" pitchFamily="66" charset="0"/>
                </a:endParaRPr>
              </a:p>
              <a:p>
                <a:pPr marL="0" indent="0">
                  <a:buNone/>
                </a:pPr>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 y="116632"/>
                <a:ext cx="12061371" cy="6624736"/>
              </a:xfrm>
              <a:blipFill>
                <a:blip r:embed="rId2"/>
                <a:stretch>
                  <a:fillRect l="-1617" t="-2576" r="-171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45A99FD2-A581-45F5-9D00-D96A8BB24A06}"/>
              </a:ext>
            </a:extLst>
          </p:cNvPr>
          <p:cNvSpPr>
            <a:spLocks noGrp="1"/>
          </p:cNvSpPr>
          <p:nvPr>
            <p:ph type="sldNum" sz="quarter" idx="12"/>
          </p:nvPr>
        </p:nvSpPr>
        <p:spPr>
          <a:xfrm>
            <a:off x="9234710" y="6356350"/>
            <a:ext cx="2743200" cy="365125"/>
          </a:xfrm>
        </p:spPr>
        <p:txBody>
          <a:bodyPr/>
          <a:lstStyle/>
          <a:p>
            <a:fld id="{565A3DC8-E9E5-4672-8F00-ADD26D4DB9BC}" type="slidenum">
              <a:rPr lang="en-GB" sz="2000" b="1" smtClean="0">
                <a:solidFill>
                  <a:schemeClr val="tx1"/>
                </a:solidFill>
              </a:rPr>
              <a:t>31</a:t>
            </a:fld>
            <a:endParaRPr lang="en-GB" sz="2000" b="1" dirty="0">
              <a:solidFill>
                <a:schemeClr val="tx1"/>
              </a:solidFill>
            </a:endParaRPr>
          </a:p>
        </p:txBody>
      </p:sp>
    </p:spTree>
    <p:extLst>
      <p:ext uri="{BB962C8B-B14F-4D97-AF65-F5344CB8AC3E}">
        <p14:creationId xmlns:p14="http://schemas.microsoft.com/office/powerpoint/2010/main" val="218563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629" y="0"/>
                <a:ext cx="11945257" cy="6813376"/>
              </a:xfrm>
            </p:spPr>
            <p:txBody>
              <a:bodyPr>
                <a:noAutofit/>
              </a:bodyPr>
              <a:lstStyle/>
              <a:p>
                <a:pPr algn="just"/>
                <a:r>
                  <a:rPr lang="en-GB" sz="4000" b="1" dirty="0">
                    <a:solidFill>
                      <a:srgbClr val="FF0000"/>
                    </a:solidFill>
                    <a:latin typeface="Comic Sans MS" panose="030F0702030302020204" pitchFamily="66" charset="0"/>
                  </a:rPr>
                  <a:t>The wave speed</a:t>
                </a:r>
                <a:r>
                  <a:rPr lang="en-GB" sz="4000" b="1" dirty="0">
                    <a:latin typeface="Comic Sans MS" panose="030F0702030302020204" pitchFamily="66" charset="0"/>
                  </a:rPr>
                  <a:t> is the speed with which we have to move along with the wave to keep alongside a point of a given phase, such as a particular crest of a wave on a string. </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For a wave traveling in the </a:t>
                </a:r>
                <a14:m>
                  <m:oMath xmlns:m="http://schemas.openxmlformats.org/officeDocument/2006/math">
                    <m:r>
                      <a:rPr lang="en-GB" sz="4000" b="1" i="1">
                        <a:latin typeface="Cambria Math"/>
                      </a:rPr>
                      <m:t>+</m:t>
                    </m:r>
                    <m:r>
                      <a:rPr lang="en-GB" sz="4000" b="1" i="1">
                        <a:latin typeface="Cambria Math"/>
                      </a:rPr>
                      <m:t>𝒙</m:t>
                    </m:r>
                  </m:oMath>
                </a14:m>
                <a:r>
                  <a:rPr lang="en-GB" sz="4000" b="1" dirty="0">
                    <a:latin typeface="Comic Sans MS" panose="030F0702030302020204" pitchFamily="66" charset="0"/>
                  </a:rPr>
                  <a:t>-direction, that means </a:t>
                </a:r>
                <a14:m>
                  <m:oMath xmlns:m="http://schemas.openxmlformats.org/officeDocument/2006/math">
                    <m:r>
                      <a:rPr lang="en-GB" sz="4000" b="1" i="1">
                        <a:latin typeface="Cambria Math"/>
                      </a:rPr>
                      <m:t>𝒌𝒙</m:t>
                    </m:r>
                    <m:r>
                      <a:rPr lang="en-GB" sz="4000" b="1" i="1">
                        <a:latin typeface="Cambria Math"/>
                      </a:rPr>
                      <m:t>−</m:t>
                    </m:r>
                    <m:r>
                      <a:rPr lang="en-GB" sz="4000" b="1" i="1">
                        <a:latin typeface="Cambria Math"/>
                        <a:ea typeface="Cambria Math"/>
                      </a:rPr>
                      <m:t>𝝎</m:t>
                    </m:r>
                    <m:r>
                      <a:rPr lang="en-GB" sz="4000" b="1" i="1">
                        <a:latin typeface="Cambria Math"/>
                        <a:ea typeface="Cambria Math"/>
                      </a:rPr>
                      <m:t>𝒕</m:t>
                    </m:r>
                    <m:r>
                      <a:rPr lang="en-GB" sz="4000" b="1" i="1">
                        <a:latin typeface="Cambria Math"/>
                        <a:ea typeface="Cambria Math"/>
                      </a:rPr>
                      <m:t>=</m:t>
                    </m:r>
                    <m:r>
                      <a:rPr lang="en-GB" sz="4000" b="1" i="1">
                        <a:latin typeface="Cambria Math"/>
                        <a:ea typeface="Cambria Math"/>
                      </a:rPr>
                      <m:t>𝒄𝒐𝒏𝒔𝒕𝒂𝒏𝒕</m:t>
                    </m:r>
                  </m:oMath>
                </a14:m>
                <a:r>
                  <a:rPr lang="en-GB" sz="4000" b="1" dirty="0">
                    <a:latin typeface="Comic Sans MS" panose="030F0702030302020204" pitchFamily="66" charset="0"/>
                  </a:rPr>
                  <a:t>. </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Taking the derivative with respect to </a:t>
                </a:r>
                <a14:m>
                  <m:oMath xmlns:m="http://schemas.openxmlformats.org/officeDocument/2006/math">
                    <m:r>
                      <a:rPr lang="en-GB" sz="4000" b="1" i="1" dirty="0">
                        <a:latin typeface="Cambria Math"/>
                      </a:rPr>
                      <m:t>𝒕</m:t>
                    </m:r>
                  </m:oMath>
                </a14:m>
                <a:r>
                  <a:rPr lang="en-GB" sz="4000" b="1" dirty="0">
                    <a:latin typeface="Comic Sans MS" panose="030F0702030302020204" pitchFamily="66" charset="0"/>
                  </a:rPr>
                  <a:t>, we find </a:t>
                </a:r>
                <a14:m>
                  <m:oMath xmlns:m="http://schemas.openxmlformats.org/officeDocument/2006/math">
                    <m:r>
                      <a:rPr lang="en-GB" sz="4000" b="1" i="1">
                        <a:latin typeface="Cambria Math"/>
                      </a:rPr>
                      <m:t>𝒌</m:t>
                    </m:r>
                    <m:f>
                      <m:fPr>
                        <m:type m:val="lin"/>
                        <m:ctrlPr>
                          <a:rPr lang="en-GB" sz="4000" b="1" i="1">
                            <a:latin typeface="Cambria Math" panose="02040503050406030204" pitchFamily="18" charset="0"/>
                          </a:rPr>
                        </m:ctrlPr>
                      </m:fPr>
                      <m:num>
                        <m:r>
                          <a:rPr lang="en-GB" sz="4000" b="1" i="1">
                            <a:latin typeface="Cambria Math"/>
                          </a:rPr>
                          <m:t>𝒅𝒙</m:t>
                        </m:r>
                      </m:num>
                      <m:den>
                        <m:r>
                          <a:rPr lang="en-GB" sz="4000" b="1" i="1">
                            <a:latin typeface="Cambria Math"/>
                          </a:rPr>
                          <m:t>𝒅𝒕</m:t>
                        </m:r>
                      </m:den>
                    </m:f>
                    <m:r>
                      <a:rPr lang="en-GB" sz="4000" b="1" i="1">
                        <a:latin typeface="Cambria Math"/>
                      </a:rPr>
                      <m:t>=</m:t>
                    </m:r>
                    <m:r>
                      <a:rPr lang="en-GB" sz="4000" b="1" i="1">
                        <a:latin typeface="Cambria Math"/>
                        <a:ea typeface="Cambria Math"/>
                      </a:rPr>
                      <m:t>𝝎</m:t>
                    </m:r>
                  </m:oMath>
                </a14:m>
                <a:r>
                  <a:rPr lang="en-GB" sz="4000" b="1" dirty="0">
                    <a:latin typeface="Comic Sans MS" panose="030F0702030302020204" pitchFamily="66" charset="0"/>
                  </a:rPr>
                  <a:t> or  </a:t>
                </a:r>
                <a14:m>
                  <m:oMath xmlns:m="http://schemas.openxmlformats.org/officeDocument/2006/math">
                    <m:f>
                      <m:fPr>
                        <m:ctrlPr>
                          <a:rPr lang="en-GB" sz="4000" b="1" i="1">
                            <a:latin typeface="Cambria Math" panose="02040503050406030204" pitchFamily="18" charset="0"/>
                          </a:rPr>
                        </m:ctrlPr>
                      </m:fPr>
                      <m:num>
                        <m:r>
                          <a:rPr lang="en-GB" sz="4000" b="1" i="1">
                            <a:latin typeface="Cambria Math"/>
                          </a:rPr>
                          <m:t>𝒅𝒙</m:t>
                        </m:r>
                      </m:num>
                      <m:den>
                        <m:r>
                          <a:rPr lang="en-GB" sz="4000" b="1" i="1">
                            <a:latin typeface="Cambria Math"/>
                          </a:rPr>
                          <m:t>𝒅𝒕</m:t>
                        </m:r>
                      </m:den>
                    </m:f>
                    <m:r>
                      <a:rPr lang="en-GB" sz="4000" b="1" i="1">
                        <a:latin typeface="Cambria Math"/>
                      </a:rPr>
                      <m:t>=</m:t>
                    </m:r>
                    <m:f>
                      <m:fPr>
                        <m:ctrlPr>
                          <a:rPr lang="en-GB" sz="4000" b="1" i="1">
                            <a:latin typeface="Cambria Math" panose="02040503050406030204" pitchFamily="18" charset="0"/>
                          </a:rPr>
                        </m:ctrlPr>
                      </m:fPr>
                      <m:num>
                        <m:r>
                          <a:rPr lang="en-GB" sz="4000" b="1" i="1">
                            <a:latin typeface="Cambria Math"/>
                            <a:ea typeface="Cambria Math"/>
                          </a:rPr>
                          <m:t>𝝎</m:t>
                        </m:r>
                      </m:num>
                      <m:den>
                        <m:r>
                          <a:rPr lang="en-GB" sz="4000" b="1" i="1">
                            <a:latin typeface="Cambria Math"/>
                          </a:rPr>
                          <m:t>𝒌</m:t>
                        </m:r>
                      </m:den>
                    </m:f>
                  </m:oMath>
                </a14:m>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0629" y="0"/>
                <a:ext cx="11945257" cy="6813376"/>
              </a:xfrm>
              <a:blipFill>
                <a:blip r:embed="rId2"/>
                <a:stretch>
                  <a:fillRect l="-1633" t="-2504" r="-178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13000E30-43EE-4170-A0F8-4AC817FF25F6}"/>
              </a:ext>
            </a:extLst>
          </p:cNvPr>
          <p:cNvSpPr>
            <a:spLocks noGrp="1"/>
          </p:cNvSpPr>
          <p:nvPr>
            <p:ph type="sldNum" sz="quarter" idx="12"/>
          </p:nvPr>
        </p:nvSpPr>
        <p:spPr>
          <a:xfrm>
            <a:off x="9292773" y="6356350"/>
            <a:ext cx="2743200" cy="365125"/>
          </a:xfrm>
        </p:spPr>
        <p:txBody>
          <a:bodyPr/>
          <a:lstStyle/>
          <a:p>
            <a:fld id="{565A3DC8-E9E5-4672-8F00-ADD26D4DB9BC}" type="slidenum">
              <a:rPr lang="en-GB" sz="2000" b="1" smtClean="0">
                <a:solidFill>
                  <a:schemeClr val="tx1"/>
                </a:solidFill>
              </a:rPr>
              <a:t>32</a:t>
            </a:fld>
            <a:endParaRPr lang="en-GB" sz="2000" b="1" dirty="0">
              <a:solidFill>
                <a:schemeClr val="tx1"/>
              </a:solidFill>
            </a:endParaRPr>
          </a:p>
        </p:txBody>
      </p:sp>
    </p:spTree>
    <p:extLst>
      <p:ext uri="{BB962C8B-B14F-4D97-AF65-F5344CB8AC3E}">
        <p14:creationId xmlns:p14="http://schemas.microsoft.com/office/powerpoint/2010/main" val="2950494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058" y="73651"/>
                <a:ext cx="12090400" cy="6704519"/>
              </a:xfrm>
            </p:spPr>
            <p:txBody>
              <a:bodyPr>
                <a:normAutofit/>
              </a:bodyPr>
              <a:lstStyle/>
              <a:p>
                <a:pPr algn="just"/>
                <a:r>
                  <a:rPr lang="en-GB" sz="4000" b="1" dirty="0">
                    <a:latin typeface="Comic Sans MS" panose="030F0702030302020204" pitchFamily="66" charset="0"/>
                  </a:rPr>
                  <a:t>Comparing this with Eq. (6), we see that </a:t>
                </a:r>
                <a14:m>
                  <m:oMath xmlns:m="http://schemas.openxmlformats.org/officeDocument/2006/math">
                    <m:f>
                      <m:fPr>
                        <m:type m:val="lin"/>
                        <m:ctrlPr>
                          <a:rPr lang="en-GB" sz="4000" b="1" i="1">
                            <a:latin typeface="Cambria Math" panose="02040503050406030204" pitchFamily="18" charset="0"/>
                          </a:rPr>
                        </m:ctrlPr>
                      </m:fPr>
                      <m:num>
                        <m:r>
                          <a:rPr lang="en-GB" sz="4000" b="1" i="1">
                            <a:latin typeface="Cambria Math"/>
                          </a:rPr>
                          <m:t>𝒅𝒙</m:t>
                        </m:r>
                      </m:num>
                      <m:den>
                        <m:r>
                          <a:rPr lang="en-GB" sz="4000" b="1" i="1">
                            <a:latin typeface="Cambria Math"/>
                          </a:rPr>
                          <m:t>𝒅𝒕</m:t>
                        </m:r>
                      </m:den>
                    </m:f>
                  </m:oMath>
                </a14:m>
                <a:r>
                  <a:rPr lang="en-GB" sz="4000" b="1" dirty="0">
                    <a:latin typeface="Comic Sans MS" panose="030F0702030302020204" pitchFamily="66" charset="0"/>
                  </a:rPr>
                  <a:t> is equal to the speed </a:t>
                </a:r>
                <a14:m>
                  <m:oMath xmlns:m="http://schemas.openxmlformats.org/officeDocument/2006/math">
                    <m:r>
                      <a:rPr lang="en-GB" sz="4000" b="1" i="1">
                        <a:latin typeface="Cambria Math"/>
                      </a:rPr>
                      <m:t>𝒗</m:t>
                    </m:r>
                  </m:oMath>
                </a14:m>
                <a:r>
                  <a:rPr lang="en-GB" sz="4000" b="1" dirty="0">
                    <a:latin typeface="Comic Sans MS" panose="030F0702030302020204" pitchFamily="66" charset="0"/>
                  </a:rPr>
                  <a:t> of the wave.</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Because of this relationship, </a:t>
                </a:r>
                <a14:m>
                  <m:oMath xmlns:m="http://schemas.openxmlformats.org/officeDocument/2006/math">
                    <m:r>
                      <a:rPr lang="en-GB" sz="4000" b="1" i="1">
                        <a:latin typeface="Cambria Math"/>
                      </a:rPr>
                      <m:t>𝒗</m:t>
                    </m:r>
                  </m:oMath>
                </a14:m>
                <a:r>
                  <a:rPr lang="en-GB" sz="4000" b="1" dirty="0">
                    <a:latin typeface="Comic Sans MS" panose="030F0702030302020204" pitchFamily="66" charset="0"/>
                  </a:rPr>
                  <a:t> is sometimes called the </a:t>
                </a:r>
                <a:r>
                  <a:rPr lang="en-GB" sz="4000" b="1" i="1" dirty="0">
                    <a:solidFill>
                      <a:srgbClr val="FF0000"/>
                    </a:solidFill>
                    <a:latin typeface="Comic Sans MS" panose="030F0702030302020204" pitchFamily="66" charset="0"/>
                  </a:rPr>
                  <a:t>phase velocity</a:t>
                </a:r>
                <a:r>
                  <a:rPr lang="en-GB" sz="4000" b="1" i="1" dirty="0">
                    <a:latin typeface="Comic Sans MS" panose="030F0702030302020204" pitchFamily="66" charset="0"/>
                  </a:rPr>
                  <a:t> </a:t>
                </a:r>
                <a:r>
                  <a:rPr lang="en-GB" sz="4000" b="1" dirty="0">
                    <a:latin typeface="Comic Sans MS" panose="030F0702030302020204" pitchFamily="66" charset="0"/>
                  </a:rPr>
                  <a:t>of the wave. (</a:t>
                </a:r>
                <a:r>
                  <a:rPr lang="en-GB" sz="4000" b="1" i="1" dirty="0">
                    <a:solidFill>
                      <a:srgbClr val="FF0000"/>
                    </a:solidFill>
                    <a:latin typeface="Comic Sans MS" panose="030F0702030302020204" pitchFamily="66" charset="0"/>
                  </a:rPr>
                  <a:t>Phase speed</a:t>
                </a:r>
                <a:r>
                  <a:rPr lang="en-GB" sz="4000" b="1" i="1" dirty="0">
                    <a:latin typeface="Comic Sans MS" panose="030F0702030302020204" pitchFamily="66" charset="0"/>
                  </a:rPr>
                  <a:t> </a:t>
                </a:r>
                <a:r>
                  <a:rPr lang="en-GB" sz="4000" b="1" dirty="0">
                    <a:latin typeface="Comic Sans MS" panose="030F0702030302020204" pitchFamily="66" charset="0"/>
                  </a:rPr>
                  <a:t>would be a better term.)</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From the wave function we can get an expression for the transverse velocity and acceleration of any </a:t>
                </a:r>
                <a:r>
                  <a:rPr lang="en-GB" sz="4000" b="1" i="1" dirty="0">
                    <a:latin typeface="Comic Sans MS" panose="030F0702030302020204" pitchFamily="66" charset="0"/>
                  </a:rPr>
                  <a:t>particle </a:t>
                </a:r>
                <a:r>
                  <a:rPr lang="en-GB" sz="4000" b="1" dirty="0">
                    <a:latin typeface="Comic Sans MS" panose="030F0702030302020204" pitchFamily="66" charset="0"/>
                  </a:rPr>
                  <a:t>in a transverse wave. </a:t>
                </a:r>
              </a:p>
              <a:p>
                <a:pPr algn="just"/>
                <a:endParaRPr lang="en-US"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058" y="73651"/>
                <a:ext cx="12090400" cy="6704519"/>
              </a:xfrm>
              <a:blipFill>
                <a:blip r:embed="rId2"/>
                <a:stretch>
                  <a:fillRect l="-1614" t="-2545" r="-1765" b="-281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C9CF1C5-C17F-4AD9-BB68-5F183F63AD91}"/>
              </a:ext>
            </a:extLst>
          </p:cNvPr>
          <p:cNvSpPr>
            <a:spLocks noGrp="1"/>
          </p:cNvSpPr>
          <p:nvPr>
            <p:ph type="sldNum" sz="quarter" idx="12"/>
          </p:nvPr>
        </p:nvSpPr>
        <p:spPr>
          <a:xfrm>
            <a:off x="9234714" y="6298293"/>
            <a:ext cx="2743200" cy="365125"/>
          </a:xfrm>
        </p:spPr>
        <p:txBody>
          <a:bodyPr/>
          <a:lstStyle/>
          <a:p>
            <a:fld id="{565A3DC8-E9E5-4672-8F00-ADD26D4DB9BC}" type="slidenum">
              <a:rPr lang="en-GB" sz="2000" b="1" smtClean="0">
                <a:solidFill>
                  <a:schemeClr val="tx1"/>
                </a:solidFill>
              </a:rPr>
              <a:t>33</a:t>
            </a:fld>
            <a:endParaRPr lang="en-GB" sz="2000" b="1" dirty="0">
              <a:solidFill>
                <a:schemeClr val="tx1"/>
              </a:solidFill>
            </a:endParaRPr>
          </a:p>
        </p:txBody>
      </p:sp>
    </p:spTree>
    <p:extLst>
      <p:ext uri="{BB962C8B-B14F-4D97-AF65-F5344CB8AC3E}">
        <p14:creationId xmlns:p14="http://schemas.microsoft.com/office/powerpoint/2010/main" val="44297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028" y="72008"/>
                <a:ext cx="12090400" cy="6741368"/>
              </a:xfrm>
            </p:spPr>
            <p:txBody>
              <a:bodyPr>
                <a:noAutofit/>
              </a:bodyPr>
              <a:lstStyle/>
              <a:p>
                <a:pPr algn="just">
                  <a:lnSpc>
                    <a:spcPct val="110000"/>
                  </a:lnSpc>
                </a:pPr>
                <a:r>
                  <a:rPr lang="en-GB" sz="3800" b="1" dirty="0">
                    <a:latin typeface="Comic Sans MS" panose="030F0702030302020204" pitchFamily="66" charset="0"/>
                  </a:rPr>
                  <a:t>From eq. (7), </a:t>
                </a:r>
              </a:p>
              <a:p>
                <a:pPr algn="just">
                  <a:lnSpc>
                    <a:spcPct val="110000"/>
                  </a:lnSpc>
                </a:pPr>
                <a14:m>
                  <m:oMath xmlns:m="http://schemas.openxmlformats.org/officeDocument/2006/math">
                    <m:sSub>
                      <m:sSubPr>
                        <m:ctrlPr>
                          <a:rPr lang="en-GB" sz="3800" b="1" i="1">
                            <a:latin typeface="Cambria Math" panose="02040503050406030204" pitchFamily="18" charset="0"/>
                          </a:rPr>
                        </m:ctrlPr>
                      </m:sSubPr>
                      <m:e>
                        <m:r>
                          <a:rPr lang="en-GB" sz="3800" b="1" i="1">
                            <a:latin typeface="Cambria Math"/>
                          </a:rPr>
                          <m:t>𝒗</m:t>
                        </m:r>
                      </m:e>
                      <m:sub>
                        <m:r>
                          <a:rPr lang="en-GB" sz="3800" b="1" i="1">
                            <a:latin typeface="Cambria Math"/>
                          </a:rPr>
                          <m:t>𝒚</m:t>
                        </m:r>
                      </m:sub>
                    </m:sSub>
                    <m:d>
                      <m:dPr>
                        <m:ctrlPr>
                          <a:rPr lang="en-GB" sz="3800" b="1" i="1">
                            <a:latin typeface="Cambria Math" panose="02040503050406030204" pitchFamily="18" charset="0"/>
                          </a:rPr>
                        </m:ctrlPr>
                      </m:dPr>
                      <m:e>
                        <m:r>
                          <a:rPr lang="en-GB" sz="3800" b="1" i="1">
                            <a:latin typeface="Cambria Math"/>
                          </a:rPr>
                          <m:t>𝒙</m:t>
                        </m:r>
                        <m:r>
                          <a:rPr lang="en-GB" sz="3800" b="1" i="1">
                            <a:latin typeface="Cambria Math"/>
                          </a:rPr>
                          <m:t>,</m:t>
                        </m:r>
                        <m:r>
                          <a:rPr lang="en-GB" sz="3800" b="1" i="1">
                            <a:latin typeface="Cambria Math"/>
                          </a:rPr>
                          <m:t>𝒕</m:t>
                        </m:r>
                      </m:e>
                    </m:d>
                    <m:r>
                      <a:rPr lang="en-GB" sz="3800" b="1" i="1">
                        <a:latin typeface="Cambria Math"/>
                      </a:rPr>
                      <m:t>=</m:t>
                    </m:r>
                    <m:f>
                      <m:fPr>
                        <m:ctrlPr>
                          <a:rPr lang="en-GB" sz="3800" b="1" i="1">
                            <a:latin typeface="Cambria Math" panose="02040503050406030204" pitchFamily="18" charset="0"/>
                          </a:rPr>
                        </m:ctrlPr>
                      </m:fPr>
                      <m:num>
                        <m:r>
                          <a:rPr lang="en-GB" sz="3800" b="1" i="1">
                            <a:latin typeface="Cambria Math"/>
                            <a:ea typeface="Cambria Math"/>
                          </a:rPr>
                          <m:t>𝝏</m:t>
                        </m:r>
                        <m:r>
                          <a:rPr lang="en-GB" sz="3800" b="1" i="1">
                            <a:latin typeface="Cambria Math"/>
                            <a:ea typeface="Cambria Math"/>
                          </a:rPr>
                          <m:t>𝒚</m:t>
                        </m:r>
                        <m:d>
                          <m:dPr>
                            <m:ctrlPr>
                              <a:rPr lang="en-GB" sz="3800" b="1" i="1">
                                <a:latin typeface="Cambria Math" panose="02040503050406030204" pitchFamily="18" charset="0"/>
                                <a:ea typeface="Cambria Math"/>
                              </a:rPr>
                            </m:ctrlPr>
                          </m:dPr>
                          <m:e>
                            <m:r>
                              <a:rPr lang="en-GB" sz="3800" b="1" i="1">
                                <a:latin typeface="Cambria Math"/>
                                <a:ea typeface="Cambria Math"/>
                              </a:rPr>
                              <m:t>𝒙</m:t>
                            </m:r>
                            <m:r>
                              <a:rPr lang="en-GB" sz="3800" b="1" i="1">
                                <a:latin typeface="Cambria Math"/>
                                <a:ea typeface="Cambria Math"/>
                              </a:rPr>
                              <m:t>,</m:t>
                            </m:r>
                            <m:r>
                              <a:rPr lang="en-GB" sz="3800" b="1" i="1">
                                <a:latin typeface="Cambria Math"/>
                                <a:ea typeface="Cambria Math"/>
                              </a:rPr>
                              <m:t>𝒕</m:t>
                            </m:r>
                          </m:e>
                        </m:d>
                      </m:num>
                      <m:den>
                        <m:r>
                          <a:rPr lang="en-GB" sz="3800" b="1" i="1">
                            <a:latin typeface="Cambria Math"/>
                            <a:ea typeface="Cambria Math"/>
                          </a:rPr>
                          <m:t>𝝏</m:t>
                        </m:r>
                        <m:r>
                          <a:rPr lang="en-GB" sz="3800" b="1" i="1">
                            <a:latin typeface="Cambria Math"/>
                            <a:ea typeface="Cambria Math"/>
                          </a:rPr>
                          <m:t>𝒕</m:t>
                        </m:r>
                      </m:den>
                    </m:f>
                    <m:r>
                      <a:rPr lang="en-GB" sz="3800" b="1" i="1">
                        <a:latin typeface="Cambria Math"/>
                      </a:rPr>
                      <m:t>=</m:t>
                    </m:r>
                    <m:r>
                      <a:rPr lang="en-GB" sz="3800" b="1" i="1">
                        <a:latin typeface="Cambria Math"/>
                        <a:ea typeface="Cambria Math"/>
                      </a:rPr>
                      <m:t>𝝎</m:t>
                    </m:r>
                    <m:r>
                      <a:rPr lang="en-GB" sz="3800" b="1" i="1">
                        <a:latin typeface="Cambria Math"/>
                        <a:ea typeface="Cambria Math"/>
                      </a:rPr>
                      <m:t>𝑨</m:t>
                    </m:r>
                    <m:r>
                      <a:rPr lang="en-GB" sz="3800" b="1" i="1">
                        <a:latin typeface="Cambria Math"/>
                        <a:ea typeface="Cambria Math"/>
                      </a:rPr>
                      <m:t> </m:t>
                    </m:r>
                    <m:r>
                      <a:rPr lang="en-GB" sz="3800" b="1" i="1">
                        <a:latin typeface="Cambria Math"/>
                        <a:ea typeface="Cambria Math"/>
                      </a:rPr>
                      <m:t>𝒔𝒊𝒏</m:t>
                    </m:r>
                    <m:d>
                      <m:dPr>
                        <m:ctrlPr>
                          <a:rPr lang="en-GB" sz="3800" b="1" i="1">
                            <a:latin typeface="Cambria Math" panose="02040503050406030204" pitchFamily="18" charset="0"/>
                            <a:ea typeface="Cambria Math"/>
                          </a:rPr>
                        </m:ctrlPr>
                      </m:dPr>
                      <m:e>
                        <m:r>
                          <a:rPr lang="en-GB" sz="3800" b="1" i="1">
                            <a:latin typeface="Cambria Math"/>
                            <a:ea typeface="Cambria Math"/>
                          </a:rPr>
                          <m:t>𝒌𝒙</m:t>
                        </m:r>
                        <m:r>
                          <a:rPr lang="en-GB" sz="3800" b="1" i="1">
                            <a:latin typeface="Cambria Math"/>
                            <a:ea typeface="Cambria Math"/>
                          </a:rPr>
                          <m:t>−</m:t>
                        </m:r>
                        <m:r>
                          <a:rPr lang="en-GB" sz="3800" b="1" i="1">
                            <a:latin typeface="Cambria Math"/>
                            <a:ea typeface="Cambria Math"/>
                          </a:rPr>
                          <m:t>𝝎</m:t>
                        </m:r>
                        <m:r>
                          <a:rPr lang="en-GB" sz="3800" b="1" i="1">
                            <a:latin typeface="Cambria Math"/>
                            <a:ea typeface="Cambria Math"/>
                          </a:rPr>
                          <m:t>𝒕</m:t>
                        </m:r>
                      </m:e>
                    </m:d>
                  </m:oMath>
                </a14:m>
                <a:r>
                  <a:rPr lang="en-GB" sz="3800" b="1" dirty="0">
                    <a:latin typeface="Comic Sans MS" panose="030F0702030302020204" pitchFamily="66" charset="0"/>
                  </a:rPr>
                  <a:t>			(9)</a:t>
                </a:r>
              </a:p>
              <a:p>
                <a:pPr algn="just">
                  <a:lnSpc>
                    <a:spcPct val="110000"/>
                  </a:lnSpc>
                </a:pPr>
                <a14:m>
                  <m:oMath xmlns:m="http://schemas.openxmlformats.org/officeDocument/2006/math">
                    <m:sSub>
                      <m:sSubPr>
                        <m:ctrlPr>
                          <a:rPr lang="en-GB" sz="3800" b="1" i="1">
                            <a:latin typeface="Cambria Math" panose="02040503050406030204" pitchFamily="18" charset="0"/>
                          </a:rPr>
                        </m:ctrlPr>
                      </m:sSubPr>
                      <m:e>
                        <m:r>
                          <a:rPr lang="en-GB" sz="3800" b="1" i="1">
                            <a:latin typeface="Cambria Math"/>
                          </a:rPr>
                          <m:t>𝒂</m:t>
                        </m:r>
                      </m:e>
                      <m:sub>
                        <m:r>
                          <a:rPr lang="en-GB" sz="3800" b="1" i="1">
                            <a:latin typeface="Cambria Math"/>
                          </a:rPr>
                          <m:t>𝒚</m:t>
                        </m:r>
                      </m:sub>
                    </m:sSub>
                    <m:d>
                      <m:dPr>
                        <m:ctrlPr>
                          <a:rPr lang="en-GB" sz="3800" b="1" i="1">
                            <a:latin typeface="Cambria Math" panose="02040503050406030204" pitchFamily="18" charset="0"/>
                          </a:rPr>
                        </m:ctrlPr>
                      </m:dPr>
                      <m:e>
                        <m:r>
                          <a:rPr lang="en-GB" sz="3800" b="1" i="1">
                            <a:latin typeface="Cambria Math"/>
                          </a:rPr>
                          <m:t>𝒙</m:t>
                        </m:r>
                        <m:r>
                          <a:rPr lang="en-GB" sz="3800" b="1" i="1">
                            <a:latin typeface="Cambria Math"/>
                          </a:rPr>
                          <m:t>,</m:t>
                        </m:r>
                        <m:r>
                          <a:rPr lang="en-GB" sz="3800" b="1" i="1">
                            <a:latin typeface="Cambria Math"/>
                          </a:rPr>
                          <m:t>𝒕</m:t>
                        </m:r>
                      </m:e>
                    </m:d>
                    <m:r>
                      <a:rPr lang="en-GB" sz="3800" b="1" i="1">
                        <a:latin typeface="Cambria Math"/>
                      </a:rPr>
                      <m:t>=</m:t>
                    </m:r>
                    <m:f>
                      <m:fPr>
                        <m:ctrlPr>
                          <a:rPr lang="en-GB" sz="3800" b="1" i="1">
                            <a:latin typeface="Cambria Math" panose="02040503050406030204" pitchFamily="18" charset="0"/>
                          </a:rPr>
                        </m:ctrlPr>
                      </m:fPr>
                      <m:num>
                        <m:sSup>
                          <m:sSupPr>
                            <m:ctrlPr>
                              <a:rPr lang="en-GB" sz="3800" b="1" i="1">
                                <a:latin typeface="Cambria Math" panose="02040503050406030204" pitchFamily="18" charset="0"/>
                              </a:rPr>
                            </m:ctrlPr>
                          </m:sSupPr>
                          <m:e>
                            <m:r>
                              <a:rPr lang="en-GB" sz="3800" b="1" i="1">
                                <a:latin typeface="Cambria Math"/>
                                <a:ea typeface="Cambria Math"/>
                              </a:rPr>
                              <m:t>𝝏</m:t>
                            </m:r>
                          </m:e>
                          <m:sup>
                            <m:r>
                              <a:rPr lang="en-GB" sz="3800" b="1" i="1">
                                <a:latin typeface="Cambria Math"/>
                              </a:rPr>
                              <m:t>𝟐</m:t>
                            </m:r>
                          </m:sup>
                        </m:sSup>
                        <m:r>
                          <a:rPr lang="en-GB" sz="3800" b="1" i="1">
                            <a:latin typeface="Cambria Math"/>
                          </a:rPr>
                          <m:t>𝒚</m:t>
                        </m:r>
                        <m:d>
                          <m:dPr>
                            <m:ctrlPr>
                              <a:rPr lang="en-GB" sz="3800" b="1" i="1">
                                <a:latin typeface="Cambria Math" panose="02040503050406030204" pitchFamily="18" charset="0"/>
                              </a:rPr>
                            </m:ctrlPr>
                          </m:dPr>
                          <m:e>
                            <m:r>
                              <a:rPr lang="en-GB" sz="3800" b="1" i="1">
                                <a:latin typeface="Cambria Math"/>
                              </a:rPr>
                              <m:t>𝒙</m:t>
                            </m:r>
                            <m:r>
                              <a:rPr lang="en-GB" sz="3800" b="1" i="1">
                                <a:latin typeface="Cambria Math"/>
                              </a:rPr>
                              <m:t>,</m:t>
                            </m:r>
                            <m:r>
                              <a:rPr lang="en-GB" sz="3800" b="1" i="1">
                                <a:latin typeface="Cambria Math"/>
                              </a:rPr>
                              <m:t>𝒕</m:t>
                            </m:r>
                          </m:e>
                        </m:d>
                      </m:num>
                      <m:den>
                        <m:r>
                          <a:rPr lang="en-GB" sz="3800" b="1" i="1">
                            <a:latin typeface="Cambria Math"/>
                            <a:ea typeface="Cambria Math"/>
                          </a:rPr>
                          <m:t>𝝏</m:t>
                        </m:r>
                        <m:sSup>
                          <m:sSupPr>
                            <m:ctrlPr>
                              <a:rPr lang="en-GB" sz="3800" b="1" i="1">
                                <a:latin typeface="Cambria Math" panose="02040503050406030204" pitchFamily="18" charset="0"/>
                                <a:ea typeface="Cambria Math"/>
                              </a:rPr>
                            </m:ctrlPr>
                          </m:sSupPr>
                          <m:e>
                            <m:r>
                              <a:rPr lang="en-GB" sz="3800" b="1" i="1">
                                <a:latin typeface="Cambria Math"/>
                                <a:ea typeface="Cambria Math"/>
                              </a:rPr>
                              <m:t>𝒕</m:t>
                            </m:r>
                          </m:e>
                          <m:sup>
                            <m:r>
                              <a:rPr lang="en-GB" sz="3800" b="1" i="1">
                                <a:latin typeface="Cambria Math"/>
                                <a:ea typeface="Cambria Math"/>
                              </a:rPr>
                              <m:t>𝟐</m:t>
                            </m:r>
                          </m:sup>
                        </m:sSup>
                      </m:den>
                    </m:f>
                    <m:r>
                      <a:rPr lang="en-GB" sz="3800" b="1" i="1">
                        <a:latin typeface="Cambria Math"/>
                      </a:rPr>
                      <m:t>=−</m:t>
                    </m:r>
                    <m:sSup>
                      <m:sSupPr>
                        <m:ctrlPr>
                          <a:rPr lang="en-GB" sz="3800" b="1" i="1">
                            <a:latin typeface="Cambria Math" panose="02040503050406030204" pitchFamily="18" charset="0"/>
                          </a:rPr>
                        </m:ctrlPr>
                      </m:sSupPr>
                      <m:e>
                        <m:r>
                          <a:rPr lang="en-GB" sz="3800" b="1" i="1">
                            <a:latin typeface="Cambria Math"/>
                            <a:ea typeface="Cambria Math"/>
                          </a:rPr>
                          <m:t>𝝎</m:t>
                        </m:r>
                      </m:e>
                      <m:sup>
                        <m:r>
                          <a:rPr lang="en-GB" sz="3800" b="1" i="1">
                            <a:latin typeface="Cambria Math"/>
                          </a:rPr>
                          <m:t>𝟐</m:t>
                        </m:r>
                      </m:sup>
                    </m:sSup>
                    <m:r>
                      <a:rPr lang="en-GB" sz="3800" b="1" i="1">
                        <a:latin typeface="Cambria Math"/>
                      </a:rPr>
                      <m:t>𝑨</m:t>
                    </m:r>
                    <m:func>
                      <m:funcPr>
                        <m:ctrlPr>
                          <a:rPr lang="en-GB" sz="3800" b="1" i="1">
                            <a:latin typeface="Cambria Math" panose="02040503050406030204" pitchFamily="18" charset="0"/>
                          </a:rPr>
                        </m:ctrlPr>
                      </m:funcPr>
                      <m:fName>
                        <m:r>
                          <a:rPr lang="en-GB" sz="3800" b="1">
                            <a:latin typeface="Cambria Math"/>
                          </a:rPr>
                          <m:t>𝐜𝐨𝐬</m:t>
                        </m:r>
                      </m:fName>
                      <m:e>
                        <m:d>
                          <m:dPr>
                            <m:ctrlPr>
                              <a:rPr lang="en-GB" sz="3800" b="1" i="1">
                                <a:latin typeface="Cambria Math" panose="02040503050406030204" pitchFamily="18" charset="0"/>
                              </a:rPr>
                            </m:ctrlPr>
                          </m:dPr>
                          <m:e>
                            <m:r>
                              <a:rPr lang="en-GB" sz="3800" b="1" i="1">
                                <a:latin typeface="Cambria Math"/>
                              </a:rPr>
                              <m:t>𝒌𝒙</m:t>
                            </m:r>
                            <m:r>
                              <a:rPr lang="en-GB" sz="3800" b="1" i="1">
                                <a:latin typeface="Cambria Math"/>
                              </a:rPr>
                              <m:t>−</m:t>
                            </m:r>
                            <m:r>
                              <a:rPr lang="en-GB" sz="3800" b="1" i="1">
                                <a:latin typeface="Cambria Math"/>
                                <a:ea typeface="Cambria Math"/>
                              </a:rPr>
                              <m:t>𝝎</m:t>
                            </m:r>
                            <m:r>
                              <a:rPr lang="en-GB" sz="3800" b="1" i="1">
                                <a:latin typeface="Cambria Math"/>
                                <a:ea typeface="Cambria Math"/>
                              </a:rPr>
                              <m:t>𝒕</m:t>
                            </m:r>
                          </m:e>
                        </m:d>
                        <m:r>
                          <a:rPr lang="en-GB" sz="3800" b="1" i="1">
                            <a:latin typeface="Cambria Math"/>
                          </a:rPr>
                          <m:t>=−</m:t>
                        </m:r>
                        <m:sSup>
                          <m:sSupPr>
                            <m:ctrlPr>
                              <a:rPr lang="en-GB" sz="3800" b="1" i="1">
                                <a:latin typeface="Cambria Math" panose="02040503050406030204" pitchFamily="18" charset="0"/>
                              </a:rPr>
                            </m:ctrlPr>
                          </m:sSupPr>
                          <m:e>
                            <m:r>
                              <a:rPr lang="en-GB" sz="3800" b="1" i="1">
                                <a:latin typeface="Cambria Math"/>
                                <a:ea typeface="Cambria Math"/>
                              </a:rPr>
                              <m:t>𝝎</m:t>
                            </m:r>
                          </m:e>
                          <m:sup>
                            <m:r>
                              <a:rPr lang="en-GB" sz="3800" b="1" i="1">
                                <a:latin typeface="Cambria Math"/>
                              </a:rPr>
                              <m:t>𝟐</m:t>
                            </m:r>
                          </m:sup>
                        </m:sSup>
                        <m:r>
                          <a:rPr lang="en-GB" sz="3800" b="1" i="1">
                            <a:latin typeface="Cambria Math"/>
                          </a:rPr>
                          <m:t>𝒚</m:t>
                        </m:r>
                        <m:d>
                          <m:dPr>
                            <m:ctrlPr>
                              <a:rPr lang="en-GB" sz="3800" b="1" i="1">
                                <a:latin typeface="Cambria Math" panose="02040503050406030204" pitchFamily="18" charset="0"/>
                              </a:rPr>
                            </m:ctrlPr>
                          </m:dPr>
                          <m:e>
                            <m:r>
                              <a:rPr lang="en-GB" sz="3800" b="1" i="1">
                                <a:latin typeface="Cambria Math"/>
                              </a:rPr>
                              <m:t>𝒙</m:t>
                            </m:r>
                            <m:r>
                              <a:rPr lang="en-GB" sz="3800" b="1" i="1">
                                <a:latin typeface="Cambria Math"/>
                              </a:rPr>
                              <m:t>,</m:t>
                            </m:r>
                            <m:r>
                              <a:rPr lang="en-GB" sz="3800" b="1" i="1">
                                <a:latin typeface="Cambria Math"/>
                              </a:rPr>
                              <m:t>𝒕</m:t>
                            </m:r>
                          </m:e>
                        </m:d>
                      </m:e>
                    </m:func>
                  </m:oMath>
                </a14:m>
                <a:r>
                  <a:rPr lang="en-GB" sz="3800" b="1" dirty="0">
                    <a:latin typeface="Comic Sans MS" panose="030F0702030302020204" pitchFamily="66" charset="0"/>
                  </a:rPr>
                  <a:t>												(10)</a:t>
                </a:r>
              </a:p>
              <a:p>
                <a:pPr algn="just">
                  <a:lnSpc>
                    <a:spcPct val="110000"/>
                  </a:lnSpc>
                </a:pPr>
                <a:r>
                  <a:rPr lang="en-GB" sz="3800" b="1" dirty="0">
                    <a:latin typeface="Comic Sans MS" panose="030F0702030302020204" pitchFamily="66" charset="0"/>
                  </a:rPr>
                  <a:t>We can also compute partial derivatives of </a:t>
                </a:r>
                <a14:m>
                  <m:oMath xmlns:m="http://schemas.openxmlformats.org/officeDocument/2006/math">
                    <m:r>
                      <a:rPr lang="en-GB" sz="3800" b="1" i="1">
                        <a:latin typeface="Cambria Math"/>
                      </a:rPr>
                      <m:t>𝒚</m:t>
                    </m:r>
                    <m:d>
                      <m:dPr>
                        <m:ctrlPr>
                          <a:rPr lang="en-GB" sz="3800" b="1" i="1">
                            <a:latin typeface="Cambria Math" panose="02040503050406030204" pitchFamily="18" charset="0"/>
                          </a:rPr>
                        </m:ctrlPr>
                      </m:dPr>
                      <m:e>
                        <m:r>
                          <a:rPr lang="en-GB" sz="3800" b="1" i="1">
                            <a:latin typeface="Cambria Math"/>
                          </a:rPr>
                          <m:t>𝒙</m:t>
                        </m:r>
                        <m:r>
                          <a:rPr lang="en-GB" sz="3800" b="1" i="1">
                            <a:latin typeface="Cambria Math"/>
                          </a:rPr>
                          <m:t>,</m:t>
                        </m:r>
                        <m:r>
                          <a:rPr lang="en-GB" sz="3800" b="1" i="1">
                            <a:latin typeface="Cambria Math"/>
                          </a:rPr>
                          <m:t>𝒕</m:t>
                        </m:r>
                      </m:e>
                    </m:d>
                  </m:oMath>
                </a14:m>
                <a:r>
                  <a:rPr lang="en-GB" sz="3800" b="1" dirty="0">
                    <a:latin typeface="Comic Sans MS" panose="030F0702030302020204" pitchFamily="66" charset="0"/>
                  </a:rPr>
                  <a:t> with respect to </a:t>
                </a:r>
                <a14:m>
                  <m:oMath xmlns:m="http://schemas.openxmlformats.org/officeDocument/2006/math">
                    <m:r>
                      <a:rPr lang="en-GB" sz="3800" b="1" i="1" dirty="0">
                        <a:latin typeface="Cambria Math"/>
                      </a:rPr>
                      <m:t>𝒙</m:t>
                    </m:r>
                  </m:oMath>
                </a14:m>
                <a:r>
                  <a:rPr lang="en-GB" sz="3800" b="1" dirty="0">
                    <a:latin typeface="Comic Sans MS" panose="030F0702030302020204" pitchFamily="66" charset="0"/>
                  </a:rPr>
                  <a:t>, holding </a:t>
                </a:r>
                <a14:m>
                  <m:oMath xmlns:m="http://schemas.openxmlformats.org/officeDocument/2006/math">
                    <m:r>
                      <a:rPr lang="en-GB" sz="3800" b="1" i="1" dirty="0">
                        <a:latin typeface="Cambria Math"/>
                      </a:rPr>
                      <m:t>𝒕</m:t>
                    </m:r>
                  </m:oMath>
                </a14:m>
                <a:r>
                  <a:rPr lang="en-GB" sz="3800" b="1" i="1" dirty="0">
                    <a:latin typeface="Comic Sans MS" panose="030F0702030302020204" pitchFamily="66" charset="0"/>
                  </a:rPr>
                  <a:t> </a:t>
                </a:r>
                <a:r>
                  <a:rPr lang="en-GB" sz="3800" b="1" dirty="0">
                    <a:latin typeface="Comic Sans MS" panose="030F0702030302020204" pitchFamily="66" charset="0"/>
                  </a:rPr>
                  <a:t>constant.</a:t>
                </a:r>
              </a:p>
              <a:p>
                <a:pPr algn="just">
                  <a:lnSpc>
                    <a:spcPct val="110000"/>
                  </a:lnSpc>
                </a:pPr>
                <a:r>
                  <a:rPr lang="en-GB" sz="3800" b="1" dirty="0">
                    <a:latin typeface="Comic Sans MS" panose="030F0702030302020204" pitchFamily="66" charset="0"/>
                  </a:rPr>
                  <a:t>The first derivative </a:t>
                </a:r>
                <a14:m>
                  <m:oMath xmlns:m="http://schemas.openxmlformats.org/officeDocument/2006/math">
                    <m:f>
                      <m:fPr>
                        <m:type m:val="lin"/>
                        <m:ctrlPr>
                          <a:rPr lang="en-GB" sz="3800" b="1" i="1">
                            <a:latin typeface="Cambria Math" panose="02040503050406030204" pitchFamily="18" charset="0"/>
                          </a:rPr>
                        </m:ctrlPr>
                      </m:fPr>
                      <m:num>
                        <m:r>
                          <a:rPr lang="en-GB" sz="3800" b="1" i="1">
                            <a:latin typeface="Cambria Math"/>
                            <a:ea typeface="Cambria Math"/>
                          </a:rPr>
                          <m:t>𝝏</m:t>
                        </m:r>
                        <m:r>
                          <a:rPr lang="en-GB" sz="3800" b="1" i="1">
                            <a:latin typeface="Cambria Math"/>
                            <a:ea typeface="Cambria Math"/>
                          </a:rPr>
                          <m:t>𝒚</m:t>
                        </m:r>
                        <m:d>
                          <m:dPr>
                            <m:ctrlPr>
                              <a:rPr lang="en-GB" sz="3800" b="1" i="1">
                                <a:latin typeface="Cambria Math" panose="02040503050406030204" pitchFamily="18" charset="0"/>
                                <a:ea typeface="Cambria Math"/>
                              </a:rPr>
                            </m:ctrlPr>
                          </m:dPr>
                          <m:e>
                            <m:r>
                              <a:rPr lang="en-GB" sz="3800" b="1" i="1">
                                <a:latin typeface="Cambria Math"/>
                                <a:ea typeface="Cambria Math"/>
                              </a:rPr>
                              <m:t>𝒙</m:t>
                            </m:r>
                            <m:r>
                              <a:rPr lang="en-GB" sz="3800" b="1" i="1">
                                <a:latin typeface="Cambria Math"/>
                                <a:ea typeface="Cambria Math"/>
                              </a:rPr>
                              <m:t>,</m:t>
                            </m:r>
                            <m:r>
                              <a:rPr lang="en-GB" sz="3800" b="1" i="1">
                                <a:latin typeface="Cambria Math"/>
                                <a:ea typeface="Cambria Math"/>
                              </a:rPr>
                              <m:t>𝒕</m:t>
                            </m:r>
                          </m:e>
                        </m:d>
                      </m:num>
                      <m:den>
                        <m:r>
                          <a:rPr lang="en-GB" sz="3800" b="1" i="1">
                            <a:latin typeface="Cambria Math"/>
                            <a:ea typeface="Cambria Math"/>
                          </a:rPr>
                          <m:t>𝝏</m:t>
                        </m:r>
                        <m:r>
                          <a:rPr lang="en-GB" sz="3800" b="1" i="1">
                            <a:latin typeface="Cambria Math"/>
                            <a:ea typeface="Cambria Math"/>
                          </a:rPr>
                          <m:t>𝒙</m:t>
                        </m:r>
                      </m:den>
                    </m:f>
                  </m:oMath>
                </a14:m>
                <a:r>
                  <a:rPr lang="en-GB" sz="3800" b="1" dirty="0">
                    <a:latin typeface="Comic Sans MS" panose="030F0702030302020204" pitchFamily="66" charset="0"/>
                  </a:rPr>
                  <a:t> is the </a:t>
                </a:r>
                <a:r>
                  <a:rPr lang="en-GB" sz="3800" b="1" i="1" dirty="0">
                    <a:solidFill>
                      <a:srgbClr val="FF0000"/>
                    </a:solidFill>
                    <a:latin typeface="Comic Sans MS" panose="030F0702030302020204" pitchFamily="66" charset="0"/>
                  </a:rPr>
                  <a:t>slope</a:t>
                </a:r>
                <a:r>
                  <a:rPr lang="en-GB" sz="3800" b="1" i="1" dirty="0">
                    <a:latin typeface="Comic Sans MS" panose="030F0702030302020204" pitchFamily="66" charset="0"/>
                  </a:rPr>
                  <a:t> </a:t>
                </a:r>
                <a:r>
                  <a:rPr lang="en-GB" sz="3800" b="1" dirty="0">
                    <a:latin typeface="Comic Sans MS" panose="030F0702030302020204" pitchFamily="66" charset="0"/>
                  </a:rPr>
                  <a:t>of the string at point </a:t>
                </a:r>
                <a14:m>
                  <m:oMath xmlns:m="http://schemas.openxmlformats.org/officeDocument/2006/math">
                    <m:r>
                      <a:rPr lang="en-GB" sz="3800" b="1" i="1" dirty="0">
                        <a:latin typeface="Cambria Math"/>
                      </a:rPr>
                      <m:t>𝒙</m:t>
                    </m:r>
                  </m:oMath>
                </a14:m>
                <a:r>
                  <a:rPr lang="en-GB" sz="3800" b="1" i="1" dirty="0">
                    <a:latin typeface="Comic Sans MS" panose="030F0702030302020204" pitchFamily="66" charset="0"/>
                  </a:rPr>
                  <a:t> </a:t>
                </a:r>
                <a:r>
                  <a:rPr lang="en-GB" sz="3800" b="1" dirty="0">
                    <a:latin typeface="Comic Sans MS" panose="030F0702030302020204" pitchFamily="66" charset="0"/>
                  </a:rPr>
                  <a:t>and at time </a:t>
                </a:r>
                <a14:m>
                  <m:oMath xmlns:m="http://schemas.openxmlformats.org/officeDocument/2006/math">
                    <m:r>
                      <a:rPr lang="en-GB" sz="3800" b="1" i="1" dirty="0">
                        <a:latin typeface="Cambria Math"/>
                      </a:rPr>
                      <m:t>𝒕</m:t>
                    </m:r>
                  </m:oMath>
                </a14:m>
                <a:r>
                  <a:rPr lang="en-GB" sz="3800" b="1" dirty="0">
                    <a:latin typeface="Comic Sans MS" panose="030F0702030302020204" pitchFamily="66"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028" y="72008"/>
                <a:ext cx="12090400" cy="6741368"/>
              </a:xfrm>
              <a:blipFill>
                <a:blip r:embed="rId2"/>
                <a:stretch>
                  <a:fillRect l="-1513" t="-1266" r="-1664"/>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0C237CB8-CDFB-4635-A1AD-8AFC8A276889}"/>
              </a:ext>
            </a:extLst>
          </p:cNvPr>
          <p:cNvSpPr>
            <a:spLocks noGrp="1"/>
          </p:cNvSpPr>
          <p:nvPr>
            <p:ph type="sldNum" sz="quarter" idx="12"/>
          </p:nvPr>
        </p:nvSpPr>
        <p:spPr>
          <a:xfrm>
            <a:off x="9220200" y="6370864"/>
            <a:ext cx="2743200" cy="365125"/>
          </a:xfrm>
        </p:spPr>
        <p:txBody>
          <a:bodyPr/>
          <a:lstStyle/>
          <a:p>
            <a:fld id="{565A3DC8-E9E5-4672-8F00-ADD26D4DB9BC}" type="slidenum">
              <a:rPr lang="en-GB" sz="2000" b="1" smtClean="0">
                <a:solidFill>
                  <a:schemeClr val="tx1"/>
                </a:solidFill>
              </a:rPr>
              <a:t>34</a:t>
            </a:fld>
            <a:endParaRPr lang="en-GB" sz="2000" b="1" dirty="0">
              <a:solidFill>
                <a:schemeClr val="tx1"/>
              </a:solidFill>
            </a:endParaRPr>
          </a:p>
        </p:txBody>
      </p:sp>
    </p:spTree>
    <p:extLst>
      <p:ext uri="{BB962C8B-B14F-4D97-AF65-F5344CB8AC3E}">
        <p14:creationId xmlns:p14="http://schemas.microsoft.com/office/powerpoint/2010/main" val="2672484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056" y="58576"/>
                <a:ext cx="12133944" cy="6741368"/>
              </a:xfrm>
            </p:spPr>
            <p:txBody>
              <a:bodyPr>
                <a:noAutofit/>
              </a:bodyPr>
              <a:lstStyle/>
              <a:p>
                <a:pPr algn="just"/>
                <a:r>
                  <a:rPr lang="en-GB" sz="4000" b="1" dirty="0">
                    <a:latin typeface="Comic Sans MS" panose="030F0702030302020204" pitchFamily="66" charset="0"/>
                  </a:rPr>
                  <a:t>The second partial derivative with respect to </a:t>
                </a:r>
                <a14:m>
                  <m:oMath xmlns:m="http://schemas.openxmlformats.org/officeDocument/2006/math">
                    <m:r>
                      <a:rPr lang="en-GB" sz="4000" b="1" i="1" dirty="0">
                        <a:latin typeface="Cambria Math"/>
                      </a:rPr>
                      <m:t>𝒙</m:t>
                    </m:r>
                  </m:oMath>
                </a14:m>
                <a:r>
                  <a:rPr lang="en-GB" sz="4000" b="1" i="1" dirty="0">
                    <a:latin typeface="Comic Sans MS" panose="030F0702030302020204" pitchFamily="66" charset="0"/>
                  </a:rPr>
                  <a:t> </a:t>
                </a:r>
                <a:r>
                  <a:rPr lang="en-GB" sz="4000" b="1" dirty="0">
                    <a:latin typeface="Comic Sans MS" panose="030F0702030302020204" pitchFamily="66" charset="0"/>
                  </a:rPr>
                  <a:t>is the </a:t>
                </a:r>
                <a:r>
                  <a:rPr lang="en-GB" sz="4000" b="1" i="1" dirty="0">
                    <a:solidFill>
                      <a:srgbClr val="FF0000"/>
                    </a:solidFill>
                    <a:latin typeface="Comic Sans MS" panose="030F0702030302020204" pitchFamily="66" charset="0"/>
                  </a:rPr>
                  <a:t>curvature</a:t>
                </a:r>
                <a:r>
                  <a:rPr lang="en-GB" sz="4000" b="1" i="1" dirty="0">
                    <a:latin typeface="Comic Sans MS" panose="030F0702030302020204" pitchFamily="66" charset="0"/>
                  </a:rPr>
                  <a:t> </a:t>
                </a:r>
                <a:r>
                  <a:rPr lang="en-GB" sz="4000" b="1" dirty="0">
                    <a:latin typeface="Comic Sans MS" panose="030F0702030302020204" pitchFamily="66" charset="0"/>
                  </a:rPr>
                  <a:t>of the string:</a:t>
                </a:r>
              </a:p>
              <a:p>
                <a:pPr algn="just"/>
                <a14:m>
                  <m:oMath xmlns:m="http://schemas.openxmlformats.org/officeDocument/2006/math">
                    <m:f>
                      <m:fPr>
                        <m:ctrlPr>
                          <a:rPr lang="en-GB" sz="4000" b="1" i="1">
                            <a:latin typeface="Cambria Math" panose="02040503050406030204" pitchFamily="18" charset="0"/>
                          </a:rPr>
                        </m:ctrlPr>
                      </m:fPr>
                      <m:num>
                        <m:sSup>
                          <m:sSupPr>
                            <m:ctrlPr>
                              <a:rPr lang="en-GB" sz="4000" b="1" i="1">
                                <a:latin typeface="Cambria Math" panose="02040503050406030204" pitchFamily="18" charset="0"/>
                              </a:rPr>
                            </m:ctrlPr>
                          </m:sSupPr>
                          <m:e>
                            <m:r>
                              <a:rPr lang="en-GB" sz="4000" b="1" i="1">
                                <a:latin typeface="Cambria Math"/>
                                <a:ea typeface="Cambria Math"/>
                              </a:rPr>
                              <m:t>𝝏</m:t>
                            </m:r>
                          </m:e>
                          <m:sup>
                            <m:r>
                              <a:rPr lang="en-GB" sz="4000" b="1" i="1">
                                <a:latin typeface="Cambria Math"/>
                              </a:rPr>
                              <m:t>𝟐</m:t>
                            </m:r>
                          </m:sup>
                        </m:sSup>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num>
                      <m:den>
                        <m:r>
                          <a:rPr lang="en-GB" sz="4000" b="1" i="1">
                            <a:latin typeface="Cambria Math"/>
                            <a:ea typeface="Cambria Math"/>
                          </a:rPr>
                          <m:t>𝝏</m:t>
                        </m:r>
                        <m:sSup>
                          <m:sSupPr>
                            <m:ctrlPr>
                              <a:rPr lang="en-GB" sz="4000" b="1" i="1">
                                <a:latin typeface="Cambria Math" panose="02040503050406030204" pitchFamily="18" charset="0"/>
                                <a:ea typeface="Cambria Math"/>
                              </a:rPr>
                            </m:ctrlPr>
                          </m:sSupPr>
                          <m:e>
                            <m:r>
                              <a:rPr lang="en-GB" sz="4000" b="1" i="1">
                                <a:latin typeface="Cambria Math"/>
                                <a:ea typeface="Cambria Math"/>
                              </a:rPr>
                              <m:t>𝒙</m:t>
                            </m:r>
                          </m:e>
                          <m:sup>
                            <m:r>
                              <a:rPr lang="en-GB" sz="4000" b="1" i="1">
                                <a:latin typeface="Cambria Math"/>
                                <a:ea typeface="Cambria Math"/>
                              </a:rPr>
                              <m:t>𝟐</m:t>
                            </m:r>
                          </m:sup>
                        </m:sSup>
                      </m:den>
                    </m:f>
                    <m:r>
                      <a:rPr lang="en-GB" sz="4000" b="1" i="1">
                        <a:latin typeface="Cambria Math"/>
                      </a:rPr>
                      <m:t>=−</m:t>
                    </m:r>
                    <m:sSup>
                      <m:sSupPr>
                        <m:ctrlPr>
                          <a:rPr lang="en-GB" sz="4000" b="1" i="1">
                            <a:latin typeface="Cambria Math" panose="02040503050406030204" pitchFamily="18" charset="0"/>
                          </a:rPr>
                        </m:ctrlPr>
                      </m:sSupPr>
                      <m:e>
                        <m:r>
                          <a:rPr lang="en-GB" sz="4000" b="1" i="1">
                            <a:latin typeface="Cambria Math"/>
                          </a:rPr>
                          <m:t>𝒌</m:t>
                        </m:r>
                      </m:e>
                      <m:sup>
                        <m:r>
                          <a:rPr lang="en-GB" sz="4000" b="1" i="1">
                            <a:latin typeface="Cambria Math"/>
                          </a:rPr>
                          <m:t>𝟐</m:t>
                        </m:r>
                      </m:sup>
                    </m:sSup>
                    <m:r>
                      <a:rPr lang="en-GB" sz="4000" b="1" i="1">
                        <a:latin typeface="Cambria Math"/>
                      </a:rPr>
                      <m:t>𝑨</m:t>
                    </m:r>
                    <m:r>
                      <a:rPr lang="en-GB" sz="4000" b="1" i="1">
                        <a:latin typeface="Cambria Math"/>
                      </a:rPr>
                      <m:t> </m:t>
                    </m:r>
                    <m:r>
                      <a:rPr lang="en-GB" sz="4000" b="1" i="1">
                        <a:latin typeface="Cambria Math"/>
                      </a:rPr>
                      <m:t>𝒄𝒐𝒔</m:t>
                    </m:r>
                    <m:d>
                      <m:dPr>
                        <m:ctrlPr>
                          <a:rPr lang="en-GB" sz="4000" b="1" i="1">
                            <a:latin typeface="Cambria Math" panose="02040503050406030204" pitchFamily="18" charset="0"/>
                          </a:rPr>
                        </m:ctrlPr>
                      </m:dPr>
                      <m:e>
                        <m:r>
                          <a:rPr lang="en-GB" sz="4000" b="1" i="1">
                            <a:latin typeface="Cambria Math"/>
                          </a:rPr>
                          <m:t>𝒌𝒙</m:t>
                        </m:r>
                        <m:r>
                          <a:rPr lang="en-GB" sz="4000" b="1" i="1">
                            <a:latin typeface="Cambria Math"/>
                          </a:rPr>
                          <m:t>−</m:t>
                        </m:r>
                        <m:r>
                          <a:rPr lang="en-GB" sz="4000" b="1" i="1">
                            <a:latin typeface="Cambria Math"/>
                            <a:ea typeface="Cambria Math"/>
                          </a:rPr>
                          <m:t>𝝎</m:t>
                        </m:r>
                        <m:r>
                          <a:rPr lang="en-GB" sz="4000" b="1" i="1">
                            <a:latin typeface="Cambria Math"/>
                            <a:ea typeface="Cambria Math"/>
                          </a:rPr>
                          <m:t>𝒕</m:t>
                        </m:r>
                      </m:e>
                    </m:d>
                    <m:r>
                      <a:rPr lang="en-GB" sz="4000" b="1" i="1">
                        <a:latin typeface="Cambria Math"/>
                      </a:rPr>
                      <m:t>=−</m:t>
                    </m:r>
                    <m:sSup>
                      <m:sSupPr>
                        <m:ctrlPr>
                          <a:rPr lang="en-GB" sz="4000" b="1" i="1">
                            <a:latin typeface="Cambria Math" panose="02040503050406030204" pitchFamily="18" charset="0"/>
                          </a:rPr>
                        </m:ctrlPr>
                      </m:sSupPr>
                      <m:e>
                        <m:r>
                          <a:rPr lang="en-GB" sz="4000" b="1" i="1">
                            <a:latin typeface="Cambria Math"/>
                          </a:rPr>
                          <m:t>𝒌</m:t>
                        </m:r>
                      </m:e>
                      <m:sup>
                        <m:r>
                          <a:rPr lang="en-GB" sz="4000" b="1" i="1">
                            <a:latin typeface="Cambria Math"/>
                          </a:rPr>
                          <m:t>𝟐</m:t>
                        </m:r>
                      </m:sup>
                    </m:sSup>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oMath>
                </a14:m>
                <a:r>
                  <a:rPr lang="en-GB" sz="4000" b="1" dirty="0">
                    <a:latin typeface="Comic Sans MS" panose="030F0702030302020204" pitchFamily="66" charset="0"/>
                  </a:rPr>
                  <a:t>  (11)</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Combining eq. (10) and (11) and the relationship </a:t>
                </a:r>
                <a14:m>
                  <m:oMath xmlns:m="http://schemas.openxmlformats.org/officeDocument/2006/math">
                    <m:r>
                      <a:rPr lang="en-GB" sz="4000" b="1" i="1">
                        <a:latin typeface="Cambria Math"/>
                        <a:ea typeface="Cambria Math"/>
                      </a:rPr>
                      <m:t>𝝎</m:t>
                    </m:r>
                    <m:r>
                      <a:rPr lang="en-GB" sz="4000" b="1" i="1">
                        <a:latin typeface="Cambria Math"/>
                        <a:ea typeface="Cambria Math"/>
                      </a:rPr>
                      <m:t>=</m:t>
                    </m:r>
                    <m:r>
                      <a:rPr lang="en-GB" sz="4000" b="1" i="1">
                        <a:latin typeface="Cambria Math"/>
                        <a:ea typeface="Cambria Math"/>
                      </a:rPr>
                      <m:t>𝒗𝒌</m:t>
                    </m:r>
                  </m:oMath>
                </a14:m>
                <a:r>
                  <a:rPr lang="en-GB" sz="4000" b="1" dirty="0">
                    <a:latin typeface="Comic Sans MS" panose="030F0702030302020204" pitchFamily="66" charset="0"/>
                  </a:rPr>
                  <a:t> we obtain</a:t>
                </a:r>
              </a:p>
              <a:p>
                <a:pPr algn="just"/>
                <a:endParaRPr lang="en-GB" sz="4000" b="1" dirty="0">
                  <a:latin typeface="Comic Sans MS" panose="030F0702030302020204" pitchFamily="66" charset="0"/>
                </a:endParaRPr>
              </a:p>
              <a:p>
                <a:pPr algn="just"/>
                <a14:m>
                  <m:oMath xmlns:m="http://schemas.openxmlformats.org/officeDocument/2006/math">
                    <m:f>
                      <m:fPr>
                        <m:ctrlPr>
                          <a:rPr lang="en-GB" sz="4000" b="1" i="1">
                            <a:latin typeface="Cambria Math" panose="02040503050406030204" pitchFamily="18" charset="0"/>
                          </a:rPr>
                        </m:ctrlPr>
                      </m:fPr>
                      <m:num>
                        <m:sSup>
                          <m:sSupPr>
                            <m:ctrlPr>
                              <a:rPr lang="en-GB" sz="4000" b="1" i="1">
                                <a:latin typeface="Cambria Math" panose="02040503050406030204" pitchFamily="18" charset="0"/>
                              </a:rPr>
                            </m:ctrlPr>
                          </m:sSupPr>
                          <m:e>
                            <m:r>
                              <a:rPr lang="en-GB" sz="4000" b="1" i="1">
                                <a:latin typeface="Cambria Math"/>
                                <a:ea typeface="Cambria Math"/>
                              </a:rPr>
                              <m:t>𝝏</m:t>
                            </m:r>
                          </m:e>
                          <m:sup>
                            <m:r>
                              <a:rPr lang="en-GB" sz="4000" b="1" i="1">
                                <a:latin typeface="Cambria Math"/>
                              </a:rPr>
                              <m:t>𝟐</m:t>
                            </m:r>
                          </m:sup>
                        </m:sSup>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num>
                      <m:den>
                        <m:r>
                          <a:rPr lang="en-GB" sz="4000" b="1" i="1">
                            <a:latin typeface="Cambria Math"/>
                            <a:ea typeface="Cambria Math"/>
                          </a:rPr>
                          <m:t>𝝏</m:t>
                        </m:r>
                        <m:sSup>
                          <m:sSupPr>
                            <m:ctrlPr>
                              <a:rPr lang="en-GB" sz="4000" b="1" i="1">
                                <a:latin typeface="Cambria Math" panose="02040503050406030204" pitchFamily="18" charset="0"/>
                                <a:ea typeface="Cambria Math"/>
                              </a:rPr>
                            </m:ctrlPr>
                          </m:sSupPr>
                          <m:e>
                            <m:r>
                              <a:rPr lang="en-GB" sz="4000" b="1" i="1">
                                <a:latin typeface="Cambria Math"/>
                                <a:ea typeface="Cambria Math"/>
                              </a:rPr>
                              <m:t>𝒙</m:t>
                            </m:r>
                          </m:e>
                          <m:sup>
                            <m:r>
                              <a:rPr lang="en-GB" sz="4000" b="1" i="1">
                                <a:latin typeface="Cambria Math"/>
                                <a:ea typeface="Cambria Math"/>
                              </a:rPr>
                              <m:t>𝟐</m:t>
                            </m:r>
                          </m:sup>
                        </m:sSup>
                      </m:den>
                    </m:f>
                    <m:r>
                      <a:rPr lang="en-GB" sz="4000" b="1" i="1">
                        <a:latin typeface="Cambria Math"/>
                      </a:rPr>
                      <m:t>=</m:t>
                    </m:r>
                    <m:f>
                      <m:fPr>
                        <m:ctrlPr>
                          <a:rPr lang="en-GB" sz="4000" b="1" i="1">
                            <a:latin typeface="Cambria Math" panose="02040503050406030204" pitchFamily="18" charset="0"/>
                          </a:rPr>
                        </m:ctrlPr>
                      </m:fPr>
                      <m:num>
                        <m:r>
                          <a:rPr lang="en-GB" sz="4000" b="1" i="1">
                            <a:latin typeface="Cambria Math"/>
                          </a:rPr>
                          <m:t>𝟏</m:t>
                        </m:r>
                      </m:num>
                      <m:den>
                        <m:sSup>
                          <m:sSupPr>
                            <m:ctrlPr>
                              <a:rPr lang="en-GB" sz="4000" b="1" i="1">
                                <a:latin typeface="Cambria Math" panose="02040503050406030204" pitchFamily="18" charset="0"/>
                              </a:rPr>
                            </m:ctrlPr>
                          </m:sSupPr>
                          <m:e>
                            <m:r>
                              <a:rPr lang="en-GB" sz="4000" b="1" i="1">
                                <a:latin typeface="Cambria Math"/>
                              </a:rPr>
                              <m:t>𝒗</m:t>
                            </m:r>
                          </m:e>
                          <m:sup>
                            <m:r>
                              <a:rPr lang="en-GB" sz="4000" b="1" i="1">
                                <a:latin typeface="Cambria Math"/>
                              </a:rPr>
                              <m:t>𝟐</m:t>
                            </m:r>
                          </m:sup>
                        </m:sSup>
                      </m:den>
                    </m:f>
                    <m:f>
                      <m:fPr>
                        <m:ctrlPr>
                          <a:rPr lang="en-GB" sz="4000" b="1" i="1">
                            <a:latin typeface="Cambria Math" panose="02040503050406030204" pitchFamily="18" charset="0"/>
                          </a:rPr>
                        </m:ctrlPr>
                      </m:fPr>
                      <m:num>
                        <m:sSup>
                          <m:sSupPr>
                            <m:ctrlPr>
                              <a:rPr lang="en-GB" sz="4000" b="1" i="1">
                                <a:latin typeface="Cambria Math" panose="02040503050406030204" pitchFamily="18" charset="0"/>
                              </a:rPr>
                            </m:ctrlPr>
                          </m:sSupPr>
                          <m:e>
                            <m:r>
                              <a:rPr lang="en-GB" sz="4000" b="1" i="1">
                                <a:latin typeface="Cambria Math"/>
                                <a:ea typeface="Cambria Math"/>
                              </a:rPr>
                              <m:t>𝝏</m:t>
                            </m:r>
                          </m:e>
                          <m:sup>
                            <m:r>
                              <a:rPr lang="en-GB" sz="4000" b="1" i="1">
                                <a:latin typeface="Cambria Math"/>
                              </a:rPr>
                              <m:t>𝟐</m:t>
                            </m:r>
                          </m:sup>
                        </m:sSup>
                        <m:r>
                          <a:rPr lang="en-GB" sz="4000" b="1" i="1">
                            <a:latin typeface="Cambria Math"/>
                          </a:rPr>
                          <m:t>𝒚</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num>
                      <m:den>
                        <m:r>
                          <a:rPr lang="en-GB" sz="4000" b="1" i="1">
                            <a:latin typeface="Cambria Math"/>
                            <a:ea typeface="Cambria Math"/>
                          </a:rPr>
                          <m:t>𝝏</m:t>
                        </m:r>
                        <m:sSup>
                          <m:sSupPr>
                            <m:ctrlPr>
                              <a:rPr lang="en-GB" sz="4000" b="1" i="1">
                                <a:latin typeface="Cambria Math" panose="02040503050406030204" pitchFamily="18" charset="0"/>
                                <a:ea typeface="Cambria Math"/>
                              </a:rPr>
                            </m:ctrlPr>
                          </m:sSupPr>
                          <m:e>
                            <m:r>
                              <a:rPr lang="en-GB" sz="4000" b="1" i="1">
                                <a:latin typeface="Cambria Math"/>
                                <a:ea typeface="Cambria Math"/>
                              </a:rPr>
                              <m:t>𝒕</m:t>
                            </m:r>
                          </m:e>
                          <m:sup>
                            <m:r>
                              <a:rPr lang="en-GB" sz="4000" b="1" i="1">
                                <a:latin typeface="Cambria Math"/>
                                <a:ea typeface="Cambria Math"/>
                              </a:rPr>
                              <m:t>𝟐</m:t>
                            </m:r>
                          </m:sup>
                        </m:sSup>
                      </m:den>
                    </m:f>
                  </m:oMath>
                </a14:m>
                <a:r>
                  <a:rPr lang="en-GB" sz="4000" b="1" dirty="0">
                    <a:latin typeface="Comic Sans MS" panose="030F0702030302020204" pitchFamily="66" charset="0"/>
                  </a:rPr>
                  <a:t>					(12)</a:t>
                </a:r>
              </a:p>
              <a:p>
                <a:pPr marL="0" indent="0" algn="just">
                  <a:buNone/>
                </a:pPr>
                <a:endParaRPr lang="en-GB" sz="4000" b="1" dirty="0">
                  <a:latin typeface="Comic Sans MS" panose="030F0702030302020204" pitchFamily="66" charset="0"/>
                </a:endParaRPr>
              </a:p>
              <a:p>
                <a:pPr algn="just"/>
                <a:r>
                  <a:rPr lang="en-GB" sz="4000" b="1" dirty="0">
                    <a:latin typeface="Comic Sans MS" panose="030F0702030302020204" pitchFamily="66" charset="0"/>
                  </a:rPr>
                  <a:t>Equation 12 is called the </a:t>
                </a:r>
                <a:r>
                  <a:rPr lang="en-GB" sz="4000" b="1" dirty="0">
                    <a:solidFill>
                      <a:srgbClr val="FF0000"/>
                    </a:solidFill>
                    <a:latin typeface="Comic Sans MS" panose="030F0702030302020204" pitchFamily="66" charset="0"/>
                  </a:rPr>
                  <a:t>wave equation</a:t>
                </a:r>
                <a:r>
                  <a:rPr lang="en-GB" sz="4000" b="1" dirty="0">
                    <a:latin typeface="Comic Sans MS" panose="030F0702030302020204" pitchFamily="66"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056" y="58576"/>
                <a:ext cx="12133944" cy="6741368"/>
              </a:xfrm>
              <a:blipFill>
                <a:blip r:embed="rId2"/>
                <a:stretch>
                  <a:fillRect l="-1608" t="-2534" r="-1759" b="-4525"/>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1C4E970-6427-44BF-B57A-48B236423C62}"/>
                  </a:ext>
                </a:extLst>
              </p14:cNvPr>
              <p14:cNvContentPartPr/>
              <p14:nvPr/>
            </p14:nvContentPartPr>
            <p14:xfrm>
              <a:off x="5711520" y="3935160"/>
              <a:ext cx="360" cy="360"/>
            </p14:xfrm>
          </p:contentPart>
        </mc:Choice>
        <mc:Fallback>
          <p:pic>
            <p:nvPicPr>
              <p:cNvPr id="2" name="Ink 1">
                <a:extLst>
                  <a:ext uri="{FF2B5EF4-FFF2-40B4-BE49-F238E27FC236}">
                    <a16:creationId xmlns:a16="http://schemas.microsoft.com/office/drawing/2014/main" id="{71C4E970-6427-44BF-B57A-48B236423C62}"/>
                  </a:ext>
                </a:extLst>
              </p:cNvPr>
              <p:cNvPicPr/>
              <p:nvPr/>
            </p:nvPicPr>
            <p:blipFill>
              <a:blip r:embed="rId4"/>
              <a:stretch>
                <a:fillRect/>
              </a:stretch>
            </p:blipFill>
            <p:spPr>
              <a:xfrm>
                <a:off x="5702160" y="3925800"/>
                <a:ext cx="19080" cy="19080"/>
              </a:xfrm>
              <a:prstGeom prst="rect">
                <a:avLst/>
              </a:prstGeom>
            </p:spPr>
          </p:pic>
        </mc:Fallback>
      </mc:AlternateContent>
      <p:sp>
        <p:nvSpPr>
          <p:cNvPr id="4" name="Slide Number Placeholder 3">
            <a:extLst>
              <a:ext uri="{FF2B5EF4-FFF2-40B4-BE49-F238E27FC236}">
                <a16:creationId xmlns:a16="http://schemas.microsoft.com/office/drawing/2014/main" id="{E32A65BC-2DAC-465D-BBE5-0554B4E251FA}"/>
              </a:ext>
            </a:extLst>
          </p:cNvPr>
          <p:cNvSpPr>
            <a:spLocks noGrp="1"/>
          </p:cNvSpPr>
          <p:nvPr>
            <p:ph type="sldNum" sz="quarter" idx="12"/>
          </p:nvPr>
        </p:nvSpPr>
        <p:spPr>
          <a:xfrm>
            <a:off x="9249229" y="6356350"/>
            <a:ext cx="2743200" cy="365125"/>
          </a:xfrm>
        </p:spPr>
        <p:txBody>
          <a:bodyPr/>
          <a:lstStyle/>
          <a:p>
            <a:fld id="{565A3DC8-E9E5-4672-8F00-ADD26D4DB9BC}" type="slidenum">
              <a:rPr lang="en-GB" sz="2000" b="1" smtClean="0">
                <a:solidFill>
                  <a:schemeClr val="tx1"/>
                </a:solidFill>
              </a:rPr>
              <a:t>35</a:t>
            </a:fld>
            <a:endParaRPr lang="en-GB" sz="2000" b="1" dirty="0">
              <a:solidFill>
                <a:schemeClr val="tx1"/>
              </a:solidFill>
            </a:endParaRPr>
          </a:p>
        </p:txBody>
      </p:sp>
    </p:spTree>
    <p:extLst>
      <p:ext uri="{BB962C8B-B14F-4D97-AF65-F5344CB8AC3E}">
        <p14:creationId xmlns:p14="http://schemas.microsoft.com/office/powerpoint/2010/main" val="2458051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44624"/>
            <a:ext cx="12017829" cy="576064"/>
          </a:xfrm>
        </p:spPr>
        <p:txBody>
          <a:bodyPr>
            <a:noAutofit/>
          </a:bodyPr>
          <a:lstStyle/>
          <a:p>
            <a:r>
              <a:rPr lang="en-GB" sz="4000" b="1" dirty="0">
                <a:solidFill>
                  <a:srgbClr val="FF0000"/>
                </a:solidFill>
                <a:latin typeface="Comic Sans MS" panose="030F0702030302020204" pitchFamily="66" charset="0"/>
              </a:rPr>
              <a:t>QUESTIONS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6114" y="692696"/>
                <a:ext cx="11974286" cy="6120680"/>
              </a:xfrm>
            </p:spPr>
            <p:txBody>
              <a:bodyPr>
                <a:noAutofit/>
              </a:bodyPr>
              <a:lstStyle/>
              <a:p>
                <a:pPr marL="0" indent="0" algn="just">
                  <a:buNone/>
                </a:pPr>
                <a:r>
                  <a:rPr lang="en-GB" sz="3600" b="1" dirty="0">
                    <a:latin typeface="Comic Sans MS" panose="030F0702030302020204" pitchFamily="66" charset="0"/>
                  </a:rPr>
                  <a:t>1. A harmonic wave is traveling along a rope. It is observed that the oscillator that generates the wave completes 40.0 vibrations in 30.0 s. Also, a given maximum travels 425 cm along a rope in 10.0 s. What is the wavelength?</a:t>
                </a:r>
              </a:p>
              <a:p>
                <a:pPr marL="0" indent="0" algn="just">
                  <a:buNone/>
                </a:pPr>
                <a:endParaRPr lang="en-GB" sz="3600" b="1" dirty="0">
                  <a:latin typeface="Comic Sans MS" panose="030F0702030302020204" pitchFamily="66" charset="0"/>
                </a:endParaRPr>
              </a:p>
              <a:p>
                <a:pPr marL="0" indent="0" algn="just">
                  <a:buNone/>
                </a:pPr>
                <a:r>
                  <a:rPr lang="en-GB" sz="3600" b="1" dirty="0">
                    <a:latin typeface="Comic Sans MS" panose="030F0702030302020204" pitchFamily="66" charset="0"/>
                  </a:rPr>
                  <a:t>2. A certain transverse wave is described by </a:t>
                </a:r>
                <a14:m>
                  <m:oMath xmlns:m="http://schemas.openxmlformats.org/officeDocument/2006/math">
                    <m:r>
                      <a:rPr lang="en-GB" sz="3600" b="1" i="1">
                        <a:latin typeface="Cambria Math"/>
                      </a:rPr>
                      <m:t>𝒚</m:t>
                    </m:r>
                    <m:d>
                      <m:dPr>
                        <m:ctrlPr>
                          <a:rPr lang="en-GB" sz="3600" b="1" i="1">
                            <a:latin typeface="Cambria Math" panose="02040503050406030204" pitchFamily="18" charset="0"/>
                          </a:rPr>
                        </m:ctrlPr>
                      </m:dPr>
                      <m:e>
                        <m:r>
                          <a:rPr lang="en-GB" sz="3600" b="1" i="1">
                            <a:latin typeface="Cambria Math"/>
                          </a:rPr>
                          <m:t>𝒙</m:t>
                        </m:r>
                        <m:r>
                          <a:rPr lang="en-GB" sz="3600" b="1" i="1">
                            <a:latin typeface="Cambria Math"/>
                          </a:rPr>
                          <m:t>,</m:t>
                        </m:r>
                        <m:r>
                          <a:rPr lang="en-GB" sz="3600" b="1" i="1">
                            <a:latin typeface="Cambria Math"/>
                          </a:rPr>
                          <m:t>𝒕</m:t>
                        </m:r>
                      </m:e>
                    </m:d>
                    <m:r>
                      <a:rPr lang="en-GB" sz="3600" b="1" i="1">
                        <a:latin typeface="Cambria Math"/>
                      </a:rPr>
                      <m:t>=</m:t>
                    </m:r>
                    <m:d>
                      <m:dPr>
                        <m:ctrlPr>
                          <a:rPr lang="en-GB" sz="3600" b="1" i="1">
                            <a:latin typeface="Cambria Math" panose="02040503050406030204" pitchFamily="18" charset="0"/>
                          </a:rPr>
                        </m:ctrlPr>
                      </m:dPr>
                      <m:e>
                        <m:r>
                          <a:rPr lang="en-GB" sz="3600" b="1" i="1">
                            <a:latin typeface="Cambria Math"/>
                          </a:rPr>
                          <m:t>𝟔</m:t>
                        </m:r>
                        <m:r>
                          <a:rPr lang="en-GB" sz="3600" b="1" i="1">
                            <a:latin typeface="Cambria Math"/>
                          </a:rPr>
                          <m:t>.</m:t>
                        </m:r>
                        <m:r>
                          <a:rPr lang="en-GB" sz="3600" b="1" i="1">
                            <a:latin typeface="Cambria Math"/>
                          </a:rPr>
                          <m:t>𝟓𝟎</m:t>
                        </m:r>
                        <m:r>
                          <a:rPr lang="en-GB" sz="3600" b="1" i="1">
                            <a:latin typeface="Cambria Math"/>
                          </a:rPr>
                          <m:t> </m:t>
                        </m:r>
                        <m:r>
                          <a:rPr lang="en-GB" sz="3600" b="1" i="1">
                            <a:latin typeface="Cambria Math"/>
                          </a:rPr>
                          <m:t>𝒎𝒎</m:t>
                        </m:r>
                      </m:e>
                    </m:d>
                    <m:func>
                      <m:funcPr>
                        <m:ctrlPr>
                          <a:rPr lang="en-GB" sz="3600" b="1" i="1">
                            <a:latin typeface="Cambria Math" panose="02040503050406030204" pitchFamily="18" charset="0"/>
                          </a:rPr>
                        </m:ctrlPr>
                      </m:funcPr>
                      <m:fName>
                        <m:r>
                          <a:rPr lang="en-GB" sz="3600" b="1">
                            <a:latin typeface="Cambria Math"/>
                          </a:rPr>
                          <m:t>𝐜𝐨𝐬</m:t>
                        </m:r>
                      </m:fName>
                      <m:e>
                        <m:r>
                          <a:rPr lang="en-GB" sz="3600" b="1" i="1">
                            <a:latin typeface="Cambria Math"/>
                          </a:rPr>
                          <m:t>𝟐</m:t>
                        </m:r>
                        <m:r>
                          <a:rPr lang="en-GB" sz="3600" b="1" i="1">
                            <a:latin typeface="Cambria Math"/>
                            <a:ea typeface="Cambria Math"/>
                          </a:rPr>
                          <m:t>𝝅</m:t>
                        </m:r>
                        <m:d>
                          <m:dPr>
                            <m:ctrlPr>
                              <a:rPr lang="en-GB" sz="3600" b="1" i="1">
                                <a:latin typeface="Cambria Math" panose="02040503050406030204" pitchFamily="18" charset="0"/>
                                <a:ea typeface="Cambria Math"/>
                              </a:rPr>
                            </m:ctrlPr>
                          </m:dPr>
                          <m:e>
                            <m:f>
                              <m:fPr>
                                <m:ctrlPr>
                                  <a:rPr lang="en-GB" sz="3600" b="1" i="1">
                                    <a:latin typeface="Cambria Math" panose="02040503050406030204" pitchFamily="18" charset="0"/>
                                    <a:ea typeface="Cambria Math"/>
                                  </a:rPr>
                                </m:ctrlPr>
                              </m:fPr>
                              <m:num>
                                <m:r>
                                  <a:rPr lang="en-GB" sz="3600" b="1" i="1">
                                    <a:latin typeface="Cambria Math"/>
                                    <a:ea typeface="Cambria Math"/>
                                  </a:rPr>
                                  <m:t>𝒙</m:t>
                                </m:r>
                              </m:num>
                              <m:den>
                                <m:r>
                                  <a:rPr lang="en-GB" sz="3600" b="1" i="1">
                                    <a:latin typeface="Cambria Math"/>
                                    <a:ea typeface="Cambria Math"/>
                                  </a:rPr>
                                  <m:t>𝟐𝟖</m:t>
                                </m:r>
                                <m:r>
                                  <a:rPr lang="en-GB" sz="3600" b="1" i="1">
                                    <a:latin typeface="Cambria Math"/>
                                    <a:ea typeface="Cambria Math"/>
                                  </a:rPr>
                                  <m:t>.</m:t>
                                </m:r>
                                <m:r>
                                  <a:rPr lang="en-GB" sz="3600" b="1" i="1">
                                    <a:latin typeface="Cambria Math"/>
                                    <a:ea typeface="Cambria Math"/>
                                  </a:rPr>
                                  <m:t>𝟎</m:t>
                                </m:r>
                                <m:r>
                                  <a:rPr lang="en-GB" sz="3600" b="1" i="1">
                                    <a:latin typeface="Cambria Math"/>
                                    <a:ea typeface="Cambria Math"/>
                                  </a:rPr>
                                  <m:t> </m:t>
                                </m:r>
                                <m:r>
                                  <a:rPr lang="en-GB" sz="3600" b="1" i="1">
                                    <a:latin typeface="Cambria Math"/>
                                    <a:ea typeface="Cambria Math"/>
                                  </a:rPr>
                                  <m:t>𝒄𝒎</m:t>
                                </m:r>
                              </m:den>
                            </m:f>
                            <m:r>
                              <a:rPr lang="en-GB" sz="3600" b="1" i="1">
                                <a:latin typeface="Cambria Math"/>
                                <a:ea typeface="Cambria Math"/>
                              </a:rPr>
                              <m:t>−</m:t>
                            </m:r>
                            <m:f>
                              <m:fPr>
                                <m:ctrlPr>
                                  <a:rPr lang="en-GB" sz="3600" b="1" i="1">
                                    <a:latin typeface="Cambria Math" panose="02040503050406030204" pitchFamily="18" charset="0"/>
                                    <a:ea typeface="Cambria Math"/>
                                  </a:rPr>
                                </m:ctrlPr>
                              </m:fPr>
                              <m:num>
                                <m:r>
                                  <a:rPr lang="en-GB" sz="3600" b="1" i="1">
                                    <a:latin typeface="Cambria Math"/>
                                    <a:ea typeface="Cambria Math"/>
                                  </a:rPr>
                                  <m:t>𝒕</m:t>
                                </m:r>
                              </m:num>
                              <m:den>
                                <m:r>
                                  <a:rPr lang="en-GB" sz="3600" b="1" i="1">
                                    <a:latin typeface="Cambria Math"/>
                                    <a:ea typeface="Cambria Math"/>
                                  </a:rPr>
                                  <m:t>𝟎</m:t>
                                </m:r>
                                <m:r>
                                  <a:rPr lang="en-GB" sz="3600" b="1" i="1">
                                    <a:latin typeface="Cambria Math"/>
                                    <a:ea typeface="Cambria Math"/>
                                  </a:rPr>
                                  <m:t>.</m:t>
                                </m:r>
                                <m:r>
                                  <a:rPr lang="en-GB" sz="3600" b="1" i="1">
                                    <a:latin typeface="Cambria Math"/>
                                    <a:ea typeface="Cambria Math"/>
                                  </a:rPr>
                                  <m:t>𝟎𝟑𝟔𝟎</m:t>
                                </m:r>
                                <m:r>
                                  <a:rPr lang="en-GB" sz="3600" b="1" i="1">
                                    <a:latin typeface="Cambria Math"/>
                                    <a:ea typeface="Cambria Math"/>
                                  </a:rPr>
                                  <m:t> </m:t>
                                </m:r>
                                <m:r>
                                  <a:rPr lang="en-GB" sz="3600" b="1" i="1">
                                    <a:latin typeface="Cambria Math"/>
                                    <a:ea typeface="Cambria Math"/>
                                  </a:rPr>
                                  <m:t>𝒔</m:t>
                                </m:r>
                              </m:den>
                            </m:f>
                          </m:e>
                        </m:d>
                      </m:e>
                    </m:func>
                  </m:oMath>
                </a14:m>
                <a:endParaRPr lang="en-GB" sz="3600" b="1" dirty="0">
                  <a:latin typeface="Comic Sans MS" panose="030F0702030302020204" pitchFamily="66" charset="0"/>
                </a:endParaRPr>
              </a:p>
              <a:p>
                <a:pPr marL="0" indent="0" algn="just">
                  <a:buNone/>
                </a:pPr>
                <a:r>
                  <a:rPr lang="en-GB" sz="3600" b="1" dirty="0">
                    <a:latin typeface="Comic Sans MS" panose="030F0702030302020204" pitchFamily="66" charset="0"/>
                  </a:rPr>
                  <a:t>Determine the wave’s (a) amplitude; (b) wavelength; (c) frequency; (d) speed of propagation; (e) direction of propagation.</a:t>
                </a:r>
              </a:p>
              <a:p>
                <a:pPr marL="0" indent="0" algn="just">
                  <a:buNone/>
                </a:pPr>
                <a:endParaRPr lang="en-GB" sz="3600" b="1" dirty="0">
                  <a:latin typeface="Comic Sans MS" panose="030F0702030302020204" pitchFamily="66" charset="0"/>
                </a:endParaRPr>
              </a:p>
              <a:p>
                <a:pPr marL="0" indent="0" algn="just">
                  <a:buNone/>
                </a:pPr>
                <a:endParaRPr lang="en-GB" sz="36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6114" y="692696"/>
                <a:ext cx="11974286" cy="6120680"/>
              </a:xfrm>
              <a:blipFill>
                <a:blip r:embed="rId2"/>
                <a:stretch>
                  <a:fillRect l="-1527" t="-2490" r="-1578" b="-428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4070208-8D54-4EA8-A5D3-8D8D0ACE5185}"/>
              </a:ext>
            </a:extLst>
          </p:cNvPr>
          <p:cNvSpPr>
            <a:spLocks noGrp="1"/>
          </p:cNvSpPr>
          <p:nvPr>
            <p:ph type="sldNum" sz="quarter" idx="12"/>
          </p:nvPr>
        </p:nvSpPr>
        <p:spPr>
          <a:xfrm>
            <a:off x="9292771" y="6370864"/>
            <a:ext cx="2743200" cy="365125"/>
          </a:xfrm>
        </p:spPr>
        <p:txBody>
          <a:bodyPr/>
          <a:lstStyle/>
          <a:p>
            <a:fld id="{565A3DC8-E9E5-4672-8F00-ADD26D4DB9BC}" type="slidenum">
              <a:rPr lang="en-GB" sz="2000" b="1" smtClean="0">
                <a:solidFill>
                  <a:schemeClr val="tx1"/>
                </a:solidFill>
              </a:rPr>
              <a:t>36</a:t>
            </a:fld>
            <a:endParaRPr lang="en-GB" sz="2000" b="1" dirty="0">
              <a:solidFill>
                <a:schemeClr val="tx1"/>
              </a:solidFill>
            </a:endParaRPr>
          </a:p>
        </p:txBody>
      </p:sp>
    </p:spTree>
    <p:extLst>
      <p:ext uri="{BB962C8B-B14F-4D97-AF65-F5344CB8AC3E}">
        <p14:creationId xmlns:p14="http://schemas.microsoft.com/office/powerpoint/2010/main" val="262841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542" y="116632"/>
                <a:ext cx="12032344" cy="6624736"/>
              </a:xfrm>
            </p:spPr>
            <p:txBody>
              <a:bodyPr>
                <a:noAutofit/>
              </a:bodyPr>
              <a:lstStyle/>
              <a:p>
                <a:pPr marL="0" indent="0" algn="just">
                  <a:buNone/>
                </a:pPr>
                <a:r>
                  <a:rPr lang="en-GB" sz="4000" b="1" dirty="0">
                    <a:latin typeface="Comic Sans MS" panose="030F0702030302020204" pitchFamily="66" charset="0"/>
                  </a:rPr>
                  <a:t>3. A transverse wave on a rope is given by </a:t>
                </a:r>
              </a:p>
              <a:p>
                <a:pPr marL="0" indent="0" algn="just">
                  <a:buNone/>
                </a:pPr>
                <a14:m>
                  <m:oMath xmlns:m="http://schemas.openxmlformats.org/officeDocument/2006/math">
                    <m:r>
                      <a:rPr lang="en-GB" sz="4000" b="1">
                        <a:latin typeface="Cambria Math"/>
                      </a:rPr>
                      <m:t>𝐲</m:t>
                    </m:r>
                    <m:d>
                      <m:dPr>
                        <m:ctrlPr>
                          <a:rPr lang="en-GB" sz="4000" b="1" i="1">
                            <a:latin typeface="Cambria Math" panose="02040503050406030204" pitchFamily="18" charset="0"/>
                          </a:rPr>
                        </m:ctrlPr>
                      </m:dPr>
                      <m:e>
                        <m:r>
                          <a:rPr lang="en-GB" sz="4000" b="1" i="1">
                            <a:latin typeface="Cambria Math"/>
                          </a:rPr>
                          <m:t>𝒙</m:t>
                        </m:r>
                        <m:r>
                          <a:rPr lang="en-GB" sz="4000" b="1" i="1">
                            <a:latin typeface="Cambria Math"/>
                          </a:rPr>
                          <m:t>,</m:t>
                        </m:r>
                        <m:r>
                          <a:rPr lang="en-GB" sz="4000" b="1" i="1">
                            <a:latin typeface="Cambria Math"/>
                          </a:rPr>
                          <m:t>𝒕</m:t>
                        </m:r>
                      </m:e>
                    </m:d>
                    <m:r>
                      <a:rPr lang="en-US" sz="4000" b="1" i="1">
                        <a:latin typeface="Cambria Math" panose="02040503050406030204" pitchFamily="18" charset="0"/>
                      </a:rPr>
                      <m:t>=</m:t>
                    </m:r>
                    <m:d>
                      <m:dPr>
                        <m:ctrlPr>
                          <a:rPr lang="en-GB" sz="4000" b="1" i="1">
                            <a:latin typeface="Cambria Math" panose="02040503050406030204" pitchFamily="18" charset="0"/>
                          </a:rPr>
                        </m:ctrlPr>
                      </m:dPr>
                      <m:e>
                        <m:r>
                          <a:rPr lang="en-GB" sz="4000" b="1" i="1">
                            <a:latin typeface="Cambria Math"/>
                          </a:rPr>
                          <m:t>𝟎</m:t>
                        </m:r>
                        <m:r>
                          <a:rPr lang="en-GB" sz="4000" b="1" i="1">
                            <a:latin typeface="Cambria Math"/>
                          </a:rPr>
                          <m:t>.</m:t>
                        </m:r>
                        <m:r>
                          <a:rPr lang="en-GB" sz="4000" b="1" i="1">
                            <a:latin typeface="Cambria Math"/>
                          </a:rPr>
                          <m:t>𝟕𝟓𝟎</m:t>
                        </m:r>
                        <m:r>
                          <a:rPr lang="en-GB" sz="4000" b="1" i="1">
                            <a:latin typeface="Cambria Math"/>
                          </a:rPr>
                          <m:t> </m:t>
                        </m:r>
                        <m:r>
                          <a:rPr lang="en-GB" sz="4000" b="1" i="1">
                            <a:latin typeface="Cambria Math"/>
                          </a:rPr>
                          <m:t>𝒄𝒎</m:t>
                        </m:r>
                      </m:e>
                    </m:d>
                    <m:func>
                      <m:funcPr>
                        <m:ctrlPr>
                          <a:rPr lang="en-GB" sz="4000" b="1" i="1">
                            <a:latin typeface="Cambria Math" panose="02040503050406030204" pitchFamily="18" charset="0"/>
                          </a:rPr>
                        </m:ctrlPr>
                      </m:funcPr>
                      <m:fName>
                        <m:r>
                          <a:rPr lang="en-GB" sz="4000" b="1">
                            <a:latin typeface="Cambria Math"/>
                          </a:rPr>
                          <m:t>𝐜𝐨𝐬</m:t>
                        </m:r>
                      </m:fName>
                      <m:e>
                        <m:r>
                          <a:rPr lang="en-GB" sz="4000" b="1" i="1">
                            <a:latin typeface="Cambria Math"/>
                            <a:ea typeface="Cambria Math"/>
                          </a:rPr>
                          <m:t>𝝅</m:t>
                        </m:r>
                        <m:d>
                          <m:dPr>
                            <m:begChr m:val="["/>
                            <m:endChr m:val="]"/>
                            <m:ctrlPr>
                              <a:rPr lang="en-GB" sz="4000" b="1" i="1">
                                <a:latin typeface="Cambria Math" panose="02040503050406030204" pitchFamily="18" charset="0"/>
                                <a:ea typeface="Cambria Math"/>
                              </a:rPr>
                            </m:ctrlPr>
                          </m:dPr>
                          <m:e>
                            <m:d>
                              <m:dPr>
                                <m:ctrlPr>
                                  <a:rPr lang="en-GB" sz="4000" b="1" i="1">
                                    <a:latin typeface="Cambria Math" panose="02040503050406030204" pitchFamily="18" charset="0"/>
                                    <a:ea typeface="Cambria Math"/>
                                  </a:rPr>
                                </m:ctrlPr>
                              </m:dPr>
                              <m:e>
                                <m:r>
                                  <a:rPr lang="en-GB" sz="4000" b="1" i="1">
                                    <a:latin typeface="Cambria Math"/>
                                    <a:ea typeface="Cambria Math"/>
                                  </a:rPr>
                                  <m:t>𝟎</m:t>
                                </m:r>
                                <m:r>
                                  <a:rPr lang="en-GB" sz="4000" b="1" i="1">
                                    <a:latin typeface="Cambria Math"/>
                                    <a:ea typeface="Cambria Math"/>
                                  </a:rPr>
                                  <m:t>.</m:t>
                                </m:r>
                                <m:r>
                                  <a:rPr lang="en-GB" sz="4000" b="1" i="1">
                                    <a:latin typeface="Cambria Math"/>
                                    <a:ea typeface="Cambria Math"/>
                                  </a:rPr>
                                  <m:t>𝟒𝟎𝟎</m:t>
                                </m:r>
                                <m:r>
                                  <a:rPr lang="en-GB" sz="4000" b="1" i="1">
                                    <a:latin typeface="Cambria Math"/>
                                    <a:ea typeface="Cambria Math"/>
                                  </a:rPr>
                                  <m:t> </m:t>
                                </m:r>
                                <m:sSup>
                                  <m:sSupPr>
                                    <m:ctrlPr>
                                      <a:rPr lang="en-GB" sz="4000" b="1" i="1">
                                        <a:latin typeface="Cambria Math" panose="02040503050406030204" pitchFamily="18" charset="0"/>
                                        <a:ea typeface="Cambria Math"/>
                                      </a:rPr>
                                    </m:ctrlPr>
                                  </m:sSupPr>
                                  <m:e>
                                    <m:r>
                                      <a:rPr lang="en-GB" sz="4000" b="1" i="1">
                                        <a:latin typeface="Cambria Math"/>
                                        <a:ea typeface="Cambria Math"/>
                                      </a:rPr>
                                      <m:t>𝒄𝒎</m:t>
                                    </m:r>
                                  </m:e>
                                  <m:sup>
                                    <m:r>
                                      <a:rPr lang="en-GB" sz="4000" b="1" i="1">
                                        <a:latin typeface="Cambria Math"/>
                                        <a:ea typeface="Cambria Math"/>
                                      </a:rPr>
                                      <m:t>−</m:t>
                                    </m:r>
                                    <m:r>
                                      <a:rPr lang="en-GB" sz="4000" b="1" i="1">
                                        <a:latin typeface="Cambria Math"/>
                                        <a:ea typeface="Cambria Math"/>
                                      </a:rPr>
                                      <m:t>𝟏</m:t>
                                    </m:r>
                                  </m:sup>
                                </m:sSup>
                              </m:e>
                            </m:d>
                            <m:r>
                              <a:rPr lang="en-GB" sz="4000" b="1" i="1">
                                <a:latin typeface="Cambria Math"/>
                                <a:ea typeface="Cambria Math"/>
                              </a:rPr>
                              <m:t>𝒙</m:t>
                            </m:r>
                            <m:r>
                              <a:rPr lang="en-GB" sz="4000" b="1" i="1">
                                <a:latin typeface="Cambria Math"/>
                                <a:ea typeface="Cambria Math"/>
                              </a:rPr>
                              <m:t>+</m:t>
                            </m:r>
                            <m:d>
                              <m:dPr>
                                <m:ctrlPr>
                                  <a:rPr lang="en-GB" sz="4000" b="1" i="1">
                                    <a:latin typeface="Cambria Math" panose="02040503050406030204" pitchFamily="18" charset="0"/>
                                    <a:ea typeface="Cambria Math"/>
                                  </a:rPr>
                                </m:ctrlPr>
                              </m:dPr>
                              <m:e>
                                <m:r>
                                  <a:rPr lang="en-GB" sz="4000" b="1" i="1">
                                    <a:latin typeface="Cambria Math"/>
                                    <a:ea typeface="Cambria Math"/>
                                  </a:rPr>
                                  <m:t>𝟐𝟓𝟎</m:t>
                                </m:r>
                                <m:r>
                                  <a:rPr lang="en-GB" sz="4000" b="1" i="1">
                                    <a:latin typeface="Cambria Math"/>
                                    <a:ea typeface="Cambria Math"/>
                                  </a:rPr>
                                  <m:t> </m:t>
                                </m:r>
                                <m:sSup>
                                  <m:sSupPr>
                                    <m:ctrlPr>
                                      <a:rPr lang="en-GB" sz="4000" b="1" i="1">
                                        <a:latin typeface="Cambria Math" panose="02040503050406030204" pitchFamily="18" charset="0"/>
                                        <a:ea typeface="Cambria Math"/>
                                      </a:rPr>
                                    </m:ctrlPr>
                                  </m:sSupPr>
                                  <m:e>
                                    <m:r>
                                      <a:rPr lang="en-GB" sz="4000" b="1" i="1">
                                        <a:latin typeface="Cambria Math"/>
                                        <a:ea typeface="Cambria Math"/>
                                      </a:rPr>
                                      <m:t>𝒔</m:t>
                                    </m:r>
                                  </m:e>
                                  <m:sup>
                                    <m:r>
                                      <a:rPr lang="en-GB" sz="4000" b="1" i="1">
                                        <a:latin typeface="Cambria Math"/>
                                        <a:ea typeface="Cambria Math"/>
                                      </a:rPr>
                                      <m:t>−</m:t>
                                    </m:r>
                                    <m:r>
                                      <a:rPr lang="en-GB" sz="4000" b="1" i="1">
                                        <a:latin typeface="Cambria Math"/>
                                        <a:ea typeface="Cambria Math"/>
                                      </a:rPr>
                                      <m:t>𝟏</m:t>
                                    </m:r>
                                  </m:sup>
                                </m:sSup>
                                <m:r>
                                  <a:rPr lang="en-GB" sz="4000" b="1" i="1">
                                    <a:latin typeface="Cambria Math"/>
                                    <a:ea typeface="Cambria Math"/>
                                  </a:rPr>
                                  <m:t> </m:t>
                                </m:r>
                              </m:e>
                            </m:d>
                            <m:r>
                              <a:rPr lang="en-GB" sz="4000" b="1" i="1">
                                <a:latin typeface="Cambria Math"/>
                                <a:ea typeface="Cambria Math"/>
                              </a:rPr>
                              <m:t>𝒕</m:t>
                            </m:r>
                          </m:e>
                        </m:d>
                      </m:e>
                    </m:func>
                  </m:oMath>
                </a14:m>
                <a:r>
                  <a:rPr lang="en-GB" sz="4000" b="1" dirty="0">
                    <a:latin typeface="Comic Sans MS" panose="030F0702030302020204" pitchFamily="66" charset="0"/>
                  </a:rPr>
                  <a:t> </a:t>
                </a:r>
              </a:p>
              <a:p>
                <a:pPr marL="742950" indent="-742950" algn="just">
                  <a:buAutoNum type="alphaLcParenBoth"/>
                </a:pPr>
                <a:r>
                  <a:rPr lang="en-GB" sz="4000" b="1" dirty="0">
                    <a:latin typeface="Comic Sans MS" panose="030F0702030302020204" pitchFamily="66" charset="0"/>
                  </a:rPr>
                  <a:t>Find the amplitude, period, frequency, wavelength, and speed of propagation. </a:t>
                </a:r>
              </a:p>
              <a:p>
                <a:pPr marL="742950" indent="-742950" algn="just">
                  <a:buAutoNum type="alphaLcParenBoth"/>
                </a:pPr>
                <a:r>
                  <a:rPr lang="en-GB" sz="4000" b="1" dirty="0">
                    <a:latin typeface="Comic Sans MS" panose="030F0702030302020204" pitchFamily="66" charset="0"/>
                  </a:rPr>
                  <a:t>(b) Sketch the shape of the rope at these values of </a:t>
                </a:r>
                <a:r>
                  <a:rPr lang="en-GB" sz="4000" b="1" i="1" dirty="0">
                    <a:latin typeface="Comic Sans MS" panose="030F0702030302020204" pitchFamily="66" charset="0"/>
                  </a:rPr>
                  <a:t>t</a:t>
                </a:r>
                <a:r>
                  <a:rPr lang="en-GB" sz="4000" b="1" dirty="0">
                    <a:latin typeface="Comic Sans MS" panose="030F0702030302020204" pitchFamily="66" charset="0"/>
                  </a:rPr>
                  <a:t>: 0, 0.0005 s, 0.0010 s. </a:t>
                </a:r>
              </a:p>
              <a:p>
                <a:pPr marL="742950" indent="-742950" algn="just">
                  <a:buAutoNum type="alphaLcParenBoth"/>
                </a:pPr>
                <a:r>
                  <a:rPr lang="en-GB" sz="4000" b="1" dirty="0">
                    <a:latin typeface="Comic Sans MS" panose="030F0702030302020204" pitchFamily="66" charset="0"/>
                  </a:rPr>
                  <a:t>Is the wave traveling in the </a:t>
                </a:r>
                <a14:m>
                  <m:oMath xmlns:m="http://schemas.openxmlformats.org/officeDocument/2006/math">
                    <m:r>
                      <a:rPr lang="en-GB" sz="4000" b="1" i="1">
                        <a:latin typeface="Cambria Math"/>
                      </a:rPr>
                      <m:t>+</m:t>
                    </m:r>
                    <m:r>
                      <a:rPr lang="en-GB" sz="4000" b="1" i="1">
                        <a:latin typeface="Cambria Math"/>
                      </a:rPr>
                      <m:t>𝒙</m:t>
                    </m:r>
                  </m:oMath>
                </a14:m>
                <a:r>
                  <a:rPr lang="en-GB" sz="4000" b="1" dirty="0">
                    <a:latin typeface="Comic Sans MS" panose="030F0702030302020204" pitchFamily="66" charset="0"/>
                  </a:rPr>
                  <a:t> or </a:t>
                </a:r>
                <a14:m>
                  <m:oMath xmlns:m="http://schemas.openxmlformats.org/officeDocument/2006/math">
                    <m:r>
                      <a:rPr lang="en-GB" sz="4000" b="1" i="1">
                        <a:latin typeface="Cambria Math"/>
                      </a:rPr>
                      <m:t>−</m:t>
                    </m:r>
                    <m:r>
                      <a:rPr lang="en-GB" sz="4000" b="1" i="1">
                        <a:latin typeface="Cambria Math"/>
                      </a:rPr>
                      <m:t>𝒙</m:t>
                    </m:r>
                  </m:oMath>
                </a14:m>
                <a:r>
                  <a:rPr lang="en-GB" sz="4000" b="1" dirty="0">
                    <a:latin typeface="Comic Sans MS" panose="030F0702030302020204" pitchFamily="66" charset="0"/>
                  </a:rPr>
                  <a:t> direction?</a:t>
                </a:r>
              </a:p>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542" y="116632"/>
                <a:ext cx="12032344" cy="6624736"/>
              </a:xfrm>
              <a:blipFill>
                <a:blip r:embed="rId2"/>
                <a:stretch>
                  <a:fillRect l="-2178" t="-2576" r="-1824"/>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4A1A541D-EA8A-4AEE-8D2B-D05A0A4CE359}"/>
              </a:ext>
            </a:extLst>
          </p:cNvPr>
          <p:cNvSpPr>
            <a:spLocks noGrp="1"/>
          </p:cNvSpPr>
          <p:nvPr>
            <p:ph type="sldNum" sz="quarter" idx="12"/>
          </p:nvPr>
        </p:nvSpPr>
        <p:spPr>
          <a:xfrm>
            <a:off x="9292771" y="6269265"/>
            <a:ext cx="2743200" cy="365125"/>
          </a:xfrm>
        </p:spPr>
        <p:txBody>
          <a:bodyPr/>
          <a:lstStyle/>
          <a:p>
            <a:fld id="{565A3DC8-E9E5-4672-8F00-ADD26D4DB9BC}" type="slidenum">
              <a:rPr lang="en-GB" sz="2000" b="1" smtClean="0">
                <a:solidFill>
                  <a:schemeClr val="tx1"/>
                </a:solidFill>
              </a:rPr>
              <a:t>37</a:t>
            </a:fld>
            <a:endParaRPr lang="en-GB" sz="2000" b="1" dirty="0">
              <a:solidFill>
                <a:schemeClr val="tx1"/>
              </a:solidFill>
            </a:endParaRPr>
          </a:p>
        </p:txBody>
      </p:sp>
    </p:spTree>
    <p:extLst>
      <p:ext uri="{BB962C8B-B14F-4D97-AF65-F5344CB8AC3E}">
        <p14:creationId xmlns:p14="http://schemas.microsoft.com/office/powerpoint/2010/main" val="704196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028" y="44624"/>
                <a:ext cx="12075886" cy="6813376"/>
              </a:xfrm>
            </p:spPr>
            <p:txBody>
              <a:bodyPr>
                <a:noAutofit/>
              </a:bodyPr>
              <a:lstStyle/>
              <a:p>
                <a:pPr marL="0" indent="0" algn="just">
                  <a:buNone/>
                </a:pPr>
                <a:r>
                  <a:rPr lang="en-GB" sz="4000" b="1" dirty="0">
                    <a:latin typeface="Comic Sans MS" panose="030F0702030302020204" pitchFamily="66" charset="0"/>
                  </a:rPr>
                  <a:t>4. Transverse waves on a string have wave speed </a:t>
                </a:r>
                <a14:m>
                  <m:oMath xmlns:m="http://schemas.openxmlformats.org/officeDocument/2006/math">
                    <m:r>
                      <a:rPr lang="en-GB" sz="4000" b="1" i="1">
                        <a:latin typeface="Cambria Math"/>
                      </a:rPr>
                      <m:t>𝟖</m:t>
                    </m:r>
                    <m:r>
                      <a:rPr lang="en-GB" sz="4000" b="1" i="1">
                        <a:latin typeface="Cambria Math"/>
                      </a:rPr>
                      <m:t>.</m:t>
                    </m:r>
                    <m:r>
                      <a:rPr lang="en-GB" sz="4000" b="1" i="1">
                        <a:latin typeface="Cambria Math"/>
                      </a:rPr>
                      <m:t>𝟎</m:t>
                    </m:r>
                    <m:r>
                      <a:rPr lang="en-GB" sz="4000" b="1" i="1">
                        <a:latin typeface="Cambria Math"/>
                      </a:rPr>
                      <m:t> </m:t>
                    </m:r>
                    <m:f>
                      <m:fPr>
                        <m:type m:val="lin"/>
                        <m:ctrlPr>
                          <a:rPr lang="en-GB" sz="4000" b="1" i="1">
                            <a:latin typeface="Cambria Math" panose="02040503050406030204" pitchFamily="18" charset="0"/>
                          </a:rPr>
                        </m:ctrlPr>
                      </m:fPr>
                      <m:num>
                        <m:r>
                          <a:rPr lang="en-GB" sz="4000" b="1" i="1">
                            <a:latin typeface="Cambria Math"/>
                          </a:rPr>
                          <m:t>𝒎</m:t>
                        </m:r>
                      </m:num>
                      <m:den>
                        <m:r>
                          <a:rPr lang="en-GB" sz="4000" b="1" i="1">
                            <a:latin typeface="Cambria Math"/>
                          </a:rPr>
                          <m:t>𝒔</m:t>
                        </m:r>
                      </m:den>
                    </m:f>
                  </m:oMath>
                </a14:m>
                <a:r>
                  <a:rPr lang="en-GB" sz="4000" b="1" dirty="0">
                    <a:latin typeface="Comic Sans MS" panose="030F0702030302020204" pitchFamily="66" charset="0"/>
                  </a:rPr>
                  <a:t>, amplitude </a:t>
                </a:r>
                <a14:m>
                  <m:oMath xmlns:m="http://schemas.openxmlformats.org/officeDocument/2006/math">
                    <m:r>
                      <a:rPr lang="en-GB" sz="4000" b="1" i="1">
                        <a:latin typeface="Cambria Math"/>
                      </a:rPr>
                      <m:t>𝟎</m:t>
                    </m:r>
                    <m:r>
                      <a:rPr lang="en-GB" sz="4000" b="1" i="1">
                        <a:latin typeface="Cambria Math"/>
                      </a:rPr>
                      <m:t>.</m:t>
                    </m:r>
                    <m:r>
                      <a:rPr lang="en-GB" sz="4000" b="1" i="1">
                        <a:latin typeface="Cambria Math"/>
                      </a:rPr>
                      <m:t>𝟎𝟕𝟎𝟎</m:t>
                    </m:r>
                    <m:r>
                      <a:rPr lang="en-GB" sz="4000" b="1" i="1">
                        <a:latin typeface="Cambria Math"/>
                      </a:rPr>
                      <m:t> </m:t>
                    </m:r>
                    <m:r>
                      <a:rPr lang="en-GB" sz="4000" b="1" i="1">
                        <a:latin typeface="Cambria Math"/>
                      </a:rPr>
                      <m:t>𝒎</m:t>
                    </m:r>
                  </m:oMath>
                </a14:m>
                <a:r>
                  <a:rPr lang="en-GB" sz="4000" b="1" dirty="0">
                    <a:latin typeface="Comic Sans MS" panose="030F0702030302020204" pitchFamily="66" charset="0"/>
                  </a:rPr>
                  <a:t>, and wavelength </a:t>
                </a:r>
                <a14:m>
                  <m:oMath xmlns:m="http://schemas.openxmlformats.org/officeDocument/2006/math">
                    <m:r>
                      <a:rPr lang="en-GB" sz="4000" b="1" i="1">
                        <a:latin typeface="Cambria Math"/>
                      </a:rPr>
                      <m:t>𝟎</m:t>
                    </m:r>
                    <m:r>
                      <a:rPr lang="en-GB" sz="4000" b="1" i="1">
                        <a:latin typeface="Cambria Math"/>
                      </a:rPr>
                      <m:t>.</m:t>
                    </m:r>
                    <m:r>
                      <a:rPr lang="en-GB" sz="4000" b="1" i="1">
                        <a:latin typeface="Cambria Math"/>
                      </a:rPr>
                      <m:t>𝟑𝟐𝟎</m:t>
                    </m:r>
                    <m:r>
                      <a:rPr lang="en-GB" sz="4000" b="1" i="1">
                        <a:latin typeface="Cambria Math"/>
                      </a:rPr>
                      <m:t> </m:t>
                    </m:r>
                    <m:r>
                      <a:rPr lang="en-GB" sz="4000" b="1" i="1">
                        <a:latin typeface="Cambria Math"/>
                      </a:rPr>
                      <m:t>𝒎</m:t>
                    </m:r>
                  </m:oMath>
                </a14:m>
                <a:r>
                  <a:rPr lang="en-GB" sz="4000" b="1" dirty="0">
                    <a:latin typeface="Comic Sans MS" panose="030F0702030302020204" pitchFamily="66" charset="0"/>
                  </a:rPr>
                  <a:t>. The waves travel in the </a:t>
                </a:r>
                <a14:m>
                  <m:oMath xmlns:m="http://schemas.openxmlformats.org/officeDocument/2006/math">
                    <m:r>
                      <a:rPr lang="en-GB" sz="4000" b="1" i="1">
                        <a:latin typeface="Cambria Math"/>
                      </a:rPr>
                      <m:t>−</m:t>
                    </m:r>
                    <m:r>
                      <a:rPr lang="en-GB" sz="4000" b="1" i="1">
                        <a:latin typeface="Cambria Math"/>
                      </a:rPr>
                      <m:t>𝒙</m:t>
                    </m:r>
                  </m:oMath>
                </a14:m>
                <a:r>
                  <a:rPr lang="en-GB" sz="4000" b="1" dirty="0">
                    <a:latin typeface="Comic Sans MS" panose="030F0702030302020204" pitchFamily="66" charset="0"/>
                  </a:rPr>
                  <a:t> direction, and at </a:t>
                </a:r>
                <a14:m>
                  <m:oMath xmlns:m="http://schemas.openxmlformats.org/officeDocument/2006/math">
                    <m:r>
                      <a:rPr lang="en-GB" sz="4000" b="1" i="1">
                        <a:latin typeface="Cambria Math"/>
                      </a:rPr>
                      <m:t>𝒕</m:t>
                    </m:r>
                    <m:r>
                      <a:rPr lang="en-GB" sz="4000" b="1" i="1">
                        <a:latin typeface="Cambria Math"/>
                      </a:rPr>
                      <m:t>=</m:t>
                    </m:r>
                    <m:r>
                      <a:rPr lang="en-GB" sz="4000" b="1" i="1">
                        <a:latin typeface="Cambria Math"/>
                      </a:rPr>
                      <m:t>𝟎</m:t>
                    </m:r>
                  </m:oMath>
                </a14:m>
                <a:r>
                  <a:rPr lang="en-GB" sz="4000" b="1" dirty="0">
                    <a:latin typeface="Comic Sans MS" panose="030F0702030302020204" pitchFamily="66" charset="0"/>
                  </a:rPr>
                  <a:t> the </a:t>
                </a:r>
                <a14:m>
                  <m:oMath xmlns:m="http://schemas.openxmlformats.org/officeDocument/2006/math">
                    <m:r>
                      <a:rPr lang="en-GB" sz="4000" b="1" i="1">
                        <a:latin typeface="Cambria Math"/>
                      </a:rPr>
                      <m:t>𝒙</m:t>
                    </m:r>
                    <m:r>
                      <a:rPr lang="en-GB" sz="4000" b="1" i="1">
                        <a:latin typeface="Cambria Math"/>
                      </a:rPr>
                      <m:t>=</m:t>
                    </m:r>
                    <m:r>
                      <a:rPr lang="en-GB" sz="4000" b="1" i="1">
                        <a:latin typeface="Cambria Math"/>
                      </a:rPr>
                      <m:t>𝟎</m:t>
                    </m:r>
                  </m:oMath>
                </a14:m>
                <a:r>
                  <a:rPr lang="en-GB" sz="4000" b="1" dirty="0">
                    <a:latin typeface="Comic Sans MS" panose="030F0702030302020204" pitchFamily="66" charset="0"/>
                  </a:rPr>
                  <a:t> the end of the string has its maximum upward displacement. </a:t>
                </a:r>
              </a:p>
              <a:p>
                <a:pPr marL="0" indent="0" algn="just">
                  <a:buNone/>
                </a:pPr>
                <a:r>
                  <a:rPr lang="en-GB" sz="4000" b="1" dirty="0">
                    <a:latin typeface="Comic Sans MS" panose="030F0702030302020204" pitchFamily="66" charset="0"/>
                  </a:rPr>
                  <a:t>(a) Find the frequency, period, and wave number of these waves. </a:t>
                </a:r>
              </a:p>
              <a:p>
                <a:pPr marL="0" indent="0" algn="just">
                  <a:buNone/>
                </a:pPr>
                <a:r>
                  <a:rPr lang="en-GB" sz="4000" b="1" dirty="0">
                    <a:latin typeface="Comic Sans MS" panose="030F0702030302020204" pitchFamily="66" charset="0"/>
                  </a:rPr>
                  <a:t>(b) Write a wave function describing the wave. </a:t>
                </a:r>
              </a:p>
              <a:p>
                <a:pPr marL="0" indent="0" algn="just">
                  <a:buNone/>
                </a:pPr>
                <a:r>
                  <a:rPr lang="en-GB" sz="4000" b="1" dirty="0">
                    <a:latin typeface="Comic Sans MS" panose="030F0702030302020204" pitchFamily="66" charset="0"/>
                  </a:rPr>
                  <a:t>(c) Find the transverse displacement of a particle at </a:t>
                </a:r>
                <a14:m>
                  <m:oMath xmlns:m="http://schemas.openxmlformats.org/officeDocument/2006/math">
                    <m:r>
                      <a:rPr lang="en-GB" sz="4000" b="1" i="1">
                        <a:latin typeface="Cambria Math"/>
                      </a:rPr>
                      <m:t>𝒙</m:t>
                    </m:r>
                    <m:r>
                      <a:rPr lang="en-GB" sz="4000" b="1" i="1">
                        <a:latin typeface="Cambria Math"/>
                      </a:rPr>
                      <m:t>=</m:t>
                    </m:r>
                    <m:r>
                      <a:rPr lang="en-GB" sz="4000" b="1" i="1">
                        <a:latin typeface="Cambria Math"/>
                      </a:rPr>
                      <m:t>𝟎</m:t>
                    </m:r>
                    <m:r>
                      <a:rPr lang="en-GB" sz="4000" b="1" i="1">
                        <a:latin typeface="Cambria Math"/>
                      </a:rPr>
                      <m:t>.</m:t>
                    </m:r>
                    <m:r>
                      <a:rPr lang="en-GB" sz="4000" b="1" i="1">
                        <a:latin typeface="Cambria Math"/>
                      </a:rPr>
                      <m:t>𝟑𝟔𝟎</m:t>
                    </m:r>
                    <m:r>
                      <a:rPr lang="en-GB" sz="4000" b="1" i="1">
                        <a:latin typeface="Cambria Math"/>
                      </a:rPr>
                      <m:t> </m:t>
                    </m:r>
                    <m:r>
                      <a:rPr lang="en-GB" sz="4000" b="1" i="1">
                        <a:latin typeface="Cambria Math"/>
                      </a:rPr>
                      <m:t>𝒎</m:t>
                    </m:r>
                  </m:oMath>
                </a14:m>
                <a:r>
                  <a:rPr lang="en-GB" sz="4000" b="1" dirty="0">
                    <a:latin typeface="Comic Sans MS" panose="030F0702030302020204" pitchFamily="66" charset="0"/>
                  </a:rPr>
                  <a:t> at time </a:t>
                </a:r>
                <a14:m>
                  <m:oMath xmlns:m="http://schemas.openxmlformats.org/officeDocument/2006/math">
                    <m:r>
                      <a:rPr lang="en-GB" sz="4000" b="1" i="1">
                        <a:latin typeface="Cambria Math"/>
                      </a:rPr>
                      <m:t>𝒕</m:t>
                    </m:r>
                    <m:r>
                      <a:rPr lang="en-GB" sz="4000" b="1" i="1">
                        <a:latin typeface="Cambria Math"/>
                      </a:rPr>
                      <m:t>=</m:t>
                    </m:r>
                    <m:r>
                      <a:rPr lang="en-GB" sz="4000" b="1" i="1">
                        <a:latin typeface="Cambria Math"/>
                      </a:rPr>
                      <m:t>𝟎</m:t>
                    </m:r>
                    <m:r>
                      <a:rPr lang="en-GB" sz="4000" b="1" i="1">
                        <a:latin typeface="Cambria Math"/>
                      </a:rPr>
                      <m:t>.</m:t>
                    </m:r>
                    <m:r>
                      <a:rPr lang="en-GB" sz="4000" b="1" i="1">
                        <a:latin typeface="Cambria Math"/>
                      </a:rPr>
                      <m:t>𝟏𝟓𝟎</m:t>
                    </m:r>
                    <m:r>
                      <a:rPr lang="en-GB" sz="4000" b="1" i="1">
                        <a:latin typeface="Cambria Math"/>
                      </a:rPr>
                      <m:t> </m:t>
                    </m:r>
                    <m:r>
                      <a:rPr lang="en-GB" sz="4000" b="1" i="1">
                        <a:latin typeface="Cambria Math"/>
                      </a:rPr>
                      <m:t>𝒔</m:t>
                    </m:r>
                  </m:oMath>
                </a14:m>
                <a:r>
                  <a:rPr lang="en-GB" sz="4000" b="1" dirty="0">
                    <a:latin typeface="Comic Sans MS" panose="030F0702030302020204" pitchFamily="66" charset="0"/>
                  </a:rPr>
                  <a:t>.</a:t>
                </a:r>
              </a:p>
              <a:p>
                <a:pPr marL="0" indent="0" algn="just">
                  <a:buNone/>
                </a:pPr>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028" y="44624"/>
                <a:ext cx="12075886" cy="6813376"/>
              </a:xfrm>
              <a:blipFill>
                <a:blip r:embed="rId2"/>
                <a:stretch>
                  <a:fillRect l="-1817" t="-2504" r="-1767"/>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916FAB06-E671-45C1-A731-0408564CD2D8}"/>
              </a:ext>
            </a:extLst>
          </p:cNvPr>
          <p:cNvSpPr>
            <a:spLocks noGrp="1"/>
          </p:cNvSpPr>
          <p:nvPr>
            <p:ph type="sldNum" sz="quarter" idx="12"/>
          </p:nvPr>
        </p:nvSpPr>
        <p:spPr>
          <a:xfrm>
            <a:off x="9249228" y="6312807"/>
            <a:ext cx="2743200" cy="365125"/>
          </a:xfrm>
        </p:spPr>
        <p:txBody>
          <a:bodyPr/>
          <a:lstStyle/>
          <a:p>
            <a:fld id="{565A3DC8-E9E5-4672-8F00-ADD26D4DB9BC}" type="slidenum">
              <a:rPr lang="en-GB" sz="2000" b="1" smtClean="0">
                <a:solidFill>
                  <a:schemeClr val="tx1"/>
                </a:solidFill>
              </a:rPr>
              <a:t>38</a:t>
            </a:fld>
            <a:endParaRPr lang="en-GB" sz="2000" b="1" dirty="0">
              <a:solidFill>
                <a:schemeClr val="tx1"/>
              </a:solidFill>
            </a:endParaRPr>
          </a:p>
        </p:txBody>
      </p:sp>
    </p:spTree>
    <p:extLst>
      <p:ext uri="{BB962C8B-B14F-4D97-AF65-F5344CB8AC3E}">
        <p14:creationId xmlns:p14="http://schemas.microsoft.com/office/powerpoint/2010/main" val="541054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44624"/>
            <a:ext cx="11916228" cy="864096"/>
          </a:xfrm>
        </p:spPr>
        <p:txBody>
          <a:bodyPr>
            <a:normAutofit/>
          </a:bodyPr>
          <a:lstStyle/>
          <a:p>
            <a:r>
              <a:rPr lang="en-GB" sz="5000" b="1" dirty="0">
                <a:solidFill>
                  <a:srgbClr val="FF0000"/>
                </a:solidFill>
                <a:latin typeface="Comic Sans MS" panose="030F0702030302020204" pitchFamily="66" charset="0"/>
              </a:rPr>
              <a:t>Wave Interference </a:t>
            </a:r>
          </a:p>
        </p:txBody>
      </p:sp>
      <p:sp>
        <p:nvSpPr>
          <p:cNvPr id="3" name="Content Placeholder 2"/>
          <p:cNvSpPr>
            <a:spLocks noGrp="1"/>
          </p:cNvSpPr>
          <p:nvPr>
            <p:ph idx="1"/>
          </p:nvPr>
        </p:nvSpPr>
        <p:spPr>
          <a:xfrm>
            <a:off x="101600" y="908720"/>
            <a:ext cx="11974286" cy="5832648"/>
          </a:xfrm>
        </p:spPr>
        <p:txBody>
          <a:bodyPr>
            <a:normAutofit lnSpcReduction="10000"/>
          </a:bodyPr>
          <a:lstStyle/>
          <a:p>
            <a:pPr algn="just"/>
            <a:r>
              <a:rPr lang="en-GB" sz="4500" b="1" dirty="0">
                <a:latin typeface="Comic Sans MS" panose="030F0702030302020204" pitchFamily="66" charset="0"/>
              </a:rPr>
              <a:t>If two waves were traveling together in the same medium, the medium would react to both waves together, resulting in a single wave. This phenomenon is called </a:t>
            </a:r>
            <a:r>
              <a:rPr lang="en-GB" sz="4500" b="1" dirty="0">
                <a:solidFill>
                  <a:srgbClr val="FF0000"/>
                </a:solidFill>
                <a:latin typeface="Comic Sans MS" panose="030F0702030302020204" pitchFamily="66" charset="0"/>
              </a:rPr>
              <a:t>superposition of waves</a:t>
            </a:r>
            <a:r>
              <a:rPr lang="en-GB" sz="4500" b="1" dirty="0">
                <a:latin typeface="Comic Sans MS" panose="030F0702030302020204" pitchFamily="66" charset="0"/>
              </a:rPr>
              <a:t>. </a:t>
            </a:r>
          </a:p>
          <a:p>
            <a:pPr algn="just"/>
            <a:endParaRPr lang="en-GB" sz="4500" b="1" dirty="0">
              <a:latin typeface="Comic Sans MS" panose="030F0702030302020204" pitchFamily="66" charset="0"/>
            </a:endParaRPr>
          </a:p>
          <a:p>
            <a:pPr algn="just"/>
            <a:r>
              <a:rPr lang="en-GB" sz="4500" b="1" dirty="0">
                <a:latin typeface="Comic Sans MS" panose="030F0702030302020204" pitchFamily="66" charset="0"/>
              </a:rPr>
              <a:t>When two waves interact in this manner, they are said to be interfering with each other. </a:t>
            </a:r>
          </a:p>
        </p:txBody>
      </p:sp>
      <p:sp>
        <p:nvSpPr>
          <p:cNvPr id="4" name="Slide Number Placeholder 3">
            <a:extLst>
              <a:ext uri="{FF2B5EF4-FFF2-40B4-BE49-F238E27FC236}">
                <a16:creationId xmlns:a16="http://schemas.microsoft.com/office/drawing/2014/main" id="{29C2F3CA-64A0-4A20-9333-2D3CB207E3AD}"/>
              </a:ext>
            </a:extLst>
          </p:cNvPr>
          <p:cNvSpPr>
            <a:spLocks noGrp="1"/>
          </p:cNvSpPr>
          <p:nvPr>
            <p:ph type="sldNum" sz="quarter" idx="12"/>
          </p:nvPr>
        </p:nvSpPr>
        <p:spPr>
          <a:xfrm>
            <a:off x="9278257" y="6327321"/>
            <a:ext cx="2743200" cy="365125"/>
          </a:xfrm>
        </p:spPr>
        <p:txBody>
          <a:bodyPr/>
          <a:lstStyle/>
          <a:p>
            <a:fld id="{565A3DC8-E9E5-4672-8F00-ADD26D4DB9BC}" type="slidenum">
              <a:rPr lang="en-GB" sz="2000" b="1" smtClean="0">
                <a:solidFill>
                  <a:schemeClr val="tx1"/>
                </a:solidFill>
              </a:rPr>
              <a:t>39</a:t>
            </a:fld>
            <a:endParaRPr lang="en-GB" sz="2000" b="1">
              <a:solidFill>
                <a:schemeClr val="tx1"/>
              </a:solidFill>
            </a:endParaRPr>
          </a:p>
        </p:txBody>
      </p:sp>
    </p:spTree>
    <p:extLst>
      <p:ext uri="{BB962C8B-B14F-4D97-AF65-F5344CB8AC3E}">
        <p14:creationId xmlns:p14="http://schemas.microsoft.com/office/powerpoint/2010/main" val="34777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45" y="78516"/>
            <a:ext cx="11788726" cy="1131306"/>
          </a:xfrm>
        </p:spPr>
        <p:txBody>
          <a:bodyPr>
            <a:noAutofit/>
          </a:bodyPr>
          <a:lstStyle/>
          <a:p>
            <a:pPr marL="0" indent="0" algn="just">
              <a:buNone/>
            </a:pPr>
            <a:r>
              <a:rPr lang="en-GB" sz="3600" dirty="0">
                <a:latin typeface="Cooper Black" panose="0208090404030B020404" pitchFamily="18" charset="0"/>
              </a:rPr>
              <a:t>Water surface waves – produced by disturbing a flat water surface.</a:t>
            </a:r>
          </a:p>
          <a:p>
            <a:pPr marL="0" indent="0">
              <a:buNone/>
            </a:pPr>
            <a:endParaRPr lang="en-GB" sz="3600" dirty="0">
              <a:latin typeface="Cooper Black" panose="0208090404030B020404" pitchFamily="18" charset="0"/>
            </a:endParaRPr>
          </a:p>
          <a:p>
            <a:endParaRPr lang="en-GB" sz="3600" dirty="0">
              <a:latin typeface="Cooper Black" panose="0208090404030B020404" pitchFamily="18" charset="0"/>
            </a:endParaRPr>
          </a:p>
        </p:txBody>
      </p:sp>
      <p:pic>
        <p:nvPicPr>
          <p:cNvPr id="5" name="Picture 4">
            <a:extLst>
              <a:ext uri="{FF2B5EF4-FFF2-40B4-BE49-F238E27FC236}">
                <a16:creationId xmlns:a16="http://schemas.microsoft.com/office/drawing/2014/main" id="{4A5D1733-342F-4D32-9E59-D5D2D8B328F9}"/>
              </a:ext>
            </a:extLst>
          </p:cNvPr>
          <p:cNvPicPr>
            <a:picLocks noChangeAspect="1"/>
          </p:cNvPicPr>
          <p:nvPr/>
        </p:nvPicPr>
        <p:blipFill>
          <a:blip r:embed="rId2"/>
          <a:stretch>
            <a:fillRect/>
          </a:stretch>
        </p:blipFill>
        <p:spPr>
          <a:xfrm>
            <a:off x="526749" y="1221942"/>
            <a:ext cx="10876344" cy="5438172"/>
          </a:xfrm>
          <a:prstGeom prst="rect">
            <a:avLst/>
          </a:prstGeom>
        </p:spPr>
      </p:pic>
      <p:sp>
        <p:nvSpPr>
          <p:cNvPr id="4" name="Slide Number Placeholder 3">
            <a:extLst>
              <a:ext uri="{FF2B5EF4-FFF2-40B4-BE49-F238E27FC236}">
                <a16:creationId xmlns:a16="http://schemas.microsoft.com/office/drawing/2014/main" id="{ABC43D9A-01E1-4088-8AFD-2893DF3662AD}"/>
              </a:ext>
            </a:extLst>
          </p:cNvPr>
          <p:cNvSpPr>
            <a:spLocks noGrp="1"/>
          </p:cNvSpPr>
          <p:nvPr>
            <p:ph type="sldNum" sz="quarter" idx="12"/>
          </p:nvPr>
        </p:nvSpPr>
        <p:spPr>
          <a:xfrm>
            <a:off x="9249229" y="6327322"/>
            <a:ext cx="2743200" cy="365125"/>
          </a:xfrm>
        </p:spPr>
        <p:txBody>
          <a:bodyPr/>
          <a:lstStyle/>
          <a:p>
            <a:fld id="{565A3DC8-E9E5-4672-8F00-ADD26D4DB9BC}" type="slidenum">
              <a:rPr lang="en-GB" sz="2000" b="1" smtClean="0">
                <a:solidFill>
                  <a:schemeClr val="tx1"/>
                </a:solidFill>
              </a:rPr>
              <a:t>4</a:t>
            </a:fld>
            <a:endParaRPr lang="en-GB" sz="2000" b="1" dirty="0">
              <a:solidFill>
                <a:schemeClr val="tx1"/>
              </a:solidFill>
            </a:endParaRPr>
          </a:p>
        </p:txBody>
      </p:sp>
    </p:spTree>
    <p:extLst>
      <p:ext uri="{BB962C8B-B14F-4D97-AF65-F5344CB8AC3E}">
        <p14:creationId xmlns:p14="http://schemas.microsoft.com/office/powerpoint/2010/main" val="365055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4" y="73090"/>
            <a:ext cx="12075886" cy="6741368"/>
          </a:xfrm>
        </p:spPr>
        <p:txBody>
          <a:bodyPr>
            <a:noAutofit/>
          </a:bodyPr>
          <a:lstStyle/>
          <a:p>
            <a:pPr algn="just"/>
            <a:r>
              <a:rPr lang="en-GB" sz="4300" b="1" dirty="0">
                <a:latin typeface="Comic Sans MS" panose="030F0702030302020204" pitchFamily="66" charset="0"/>
              </a:rPr>
              <a:t>Consider what happens when you combine two waves that have the same </a:t>
            </a:r>
            <a:r>
              <a:rPr lang="en-GB" sz="4300" b="1" dirty="0">
                <a:solidFill>
                  <a:srgbClr val="FF0000"/>
                </a:solidFill>
                <a:latin typeface="Comic Sans MS" panose="030F0702030302020204" pitchFamily="66" charset="0"/>
              </a:rPr>
              <a:t>wavelength</a:t>
            </a:r>
            <a:r>
              <a:rPr lang="en-GB" sz="4300" b="1" dirty="0">
                <a:latin typeface="Comic Sans MS" panose="030F0702030302020204" pitchFamily="66" charset="0"/>
              </a:rPr>
              <a:t> and the same </a:t>
            </a:r>
            <a:r>
              <a:rPr lang="en-GB" sz="4300" b="1" dirty="0">
                <a:solidFill>
                  <a:srgbClr val="FF0000"/>
                </a:solidFill>
                <a:latin typeface="Comic Sans MS" panose="030F0702030302020204" pitchFamily="66" charset="0"/>
              </a:rPr>
              <a:t>amplitude</a:t>
            </a:r>
            <a:r>
              <a:rPr lang="en-GB" sz="4300" b="1" dirty="0">
                <a:latin typeface="Comic Sans MS" panose="030F0702030302020204" pitchFamily="66" charset="0"/>
              </a:rPr>
              <a:t>, oriented in such a way that the </a:t>
            </a:r>
            <a:r>
              <a:rPr lang="en-GB" sz="4300" b="1" dirty="0">
                <a:solidFill>
                  <a:srgbClr val="FF0000"/>
                </a:solidFill>
                <a:latin typeface="Comic Sans MS" panose="030F0702030302020204" pitchFamily="66" charset="0"/>
              </a:rPr>
              <a:t>crests</a:t>
            </a:r>
            <a:r>
              <a:rPr lang="en-GB" sz="4300" b="1" dirty="0">
                <a:latin typeface="Comic Sans MS" panose="030F0702030302020204" pitchFamily="66" charset="0"/>
              </a:rPr>
              <a:t> and </a:t>
            </a:r>
            <a:r>
              <a:rPr lang="en-GB" sz="4300" b="1" dirty="0">
                <a:solidFill>
                  <a:srgbClr val="FF0000"/>
                </a:solidFill>
                <a:latin typeface="Comic Sans MS" panose="030F0702030302020204" pitchFamily="66" charset="0"/>
              </a:rPr>
              <a:t>troughs</a:t>
            </a:r>
            <a:r>
              <a:rPr lang="en-GB" sz="4300" b="1" dirty="0">
                <a:latin typeface="Comic Sans MS" panose="030F0702030302020204" pitchFamily="66" charset="0"/>
              </a:rPr>
              <a:t> of the two waves are aligned with each other. Such waves are said to be </a:t>
            </a:r>
            <a:r>
              <a:rPr lang="en-GB" sz="4300" b="1" dirty="0">
                <a:solidFill>
                  <a:srgbClr val="FF0000"/>
                </a:solidFill>
                <a:latin typeface="Comic Sans MS" panose="030F0702030302020204" pitchFamily="66" charset="0"/>
              </a:rPr>
              <a:t>in phase</a:t>
            </a:r>
            <a:r>
              <a:rPr lang="en-GB" sz="4300" b="1" dirty="0">
                <a:latin typeface="Comic Sans MS" panose="030F0702030302020204" pitchFamily="66" charset="0"/>
              </a:rPr>
              <a:t>. </a:t>
            </a:r>
          </a:p>
          <a:p>
            <a:pPr algn="just"/>
            <a:endParaRPr lang="en-GB" sz="1500" b="1" dirty="0">
              <a:latin typeface="Comic Sans MS" panose="030F0702030302020204" pitchFamily="66" charset="0"/>
            </a:endParaRPr>
          </a:p>
          <a:p>
            <a:pPr algn="just"/>
            <a:r>
              <a:rPr lang="en-GB" sz="4300" b="1" dirty="0">
                <a:latin typeface="Comic Sans MS" panose="030F0702030302020204" pitchFamily="66" charset="0"/>
              </a:rPr>
              <a:t>The </a:t>
            </a:r>
            <a:r>
              <a:rPr lang="en-GB" sz="4300" b="1" dirty="0">
                <a:solidFill>
                  <a:srgbClr val="FF0000"/>
                </a:solidFill>
                <a:latin typeface="Comic Sans MS" panose="030F0702030302020204" pitchFamily="66" charset="0"/>
              </a:rPr>
              <a:t>resultant wave</a:t>
            </a:r>
            <a:r>
              <a:rPr lang="en-GB" sz="4300" b="1" dirty="0">
                <a:latin typeface="Comic Sans MS" panose="030F0702030302020204" pitchFamily="66" charset="0"/>
              </a:rPr>
              <a:t> that occurs when the two waves overlap and interfere with each other is a wave with twice the amplitude of the original waves. </a:t>
            </a:r>
          </a:p>
          <a:p>
            <a:pPr algn="just"/>
            <a:endParaRPr lang="en-US" sz="43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F0AECED9-92E4-4AA2-A652-35B01D1FEB3E}"/>
              </a:ext>
            </a:extLst>
          </p:cNvPr>
          <p:cNvSpPr>
            <a:spLocks noGrp="1"/>
          </p:cNvSpPr>
          <p:nvPr>
            <p:ph type="sldNum" sz="quarter" idx="12"/>
          </p:nvPr>
        </p:nvSpPr>
        <p:spPr>
          <a:xfrm>
            <a:off x="9321800" y="6370864"/>
            <a:ext cx="2743200" cy="365125"/>
          </a:xfrm>
        </p:spPr>
        <p:txBody>
          <a:bodyPr/>
          <a:lstStyle/>
          <a:p>
            <a:fld id="{565A3DC8-E9E5-4672-8F00-ADD26D4DB9BC}" type="slidenum">
              <a:rPr lang="en-GB" sz="2000" b="1" smtClean="0">
                <a:solidFill>
                  <a:schemeClr val="tx1"/>
                </a:solidFill>
              </a:rPr>
              <a:t>40</a:t>
            </a:fld>
            <a:endParaRPr lang="en-GB" sz="2000" b="1" dirty="0">
              <a:solidFill>
                <a:schemeClr val="tx1"/>
              </a:solidFill>
            </a:endParaRPr>
          </a:p>
        </p:txBody>
      </p:sp>
    </p:spTree>
    <p:extLst>
      <p:ext uri="{BB962C8B-B14F-4D97-AF65-F5344CB8AC3E}">
        <p14:creationId xmlns:p14="http://schemas.microsoft.com/office/powerpoint/2010/main" val="4123378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43" y="116632"/>
            <a:ext cx="11916228" cy="6624736"/>
          </a:xfrm>
        </p:spPr>
        <p:txBody>
          <a:bodyPr>
            <a:noAutofit/>
          </a:bodyPr>
          <a:lstStyle/>
          <a:p>
            <a:pPr algn="just"/>
            <a:r>
              <a:rPr lang="en-GB" sz="4000" b="1" dirty="0">
                <a:latin typeface="Comic Sans MS" panose="030F0702030302020204" pitchFamily="66" charset="0"/>
              </a:rPr>
              <a:t>This is called </a:t>
            </a:r>
            <a:r>
              <a:rPr lang="en-GB" sz="4000" b="1" dirty="0">
                <a:solidFill>
                  <a:srgbClr val="FF0000"/>
                </a:solidFill>
                <a:latin typeface="Comic Sans MS" panose="030F0702030302020204" pitchFamily="66" charset="0"/>
              </a:rPr>
              <a:t>constructive interference</a:t>
            </a:r>
            <a:r>
              <a:rPr lang="en-GB" sz="4000" b="1" dirty="0">
                <a:latin typeface="Comic Sans MS" panose="030F0702030302020204" pitchFamily="66" charset="0"/>
              </a:rPr>
              <a:t>.</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algn="just"/>
            <a:r>
              <a:rPr lang="en-GB" sz="4000" b="1" dirty="0">
                <a:latin typeface="Comic Sans MS" panose="030F0702030302020204" pitchFamily="66" charset="0"/>
              </a:rPr>
              <a:t>The overall displacement of any point in the medium is the </a:t>
            </a:r>
            <a:r>
              <a:rPr lang="en-GB" sz="4000" b="1" dirty="0">
                <a:solidFill>
                  <a:srgbClr val="FF0000"/>
                </a:solidFill>
                <a:latin typeface="Comic Sans MS" panose="030F0702030302020204" pitchFamily="66" charset="0"/>
              </a:rPr>
              <a:t>algebraic sum </a:t>
            </a:r>
            <a:r>
              <a:rPr lang="en-GB" sz="4000" b="1" dirty="0">
                <a:latin typeface="Comic Sans MS" panose="030F0702030302020204" pitchFamily="66" charset="0"/>
              </a:rPr>
              <a:t>of the displacements provided by each of the two waves that are interfering with each other.</a:t>
            </a:r>
          </a:p>
          <a:p>
            <a:pPr algn="just"/>
            <a:endParaRPr lang="en-GB" sz="4000" b="1" dirty="0">
              <a:latin typeface="Comic Sans MS" panose="030F0702030302020204"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05" y="971573"/>
            <a:ext cx="11809172" cy="216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EC36E69A-763E-4828-8368-15BA3106C29F}"/>
              </a:ext>
            </a:extLst>
          </p:cNvPr>
          <p:cNvSpPr>
            <a:spLocks noGrp="1"/>
          </p:cNvSpPr>
          <p:nvPr>
            <p:ph type="sldNum" sz="quarter" idx="12"/>
          </p:nvPr>
        </p:nvSpPr>
        <p:spPr>
          <a:xfrm>
            <a:off x="9292772" y="6327322"/>
            <a:ext cx="2743200" cy="365125"/>
          </a:xfrm>
        </p:spPr>
        <p:txBody>
          <a:bodyPr/>
          <a:lstStyle/>
          <a:p>
            <a:fld id="{565A3DC8-E9E5-4672-8F00-ADD26D4DB9BC}" type="slidenum">
              <a:rPr lang="en-GB" sz="2000" b="1" smtClean="0">
                <a:solidFill>
                  <a:schemeClr val="tx1"/>
                </a:solidFill>
              </a:rPr>
              <a:t>41</a:t>
            </a:fld>
            <a:endParaRPr lang="en-GB" sz="2000" b="1" dirty="0">
              <a:solidFill>
                <a:schemeClr val="tx1"/>
              </a:solidFill>
            </a:endParaRPr>
          </a:p>
        </p:txBody>
      </p:sp>
    </p:spTree>
    <p:extLst>
      <p:ext uri="{BB962C8B-B14F-4D97-AF65-F5344CB8AC3E}">
        <p14:creationId xmlns:p14="http://schemas.microsoft.com/office/powerpoint/2010/main" val="1289831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056" y="116632"/>
                <a:ext cx="12032344" cy="6624736"/>
              </a:xfrm>
            </p:spPr>
            <p:txBody>
              <a:bodyPr>
                <a:noAutofit/>
              </a:bodyPr>
              <a:lstStyle/>
              <a:p>
                <a:pPr algn="just"/>
                <a:r>
                  <a:rPr lang="en-GB" sz="4000" b="1" dirty="0">
                    <a:latin typeface="Comic Sans MS" panose="030F0702030302020204" pitchFamily="66" charset="0"/>
                  </a:rPr>
                  <a:t>Now imagine that the two waves are oriented in such a way that the </a:t>
                </a:r>
                <a:r>
                  <a:rPr lang="en-GB" sz="4000" b="1" dirty="0">
                    <a:solidFill>
                      <a:srgbClr val="FF0000"/>
                    </a:solidFill>
                    <a:latin typeface="Comic Sans MS" panose="030F0702030302020204" pitchFamily="66" charset="0"/>
                  </a:rPr>
                  <a:t>crests</a:t>
                </a:r>
                <a:r>
                  <a:rPr lang="en-GB" sz="4000" b="1" dirty="0">
                    <a:latin typeface="Comic Sans MS" panose="030F0702030302020204" pitchFamily="66" charset="0"/>
                  </a:rPr>
                  <a:t> of one wave align with </a:t>
                </a:r>
                <a:r>
                  <a:rPr lang="en-GB" sz="4000" b="1" dirty="0">
                    <a:solidFill>
                      <a:srgbClr val="FF0000"/>
                    </a:solidFill>
                    <a:latin typeface="Comic Sans MS" panose="030F0702030302020204" pitchFamily="66" charset="0"/>
                  </a:rPr>
                  <a:t>troughs</a:t>
                </a:r>
                <a:r>
                  <a:rPr lang="en-GB" sz="4000" b="1" dirty="0">
                    <a:latin typeface="Comic Sans MS" panose="030F0702030302020204" pitchFamily="66" charset="0"/>
                  </a:rPr>
                  <a:t> of the second wave. Such waves are said to be </a:t>
                </a:r>
                <a14:m>
                  <m:oMath xmlns:m="http://schemas.openxmlformats.org/officeDocument/2006/math">
                    <m:r>
                      <a:rPr lang="en-GB" sz="4000" b="1" i="1">
                        <a:latin typeface="Cambria Math"/>
                      </a:rPr>
                      <m:t>𝟏𝟖𝟎</m:t>
                    </m:r>
                    <m:r>
                      <a:rPr lang="en-GB" sz="4000" b="1" i="1">
                        <a:latin typeface="Cambria Math"/>
                        <a:ea typeface="Cambria Math"/>
                      </a:rPr>
                      <m:t>°</m:t>
                    </m:r>
                  </m:oMath>
                </a14:m>
                <a:r>
                  <a:rPr lang="en-GB" sz="4000" b="1" dirty="0">
                    <a:latin typeface="Comic Sans MS" panose="030F0702030302020204" pitchFamily="66" charset="0"/>
                  </a:rPr>
                  <a:t>, or π radians, </a:t>
                </a:r>
                <a:r>
                  <a:rPr lang="en-GB" sz="4000" b="1" dirty="0">
                    <a:solidFill>
                      <a:srgbClr val="FF0000"/>
                    </a:solidFill>
                    <a:latin typeface="Comic Sans MS" panose="030F0702030302020204" pitchFamily="66" charset="0"/>
                  </a:rPr>
                  <a:t>out of phase</a:t>
                </a:r>
                <a:r>
                  <a:rPr lang="en-GB" sz="4000" b="1" dirty="0">
                    <a:latin typeface="Comic Sans MS" panose="030F0702030302020204" pitchFamily="66" charset="0"/>
                  </a:rPr>
                  <a:t>. </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The two waves now in effect cancel each other out, so that the resultant wave has an amplitude of zero. This is called </a:t>
                </a:r>
                <a:r>
                  <a:rPr lang="en-GB" sz="4000" b="1" dirty="0">
                    <a:solidFill>
                      <a:srgbClr val="FF0000"/>
                    </a:solidFill>
                    <a:latin typeface="Comic Sans MS" panose="030F0702030302020204" pitchFamily="66" charset="0"/>
                  </a:rPr>
                  <a:t>destructive interference</a:t>
                </a:r>
                <a:r>
                  <a:rPr lang="en-GB" sz="4000" b="1" dirty="0">
                    <a:latin typeface="Comic Sans MS" panose="030F0702030302020204" pitchFamily="66" charset="0"/>
                  </a:rPr>
                  <a:t>, as illustrated in the diagram below.</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056" y="116632"/>
                <a:ext cx="12032344" cy="6624736"/>
              </a:xfrm>
              <a:blipFill>
                <a:blip r:embed="rId2"/>
                <a:stretch>
                  <a:fillRect l="-1622" t="-2576" r="-1825" b="-27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4DB1C0F-905B-4C15-8570-314160A21AE5}"/>
              </a:ext>
            </a:extLst>
          </p:cNvPr>
          <p:cNvSpPr>
            <a:spLocks noGrp="1"/>
          </p:cNvSpPr>
          <p:nvPr>
            <p:ph type="sldNum" sz="quarter" idx="12"/>
          </p:nvPr>
        </p:nvSpPr>
        <p:spPr>
          <a:xfrm>
            <a:off x="9321800" y="6356350"/>
            <a:ext cx="2743200" cy="365125"/>
          </a:xfrm>
        </p:spPr>
        <p:txBody>
          <a:bodyPr/>
          <a:lstStyle/>
          <a:p>
            <a:fld id="{565A3DC8-E9E5-4672-8F00-ADD26D4DB9BC}" type="slidenum">
              <a:rPr lang="en-GB" sz="2000" b="1" smtClean="0">
                <a:solidFill>
                  <a:schemeClr val="tx1"/>
                </a:solidFill>
              </a:rPr>
              <a:t>42</a:t>
            </a:fld>
            <a:endParaRPr lang="en-GB" sz="2000" b="1" dirty="0">
              <a:solidFill>
                <a:schemeClr val="tx1"/>
              </a:solidFill>
            </a:endParaRPr>
          </a:p>
        </p:txBody>
      </p:sp>
    </p:spTree>
    <p:extLst>
      <p:ext uri="{BB962C8B-B14F-4D97-AF65-F5344CB8AC3E}">
        <p14:creationId xmlns:p14="http://schemas.microsoft.com/office/powerpoint/2010/main" val="2559243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0629" y="72008"/>
                <a:ext cx="11945257" cy="6669360"/>
              </a:xfrm>
            </p:spPr>
            <p:txBody>
              <a:bodyPr>
                <a:noAutofit/>
              </a:bodyPr>
              <a:lstStyle/>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This occurs when they both have the same amplitude and wavelength.</a:t>
                </a:r>
              </a:p>
              <a:p>
                <a:pPr algn="just"/>
                <a:r>
                  <a:rPr lang="en-GB" sz="4000" b="1" dirty="0">
                    <a:latin typeface="Comic Sans MS" panose="030F0702030302020204" pitchFamily="66" charset="0"/>
                  </a:rPr>
                  <a:t>What if the two waves that are interfering with each other are not perfectly in phase or </a:t>
                </a:r>
                <a14:m>
                  <m:oMath xmlns:m="http://schemas.openxmlformats.org/officeDocument/2006/math">
                    <m:r>
                      <a:rPr lang="en-GB" sz="4000" b="1" i="1">
                        <a:latin typeface="Cambria Math"/>
                      </a:rPr>
                      <m:t>𝟏𝟖𝟎</m:t>
                    </m:r>
                    <m:r>
                      <a:rPr lang="en-GB" sz="4000" b="1" i="1">
                        <a:latin typeface="Cambria Math"/>
                        <a:ea typeface="Cambria Math"/>
                      </a:rPr>
                      <m:t>°</m:t>
                    </m:r>
                  </m:oMath>
                </a14:m>
                <a:r>
                  <a:rPr lang="en-GB" sz="4000" b="1" dirty="0">
                    <a:latin typeface="Comic Sans MS" panose="030F0702030302020204" pitchFamily="66" charset="0"/>
                  </a:rPr>
                  <a:t> out of phase, but rather something in between?</a:t>
                </a:r>
              </a:p>
              <a:p>
                <a:pPr algn="just"/>
                <a:endParaRPr lang="en-US" sz="4000" b="1" dirty="0">
                  <a:latin typeface="Comic Sans MS" panose="030F0702030302020204" pitchFamily="66"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0629" y="72008"/>
                <a:ext cx="11945257" cy="6669360"/>
              </a:xfrm>
              <a:blipFill>
                <a:blip r:embed="rId2"/>
                <a:stretch>
                  <a:fillRect l="-1633" r="-1786" b="-2102"/>
                </a:stretch>
              </a:blipFill>
            </p:spPr>
            <p:txBody>
              <a:bodyPr/>
              <a:lstStyle/>
              <a:p>
                <a:r>
                  <a:rPr lang="en-GB">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51" y="186949"/>
            <a:ext cx="11888891" cy="2544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D8451D20-FA9D-4846-9A50-12FBF1D5E00D}"/>
              </a:ext>
            </a:extLst>
          </p:cNvPr>
          <p:cNvSpPr>
            <a:spLocks noGrp="1"/>
          </p:cNvSpPr>
          <p:nvPr>
            <p:ph type="sldNum" sz="quarter" idx="12"/>
          </p:nvPr>
        </p:nvSpPr>
        <p:spPr>
          <a:xfrm>
            <a:off x="9278257" y="6327322"/>
            <a:ext cx="2743200" cy="365125"/>
          </a:xfrm>
        </p:spPr>
        <p:txBody>
          <a:bodyPr/>
          <a:lstStyle/>
          <a:p>
            <a:fld id="{565A3DC8-E9E5-4672-8F00-ADD26D4DB9BC}" type="slidenum">
              <a:rPr lang="en-GB" sz="2000" b="1" smtClean="0">
                <a:solidFill>
                  <a:schemeClr val="tx1"/>
                </a:solidFill>
              </a:rPr>
              <a:t>43</a:t>
            </a:fld>
            <a:endParaRPr lang="en-GB" sz="2000" b="1" dirty="0">
              <a:solidFill>
                <a:schemeClr val="tx1"/>
              </a:solidFill>
            </a:endParaRPr>
          </a:p>
        </p:txBody>
      </p:sp>
    </p:spTree>
    <p:extLst>
      <p:ext uri="{BB962C8B-B14F-4D97-AF65-F5344CB8AC3E}">
        <p14:creationId xmlns:p14="http://schemas.microsoft.com/office/powerpoint/2010/main" val="462354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 y="72008"/>
            <a:ext cx="12046858" cy="6741368"/>
          </a:xfrm>
        </p:spPr>
        <p:txBody>
          <a:bodyPr>
            <a:normAutofit/>
          </a:bodyPr>
          <a:lstStyle/>
          <a:p>
            <a:pPr algn="just"/>
            <a:r>
              <a:rPr lang="en-GB" sz="3800" b="1" dirty="0">
                <a:latin typeface="Comic Sans MS" panose="030F0702030302020204" pitchFamily="66" charset="0"/>
              </a:rPr>
              <a:t>In situations such as these the waves still interfere with each other, but the result is not perfectly constructive or perfectly destructive. </a:t>
            </a:r>
          </a:p>
          <a:p>
            <a:pPr algn="just"/>
            <a:r>
              <a:rPr lang="en-GB" sz="3800" b="1" dirty="0">
                <a:latin typeface="Comic Sans MS" panose="030F0702030302020204" pitchFamily="66" charset="0"/>
              </a:rPr>
              <a:t>The overall displacement of the medium is still the algebraic sum of the individual displacements provided by the original wave. An example of such a situation is seen in the diagram below.</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24" y="4389056"/>
            <a:ext cx="11874947" cy="233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351C029E-A209-43F2-9575-1B7DE5310F27}"/>
              </a:ext>
            </a:extLst>
          </p:cNvPr>
          <p:cNvSpPr>
            <a:spLocks noGrp="1"/>
          </p:cNvSpPr>
          <p:nvPr>
            <p:ph type="sldNum" sz="quarter" idx="12"/>
          </p:nvPr>
        </p:nvSpPr>
        <p:spPr>
          <a:xfrm>
            <a:off x="9162143" y="6356350"/>
            <a:ext cx="2743200" cy="365125"/>
          </a:xfrm>
        </p:spPr>
        <p:txBody>
          <a:bodyPr/>
          <a:lstStyle/>
          <a:p>
            <a:fld id="{565A3DC8-E9E5-4672-8F00-ADD26D4DB9BC}" type="slidenum">
              <a:rPr lang="en-GB" sz="2000" b="1" smtClean="0">
                <a:solidFill>
                  <a:schemeClr val="tx1"/>
                </a:solidFill>
              </a:rPr>
              <a:t>44</a:t>
            </a:fld>
            <a:endParaRPr lang="en-GB" sz="2000" b="1" dirty="0">
              <a:solidFill>
                <a:schemeClr val="tx1"/>
              </a:solidFill>
            </a:endParaRPr>
          </a:p>
        </p:txBody>
      </p:sp>
    </p:spTree>
    <p:extLst>
      <p:ext uri="{BB962C8B-B14F-4D97-AF65-F5344CB8AC3E}">
        <p14:creationId xmlns:p14="http://schemas.microsoft.com/office/powerpoint/2010/main" val="4263327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A839F7-9238-4A36-83C5-A5E4EE8008EF}"/>
              </a:ext>
            </a:extLst>
          </p:cNvPr>
          <p:cNvPicPr>
            <a:picLocks noGrp="1" noChangeAspect="1"/>
          </p:cNvPicPr>
          <p:nvPr>
            <p:ph idx="1"/>
          </p:nvPr>
        </p:nvPicPr>
        <p:blipFill>
          <a:blip r:embed="rId2"/>
          <a:stretch>
            <a:fillRect/>
          </a:stretch>
        </p:blipFill>
        <p:spPr>
          <a:xfrm>
            <a:off x="368758" y="127765"/>
            <a:ext cx="11518439" cy="6663485"/>
          </a:xfrm>
          <a:prstGeom prst="rect">
            <a:avLst/>
          </a:prstGeom>
        </p:spPr>
      </p:pic>
      <p:sp>
        <p:nvSpPr>
          <p:cNvPr id="2" name="Slide Number Placeholder 1">
            <a:extLst>
              <a:ext uri="{FF2B5EF4-FFF2-40B4-BE49-F238E27FC236}">
                <a16:creationId xmlns:a16="http://schemas.microsoft.com/office/drawing/2014/main" id="{95C93F23-1A29-4FAD-BE8E-CB427D8D9ED6}"/>
              </a:ext>
            </a:extLst>
          </p:cNvPr>
          <p:cNvSpPr>
            <a:spLocks noGrp="1"/>
          </p:cNvSpPr>
          <p:nvPr>
            <p:ph type="sldNum" sz="quarter" idx="12"/>
          </p:nvPr>
        </p:nvSpPr>
        <p:spPr>
          <a:xfrm>
            <a:off x="9147629" y="6312807"/>
            <a:ext cx="2743200" cy="365125"/>
          </a:xfrm>
        </p:spPr>
        <p:txBody>
          <a:bodyPr/>
          <a:lstStyle/>
          <a:p>
            <a:fld id="{565A3DC8-E9E5-4672-8F00-ADD26D4DB9BC}" type="slidenum">
              <a:rPr lang="en-GB" sz="2000" b="1" smtClean="0">
                <a:solidFill>
                  <a:schemeClr val="tx1"/>
                </a:solidFill>
              </a:rPr>
              <a:t>45</a:t>
            </a:fld>
            <a:endParaRPr lang="en-GB" sz="2000" b="1" dirty="0">
              <a:solidFill>
                <a:schemeClr val="tx1"/>
              </a:solidFill>
            </a:endParaRPr>
          </a:p>
        </p:txBody>
      </p:sp>
    </p:spTree>
    <p:extLst>
      <p:ext uri="{BB962C8B-B14F-4D97-AF65-F5344CB8AC3E}">
        <p14:creationId xmlns:p14="http://schemas.microsoft.com/office/powerpoint/2010/main" val="97602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70" y="44624"/>
            <a:ext cx="12003316" cy="6741368"/>
          </a:xfrm>
        </p:spPr>
        <p:txBody>
          <a:bodyPr>
            <a:normAutofit/>
          </a:bodyPr>
          <a:lstStyle/>
          <a:p>
            <a:pPr algn="just"/>
            <a:r>
              <a:rPr lang="en-GB" sz="4000" b="1" dirty="0">
                <a:latin typeface="Comic Sans MS" panose="030F0702030302020204" pitchFamily="66" charset="0"/>
              </a:rPr>
              <a:t>A </a:t>
            </a:r>
            <a:r>
              <a:rPr lang="en-GB" sz="4000" b="1" dirty="0">
                <a:solidFill>
                  <a:srgbClr val="FF0000"/>
                </a:solidFill>
                <a:latin typeface="Comic Sans MS" panose="030F0702030302020204" pitchFamily="66" charset="0"/>
              </a:rPr>
              <a:t>standing wave</a:t>
            </a:r>
            <a:r>
              <a:rPr lang="en-GB" sz="4000" b="1" dirty="0">
                <a:latin typeface="Comic Sans MS" panose="030F0702030302020204" pitchFamily="66" charset="0"/>
              </a:rPr>
              <a:t> is the result of the superposition of the </a:t>
            </a:r>
            <a:r>
              <a:rPr lang="en-GB" sz="4000" b="1" dirty="0">
                <a:solidFill>
                  <a:srgbClr val="FF0000"/>
                </a:solidFill>
                <a:latin typeface="Comic Sans MS" panose="030F0702030302020204" pitchFamily="66" charset="0"/>
              </a:rPr>
              <a:t>original or incident</a:t>
            </a:r>
            <a:r>
              <a:rPr lang="en-GB" sz="4000" b="1" dirty="0">
                <a:latin typeface="Comic Sans MS" panose="030F0702030302020204" pitchFamily="66" charset="0"/>
              </a:rPr>
              <a:t> wave traveling in one direction and its </a:t>
            </a:r>
            <a:r>
              <a:rPr lang="en-GB" sz="4000" b="1" dirty="0">
                <a:solidFill>
                  <a:srgbClr val="FF0000"/>
                </a:solidFill>
                <a:latin typeface="Comic Sans MS" panose="030F0702030302020204" pitchFamily="66" charset="0"/>
              </a:rPr>
              <a:t>reflection</a:t>
            </a:r>
            <a:r>
              <a:rPr lang="en-GB" sz="4000" b="1" dirty="0">
                <a:latin typeface="Comic Sans MS" panose="030F0702030302020204" pitchFamily="66" charset="0"/>
              </a:rPr>
              <a:t> traveling in the opposite direction.</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It produces a wave pattern that seemed to be stationary at certain places on the string which appeared to never move, while others were in constant motion.</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223DB82B-CBFE-46C4-BF53-66D812A85825}"/>
              </a:ext>
            </a:extLst>
          </p:cNvPr>
          <p:cNvSpPr>
            <a:spLocks noGrp="1"/>
          </p:cNvSpPr>
          <p:nvPr>
            <p:ph type="sldNum" sz="quarter" idx="12"/>
          </p:nvPr>
        </p:nvSpPr>
        <p:spPr>
          <a:xfrm>
            <a:off x="9249227" y="6356350"/>
            <a:ext cx="2743200" cy="365125"/>
          </a:xfrm>
        </p:spPr>
        <p:txBody>
          <a:bodyPr/>
          <a:lstStyle/>
          <a:p>
            <a:fld id="{565A3DC8-E9E5-4672-8F00-ADD26D4DB9BC}" type="slidenum">
              <a:rPr lang="en-GB" sz="2000" b="1" smtClean="0">
                <a:solidFill>
                  <a:schemeClr val="tx1"/>
                </a:solidFill>
              </a:rPr>
              <a:t>46</a:t>
            </a:fld>
            <a:endParaRPr lang="en-GB" sz="2000" b="1" dirty="0">
              <a:solidFill>
                <a:schemeClr val="tx1"/>
              </a:solidFill>
            </a:endParaRPr>
          </a:p>
        </p:txBody>
      </p:sp>
    </p:spTree>
    <p:extLst>
      <p:ext uri="{BB962C8B-B14F-4D97-AF65-F5344CB8AC3E}">
        <p14:creationId xmlns:p14="http://schemas.microsoft.com/office/powerpoint/2010/main" val="1533212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56" y="44624"/>
            <a:ext cx="12032344" cy="6696744"/>
          </a:xfrm>
        </p:spPr>
        <p:txBody>
          <a:bodyPr>
            <a:noAutofit/>
          </a:bodyPr>
          <a:lstStyle/>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marL="0" indent="0" algn="just">
              <a:buNone/>
            </a:pPr>
            <a:endParaRPr lang="en-GB" sz="4000" b="1" dirty="0">
              <a:latin typeface="Comic Sans MS" panose="030F0702030302020204" pitchFamily="66" charset="0"/>
            </a:endParaRPr>
          </a:p>
          <a:p>
            <a:pPr marL="0" indent="0" algn="just">
              <a:buNone/>
            </a:pPr>
            <a:r>
              <a:rPr lang="en-GB" sz="4000" b="1" dirty="0">
                <a:latin typeface="Comic Sans MS" panose="030F0702030302020204" pitchFamily="66" charset="0"/>
              </a:rPr>
              <a:t>The locations along the wave where no displacement of the medium appears to take place are called </a:t>
            </a:r>
            <a:r>
              <a:rPr lang="en-GB" sz="4000" b="1" dirty="0">
                <a:solidFill>
                  <a:srgbClr val="FF0000"/>
                </a:solidFill>
                <a:latin typeface="Comic Sans MS" panose="030F0702030302020204" pitchFamily="66" charset="0"/>
              </a:rPr>
              <a:t>nodes</a:t>
            </a:r>
            <a:r>
              <a:rPr lang="en-GB" sz="4000" b="1" dirty="0">
                <a:latin typeface="Comic Sans MS" panose="030F0702030302020204" pitchFamily="66" charset="0"/>
              </a:rPr>
              <a:t>, while those places that oscillate between maximum positive and negative displacement are called </a:t>
            </a:r>
            <a:r>
              <a:rPr lang="en-GB" sz="4000" b="1" dirty="0">
                <a:solidFill>
                  <a:srgbClr val="FF0000"/>
                </a:solidFill>
                <a:latin typeface="Comic Sans MS" panose="030F0702030302020204" pitchFamily="66" charset="0"/>
              </a:rPr>
              <a:t>antinodes.</a:t>
            </a:r>
            <a:r>
              <a:rPr lang="en-GB" sz="4000" b="1" dirty="0">
                <a:latin typeface="Comic Sans MS" panose="030F0702030302020204" pitchFamily="66" charset="0"/>
              </a:rPr>
              <a:t> </a:t>
            </a:r>
          </a:p>
          <a:p>
            <a:pPr marL="0" indent="0" algn="just">
              <a:buNone/>
            </a:pPr>
            <a:r>
              <a:rPr lang="en-GB" sz="4000" b="1" dirty="0">
                <a:latin typeface="Comic Sans MS" panose="030F0702030302020204" pitchFamily="66" charset="0"/>
              </a:rPr>
              <a:t>These same situations exist in a standing </a:t>
            </a:r>
            <a:r>
              <a:rPr lang="en-GB" sz="4000" b="1" dirty="0">
                <a:solidFill>
                  <a:srgbClr val="FF0000"/>
                </a:solidFill>
                <a:latin typeface="Comic Sans MS" panose="030F0702030302020204" pitchFamily="66" charset="0"/>
              </a:rPr>
              <a:t>sound wave</a:t>
            </a:r>
            <a:r>
              <a:rPr lang="en-GB" sz="4000" b="1" dirty="0">
                <a:latin typeface="Comic Sans MS" panose="030F0702030302020204" pitchFamily="66" charset="0"/>
              </a:rPr>
              <a:t> as well.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79" y="116114"/>
            <a:ext cx="11610032" cy="2580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A1ADAC15-D5F7-409E-9AC3-B7278E789697}"/>
              </a:ext>
            </a:extLst>
          </p:cNvPr>
          <p:cNvSpPr>
            <a:spLocks noGrp="1"/>
          </p:cNvSpPr>
          <p:nvPr>
            <p:ph type="sldNum" sz="quarter" idx="12"/>
          </p:nvPr>
        </p:nvSpPr>
        <p:spPr>
          <a:xfrm>
            <a:off x="9263743" y="6356350"/>
            <a:ext cx="2743200" cy="365125"/>
          </a:xfrm>
        </p:spPr>
        <p:txBody>
          <a:bodyPr/>
          <a:lstStyle/>
          <a:p>
            <a:fld id="{565A3DC8-E9E5-4672-8F00-ADD26D4DB9BC}" type="slidenum">
              <a:rPr lang="en-GB" sz="2000" b="1" smtClean="0">
                <a:solidFill>
                  <a:schemeClr val="tx1"/>
                </a:solidFill>
              </a:rPr>
              <a:t>47</a:t>
            </a:fld>
            <a:endParaRPr lang="en-GB" sz="2000" b="1" dirty="0">
              <a:solidFill>
                <a:schemeClr val="tx1"/>
              </a:solidFill>
            </a:endParaRPr>
          </a:p>
        </p:txBody>
      </p:sp>
    </p:spTree>
    <p:extLst>
      <p:ext uri="{BB962C8B-B14F-4D97-AF65-F5344CB8AC3E}">
        <p14:creationId xmlns:p14="http://schemas.microsoft.com/office/powerpoint/2010/main" val="1989073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67069-2598-4DEB-9D8D-837C0A8E2C17}"/>
              </a:ext>
            </a:extLst>
          </p:cNvPr>
          <p:cNvSpPr>
            <a:spLocks noGrp="1"/>
          </p:cNvSpPr>
          <p:nvPr>
            <p:ph idx="1"/>
          </p:nvPr>
        </p:nvSpPr>
        <p:spPr>
          <a:xfrm>
            <a:off x="116114" y="87084"/>
            <a:ext cx="11974286" cy="6662059"/>
          </a:xfrm>
        </p:spPr>
        <p:txBody>
          <a:bodyPr>
            <a:normAutofit/>
          </a:bodyPr>
          <a:lstStyle/>
          <a:p>
            <a:pPr algn="just"/>
            <a:r>
              <a:rPr lang="en-US" sz="4000" b="1" dirty="0">
                <a:latin typeface="Comic Sans MS" panose="030F0702030302020204" pitchFamily="66" charset="0"/>
              </a:rPr>
              <a:t>IN-PHASE VIBRATIONS exist at two points on a wave if those points undergo vibrations that are in the same direction i.e. in step.</a:t>
            </a:r>
          </a:p>
          <a:p>
            <a:pPr algn="just"/>
            <a:r>
              <a:rPr lang="en-US" sz="4000" b="1" dirty="0">
                <a:latin typeface="Comic Sans MS" panose="030F0702030302020204" pitchFamily="66" charset="0"/>
              </a:rPr>
              <a:t>For example in the Figure in slide 47, particles of the string at the same points vibrate in-phase since they move up and down together.</a:t>
            </a:r>
          </a:p>
          <a:p>
            <a:pPr algn="just"/>
            <a:r>
              <a:rPr lang="en-US" sz="4000" b="1" dirty="0">
                <a:latin typeface="Comic Sans MS" panose="030F0702030302020204" pitchFamily="66" charset="0"/>
              </a:rPr>
              <a:t>Vibrations are </a:t>
            </a:r>
            <a:r>
              <a:rPr lang="en-US" sz="4000" b="1" dirty="0">
                <a:solidFill>
                  <a:srgbClr val="FF0000"/>
                </a:solidFill>
                <a:latin typeface="Comic Sans MS" panose="030F0702030302020204" pitchFamily="66" charset="0"/>
              </a:rPr>
              <a:t>in phase</a:t>
            </a:r>
            <a:r>
              <a:rPr lang="en-US" sz="4000" b="1" dirty="0">
                <a:latin typeface="Comic Sans MS" panose="030F0702030302020204" pitchFamily="66" charset="0"/>
              </a:rPr>
              <a:t> if the points are a whole number of wavelengths apart.</a:t>
            </a:r>
          </a:p>
          <a:p>
            <a:pPr algn="just"/>
            <a:r>
              <a:rPr lang="en-US" sz="4000" b="1" dirty="0">
                <a:latin typeface="Comic Sans MS" panose="030F0702030302020204" pitchFamily="66" charset="0"/>
              </a:rPr>
              <a:t>Vibrations are </a:t>
            </a:r>
            <a:r>
              <a:rPr lang="en-US" sz="4000" b="1" dirty="0">
                <a:solidFill>
                  <a:srgbClr val="FF0000"/>
                </a:solidFill>
                <a:latin typeface="Comic Sans MS" panose="030F0702030302020204" pitchFamily="66" charset="0"/>
              </a:rPr>
              <a:t>out-of-phase</a:t>
            </a:r>
            <a:r>
              <a:rPr lang="en-US" sz="4000" b="1" dirty="0">
                <a:latin typeface="Comic Sans MS" panose="030F0702030302020204" pitchFamily="66" charset="0"/>
              </a:rPr>
              <a:t> if the points are not whole number apart.</a:t>
            </a:r>
            <a:endParaRPr lang="en-GB" sz="4000" b="1"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03B047E8-5BCD-4FE2-BF90-BDBDB5F7B851}"/>
              </a:ext>
            </a:extLst>
          </p:cNvPr>
          <p:cNvSpPr>
            <a:spLocks noGrp="1"/>
          </p:cNvSpPr>
          <p:nvPr>
            <p:ph type="sldNum" sz="quarter" idx="12"/>
          </p:nvPr>
        </p:nvSpPr>
        <p:spPr>
          <a:xfrm>
            <a:off x="9278255" y="6356350"/>
            <a:ext cx="2743200" cy="365125"/>
          </a:xfrm>
        </p:spPr>
        <p:txBody>
          <a:bodyPr/>
          <a:lstStyle/>
          <a:p>
            <a:fld id="{565A3DC8-E9E5-4672-8F00-ADD26D4DB9BC}" type="slidenum">
              <a:rPr lang="en-GB" sz="2000" b="1" smtClean="0">
                <a:solidFill>
                  <a:schemeClr val="tx1"/>
                </a:solidFill>
              </a:rPr>
              <a:t>48</a:t>
            </a:fld>
            <a:endParaRPr lang="en-GB" sz="2000" b="1">
              <a:solidFill>
                <a:schemeClr val="tx1"/>
              </a:solidFill>
            </a:endParaRPr>
          </a:p>
        </p:txBody>
      </p:sp>
    </p:spTree>
    <p:extLst>
      <p:ext uri="{BB962C8B-B14F-4D97-AF65-F5344CB8AC3E}">
        <p14:creationId xmlns:p14="http://schemas.microsoft.com/office/powerpoint/2010/main" val="1174240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C3486F-F5ED-434F-8733-F219B2B6EBD2}"/>
                  </a:ext>
                </a:extLst>
              </p:cNvPr>
              <p:cNvSpPr>
                <a:spLocks noGrp="1"/>
              </p:cNvSpPr>
              <p:nvPr>
                <p:ph idx="1"/>
              </p:nvPr>
            </p:nvSpPr>
            <p:spPr>
              <a:xfrm>
                <a:off x="58058" y="72572"/>
                <a:ext cx="12075886" cy="6756400"/>
              </a:xfrm>
            </p:spPr>
            <p:txBody>
              <a:bodyPr>
                <a:noAutofit/>
              </a:bodyPr>
              <a:lstStyle/>
              <a:p>
                <a:pPr algn="just"/>
                <a:r>
                  <a:rPr lang="en-GB" sz="3300" b="1" dirty="0">
                    <a:latin typeface="Comic Sans MS" panose="030F0702030302020204" pitchFamily="66" charset="0"/>
                  </a:rPr>
                  <a:t>The physical quantities that determine the speed of transverse waves on a string or wire are the </a:t>
                </a:r>
                <a:r>
                  <a:rPr lang="en-GB" sz="3300" b="1" i="1" dirty="0">
                    <a:latin typeface="Comic Sans MS" panose="030F0702030302020204" pitchFamily="66" charset="0"/>
                  </a:rPr>
                  <a:t>tension </a:t>
                </a:r>
                <a:r>
                  <a:rPr lang="en-GB" sz="3300" b="1" dirty="0">
                    <a:latin typeface="Comic Sans MS" panose="030F0702030302020204" pitchFamily="66" charset="0"/>
                  </a:rPr>
                  <a:t>in the string and its </a:t>
                </a:r>
                <a:r>
                  <a:rPr lang="en-GB" sz="3300" b="1" i="1" dirty="0">
                    <a:latin typeface="Comic Sans MS" panose="030F0702030302020204" pitchFamily="66" charset="0"/>
                  </a:rPr>
                  <a:t>mass per unit length </a:t>
                </a:r>
                <a:r>
                  <a:rPr lang="en-GB" sz="3300" b="1" dirty="0">
                    <a:latin typeface="Comic Sans MS" panose="030F0702030302020204" pitchFamily="66" charset="0"/>
                  </a:rPr>
                  <a:t>(also called </a:t>
                </a:r>
                <a:r>
                  <a:rPr lang="en-GB" sz="3300" b="1" i="1" dirty="0">
                    <a:latin typeface="Comic Sans MS" panose="030F0702030302020204" pitchFamily="66" charset="0"/>
                  </a:rPr>
                  <a:t>linear mass density</a:t>
                </a:r>
                <a:r>
                  <a:rPr lang="en-GB" sz="3300" b="1" dirty="0">
                    <a:latin typeface="Comic Sans MS" panose="030F0702030302020204" pitchFamily="66" charset="0"/>
                  </a:rPr>
                  <a:t>).</a:t>
                </a:r>
              </a:p>
              <a:p>
                <a:pPr algn="just"/>
                <a:endParaRPr lang="en-GB" sz="1000" b="1" dirty="0">
                  <a:latin typeface="Comic Sans MS" panose="030F0702030302020204" pitchFamily="66" charset="0"/>
                </a:endParaRPr>
              </a:p>
              <a:p>
                <a:pPr algn="just"/>
                <a:endParaRPr lang="en-GB" sz="3300" b="1" dirty="0">
                  <a:latin typeface="Comic Sans MS" panose="030F0702030302020204" pitchFamily="66" charset="0"/>
                </a:endParaRPr>
              </a:p>
              <a:p>
                <a:pPr algn="just"/>
                <a:endParaRPr lang="en-GB" sz="3300" b="1" dirty="0">
                  <a:latin typeface="Comic Sans MS" panose="030F0702030302020204" pitchFamily="66" charset="0"/>
                </a:endParaRPr>
              </a:p>
              <a:p>
                <a:pPr marL="0" indent="0" algn="just">
                  <a:buNone/>
                </a:pPr>
                <a:endParaRPr lang="en-GB" sz="3300" b="1" dirty="0">
                  <a:latin typeface="Comic Sans MS" panose="030F0702030302020204" pitchFamily="66" charset="0"/>
                </a:endParaRPr>
              </a:p>
              <a:p>
                <a:pPr algn="just"/>
                <a:r>
                  <a:rPr lang="en-GB" sz="3300" b="1" dirty="0">
                    <a:latin typeface="Comic Sans MS" panose="030F0702030302020204" pitchFamily="66" charset="0"/>
                  </a:rPr>
                  <a:t>where </a:t>
                </a:r>
                <a14:m>
                  <m:oMath xmlns:m="http://schemas.openxmlformats.org/officeDocument/2006/math">
                    <m:r>
                      <a:rPr lang="en-GB" sz="3300" b="1" i="1" smtClean="0">
                        <a:latin typeface="Cambria Math" panose="02040503050406030204" pitchFamily="18" charset="0"/>
                        <a:ea typeface="Cambria Math" panose="02040503050406030204" pitchFamily="18" charset="0"/>
                      </a:rPr>
                      <m:t>𝝁</m:t>
                    </m:r>
                    <m:r>
                      <a:rPr lang="en-US" sz="3300" b="1" i="1" smtClean="0">
                        <a:latin typeface="Cambria Math" panose="02040503050406030204" pitchFamily="18" charset="0"/>
                        <a:ea typeface="Cambria Math" panose="02040503050406030204" pitchFamily="18" charset="0"/>
                      </a:rPr>
                      <m:t>=</m:t>
                    </m:r>
                    <m:f>
                      <m:fPr>
                        <m:ctrlPr>
                          <a:rPr lang="en-US" sz="3300" b="1" i="1" smtClean="0">
                            <a:latin typeface="Cambria Math" panose="02040503050406030204" pitchFamily="18" charset="0"/>
                            <a:ea typeface="Cambria Math" panose="02040503050406030204" pitchFamily="18" charset="0"/>
                          </a:rPr>
                        </m:ctrlPr>
                      </m:fPr>
                      <m:num>
                        <m:r>
                          <a:rPr lang="en-US" sz="3300" b="1" i="1" smtClean="0">
                            <a:latin typeface="Cambria Math" panose="02040503050406030204" pitchFamily="18" charset="0"/>
                            <a:ea typeface="Cambria Math" panose="02040503050406030204" pitchFamily="18" charset="0"/>
                          </a:rPr>
                          <m:t>𝒎𝒂𝒔𝒔</m:t>
                        </m:r>
                        <m:r>
                          <a:rPr lang="en-US" sz="3300" b="1" i="1" smtClean="0">
                            <a:latin typeface="Cambria Math" panose="02040503050406030204" pitchFamily="18" charset="0"/>
                            <a:ea typeface="Cambria Math" panose="02040503050406030204" pitchFamily="18" charset="0"/>
                          </a:rPr>
                          <m:t> </m:t>
                        </m:r>
                      </m:num>
                      <m:den>
                        <m:r>
                          <a:rPr lang="en-US" sz="3300" b="1" i="1" smtClean="0">
                            <a:latin typeface="Cambria Math" panose="02040503050406030204" pitchFamily="18" charset="0"/>
                            <a:ea typeface="Cambria Math" panose="02040503050406030204" pitchFamily="18" charset="0"/>
                          </a:rPr>
                          <m:t>𝑳𝒆𝒏𝒈𝒕𝒉</m:t>
                        </m:r>
                      </m:den>
                    </m:f>
                  </m:oMath>
                </a14:m>
                <a:r>
                  <a:rPr lang="en-GB" sz="3300" b="1" dirty="0">
                    <a:latin typeface="Comic Sans MS" panose="030F0702030302020204" pitchFamily="66" charset="0"/>
                  </a:rPr>
                  <a:t> and </a:t>
                </a:r>
                <a14:m>
                  <m:oMath xmlns:m="http://schemas.openxmlformats.org/officeDocument/2006/math">
                    <m:r>
                      <a:rPr lang="en-US" sz="3300" b="1" i="1" smtClean="0">
                        <a:latin typeface="Cambria Math" panose="02040503050406030204" pitchFamily="18" charset="0"/>
                      </a:rPr>
                      <m:t>𝑭</m:t>
                    </m:r>
                    <m:r>
                      <a:rPr lang="en-US" sz="3300" b="1" i="1" smtClean="0">
                        <a:latin typeface="Cambria Math" panose="02040503050406030204" pitchFamily="18" charset="0"/>
                      </a:rPr>
                      <m:t>=</m:t>
                    </m:r>
                    <m:r>
                      <a:rPr lang="en-US" sz="3300" b="1" i="1" smtClean="0">
                        <a:latin typeface="Cambria Math" panose="02040503050406030204" pitchFamily="18" charset="0"/>
                      </a:rPr>
                      <m:t>𝒎𝒂</m:t>
                    </m:r>
                  </m:oMath>
                </a14:m>
                <a:endParaRPr lang="en-GB" sz="3300" b="1" dirty="0">
                  <a:latin typeface="Comic Sans MS" panose="030F0702030302020204" pitchFamily="66" charset="0"/>
                </a:endParaRPr>
              </a:p>
              <a:p>
                <a:pPr algn="just"/>
                <a:endParaRPr lang="en-GB" sz="3300" b="1" dirty="0">
                  <a:latin typeface="Comic Sans MS" panose="030F0702030302020204" pitchFamily="66" charset="0"/>
                </a:endParaRPr>
              </a:p>
              <a:p>
                <a:pPr algn="just"/>
                <a:r>
                  <a:rPr lang="en-GB" sz="3300" b="1" dirty="0">
                    <a:latin typeface="Comic Sans MS" panose="030F0702030302020204" pitchFamily="66" charset="0"/>
                  </a:rPr>
                  <a:t>The increase on the tension would increase the restoring forces that tend to straighten the string when it is disturbed, thus increasing the wave speed. </a:t>
                </a:r>
              </a:p>
              <a:p>
                <a:pPr algn="just"/>
                <a:endParaRPr lang="en-GB" sz="3300" b="1" dirty="0">
                  <a:latin typeface="Comic Sans MS" panose="030F0702030302020204" pitchFamily="66" charset="0"/>
                </a:endParaRPr>
              </a:p>
              <a:p>
                <a:pPr algn="just"/>
                <a:endParaRPr lang="en-GB" sz="3300" b="1"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C5C3486F-F5ED-434F-8733-F219B2B6EBD2}"/>
                  </a:ext>
                </a:extLst>
              </p:cNvPr>
              <p:cNvSpPr>
                <a:spLocks noGrp="1" noRot="1" noChangeAspect="1" noMove="1" noResize="1" noEditPoints="1" noAdjustHandles="1" noChangeArrowheads="1" noChangeShapeType="1" noTextEdit="1"/>
              </p:cNvSpPr>
              <p:nvPr>
                <p:ph idx="1"/>
              </p:nvPr>
            </p:nvSpPr>
            <p:spPr>
              <a:xfrm>
                <a:off x="58058" y="72572"/>
                <a:ext cx="12075886" cy="6756400"/>
              </a:xfrm>
              <a:blipFill>
                <a:blip r:embed="rId2"/>
                <a:stretch>
                  <a:fillRect l="-1212" t="-2076" r="-1414" b="-306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74BD354-B1DF-4BEA-8078-E4187748D1FD}"/>
              </a:ext>
            </a:extLst>
          </p:cNvPr>
          <p:cNvSpPr>
            <a:spLocks noGrp="1"/>
          </p:cNvSpPr>
          <p:nvPr>
            <p:ph type="sldNum" sz="quarter" idx="12"/>
          </p:nvPr>
        </p:nvSpPr>
        <p:spPr>
          <a:xfrm>
            <a:off x="9292773" y="6356350"/>
            <a:ext cx="2743200" cy="365125"/>
          </a:xfrm>
        </p:spPr>
        <p:txBody>
          <a:bodyPr/>
          <a:lstStyle/>
          <a:p>
            <a:fld id="{565A3DC8-E9E5-4672-8F00-ADD26D4DB9BC}" type="slidenum">
              <a:rPr lang="en-GB" sz="2000" b="1" smtClean="0">
                <a:solidFill>
                  <a:schemeClr val="tx1"/>
                </a:solidFill>
              </a:rPr>
              <a:t>49</a:t>
            </a:fld>
            <a:endParaRPr lang="en-GB" sz="2000" b="1" dirty="0">
              <a:solidFill>
                <a:schemeClr val="tx1"/>
              </a:solidFill>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08ACB7D2-1630-4CB3-8B12-75F5EB183C2C}"/>
                  </a:ext>
                </a:extLst>
              </p:cNvPr>
              <p:cNvSpPr/>
              <p:nvPr/>
            </p:nvSpPr>
            <p:spPr>
              <a:xfrm>
                <a:off x="584198" y="2509194"/>
                <a:ext cx="7253516" cy="145636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GB" sz="3000" b="1" i="1" smtClean="0">
                          <a:latin typeface="Cambria Math" panose="02040503050406030204" pitchFamily="18" charset="0"/>
                        </a:rPr>
                        <m:t>𝒗</m:t>
                      </m:r>
                      <m:r>
                        <a:rPr lang="en-GB" sz="3000" b="1" i="0">
                          <a:latin typeface="Cambria Math" panose="02040503050406030204" pitchFamily="18" charset="0"/>
                        </a:rPr>
                        <m:t>=</m:t>
                      </m:r>
                      <m:rad>
                        <m:radPr>
                          <m:degHide m:val="on"/>
                          <m:ctrlPr>
                            <a:rPr lang="en-GB" sz="3000" b="1" i="1" smtClean="0">
                              <a:latin typeface="Cambria Math" panose="02040503050406030204" pitchFamily="18" charset="0"/>
                            </a:rPr>
                          </m:ctrlPr>
                        </m:radPr>
                        <m:deg/>
                        <m:e>
                          <m:f>
                            <m:fPr>
                              <m:ctrlPr>
                                <a:rPr lang="en-GB" sz="3000" b="1" i="1">
                                  <a:latin typeface="Cambria Math" panose="02040503050406030204" pitchFamily="18" charset="0"/>
                                </a:rPr>
                              </m:ctrlPr>
                            </m:fPr>
                            <m:num>
                              <m:r>
                                <m:rPr>
                                  <m:nor/>
                                </m:rPr>
                                <a:rPr lang="en-GB" sz="3000" b="1" i="1">
                                  <a:latin typeface="Cambria Math" panose="02040503050406030204" pitchFamily="18" charset="0"/>
                                </a:rPr>
                                <m:t>tension</m:t>
                              </m:r>
                              <m:r>
                                <m:rPr>
                                  <m:nor/>
                                </m:rPr>
                                <a:rPr lang="en-GB" sz="3000" b="1" i="1">
                                  <a:latin typeface="Cambria Math" panose="02040503050406030204" pitchFamily="18" charset="0"/>
                                </a:rPr>
                                <m:t> </m:t>
                              </m:r>
                              <m:r>
                                <m:rPr>
                                  <m:nor/>
                                </m:rPr>
                                <a:rPr lang="en-GB" sz="3000" b="1" i="1">
                                  <a:latin typeface="Cambria Math" panose="02040503050406030204" pitchFamily="18" charset="0"/>
                                </a:rPr>
                                <m:t>in</m:t>
                              </m:r>
                              <m:r>
                                <m:rPr>
                                  <m:nor/>
                                </m:rPr>
                                <a:rPr lang="en-GB" sz="3000" b="1" i="1">
                                  <a:latin typeface="Cambria Math" panose="02040503050406030204" pitchFamily="18" charset="0"/>
                                </a:rPr>
                                <m:t> </m:t>
                              </m:r>
                              <m:r>
                                <m:rPr>
                                  <m:nor/>
                                </m:rPr>
                                <a:rPr lang="en-GB" sz="3000" b="1" i="1">
                                  <a:latin typeface="Cambria Math" panose="02040503050406030204" pitchFamily="18" charset="0"/>
                                </a:rPr>
                                <m:t>string</m:t>
                              </m:r>
                            </m:num>
                            <m:den>
                              <m:r>
                                <m:rPr>
                                  <m:nor/>
                                </m:rPr>
                                <a:rPr lang="en-GB" sz="3000" b="1" i="1">
                                  <a:latin typeface="Cambria Math" panose="02040503050406030204" pitchFamily="18" charset="0"/>
                                </a:rPr>
                                <m:t>mass</m:t>
                              </m:r>
                              <m:r>
                                <m:rPr>
                                  <m:nor/>
                                </m:rPr>
                                <a:rPr lang="en-GB" sz="3000" b="1" i="1">
                                  <a:latin typeface="Cambria Math" panose="02040503050406030204" pitchFamily="18" charset="0"/>
                                </a:rPr>
                                <m:t> </m:t>
                              </m:r>
                              <m:r>
                                <m:rPr>
                                  <m:nor/>
                                </m:rPr>
                                <a:rPr lang="en-GB" sz="3000" b="1" i="1">
                                  <a:latin typeface="Cambria Math" panose="02040503050406030204" pitchFamily="18" charset="0"/>
                                </a:rPr>
                                <m:t>per</m:t>
                              </m:r>
                              <m:r>
                                <m:rPr>
                                  <m:nor/>
                                </m:rPr>
                                <a:rPr lang="en-GB" sz="3000" b="1" i="1">
                                  <a:latin typeface="Cambria Math" panose="02040503050406030204" pitchFamily="18" charset="0"/>
                                </a:rPr>
                                <m:t> </m:t>
                              </m:r>
                              <m:r>
                                <m:rPr>
                                  <m:nor/>
                                </m:rPr>
                                <a:rPr lang="en-GB" sz="3000" b="1" i="1">
                                  <a:latin typeface="Cambria Math" panose="02040503050406030204" pitchFamily="18" charset="0"/>
                                </a:rPr>
                                <m:t>unit</m:t>
                              </m:r>
                              <m:r>
                                <m:rPr>
                                  <m:nor/>
                                </m:rPr>
                                <a:rPr lang="en-GB" sz="3000" b="1" i="1">
                                  <a:latin typeface="Cambria Math" panose="02040503050406030204" pitchFamily="18" charset="0"/>
                                </a:rPr>
                                <m:t> </m:t>
                              </m:r>
                              <m:r>
                                <m:rPr>
                                  <m:nor/>
                                </m:rPr>
                                <a:rPr lang="en-GB" sz="3000" b="1" i="1">
                                  <a:latin typeface="Cambria Math" panose="02040503050406030204" pitchFamily="18" charset="0"/>
                                </a:rPr>
                                <m:t>length</m:t>
                              </m:r>
                              <m:r>
                                <m:rPr>
                                  <m:nor/>
                                </m:rPr>
                                <a:rPr lang="en-GB" sz="3000" b="1" i="1">
                                  <a:latin typeface="Cambria Math" panose="02040503050406030204" pitchFamily="18" charset="0"/>
                                </a:rPr>
                                <m:t> </m:t>
                              </m:r>
                              <m:r>
                                <m:rPr>
                                  <m:nor/>
                                </m:rPr>
                                <a:rPr lang="en-GB" sz="3000" b="1" i="1">
                                  <a:latin typeface="Cambria Math" panose="02040503050406030204" pitchFamily="18" charset="0"/>
                                </a:rPr>
                                <m:t>of</m:t>
                              </m:r>
                              <m:r>
                                <m:rPr>
                                  <m:nor/>
                                </m:rPr>
                                <a:rPr lang="en-GB" sz="3000" b="1" i="1">
                                  <a:latin typeface="Cambria Math" panose="02040503050406030204" pitchFamily="18" charset="0"/>
                                </a:rPr>
                                <m:t> </m:t>
                              </m:r>
                              <m:r>
                                <m:rPr>
                                  <m:nor/>
                                </m:rPr>
                                <a:rPr lang="en-GB" sz="3000" b="1" i="1">
                                  <a:latin typeface="Cambria Math" panose="02040503050406030204" pitchFamily="18" charset="0"/>
                                </a:rPr>
                                <m:t>string</m:t>
                              </m:r>
                            </m:den>
                          </m:f>
                          <m:r>
                            <a:rPr lang="en-US" sz="3000" b="1" i="1" smtClean="0">
                              <a:latin typeface="Cambria Math" panose="02040503050406030204" pitchFamily="18" charset="0"/>
                            </a:rPr>
                            <m:t>=</m:t>
                          </m:r>
                        </m:e>
                      </m:rad>
                      <m:f>
                        <m:fPr>
                          <m:ctrlPr>
                            <a:rPr lang="en-GB" sz="3000" b="1" i="1" smtClean="0">
                              <a:latin typeface="Cambria Math" panose="02040503050406030204" pitchFamily="18" charset="0"/>
                            </a:rPr>
                          </m:ctrlPr>
                        </m:fPr>
                        <m:num>
                          <m:r>
                            <a:rPr lang="en-US" sz="3000" b="1" i="1" smtClean="0">
                              <a:latin typeface="Cambria Math" panose="02040503050406030204" pitchFamily="18" charset="0"/>
                            </a:rPr>
                            <m:t>𝑭</m:t>
                          </m:r>
                        </m:num>
                        <m:den>
                          <m:r>
                            <a:rPr lang="en-GB" sz="3000" b="1" i="1" smtClean="0">
                              <a:latin typeface="Cambria Math" panose="02040503050406030204" pitchFamily="18" charset="0"/>
                              <a:ea typeface="Cambria Math" panose="02040503050406030204" pitchFamily="18" charset="0"/>
                            </a:rPr>
                            <m:t>𝝁</m:t>
                          </m:r>
                        </m:den>
                      </m:f>
                    </m:oMath>
                  </m:oMathPara>
                </a14:m>
                <a:endParaRPr lang="en-GB" sz="3000" b="1" dirty="0"/>
              </a:p>
            </p:txBody>
          </p:sp>
        </mc:Choice>
        <mc:Fallback>
          <p:sp>
            <p:nvSpPr>
              <p:cNvPr id="5" name="Rectangle 4">
                <a:extLst>
                  <a:ext uri="{FF2B5EF4-FFF2-40B4-BE49-F238E27FC236}">
                    <a16:creationId xmlns:a16="http://schemas.microsoft.com/office/drawing/2014/main" id="{08ACB7D2-1630-4CB3-8B12-75F5EB183C2C}"/>
                  </a:ext>
                </a:extLst>
              </p:cNvPr>
              <p:cNvSpPr>
                <a:spLocks noRot="1" noChangeAspect="1" noMove="1" noResize="1" noEditPoints="1" noAdjustHandles="1" noChangeArrowheads="1" noChangeShapeType="1" noTextEdit="1"/>
              </p:cNvSpPr>
              <p:nvPr/>
            </p:nvSpPr>
            <p:spPr>
              <a:xfrm>
                <a:off x="584198" y="2509194"/>
                <a:ext cx="7253516" cy="145636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2763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948" y="116632"/>
            <a:ext cx="11995052" cy="6669360"/>
          </a:xfrm>
        </p:spPr>
        <p:txBody>
          <a:bodyPr>
            <a:noAutofit/>
          </a:bodyPr>
          <a:lstStyle/>
          <a:p>
            <a:pPr algn="just">
              <a:spcBef>
                <a:spcPts val="0"/>
              </a:spcBef>
              <a:spcAft>
                <a:spcPts val="1200"/>
              </a:spcAft>
              <a:buFont typeface="Wingdings" panose="05000000000000000000" pitchFamily="2" charset="2"/>
              <a:buChar char=""/>
            </a:pPr>
            <a:r>
              <a:rPr lang="en-GB" sz="4000" b="1" dirty="0">
                <a:latin typeface="Comic Sans MS" panose="030F0702030302020204" pitchFamily="66" charset="0"/>
              </a:rPr>
              <a:t>The energy in light waves from the sun warms the surface of our planet.</a:t>
            </a:r>
          </a:p>
          <a:p>
            <a:pPr algn="just">
              <a:spcBef>
                <a:spcPts val="0"/>
              </a:spcBef>
              <a:spcAft>
                <a:spcPts val="1200"/>
              </a:spcAft>
              <a:buFont typeface="Wingdings" panose="05000000000000000000" pitchFamily="2" charset="2"/>
              <a:buChar char=""/>
            </a:pPr>
            <a:r>
              <a:rPr lang="en-GB" sz="4000" b="1" dirty="0">
                <a:latin typeface="Comic Sans MS" panose="030F0702030302020204" pitchFamily="66" charset="0"/>
              </a:rPr>
              <a:t>The energy in seismic waves can crack our planet’s crust. </a:t>
            </a:r>
          </a:p>
          <a:p>
            <a:pPr algn="just">
              <a:spcBef>
                <a:spcPts val="0"/>
              </a:spcBef>
              <a:spcAft>
                <a:spcPts val="1200"/>
              </a:spcAft>
              <a:buFont typeface="Wingdings" panose="05000000000000000000" pitchFamily="2" charset="2"/>
              <a:buChar char=""/>
            </a:pPr>
            <a:r>
              <a:rPr lang="en-GB" sz="4000" b="1" dirty="0">
                <a:latin typeface="Comic Sans MS" panose="030F0702030302020204" pitchFamily="66" charset="0"/>
              </a:rPr>
              <a:t>These waves are </a:t>
            </a:r>
            <a:r>
              <a:rPr lang="en-GB" sz="4000" b="1" i="1" dirty="0">
                <a:solidFill>
                  <a:srgbClr val="FFFF00"/>
                </a:solidFill>
                <a:latin typeface="Comic Sans MS" panose="030F0702030302020204" pitchFamily="66" charset="0"/>
              </a:rPr>
              <a:t>Sinusoidal</a:t>
            </a:r>
            <a:r>
              <a:rPr lang="en-GB" sz="4000" b="1" i="1" dirty="0">
                <a:latin typeface="Comic Sans MS" panose="030F0702030302020204" pitchFamily="66" charset="0"/>
              </a:rPr>
              <a:t> </a:t>
            </a:r>
            <a:r>
              <a:rPr lang="en-GB" sz="4000" b="1" dirty="0">
                <a:latin typeface="Comic Sans MS" panose="030F0702030302020204" pitchFamily="66" charset="0"/>
              </a:rPr>
              <a:t>waves whose wave pattern is a repeating sine or cosine function.</a:t>
            </a:r>
          </a:p>
          <a:p>
            <a:pPr algn="just">
              <a:spcBef>
                <a:spcPts val="0"/>
              </a:spcBef>
              <a:spcAft>
                <a:spcPts val="1200"/>
              </a:spcAft>
              <a:buFont typeface="Wingdings" panose="05000000000000000000" pitchFamily="2" charset="2"/>
              <a:buChar char=""/>
            </a:pPr>
            <a:r>
              <a:rPr lang="en-GB" sz="4000" b="1" dirty="0">
                <a:latin typeface="Comic Sans MS" panose="030F0702030302020204" pitchFamily="66" charset="0"/>
              </a:rPr>
              <a:t>There are two types of waves:</a:t>
            </a:r>
          </a:p>
          <a:p>
            <a:pPr marL="971557" lvl="1" indent="-514350" algn="just">
              <a:spcBef>
                <a:spcPts val="0"/>
              </a:spcBef>
              <a:spcAft>
                <a:spcPts val="1200"/>
              </a:spcAft>
              <a:buFont typeface="+mj-lt"/>
              <a:buAutoNum type="arabicPeriod"/>
            </a:pPr>
            <a:r>
              <a:rPr lang="en-GB" sz="4000" b="1" dirty="0">
                <a:solidFill>
                  <a:srgbClr val="FF0000"/>
                </a:solidFill>
                <a:latin typeface="Comic Sans MS" panose="030F0702030302020204" pitchFamily="66" charset="0"/>
              </a:rPr>
              <a:t>Mechanical waves</a:t>
            </a:r>
            <a:r>
              <a:rPr lang="en-GB" sz="4000" b="1" dirty="0">
                <a:latin typeface="Comic Sans MS" panose="030F0702030302020204" pitchFamily="66" charset="0"/>
              </a:rPr>
              <a:t> : A disturbance that travels through some material or substance called the medium for the wave.</a:t>
            </a:r>
            <a:endParaRPr lang="en-GB" sz="4000" b="1" i="1" dirty="0">
              <a:solidFill>
                <a:srgbClr val="FF0000"/>
              </a:solidFill>
              <a:latin typeface="Comic Sans MS" panose="030F0702030302020204" pitchFamily="66" charset="0"/>
            </a:endParaRPr>
          </a:p>
          <a:p>
            <a:pPr algn="just">
              <a:spcBef>
                <a:spcPts val="0"/>
              </a:spcBef>
              <a:spcAft>
                <a:spcPts val="1200"/>
              </a:spcAft>
            </a:pPr>
            <a:endParaRPr lang="en-US" sz="4000" b="1"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F917772A-D8F2-4EF6-8132-EF49E7649CDD}"/>
              </a:ext>
            </a:extLst>
          </p:cNvPr>
          <p:cNvSpPr>
            <a:spLocks noGrp="1"/>
          </p:cNvSpPr>
          <p:nvPr>
            <p:ph type="sldNum" sz="quarter" idx="12"/>
          </p:nvPr>
        </p:nvSpPr>
        <p:spPr>
          <a:xfrm>
            <a:off x="9307284" y="6356350"/>
            <a:ext cx="2743200" cy="365125"/>
          </a:xfrm>
        </p:spPr>
        <p:txBody>
          <a:bodyPr/>
          <a:lstStyle/>
          <a:p>
            <a:fld id="{565A3DC8-E9E5-4672-8F00-ADD26D4DB9BC}" type="slidenum">
              <a:rPr lang="en-GB" sz="2000" b="1" smtClean="0">
                <a:solidFill>
                  <a:schemeClr val="tx1"/>
                </a:solidFill>
              </a:rPr>
              <a:t>5</a:t>
            </a:fld>
            <a:endParaRPr lang="en-GB" sz="2000" b="1" dirty="0">
              <a:solidFill>
                <a:schemeClr val="tx1"/>
              </a:solidFill>
            </a:endParaRPr>
          </a:p>
        </p:txBody>
      </p:sp>
    </p:spTree>
    <p:extLst>
      <p:ext uri="{BB962C8B-B14F-4D97-AF65-F5344CB8AC3E}">
        <p14:creationId xmlns:p14="http://schemas.microsoft.com/office/powerpoint/2010/main" val="101962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222F2-966E-45A4-B898-E88DF32C6342}"/>
              </a:ext>
            </a:extLst>
          </p:cNvPr>
          <p:cNvSpPr>
            <a:spLocks noGrp="1"/>
          </p:cNvSpPr>
          <p:nvPr>
            <p:ph idx="1"/>
          </p:nvPr>
        </p:nvSpPr>
        <p:spPr>
          <a:xfrm>
            <a:off x="116114" y="116114"/>
            <a:ext cx="11974286" cy="6618515"/>
          </a:xfrm>
        </p:spPr>
        <p:txBody>
          <a:bodyPr>
            <a:normAutofit/>
          </a:bodyPr>
          <a:lstStyle/>
          <a:p>
            <a:pPr algn="just"/>
            <a:r>
              <a:rPr lang="en-GB" sz="4000" b="1" dirty="0">
                <a:latin typeface="Comic Sans MS" panose="030F0702030302020204" pitchFamily="66" charset="0"/>
              </a:rPr>
              <a:t>Also increasing the mass would make the motion more sluggish and decrease the speed. The exact relationship among wave speed, tension, and mass per unit length by two different methods.</a:t>
            </a:r>
          </a:p>
        </p:txBody>
      </p:sp>
      <p:sp>
        <p:nvSpPr>
          <p:cNvPr id="4" name="Slide Number Placeholder 3">
            <a:extLst>
              <a:ext uri="{FF2B5EF4-FFF2-40B4-BE49-F238E27FC236}">
                <a16:creationId xmlns:a16="http://schemas.microsoft.com/office/drawing/2014/main" id="{2AC88261-E8E1-4F8C-81E4-516FE05FD0D0}"/>
              </a:ext>
            </a:extLst>
          </p:cNvPr>
          <p:cNvSpPr>
            <a:spLocks noGrp="1"/>
          </p:cNvSpPr>
          <p:nvPr>
            <p:ph type="sldNum" sz="quarter" idx="12"/>
          </p:nvPr>
        </p:nvSpPr>
        <p:spPr>
          <a:xfrm>
            <a:off x="9205685" y="6327321"/>
            <a:ext cx="2743200" cy="365125"/>
          </a:xfrm>
        </p:spPr>
        <p:txBody>
          <a:bodyPr/>
          <a:lstStyle/>
          <a:p>
            <a:fld id="{565A3DC8-E9E5-4672-8F00-ADD26D4DB9BC}" type="slidenum">
              <a:rPr lang="en-GB" sz="2000" b="1" smtClean="0">
                <a:solidFill>
                  <a:schemeClr val="tx1"/>
                </a:solidFill>
              </a:rPr>
              <a:t>50</a:t>
            </a:fld>
            <a:endParaRPr lang="en-GB" sz="2000" b="1">
              <a:solidFill>
                <a:schemeClr val="tx1"/>
              </a:solidFill>
            </a:endParaRPr>
          </a:p>
        </p:txBody>
      </p:sp>
    </p:spTree>
    <p:extLst>
      <p:ext uri="{BB962C8B-B14F-4D97-AF65-F5344CB8AC3E}">
        <p14:creationId xmlns:p14="http://schemas.microsoft.com/office/powerpoint/2010/main" val="1586268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F4B3-F46F-4789-B948-8024EE9AABD2}"/>
              </a:ext>
            </a:extLst>
          </p:cNvPr>
          <p:cNvSpPr>
            <a:spLocks noGrp="1"/>
          </p:cNvSpPr>
          <p:nvPr>
            <p:ph type="title"/>
          </p:nvPr>
        </p:nvSpPr>
        <p:spPr>
          <a:xfrm>
            <a:off x="72572" y="103873"/>
            <a:ext cx="12090400" cy="781498"/>
          </a:xfrm>
        </p:spPr>
        <p:txBody>
          <a:bodyPr>
            <a:normAutofit/>
          </a:bodyPr>
          <a:lstStyle/>
          <a:p>
            <a:r>
              <a:rPr lang="en-US" sz="4500" b="1" dirty="0">
                <a:solidFill>
                  <a:srgbClr val="FF0000"/>
                </a:solidFill>
                <a:latin typeface="Comic Sans MS" panose="030F0702030302020204" pitchFamily="66" charset="0"/>
              </a:rPr>
              <a:t>ENERGY IN WAVE MOTION</a:t>
            </a:r>
            <a:endParaRPr lang="en-GB" sz="4500"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D64F33E-0A37-4DA8-8DCA-85AF25D5BB36}"/>
              </a:ext>
            </a:extLst>
          </p:cNvPr>
          <p:cNvSpPr>
            <a:spLocks noGrp="1"/>
          </p:cNvSpPr>
          <p:nvPr>
            <p:ph idx="1"/>
          </p:nvPr>
        </p:nvSpPr>
        <p:spPr>
          <a:xfrm>
            <a:off x="72572" y="827314"/>
            <a:ext cx="12075886" cy="5921829"/>
          </a:xfrm>
        </p:spPr>
        <p:txBody>
          <a:bodyPr>
            <a:noAutofit/>
          </a:bodyPr>
          <a:lstStyle/>
          <a:p>
            <a:pPr algn="just"/>
            <a:r>
              <a:rPr lang="en-GB" sz="3500" b="1" dirty="0">
                <a:latin typeface="Comic Sans MS" panose="030F0702030302020204" pitchFamily="66" charset="0"/>
              </a:rPr>
              <a:t>Every wave motion has </a:t>
            </a:r>
            <a:r>
              <a:rPr lang="en-GB" sz="3500" b="1" i="1" dirty="0">
                <a:latin typeface="Comic Sans MS" panose="030F0702030302020204" pitchFamily="66" charset="0"/>
              </a:rPr>
              <a:t>energy </a:t>
            </a:r>
            <a:r>
              <a:rPr lang="en-GB" sz="3500" b="1" dirty="0">
                <a:latin typeface="Comic Sans MS" panose="030F0702030302020204" pitchFamily="66" charset="0"/>
              </a:rPr>
              <a:t>associated with it. E.g. the energy from sunlight and the destructive effects of ocean surf and earthquakes.</a:t>
            </a:r>
          </a:p>
          <a:p>
            <a:pPr algn="just"/>
            <a:r>
              <a:rPr lang="en-GB" sz="3500" b="1" dirty="0">
                <a:latin typeface="Comic Sans MS" panose="030F0702030302020204" pitchFamily="66" charset="0"/>
              </a:rPr>
              <a:t>To produce any of the wave motions a force must be applied to a portion of the wave medium; the point where the force is applied moves, hence </a:t>
            </a:r>
            <a:r>
              <a:rPr lang="en-GB" sz="3500" b="1" i="1" dirty="0">
                <a:latin typeface="Comic Sans MS" panose="030F0702030302020204" pitchFamily="66" charset="0"/>
              </a:rPr>
              <a:t>work is done </a:t>
            </a:r>
            <a:r>
              <a:rPr lang="en-GB" sz="3500" b="1" dirty="0">
                <a:latin typeface="Comic Sans MS" panose="030F0702030302020204" pitchFamily="66" charset="0"/>
              </a:rPr>
              <a:t>on the system. </a:t>
            </a:r>
          </a:p>
          <a:p>
            <a:pPr algn="just"/>
            <a:r>
              <a:rPr lang="en-GB" sz="3500" b="1" dirty="0">
                <a:latin typeface="Comic Sans MS" panose="030F0702030302020204" pitchFamily="66" charset="0"/>
              </a:rPr>
              <a:t>As the wave propagates, each portion of the medium exerts a force and does work on the adjoining portion. In this way a wave can transport energy from one region of space to another.</a:t>
            </a:r>
          </a:p>
        </p:txBody>
      </p:sp>
      <p:sp>
        <p:nvSpPr>
          <p:cNvPr id="4" name="Slide Number Placeholder 3">
            <a:extLst>
              <a:ext uri="{FF2B5EF4-FFF2-40B4-BE49-F238E27FC236}">
                <a16:creationId xmlns:a16="http://schemas.microsoft.com/office/drawing/2014/main" id="{99FBBFF0-E22C-4E4B-A388-75B9662194A9}"/>
              </a:ext>
            </a:extLst>
          </p:cNvPr>
          <p:cNvSpPr>
            <a:spLocks noGrp="1"/>
          </p:cNvSpPr>
          <p:nvPr>
            <p:ph type="sldNum" sz="quarter" idx="12"/>
          </p:nvPr>
        </p:nvSpPr>
        <p:spPr>
          <a:xfrm>
            <a:off x="9220200" y="6312807"/>
            <a:ext cx="2743200" cy="365125"/>
          </a:xfrm>
        </p:spPr>
        <p:txBody>
          <a:bodyPr/>
          <a:lstStyle/>
          <a:p>
            <a:fld id="{565A3DC8-E9E5-4672-8F00-ADD26D4DB9BC}" type="slidenum">
              <a:rPr lang="en-GB" sz="2000" b="1" smtClean="0">
                <a:solidFill>
                  <a:schemeClr val="tx1"/>
                </a:solidFill>
              </a:rPr>
              <a:t>51</a:t>
            </a:fld>
            <a:endParaRPr lang="en-GB" sz="2000" b="1">
              <a:solidFill>
                <a:schemeClr val="tx1"/>
              </a:solidFill>
            </a:endParaRPr>
          </a:p>
        </p:txBody>
      </p:sp>
    </p:spTree>
    <p:extLst>
      <p:ext uri="{BB962C8B-B14F-4D97-AF65-F5344CB8AC3E}">
        <p14:creationId xmlns:p14="http://schemas.microsoft.com/office/powerpoint/2010/main" val="639611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3D615-75FA-4569-91CD-F20B72BE2257}"/>
              </a:ext>
            </a:extLst>
          </p:cNvPr>
          <p:cNvSpPr>
            <a:spLocks noGrp="1"/>
          </p:cNvSpPr>
          <p:nvPr>
            <p:ph idx="1"/>
          </p:nvPr>
        </p:nvSpPr>
        <p:spPr>
          <a:xfrm>
            <a:off x="72572" y="43542"/>
            <a:ext cx="12090400" cy="6814458"/>
          </a:xfrm>
        </p:spPr>
        <p:txBody>
          <a:bodyPr>
            <a:noAutofit/>
          </a:bodyPr>
          <a:lstStyle/>
          <a:p>
            <a:pPr algn="just"/>
            <a:r>
              <a:rPr lang="en-GB" sz="3500" b="1" dirty="0">
                <a:latin typeface="Comic Sans MS" panose="030F0702030302020204" pitchFamily="66" charset="0"/>
              </a:rPr>
              <a:t>Considering transverse waves on a string to understand how energy is transferred from one portion of a string to another.</a:t>
            </a: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marL="0" indent="0" algn="just">
              <a:buNone/>
            </a:pPr>
            <a:endParaRPr lang="en-GB" sz="3500" b="1" dirty="0">
              <a:latin typeface="Comic Sans MS" panose="030F0702030302020204" pitchFamily="66" charset="0"/>
            </a:endParaRPr>
          </a:p>
          <a:p>
            <a:pPr algn="just"/>
            <a:r>
              <a:rPr lang="en-GB" sz="3500" b="1" dirty="0">
                <a:latin typeface="Comic Sans MS" panose="030F0702030302020204" pitchFamily="66" charset="0"/>
              </a:rPr>
              <a:t>In the Figure above, a wave is traveling from left to right (the positive </a:t>
            </a:r>
            <a:r>
              <a:rPr lang="en-GB" sz="3500" b="1" i="1" dirty="0">
                <a:latin typeface="Comic Sans MS" panose="030F0702030302020204" pitchFamily="66" charset="0"/>
              </a:rPr>
              <a:t>x</a:t>
            </a:r>
            <a:r>
              <a:rPr lang="en-GB" sz="3500" b="1" dirty="0">
                <a:latin typeface="Comic Sans MS" panose="030F0702030302020204" pitchFamily="66" charset="0"/>
              </a:rPr>
              <a:t>-direction) on the string, and considering a particular point </a:t>
            </a:r>
            <a:r>
              <a:rPr lang="en-GB" sz="3500" b="1" i="1" dirty="0">
                <a:latin typeface="Comic Sans MS" panose="030F0702030302020204" pitchFamily="66" charset="0"/>
              </a:rPr>
              <a:t>a </a:t>
            </a:r>
            <a:r>
              <a:rPr lang="en-GB" sz="3500" b="1" dirty="0">
                <a:latin typeface="Comic Sans MS" panose="030F0702030302020204" pitchFamily="66" charset="0"/>
              </a:rPr>
              <a:t>on the string.</a:t>
            </a:r>
          </a:p>
        </p:txBody>
      </p:sp>
      <p:sp>
        <p:nvSpPr>
          <p:cNvPr id="4" name="Slide Number Placeholder 3">
            <a:extLst>
              <a:ext uri="{FF2B5EF4-FFF2-40B4-BE49-F238E27FC236}">
                <a16:creationId xmlns:a16="http://schemas.microsoft.com/office/drawing/2014/main" id="{BF0EAE4B-F6AD-496F-95FD-605F75A7322C}"/>
              </a:ext>
            </a:extLst>
          </p:cNvPr>
          <p:cNvSpPr>
            <a:spLocks noGrp="1"/>
          </p:cNvSpPr>
          <p:nvPr>
            <p:ph type="sldNum" sz="quarter" idx="12"/>
          </p:nvPr>
        </p:nvSpPr>
        <p:spPr>
          <a:xfrm>
            <a:off x="9191172" y="6356350"/>
            <a:ext cx="2743200" cy="365125"/>
          </a:xfrm>
        </p:spPr>
        <p:txBody>
          <a:bodyPr/>
          <a:lstStyle/>
          <a:p>
            <a:fld id="{565A3DC8-E9E5-4672-8F00-ADD26D4DB9BC}" type="slidenum">
              <a:rPr lang="en-GB" sz="2000" b="1" smtClean="0">
                <a:solidFill>
                  <a:schemeClr val="tx1"/>
                </a:solidFill>
              </a:rPr>
              <a:t>52</a:t>
            </a:fld>
            <a:endParaRPr lang="en-GB" sz="2000" b="1" dirty="0">
              <a:solidFill>
                <a:schemeClr val="tx1"/>
              </a:solidFill>
            </a:endParaRPr>
          </a:p>
        </p:txBody>
      </p:sp>
      <p:pic>
        <p:nvPicPr>
          <p:cNvPr id="5" name="Picture 4">
            <a:extLst>
              <a:ext uri="{FF2B5EF4-FFF2-40B4-BE49-F238E27FC236}">
                <a16:creationId xmlns:a16="http://schemas.microsoft.com/office/drawing/2014/main" id="{BB73B779-3A68-49B3-B793-EAE5FBC51DBD}"/>
              </a:ext>
            </a:extLst>
          </p:cNvPr>
          <p:cNvPicPr>
            <a:picLocks noChangeAspect="1"/>
          </p:cNvPicPr>
          <p:nvPr/>
        </p:nvPicPr>
        <p:blipFill>
          <a:blip r:embed="rId2"/>
          <a:stretch>
            <a:fillRect/>
          </a:stretch>
        </p:blipFill>
        <p:spPr>
          <a:xfrm>
            <a:off x="3208111" y="1531706"/>
            <a:ext cx="6052004" cy="3589017"/>
          </a:xfrm>
          <a:prstGeom prst="rect">
            <a:avLst/>
          </a:prstGeom>
        </p:spPr>
      </p:pic>
    </p:spTree>
    <p:extLst>
      <p:ext uri="{BB962C8B-B14F-4D97-AF65-F5344CB8AC3E}">
        <p14:creationId xmlns:p14="http://schemas.microsoft.com/office/powerpoint/2010/main" val="789373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42C5EC-0429-47BA-9B36-B5C9CD055A4B}"/>
                  </a:ext>
                </a:extLst>
              </p:cNvPr>
              <p:cNvSpPr>
                <a:spLocks noGrp="1"/>
              </p:cNvSpPr>
              <p:nvPr>
                <p:ph idx="1"/>
              </p:nvPr>
            </p:nvSpPr>
            <p:spPr>
              <a:xfrm>
                <a:off x="145143" y="130628"/>
                <a:ext cx="11945257" cy="6589485"/>
              </a:xfrm>
            </p:spPr>
            <p:txBody>
              <a:bodyPr>
                <a:noAutofit/>
              </a:bodyPr>
              <a:lstStyle/>
              <a:p>
                <a:pPr algn="just"/>
                <a:r>
                  <a:rPr lang="en-GB" sz="3800" b="1" dirty="0">
                    <a:latin typeface="Comic Sans MS" panose="030F0702030302020204" pitchFamily="66" charset="0"/>
                  </a:rPr>
                  <a:t>The string to the left of point </a:t>
                </a:r>
                <a:r>
                  <a:rPr lang="en-GB" sz="3800" b="1" i="1" dirty="0">
                    <a:latin typeface="Comic Sans MS" panose="030F0702030302020204" pitchFamily="66" charset="0"/>
                  </a:rPr>
                  <a:t>a </a:t>
                </a:r>
                <a:r>
                  <a:rPr lang="en-GB" sz="3800" b="1" dirty="0">
                    <a:latin typeface="Comic Sans MS" panose="030F0702030302020204" pitchFamily="66" charset="0"/>
                  </a:rPr>
                  <a:t>exerts a force on the string to the right of it, and vice versa. In the Figure, the string to the left of </a:t>
                </a:r>
                <a:r>
                  <a:rPr lang="en-GB" sz="3800" b="1" i="1" dirty="0">
                    <a:latin typeface="Comic Sans MS" panose="030F0702030302020204" pitchFamily="66" charset="0"/>
                  </a:rPr>
                  <a:t>a </a:t>
                </a:r>
                <a:r>
                  <a:rPr lang="en-GB" sz="3800" b="1" dirty="0">
                    <a:latin typeface="Comic Sans MS" panose="030F0702030302020204" pitchFamily="66" charset="0"/>
                  </a:rPr>
                  <a:t>has been removed, and the force it exerts at </a:t>
                </a:r>
                <a:r>
                  <a:rPr lang="en-GB" sz="3800" b="1" i="1" dirty="0">
                    <a:latin typeface="Comic Sans MS" panose="030F0702030302020204" pitchFamily="66" charset="0"/>
                  </a:rPr>
                  <a:t>a </a:t>
                </a:r>
                <a:r>
                  <a:rPr lang="en-GB" sz="3800" b="1" dirty="0">
                    <a:latin typeface="Comic Sans MS" panose="030F0702030302020204" pitchFamily="66" charset="0"/>
                  </a:rPr>
                  <a:t>is represented by the components </a:t>
                </a:r>
                <a:r>
                  <a:rPr lang="en-GB" sz="3800" b="1" i="1" dirty="0">
                    <a:latin typeface="Comic Sans MS" panose="030F0702030302020204" pitchFamily="66" charset="0"/>
                  </a:rPr>
                  <a:t>F </a:t>
                </a:r>
                <a:r>
                  <a:rPr lang="en-GB" sz="3800" b="1" dirty="0">
                    <a:latin typeface="Comic Sans MS" panose="030F0702030302020204" pitchFamily="66" charset="0"/>
                  </a:rPr>
                  <a:t>and </a:t>
                </a:r>
                <a14:m>
                  <m:oMath xmlns:m="http://schemas.openxmlformats.org/officeDocument/2006/math">
                    <m:sSub>
                      <m:sSubPr>
                        <m:ctrlPr>
                          <a:rPr lang="en-GB" sz="3800" b="1" i="1" smtClean="0">
                            <a:latin typeface="Cambria Math" panose="02040503050406030204" pitchFamily="18" charset="0"/>
                          </a:rPr>
                        </m:ctrlPr>
                      </m:sSubPr>
                      <m:e>
                        <m:r>
                          <a:rPr lang="en-US" sz="3800" b="1" i="1" smtClean="0">
                            <a:latin typeface="Cambria Math" panose="02040503050406030204" pitchFamily="18" charset="0"/>
                          </a:rPr>
                          <m:t>𝑭</m:t>
                        </m:r>
                      </m:e>
                      <m:sub>
                        <m:r>
                          <a:rPr lang="en-US" sz="3800" b="1" i="1" smtClean="0">
                            <a:latin typeface="Cambria Math" panose="02040503050406030204" pitchFamily="18" charset="0"/>
                          </a:rPr>
                          <m:t>𝒚</m:t>
                        </m:r>
                      </m:sub>
                    </m:sSub>
                  </m:oMath>
                </a14:m>
                <a:r>
                  <a:rPr lang="en-GB" sz="3800" b="1" dirty="0">
                    <a:latin typeface="Comic Sans MS" panose="030F0702030302020204" pitchFamily="66" charset="0"/>
                  </a:rPr>
                  <a:t>.</a:t>
                </a:r>
              </a:p>
              <a:p>
                <a:pPr algn="just"/>
                <a:r>
                  <a:rPr lang="en-GB" sz="3800" b="1" dirty="0">
                    <a:latin typeface="Comic Sans MS" panose="030F0702030302020204" pitchFamily="66" charset="0"/>
                  </a:rPr>
                  <a:t>Note again that </a:t>
                </a:r>
                <a14:m>
                  <m:oMath xmlns:m="http://schemas.openxmlformats.org/officeDocument/2006/math">
                    <m:f>
                      <m:fPr>
                        <m:type m:val="lin"/>
                        <m:ctrlPr>
                          <a:rPr lang="en-GB" sz="3800" b="1" i="1" smtClean="0">
                            <a:latin typeface="Cambria Math" panose="02040503050406030204" pitchFamily="18" charset="0"/>
                          </a:rPr>
                        </m:ctrlPr>
                      </m:fPr>
                      <m:num>
                        <m:sSub>
                          <m:sSubPr>
                            <m:ctrlPr>
                              <a:rPr lang="en-GB" sz="3800" b="1" i="1" smtClean="0">
                                <a:latin typeface="Cambria Math" panose="02040503050406030204" pitchFamily="18" charset="0"/>
                              </a:rPr>
                            </m:ctrlPr>
                          </m:sSubPr>
                          <m:e>
                            <m:r>
                              <a:rPr lang="en-US" sz="3800" b="1" i="1" smtClean="0">
                                <a:latin typeface="Cambria Math" panose="02040503050406030204" pitchFamily="18" charset="0"/>
                              </a:rPr>
                              <m:t>𝑭</m:t>
                            </m:r>
                          </m:e>
                          <m:sub>
                            <m:r>
                              <a:rPr lang="en-US" sz="3800" b="1" i="1" smtClean="0">
                                <a:latin typeface="Cambria Math" panose="02040503050406030204" pitchFamily="18" charset="0"/>
                              </a:rPr>
                              <m:t>𝒚</m:t>
                            </m:r>
                          </m:sub>
                        </m:sSub>
                      </m:num>
                      <m:den>
                        <m:r>
                          <a:rPr lang="en-US" sz="3800" b="1" i="1" smtClean="0">
                            <a:latin typeface="Cambria Math" panose="02040503050406030204" pitchFamily="18" charset="0"/>
                          </a:rPr>
                          <m:t>𝑭</m:t>
                        </m:r>
                      </m:den>
                    </m:f>
                  </m:oMath>
                </a14:m>
                <a:r>
                  <a:rPr lang="en-GB" sz="3800" b="1" dirty="0">
                    <a:latin typeface="Comic Sans MS" panose="030F0702030302020204" pitchFamily="66" charset="0"/>
                  </a:rPr>
                  <a:t> is equal to the negative of the </a:t>
                </a:r>
                <a:r>
                  <a:rPr lang="en-GB" sz="3800" b="1" i="1" dirty="0">
                    <a:latin typeface="Comic Sans MS" panose="030F0702030302020204" pitchFamily="66" charset="0"/>
                  </a:rPr>
                  <a:t>slope </a:t>
                </a:r>
                <a:r>
                  <a:rPr lang="en-GB" sz="3800" b="1" dirty="0">
                    <a:latin typeface="Comic Sans MS" panose="030F0702030302020204" pitchFamily="66" charset="0"/>
                  </a:rPr>
                  <a:t>of the string at </a:t>
                </a:r>
                <a:r>
                  <a:rPr lang="en-GB" sz="3800" b="1" i="1" dirty="0">
                    <a:latin typeface="Comic Sans MS" panose="030F0702030302020204" pitchFamily="66" charset="0"/>
                  </a:rPr>
                  <a:t>a</a:t>
                </a:r>
                <a:r>
                  <a:rPr lang="en-GB" sz="3800" b="1" dirty="0">
                    <a:latin typeface="Comic Sans MS" panose="030F0702030302020204" pitchFamily="66" charset="0"/>
                  </a:rPr>
                  <a:t>, which is also given by </a:t>
                </a:r>
                <a14:m>
                  <m:oMath xmlns:m="http://schemas.openxmlformats.org/officeDocument/2006/math">
                    <m:f>
                      <m:fPr>
                        <m:type m:val="lin"/>
                        <m:ctrlPr>
                          <a:rPr lang="en-GB" sz="3800" b="1" i="1" smtClean="0">
                            <a:latin typeface="Cambria Math" panose="02040503050406030204" pitchFamily="18" charset="0"/>
                          </a:rPr>
                        </m:ctrlPr>
                      </m:fPr>
                      <m:num>
                        <m:r>
                          <a:rPr lang="en-GB"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𝒚</m:t>
                        </m:r>
                      </m:num>
                      <m:den>
                        <m:r>
                          <a:rPr lang="en-GB"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𝒙</m:t>
                        </m:r>
                      </m:den>
                    </m:f>
                    <m:r>
                      <a:rPr lang="en-US" sz="3800" b="1" i="1" smtClean="0">
                        <a:latin typeface="Cambria Math" panose="02040503050406030204" pitchFamily="18" charset="0"/>
                      </a:rPr>
                      <m:t>. </m:t>
                    </m:r>
                  </m:oMath>
                </a14:m>
                <a:r>
                  <a:rPr lang="en-GB" sz="3800" b="1" dirty="0">
                    <a:latin typeface="Comic Sans MS" panose="030F0702030302020204" pitchFamily="66" charset="0"/>
                  </a:rPr>
                  <a:t>Putting these together, we have</a:t>
                </a:r>
              </a:p>
              <a:p>
                <a:pPr algn="just"/>
                <a14:m>
                  <m:oMath xmlns:m="http://schemas.openxmlformats.org/officeDocument/2006/math">
                    <m:sSub>
                      <m:sSubPr>
                        <m:ctrlPr>
                          <a:rPr lang="en-GB" sz="3800" b="1" i="1" smtClean="0">
                            <a:latin typeface="Cambria Math" panose="02040503050406030204" pitchFamily="18" charset="0"/>
                          </a:rPr>
                        </m:ctrlPr>
                      </m:sSubPr>
                      <m:e>
                        <m:r>
                          <a:rPr lang="en-US" sz="3800" b="1" i="1" smtClean="0">
                            <a:latin typeface="Cambria Math" panose="02040503050406030204" pitchFamily="18" charset="0"/>
                          </a:rPr>
                          <m:t>𝑭</m:t>
                        </m:r>
                      </m:e>
                      <m:sub>
                        <m:r>
                          <a:rPr lang="en-US" sz="3800" b="1" i="1" smtClean="0">
                            <a:latin typeface="Cambria Math" panose="02040503050406030204" pitchFamily="18" charset="0"/>
                          </a:rPr>
                          <m:t>𝒚</m:t>
                        </m:r>
                      </m:sub>
                    </m:sSub>
                    <m:r>
                      <a:rPr lang="en-US" sz="3800" b="1" i="1" smtClean="0">
                        <a:latin typeface="Cambria Math" panose="02040503050406030204" pitchFamily="18" charset="0"/>
                      </a:rPr>
                      <m:t>(</m:t>
                    </m:r>
                    <m:r>
                      <a:rPr lang="en-US" sz="3800" b="1" i="1" smtClean="0">
                        <a:latin typeface="Cambria Math" panose="02040503050406030204" pitchFamily="18" charset="0"/>
                      </a:rPr>
                      <m:t>𝒙</m:t>
                    </m:r>
                    <m:r>
                      <a:rPr lang="en-US" sz="3800" b="1" i="1" smtClean="0">
                        <a:latin typeface="Cambria Math" panose="02040503050406030204" pitchFamily="18" charset="0"/>
                      </a:rPr>
                      <m:t>,</m:t>
                    </m:r>
                    <m:r>
                      <a:rPr lang="en-US" sz="3800" b="1" i="1" smtClean="0">
                        <a:latin typeface="Cambria Math" panose="02040503050406030204" pitchFamily="18" charset="0"/>
                      </a:rPr>
                      <m:t>𝒕</m:t>
                    </m:r>
                    <m:r>
                      <a:rPr lang="en-US" sz="3800" b="1" i="1" smtClean="0">
                        <a:latin typeface="Cambria Math" panose="02040503050406030204" pitchFamily="18" charset="0"/>
                      </a:rPr>
                      <m:t>)=−</m:t>
                    </m:r>
                    <m:r>
                      <a:rPr lang="en-US" sz="3800" b="1" i="1" smtClean="0">
                        <a:latin typeface="Cambria Math" panose="02040503050406030204" pitchFamily="18" charset="0"/>
                      </a:rPr>
                      <m:t>𝑭</m:t>
                    </m:r>
                    <m:f>
                      <m:fPr>
                        <m:ctrlPr>
                          <a:rPr lang="en-US" sz="3800" b="1" i="1" smtClean="0">
                            <a:latin typeface="Cambria Math" panose="02040503050406030204" pitchFamily="18" charset="0"/>
                          </a:rPr>
                        </m:ctrlPr>
                      </m:fPr>
                      <m:num>
                        <m:r>
                          <a:rPr lang="en-US"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𝒚</m:t>
                        </m:r>
                        <m:r>
                          <a:rPr lang="en-US"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𝒙</m:t>
                        </m:r>
                        <m:r>
                          <a:rPr lang="en-US"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𝒕</m:t>
                        </m:r>
                        <m:r>
                          <a:rPr lang="en-US" sz="3800" b="1" i="1" smtClean="0">
                            <a:latin typeface="Cambria Math" panose="02040503050406030204" pitchFamily="18" charset="0"/>
                            <a:ea typeface="Cambria Math" panose="02040503050406030204" pitchFamily="18" charset="0"/>
                          </a:rPr>
                          <m:t>)</m:t>
                        </m:r>
                      </m:num>
                      <m:den>
                        <m:r>
                          <a:rPr lang="en-US"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𝒙</m:t>
                        </m:r>
                      </m:den>
                    </m:f>
                  </m:oMath>
                </a14:m>
                <a:endParaRPr lang="en-GB" sz="3800" b="1" dirty="0">
                  <a:latin typeface="Comic Sans MS" panose="030F0702030302020204" pitchFamily="66" charset="0"/>
                </a:endParaRPr>
              </a:p>
              <a:p>
                <a:pPr algn="just"/>
                <a:r>
                  <a:rPr lang="en-GB" sz="3800" b="1" dirty="0">
                    <a:latin typeface="Comic Sans MS" panose="030F0702030302020204" pitchFamily="66" charset="0"/>
                  </a:rPr>
                  <a:t>The negative sign is important because </a:t>
                </a:r>
                <a14:m>
                  <m:oMath xmlns:m="http://schemas.openxmlformats.org/officeDocument/2006/math">
                    <m:sSub>
                      <m:sSubPr>
                        <m:ctrlPr>
                          <a:rPr lang="en-GB" sz="3800" b="1" i="1" smtClean="0">
                            <a:latin typeface="Cambria Math" panose="02040503050406030204" pitchFamily="18" charset="0"/>
                          </a:rPr>
                        </m:ctrlPr>
                      </m:sSubPr>
                      <m:e>
                        <m:r>
                          <a:rPr lang="en-US" sz="3800" b="1" i="1" smtClean="0">
                            <a:latin typeface="Cambria Math" panose="02040503050406030204" pitchFamily="18" charset="0"/>
                          </a:rPr>
                          <m:t>𝑭</m:t>
                        </m:r>
                      </m:e>
                      <m:sub>
                        <m:r>
                          <a:rPr lang="en-US" sz="3800" b="1" i="1" smtClean="0">
                            <a:latin typeface="Cambria Math" panose="02040503050406030204" pitchFamily="18" charset="0"/>
                          </a:rPr>
                          <m:t>𝒚</m:t>
                        </m:r>
                      </m:sub>
                    </m:sSub>
                    <m:r>
                      <a:rPr lang="en-US" sz="3800" b="1" i="1" smtClean="0">
                        <a:latin typeface="Cambria Math" panose="02040503050406030204" pitchFamily="18" charset="0"/>
                      </a:rPr>
                      <m:t> </m:t>
                    </m:r>
                  </m:oMath>
                </a14:m>
                <a:r>
                  <a:rPr lang="en-GB" sz="3800" b="1" dirty="0">
                    <a:latin typeface="Comic Sans MS" panose="030F0702030302020204" pitchFamily="66" charset="0"/>
                  </a:rPr>
                  <a:t>is negative when the slope is positive.</a:t>
                </a:r>
              </a:p>
            </p:txBody>
          </p:sp>
        </mc:Choice>
        <mc:Fallback>
          <p:sp>
            <p:nvSpPr>
              <p:cNvPr id="3" name="Content Placeholder 2">
                <a:extLst>
                  <a:ext uri="{FF2B5EF4-FFF2-40B4-BE49-F238E27FC236}">
                    <a16:creationId xmlns:a16="http://schemas.microsoft.com/office/drawing/2014/main" id="{CE42C5EC-0429-47BA-9B36-B5C9CD055A4B}"/>
                  </a:ext>
                </a:extLst>
              </p:cNvPr>
              <p:cNvSpPr>
                <a:spLocks noGrp="1" noRot="1" noChangeAspect="1" noMove="1" noResize="1" noEditPoints="1" noAdjustHandles="1" noChangeArrowheads="1" noChangeShapeType="1" noTextEdit="1"/>
              </p:cNvSpPr>
              <p:nvPr>
                <p:ph idx="1"/>
              </p:nvPr>
            </p:nvSpPr>
            <p:spPr>
              <a:xfrm>
                <a:off x="145143" y="130628"/>
                <a:ext cx="11945257" cy="6589485"/>
              </a:xfrm>
              <a:blipFill>
                <a:blip r:embed="rId2"/>
                <a:stretch>
                  <a:fillRect l="-1531" t="-2313" r="-1685" b="-379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41001F5-79B2-4C86-970B-2BECAF998B9E}"/>
              </a:ext>
            </a:extLst>
          </p:cNvPr>
          <p:cNvSpPr>
            <a:spLocks noGrp="1"/>
          </p:cNvSpPr>
          <p:nvPr>
            <p:ph type="sldNum" sz="quarter" idx="12"/>
          </p:nvPr>
        </p:nvSpPr>
        <p:spPr>
          <a:xfrm>
            <a:off x="9176657" y="6318703"/>
            <a:ext cx="2743200" cy="365125"/>
          </a:xfrm>
        </p:spPr>
        <p:txBody>
          <a:bodyPr/>
          <a:lstStyle/>
          <a:p>
            <a:fld id="{565A3DC8-E9E5-4672-8F00-ADD26D4DB9BC}" type="slidenum">
              <a:rPr lang="en-GB" sz="2000" b="1" smtClean="0">
                <a:solidFill>
                  <a:schemeClr val="tx1"/>
                </a:solidFill>
              </a:rPr>
              <a:t>53</a:t>
            </a:fld>
            <a:endParaRPr lang="en-GB" sz="2000" b="1" dirty="0">
              <a:solidFill>
                <a:schemeClr val="tx1"/>
              </a:solidFill>
            </a:endParaRPr>
          </a:p>
        </p:txBody>
      </p:sp>
    </p:spTree>
    <p:extLst>
      <p:ext uri="{BB962C8B-B14F-4D97-AF65-F5344CB8AC3E}">
        <p14:creationId xmlns:p14="http://schemas.microsoft.com/office/powerpoint/2010/main" val="3930080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B6FDD-914B-4CF3-B373-9285F28F78A1}"/>
              </a:ext>
            </a:extLst>
          </p:cNvPr>
          <p:cNvSpPr>
            <a:spLocks noGrp="1"/>
          </p:cNvSpPr>
          <p:nvPr>
            <p:ph idx="1"/>
          </p:nvPr>
        </p:nvSpPr>
        <p:spPr>
          <a:xfrm>
            <a:off x="14514" y="43542"/>
            <a:ext cx="12104913" cy="6799943"/>
          </a:xfrm>
        </p:spPr>
        <p:txBody>
          <a:bodyPr>
            <a:noAutofit/>
          </a:bodyPr>
          <a:lstStyle/>
          <a:p>
            <a:pPr algn="just"/>
            <a:r>
              <a:rPr lang="en-GB" sz="3500" b="1" dirty="0">
                <a:latin typeface="Comic Sans MS" panose="030F0702030302020204" pitchFamily="66" charset="0"/>
              </a:rPr>
              <a:t>The corresponding power </a:t>
            </a:r>
            <a:r>
              <a:rPr lang="en-GB" sz="3500" b="1" i="1" dirty="0">
                <a:latin typeface="Comic Sans MS" panose="030F0702030302020204" pitchFamily="66" charset="0"/>
              </a:rPr>
              <a:t>P </a:t>
            </a:r>
            <a:r>
              <a:rPr lang="en-GB" sz="3500" b="1" dirty="0">
                <a:latin typeface="Comic Sans MS" panose="030F0702030302020204" pitchFamily="66" charset="0"/>
              </a:rPr>
              <a:t>(rate of doing work) at the any point is the transverse force</a:t>
            </a:r>
            <a:r>
              <a:rPr lang="en-GB" sz="3500" b="1" i="1" dirty="0">
                <a:latin typeface="Comic Sans MS" panose="030F0702030302020204" pitchFamily="66" charset="0"/>
              </a:rPr>
              <a:t> </a:t>
            </a:r>
            <a:r>
              <a:rPr lang="en-GB" sz="3500" b="1" dirty="0">
                <a:latin typeface="Comic Sans MS" panose="030F0702030302020204" pitchFamily="66" charset="0"/>
              </a:rPr>
              <a:t>times the transverse velocity of that point.</a:t>
            </a: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r>
              <a:rPr lang="en-GB" sz="3500" b="1" dirty="0">
                <a:latin typeface="Comic Sans MS" panose="030F0702030302020204" pitchFamily="66" charset="0"/>
              </a:rPr>
              <a:t>This power is the </a:t>
            </a:r>
            <a:r>
              <a:rPr lang="en-GB" sz="3500" b="1" i="1" dirty="0">
                <a:latin typeface="Comic Sans MS" panose="030F0702030302020204" pitchFamily="66" charset="0"/>
              </a:rPr>
              <a:t>instantaneous </a:t>
            </a:r>
            <a:r>
              <a:rPr lang="en-GB" sz="3500" b="1" dirty="0">
                <a:latin typeface="Comic Sans MS" panose="030F0702030302020204" pitchFamily="66" charset="0"/>
              </a:rPr>
              <a:t>rate at which energy is transferred along the string. Its value depends on the position </a:t>
            </a:r>
            <a:r>
              <a:rPr lang="en-GB" sz="3500" b="1" i="1" dirty="0">
                <a:latin typeface="Comic Sans MS" panose="030F0702030302020204" pitchFamily="66" charset="0"/>
              </a:rPr>
              <a:t>x </a:t>
            </a:r>
            <a:r>
              <a:rPr lang="en-GB" sz="3500" b="1" dirty="0">
                <a:latin typeface="Comic Sans MS" panose="030F0702030302020204" pitchFamily="66" charset="0"/>
              </a:rPr>
              <a:t>on the string and on the time </a:t>
            </a:r>
            <a:r>
              <a:rPr lang="en-GB" sz="3500" b="1" i="1" dirty="0">
                <a:latin typeface="Comic Sans MS" panose="030F0702030302020204" pitchFamily="66" charset="0"/>
              </a:rPr>
              <a:t>t</a:t>
            </a:r>
            <a:r>
              <a:rPr lang="en-GB" sz="3500" b="1" dirty="0">
                <a:latin typeface="Comic Sans MS" panose="030F0702030302020204" pitchFamily="66" charset="0"/>
              </a:rPr>
              <a:t>.</a:t>
            </a:r>
          </a:p>
          <a:p>
            <a:pPr algn="just"/>
            <a:endParaRPr lang="en-GB" sz="1500" b="1" dirty="0">
              <a:latin typeface="Comic Sans MS" panose="030F0702030302020204" pitchFamily="66" charset="0"/>
            </a:endParaRPr>
          </a:p>
          <a:p>
            <a:pPr algn="just"/>
            <a:r>
              <a:rPr lang="en-GB" sz="3500" b="1" dirty="0">
                <a:latin typeface="Comic Sans MS" panose="030F0702030302020204" pitchFamily="66" charset="0"/>
              </a:rPr>
              <a:t>Energy is being transferred only at points where the string has a nonzero slope (       is nonzero), so that there is a transverse component of the tension force. </a:t>
            </a:r>
          </a:p>
        </p:txBody>
      </p:sp>
      <p:sp>
        <p:nvSpPr>
          <p:cNvPr id="4" name="Slide Number Placeholder 3">
            <a:extLst>
              <a:ext uri="{FF2B5EF4-FFF2-40B4-BE49-F238E27FC236}">
                <a16:creationId xmlns:a16="http://schemas.microsoft.com/office/drawing/2014/main" id="{31E3481D-DB84-45E7-8AB3-C5B887328174}"/>
              </a:ext>
            </a:extLst>
          </p:cNvPr>
          <p:cNvSpPr>
            <a:spLocks noGrp="1"/>
          </p:cNvSpPr>
          <p:nvPr>
            <p:ph type="sldNum" sz="quarter" idx="12"/>
          </p:nvPr>
        </p:nvSpPr>
        <p:spPr>
          <a:xfrm>
            <a:off x="9205685" y="6356350"/>
            <a:ext cx="2743200" cy="365125"/>
          </a:xfrm>
        </p:spPr>
        <p:txBody>
          <a:bodyPr/>
          <a:lstStyle/>
          <a:p>
            <a:fld id="{565A3DC8-E9E5-4672-8F00-ADD26D4DB9BC}" type="slidenum">
              <a:rPr lang="en-GB" sz="2000" b="1" smtClean="0">
                <a:solidFill>
                  <a:schemeClr val="tx1"/>
                </a:solidFill>
              </a:rPr>
              <a:t>54</a:t>
            </a:fld>
            <a:endParaRPr lang="en-GB" sz="2000" b="1" dirty="0">
              <a:solidFill>
                <a:schemeClr val="tx1"/>
              </a:solidFill>
            </a:endParaRP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9228020-7328-4853-A41E-302449DAFC86}"/>
                  </a:ext>
                </a:extLst>
              </p:cNvPr>
              <p:cNvSpPr/>
              <p:nvPr/>
            </p:nvSpPr>
            <p:spPr>
              <a:xfrm>
                <a:off x="-638628" y="1477140"/>
                <a:ext cx="11283608" cy="11182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GB" sz="3500" b="1" i="1" smtClean="0">
                          <a:solidFill>
                            <a:schemeClr val="tx1"/>
                          </a:solidFill>
                          <a:latin typeface="Cambria Math" panose="02040503050406030204" pitchFamily="18" charset="0"/>
                        </a:rPr>
                        <m:t>𝑷</m:t>
                      </m:r>
                      <m:d>
                        <m:dPr>
                          <m:ctrlPr>
                            <a:rPr lang="en-GB" sz="3500" b="1" i="1">
                              <a:solidFill>
                                <a:schemeClr val="tx1"/>
                              </a:solidFill>
                              <a:latin typeface="Cambria Math" panose="02040503050406030204" pitchFamily="18" charset="0"/>
                            </a:rPr>
                          </m:ctrlPr>
                        </m:dPr>
                        <m:e>
                          <m:r>
                            <a:rPr lang="en-GB" sz="3500" b="1" i="1">
                              <a:solidFill>
                                <a:schemeClr val="tx1"/>
                              </a:solidFill>
                              <a:latin typeface="Cambria Math" panose="02040503050406030204" pitchFamily="18" charset="0"/>
                            </a:rPr>
                            <m:t>𝒙</m:t>
                          </m:r>
                          <m:r>
                            <a:rPr lang="en-GB" sz="3500" b="1" i="0">
                              <a:solidFill>
                                <a:schemeClr val="tx1"/>
                              </a:solidFill>
                              <a:latin typeface="Cambria Math" panose="02040503050406030204" pitchFamily="18" charset="0"/>
                            </a:rPr>
                            <m:t>,</m:t>
                          </m:r>
                          <m:r>
                            <a:rPr lang="en-GB" sz="3500" b="1" i="1">
                              <a:solidFill>
                                <a:schemeClr val="tx1"/>
                              </a:solidFill>
                              <a:latin typeface="Cambria Math" panose="02040503050406030204" pitchFamily="18" charset="0"/>
                            </a:rPr>
                            <m:t>𝒕</m:t>
                          </m:r>
                        </m:e>
                      </m:d>
                      <m:r>
                        <a:rPr lang="en-GB" sz="3500" b="1" i="0">
                          <a:solidFill>
                            <a:schemeClr val="tx1"/>
                          </a:solidFill>
                          <a:latin typeface="Cambria Math" panose="02040503050406030204" pitchFamily="18" charset="0"/>
                        </a:rPr>
                        <m:t>=</m:t>
                      </m:r>
                      <m:sSub>
                        <m:sSubPr>
                          <m:ctrlPr>
                            <a:rPr lang="en-GB" sz="3500" b="1" i="1">
                              <a:solidFill>
                                <a:schemeClr val="tx1"/>
                              </a:solidFill>
                              <a:latin typeface="Cambria Math" panose="02040503050406030204" pitchFamily="18" charset="0"/>
                            </a:rPr>
                          </m:ctrlPr>
                        </m:sSubPr>
                        <m:e>
                          <m:r>
                            <a:rPr lang="en-GB" sz="3500" b="1" i="1">
                              <a:solidFill>
                                <a:schemeClr val="tx1"/>
                              </a:solidFill>
                              <a:latin typeface="Cambria Math" panose="02040503050406030204" pitchFamily="18" charset="0"/>
                            </a:rPr>
                            <m:t>𝑭</m:t>
                          </m:r>
                        </m:e>
                        <m:sub>
                          <m:r>
                            <a:rPr lang="en-GB" sz="3500" b="1" i="1">
                              <a:solidFill>
                                <a:schemeClr val="tx1"/>
                              </a:solidFill>
                              <a:latin typeface="Cambria Math" panose="02040503050406030204" pitchFamily="18" charset="0"/>
                            </a:rPr>
                            <m:t>𝒚</m:t>
                          </m:r>
                        </m:sub>
                      </m:sSub>
                      <m:d>
                        <m:dPr>
                          <m:ctrlPr>
                            <a:rPr lang="en-GB" sz="3500" b="1" i="1">
                              <a:solidFill>
                                <a:schemeClr val="tx1"/>
                              </a:solidFill>
                              <a:latin typeface="Cambria Math" panose="02040503050406030204" pitchFamily="18" charset="0"/>
                            </a:rPr>
                          </m:ctrlPr>
                        </m:dPr>
                        <m:e>
                          <m:r>
                            <a:rPr lang="en-GB" sz="3500" b="1" i="1">
                              <a:solidFill>
                                <a:schemeClr val="tx1"/>
                              </a:solidFill>
                              <a:latin typeface="Cambria Math" panose="02040503050406030204" pitchFamily="18" charset="0"/>
                            </a:rPr>
                            <m:t>𝒙</m:t>
                          </m:r>
                          <m:r>
                            <a:rPr lang="en-GB" sz="3500" b="1" i="0">
                              <a:solidFill>
                                <a:schemeClr val="tx1"/>
                              </a:solidFill>
                              <a:latin typeface="Cambria Math" panose="02040503050406030204" pitchFamily="18" charset="0"/>
                            </a:rPr>
                            <m:t>,</m:t>
                          </m:r>
                          <m:r>
                            <a:rPr lang="en-GB" sz="3500" b="1" i="1">
                              <a:solidFill>
                                <a:schemeClr val="tx1"/>
                              </a:solidFill>
                              <a:latin typeface="Cambria Math" panose="02040503050406030204" pitchFamily="18" charset="0"/>
                            </a:rPr>
                            <m:t>𝒕</m:t>
                          </m:r>
                        </m:e>
                      </m:d>
                      <m:sSub>
                        <m:sSubPr>
                          <m:ctrlPr>
                            <a:rPr lang="en-GB" sz="3500" b="1" i="1">
                              <a:solidFill>
                                <a:schemeClr val="tx1"/>
                              </a:solidFill>
                              <a:latin typeface="Cambria Math" panose="02040503050406030204" pitchFamily="18" charset="0"/>
                            </a:rPr>
                          </m:ctrlPr>
                        </m:sSubPr>
                        <m:e>
                          <m:r>
                            <a:rPr lang="en-GB" sz="3500" b="1" i="1">
                              <a:solidFill>
                                <a:schemeClr val="tx1"/>
                              </a:solidFill>
                              <a:latin typeface="Cambria Math" panose="02040503050406030204" pitchFamily="18" charset="0"/>
                            </a:rPr>
                            <m:t>𝒗</m:t>
                          </m:r>
                        </m:e>
                        <m:sub>
                          <m:r>
                            <a:rPr lang="en-GB" sz="3500" b="1" i="1">
                              <a:solidFill>
                                <a:schemeClr val="tx1"/>
                              </a:solidFill>
                              <a:latin typeface="Cambria Math" panose="02040503050406030204" pitchFamily="18" charset="0"/>
                            </a:rPr>
                            <m:t>𝒚</m:t>
                          </m:r>
                        </m:sub>
                      </m:sSub>
                      <m:d>
                        <m:dPr>
                          <m:ctrlPr>
                            <a:rPr lang="en-GB" sz="3500" b="1" i="1">
                              <a:solidFill>
                                <a:schemeClr val="tx1"/>
                              </a:solidFill>
                              <a:latin typeface="Cambria Math" panose="02040503050406030204" pitchFamily="18" charset="0"/>
                            </a:rPr>
                          </m:ctrlPr>
                        </m:dPr>
                        <m:e>
                          <m:r>
                            <a:rPr lang="en-GB" sz="3500" b="1" i="1">
                              <a:solidFill>
                                <a:schemeClr val="tx1"/>
                              </a:solidFill>
                              <a:latin typeface="Cambria Math" panose="02040503050406030204" pitchFamily="18" charset="0"/>
                            </a:rPr>
                            <m:t>𝒙</m:t>
                          </m:r>
                          <m:r>
                            <a:rPr lang="en-GB" sz="3500" b="1" i="0">
                              <a:solidFill>
                                <a:schemeClr val="tx1"/>
                              </a:solidFill>
                              <a:latin typeface="Cambria Math" panose="02040503050406030204" pitchFamily="18" charset="0"/>
                            </a:rPr>
                            <m:t>,</m:t>
                          </m:r>
                          <m:r>
                            <a:rPr lang="en-GB" sz="3500" b="1" i="1">
                              <a:solidFill>
                                <a:schemeClr val="tx1"/>
                              </a:solidFill>
                              <a:latin typeface="Cambria Math" panose="02040503050406030204" pitchFamily="18" charset="0"/>
                            </a:rPr>
                            <m:t>𝒕</m:t>
                          </m:r>
                        </m:e>
                      </m:d>
                      <m:r>
                        <a:rPr lang="en-US" sz="3500" b="1" i="1" smtClean="0">
                          <a:solidFill>
                            <a:schemeClr val="tx1"/>
                          </a:solidFill>
                          <a:latin typeface="Cambria Math" panose="02040503050406030204" pitchFamily="18" charset="0"/>
                        </a:rPr>
                        <m:t>=−</m:t>
                      </m:r>
                      <m:r>
                        <a:rPr lang="en-US" sz="3500" b="1" i="1" smtClean="0">
                          <a:solidFill>
                            <a:schemeClr val="tx1"/>
                          </a:solidFill>
                          <a:latin typeface="Cambria Math" panose="02040503050406030204" pitchFamily="18" charset="0"/>
                        </a:rPr>
                        <m:t>𝑭</m:t>
                      </m:r>
                      <m:f>
                        <m:fPr>
                          <m:ctrlPr>
                            <a:rPr lang="en-GB" sz="3500" b="1" i="1" smtClean="0">
                              <a:solidFill>
                                <a:schemeClr val="tx1"/>
                              </a:solidFill>
                              <a:latin typeface="Cambria Math" panose="02040503050406030204" pitchFamily="18" charset="0"/>
                            </a:rPr>
                          </m:ctrlPr>
                        </m:fPr>
                        <m:num>
                          <m:r>
                            <a:rPr lang="en-GB"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𝒚</m:t>
                          </m:r>
                          <m:r>
                            <a:rPr lang="en-US"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𝒙</m:t>
                          </m:r>
                          <m:r>
                            <a:rPr lang="en-US"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𝒕</m:t>
                          </m:r>
                          <m:r>
                            <a:rPr lang="en-US" sz="3500" b="1" i="1" smtClean="0">
                              <a:solidFill>
                                <a:schemeClr val="tx1"/>
                              </a:solidFill>
                              <a:latin typeface="Cambria Math" panose="02040503050406030204" pitchFamily="18" charset="0"/>
                              <a:ea typeface="Cambria Math" panose="02040503050406030204" pitchFamily="18" charset="0"/>
                            </a:rPr>
                            <m:t>)</m:t>
                          </m:r>
                        </m:num>
                        <m:den>
                          <m:r>
                            <a:rPr lang="en-GB"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𝒙</m:t>
                          </m:r>
                        </m:den>
                      </m:f>
                      <m:f>
                        <m:fPr>
                          <m:ctrlPr>
                            <a:rPr lang="en-GB" sz="3500" b="1" i="1" smtClean="0">
                              <a:solidFill>
                                <a:schemeClr val="tx1"/>
                              </a:solidFill>
                              <a:latin typeface="Cambria Math" panose="02040503050406030204" pitchFamily="18" charset="0"/>
                            </a:rPr>
                          </m:ctrlPr>
                        </m:fPr>
                        <m:num>
                          <m:r>
                            <a:rPr lang="en-GB"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𝒚</m:t>
                          </m:r>
                          <m:r>
                            <a:rPr lang="en-US"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𝒙</m:t>
                          </m:r>
                          <m:r>
                            <a:rPr lang="en-US"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𝒕</m:t>
                          </m:r>
                          <m:r>
                            <a:rPr lang="en-US" sz="3500" b="1" i="1" smtClean="0">
                              <a:solidFill>
                                <a:schemeClr val="tx1"/>
                              </a:solidFill>
                              <a:latin typeface="Cambria Math" panose="02040503050406030204" pitchFamily="18" charset="0"/>
                              <a:ea typeface="Cambria Math" panose="02040503050406030204" pitchFamily="18" charset="0"/>
                            </a:rPr>
                            <m:t>)</m:t>
                          </m:r>
                        </m:num>
                        <m:den>
                          <m:r>
                            <a:rPr lang="en-GB" sz="3500" b="1" i="1" smtClean="0">
                              <a:solidFill>
                                <a:schemeClr val="tx1"/>
                              </a:solidFill>
                              <a:latin typeface="Cambria Math" panose="02040503050406030204" pitchFamily="18" charset="0"/>
                              <a:ea typeface="Cambria Math" panose="02040503050406030204" pitchFamily="18" charset="0"/>
                            </a:rPr>
                            <m:t>𝝏</m:t>
                          </m:r>
                          <m:r>
                            <a:rPr lang="en-US" sz="3500" b="1" i="1" smtClean="0">
                              <a:solidFill>
                                <a:schemeClr val="tx1"/>
                              </a:solidFill>
                              <a:latin typeface="Cambria Math" panose="02040503050406030204" pitchFamily="18" charset="0"/>
                              <a:ea typeface="Cambria Math" panose="02040503050406030204" pitchFamily="18" charset="0"/>
                            </a:rPr>
                            <m:t>𝒕</m:t>
                          </m:r>
                        </m:den>
                      </m:f>
                    </m:oMath>
                  </m:oMathPara>
                </a14:m>
                <a:endParaRPr lang="en-GB" sz="3500" b="1" dirty="0">
                  <a:solidFill>
                    <a:schemeClr val="tx1"/>
                  </a:solidFill>
                </a:endParaRPr>
              </a:p>
            </p:txBody>
          </p:sp>
        </mc:Choice>
        <mc:Fallback>
          <p:sp>
            <p:nvSpPr>
              <p:cNvPr id="6" name="Rectangle 5">
                <a:extLst>
                  <a:ext uri="{FF2B5EF4-FFF2-40B4-BE49-F238E27FC236}">
                    <a16:creationId xmlns:a16="http://schemas.microsoft.com/office/drawing/2014/main" id="{E9228020-7328-4853-A41E-302449DAFC86}"/>
                  </a:ext>
                </a:extLst>
              </p:cNvPr>
              <p:cNvSpPr>
                <a:spLocks noRot="1" noChangeAspect="1" noMove="1" noResize="1" noEditPoints="1" noAdjustHandles="1" noChangeArrowheads="1" noChangeShapeType="1" noTextEdit="1"/>
              </p:cNvSpPr>
              <p:nvPr/>
            </p:nvSpPr>
            <p:spPr>
              <a:xfrm>
                <a:off x="-638628" y="1477140"/>
                <a:ext cx="11283608" cy="111825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F0FC9BA5-3837-48DA-AD34-C6DD7AE7D29B}"/>
                  </a:ext>
                </a:extLst>
              </p:cNvPr>
              <p:cNvSpPr/>
              <p:nvPr/>
            </p:nvSpPr>
            <p:spPr>
              <a:xfrm>
                <a:off x="6294796" y="5218279"/>
                <a:ext cx="1063946" cy="553998"/>
              </a:xfrm>
              <a:prstGeom prst="rect">
                <a:avLst/>
              </a:prstGeom>
            </p:spPr>
            <p:txBody>
              <a:bodyPr wrap="square">
                <a:spAutoFit/>
              </a:bodyPr>
              <a:lstStyle/>
              <a:p>
                <a14:m>
                  <m:oMath xmlns:m="http://schemas.openxmlformats.org/officeDocument/2006/math">
                    <m:f>
                      <m:fPr>
                        <m:type m:val="lin"/>
                        <m:ctrlPr>
                          <a:rPr lang="en-GB" sz="3000" b="1" smtClean="0">
                            <a:solidFill>
                              <a:schemeClr val="tx1"/>
                            </a:solidFill>
                            <a:latin typeface="Cambria Math" panose="02040503050406030204" pitchFamily="18" charset="0"/>
                          </a:rPr>
                        </m:ctrlPr>
                      </m:fPr>
                      <m:num>
                        <m:r>
                          <a:rPr lang="en-GB" sz="3000" b="1" i="1">
                            <a:solidFill>
                              <a:schemeClr val="tx1"/>
                            </a:solidFill>
                            <a:latin typeface="Cambria Math" panose="02040503050406030204" pitchFamily="18" charset="0"/>
                          </a:rPr>
                          <m:t>𝝏</m:t>
                        </m:r>
                        <m:r>
                          <a:rPr lang="en-GB" sz="3000" b="1" i="1">
                            <a:solidFill>
                              <a:schemeClr val="tx1"/>
                            </a:solidFill>
                            <a:latin typeface="Cambria Math" panose="02040503050406030204" pitchFamily="18" charset="0"/>
                          </a:rPr>
                          <m:t>𝒚</m:t>
                        </m:r>
                      </m:num>
                      <m:den>
                        <m:r>
                          <a:rPr lang="en-GB" sz="3000" b="1" i="0">
                            <a:solidFill>
                              <a:schemeClr val="tx1"/>
                            </a:solidFill>
                            <a:latin typeface="Cambria Math" panose="02040503050406030204" pitchFamily="18" charset="0"/>
                          </a:rPr>
                          <m:t>𝛛</m:t>
                        </m:r>
                        <m:r>
                          <a:rPr lang="en-GB" sz="3000" b="1" i="1">
                            <a:solidFill>
                              <a:schemeClr val="tx1"/>
                            </a:solidFill>
                            <a:latin typeface="Cambria Math" panose="02040503050406030204" pitchFamily="18" charset="0"/>
                          </a:rPr>
                          <m:t>𝒙</m:t>
                        </m:r>
                      </m:den>
                    </m:f>
                  </m:oMath>
                </a14:m>
                <a:r>
                  <a:rPr lang="en-GB" sz="3000" b="1" dirty="0">
                    <a:solidFill>
                      <a:schemeClr val="tx1"/>
                    </a:solidFill>
                  </a:rPr>
                  <a:t>     </a:t>
                </a:r>
              </a:p>
            </p:txBody>
          </p:sp>
        </mc:Choice>
        <mc:Fallback>
          <p:sp>
            <p:nvSpPr>
              <p:cNvPr id="7" name="Rectangle 6">
                <a:extLst>
                  <a:ext uri="{FF2B5EF4-FFF2-40B4-BE49-F238E27FC236}">
                    <a16:creationId xmlns:a16="http://schemas.microsoft.com/office/drawing/2014/main" id="{F0FC9BA5-3837-48DA-AD34-C6DD7AE7D29B}"/>
                  </a:ext>
                </a:extLst>
              </p:cNvPr>
              <p:cNvSpPr>
                <a:spLocks noRot="1" noChangeAspect="1" noMove="1" noResize="1" noEditPoints="1" noAdjustHandles="1" noChangeArrowheads="1" noChangeShapeType="1" noTextEdit="1"/>
              </p:cNvSpPr>
              <p:nvPr/>
            </p:nvSpPr>
            <p:spPr>
              <a:xfrm>
                <a:off x="6294796" y="5218279"/>
                <a:ext cx="1063946" cy="553998"/>
              </a:xfrm>
              <a:prstGeom prst="rect">
                <a:avLst/>
              </a:prstGeom>
              <a:blipFill>
                <a:blip r:embed="rId3"/>
                <a:stretch>
                  <a:fillRect r="-13793"/>
                </a:stretch>
              </a:blipFill>
            </p:spPr>
            <p:txBody>
              <a:bodyPr/>
              <a:lstStyle/>
              <a:p>
                <a:r>
                  <a:rPr lang="en-GB">
                    <a:noFill/>
                  </a:rPr>
                  <a:t> </a:t>
                </a:r>
              </a:p>
            </p:txBody>
          </p:sp>
        </mc:Fallback>
      </mc:AlternateContent>
    </p:spTree>
    <p:extLst>
      <p:ext uri="{BB962C8B-B14F-4D97-AF65-F5344CB8AC3E}">
        <p14:creationId xmlns:p14="http://schemas.microsoft.com/office/powerpoint/2010/main" val="71634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07CF85-69FC-401E-AED9-0F37D5040BCB}"/>
                  </a:ext>
                </a:extLst>
              </p:cNvPr>
              <p:cNvSpPr>
                <a:spLocks noGrp="1"/>
              </p:cNvSpPr>
              <p:nvPr>
                <p:ph idx="1"/>
              </p:nvPr>
            </p:nvSpPr>
            <p:spPr>
              <a:xfrm>
                <a:off x="72570" y="87084"/>
                <a:ext cx="12003316" cy="6633030"/>
              </a:xfrm>
            </p:spPr>
            <p:txBody>
              <a:bodyPr>
                <a:noAutofit/>
              </a:bodyPr>
              <a:lstStyle/>
              <a:p>
                <a:pPr algn="just"/>
                <a:r>
                  <a:rPr lang="en-GB" sz="4000" b="1" dirty="0">
                    <a:latin typeface="Comic Sans MS" panose="030F0702030302020204" pitchFamily="66" charset="0"/>
                  </a:rPr>
                  <a:t>Also, where the string has a nonzero transverse velocity (     is nonzero) so that the transverse force can do work.</a:t>
                </a:r>
              </a:p>
              <a:p>
                <a:r>
                  <a:rPr lang="en-GB" sz="4000" b="1" dirty="0">
                    <a:latin typeface="Comic Sans MS" panose="030F0702030302020204" pitchFamily="66" charset="0"/>
                  </a:rPr>
                  <a:t>For a sinusoidal wave with wave function given below, we have</a:t>
                </a:r>
              </a:p>
              <a:p>
                <a14:m>
                  <m:oMath xmlns:m="http://schemas.openxmlformats.org/officeDocument/2006/math">
                    <m:r>
                      <a:rPr lang="en-GB" sz="4000" b="1" i="1" smtClean="0">
                        <a:latin typeface="Cambria Math"/>
                      </a:rPr>
                      <m:t>𝒚</m:t>
                    </m:r>
                    <m:d>
                      <m:dPr>
                        <m:ctrlPr>
                          <a:rPr lang="en-GB" sz="4000" b="1" i="1">
                            <a:latin typeface="Cambria Math" panose="02040503050406030204" pitchFamily="18" charset="0"/>
                          </a:rPr>
                        </m:ctrlPr>
                      </m:dPr>
                      <m:e>
                        <m:r>
                          <a:rPr lang="en-GB" sz="4000" b="1" i="1" smtClean="0">
                            <a:latin typeface="Cambria Math"/>
                          </a:rPr>
                          <m:t>𝒙</m:t>
                        </m:r>
                        <m:r>
                          <a:rPr lang="en-GB" sz="4000" b="1" i="1" smtClean="0">
                            <a:latin typeface="Cambria Math"/>
                          </a:rPr>
                          <m:t>,</m:t>
                        </m:r>
                        <m:r>
                          <a:rPr lang="en-GB" sz="4000" b="1" i="1" smtClean="0">
                            <a:latin typeface="Cambria Math"/>
                          </a:rPr>
                          <m:t>𝒕</m:t>
                        </m:r>
                      </m:e>
                    </m:d>
                    <m:r>
                      <a:rPr lang="en-GB" sz="4000" b="1" i="1" smtClean="0">
                        <a:latin typeface="Cambria Math"/>
                      </a:rPr>
                      <m:t>=</m:t>
                    </m:r>
                    <m:r>
                      <a:rPr lang="en-GB" sz="4000" b="1" i="1" smtClean="0">
                        <a:latin typeface="Cambria Math"/>
                      </a:rPr>
                      <m:t>𝑨</m:t>
                    </m:r>
                    <m:func>
                      <m:funcPr>
                        <m:ctrlPr>
                          <a:rPr lang="en-GB" sz="4000" b="1" i="1">
                            <a:latin typeface="Cambria Math" panose="02040503050406030204" pitchFamily="18" charset="0"/>
                          </a:rPr>
                        </m:ctrlPr>
                      </m:funcPr>
                      <m:fName>
                        <m:r>
                          <a:rPr lang="en-GB" sz="4000" b="1" i="1" smtClean="0">
                            <a:latin typeface="Cambria Math"/>
                          </a:rPr>
                          <m:t>𝒄𝒐𝒔</m:t>
                        </m:r>
                      </m:fName>
                      <m:e>
                        <m:d>
                          <m:dPr>
                            <m:ctrlPr>
                              <a:rPr lang="en-GB" sz="4000" b="1" i="1">
                                <a:latin typeface="Cambria Math" panose="02040503050406030204" pitchFamily="18" charset="0"/>
                              </a:rPr>
                            </m:ctrlPr>
                          </m:dPr>
                          <m:e>
                            <m:r>
                              <a:rPr lang="en-GB" sz="4000" b="1" i="1" smtClean="0">
                                <a:latin typeface="Cambria Math"/>
                              </a:rPr>
                              <m:t>𝒌𝒙</m:t>
                            </m:r>
                            <m:r>
                              <a:rPr lang="en-GB" sz="4000" b="1" i="1" smtClean="0">
                                <a:latin typeface="Cambria Math"/>
                              </a:rPr>
                              <m:t>−</m:t>
                            </m:r>
                            <m:r>
                              <a:rPr lang="en-GB" sz="4000" b="1" i="1" smtClean="0">
                                <a:latin typeface="Cambria Math"/>
                                <a:ea typeface="Cambria Math"/>
                              </a:rPr>
                              <m:t>𝝎</m:t>
                            </m:r>
                            <m:r>
                              <a:rPr lang="en-GB" sz="4000" b="1" i="1" smtClean="0">
                                <a:latin typeface="Cambria Math"/>
                                <a:ea typeface="Cambria Math"/>
                              </a:rPr>
                              <m:t>𝒕</m:t>
                            </m:r>
                          </m:e>
                        </m:d>
                      </m:e>
                    </m:func>
                  </m:oMath>
                </a14:m>
                <a:endParaRPr lang="en-GB" sz="4000" b="1" dirty="0">
                  <a:latin typeface="Comic Sans MS" panose="030F0702030302020204" pitchFamily="66" charset="0"/>
                </a:endParaRPr>
              </a:p>
              <a:p>
                <a14:m>
                  <m:oMath xmlns:m="http://schemas.openxmlformats.org/officeDocument/2006/math">
                    <m:f>
                      <m:fPr>
                        <m:ctrlPr>
                          <a:rPr lang="en-GB" sz="4000" b="1" i="1" smtClean="0">
                            <a:latin typeface="Cambria Math" panose="02040503050406030204" pitchFamily="18" charset="0"/>
                          </a:rPr>
                        </m:ctrlPr>
                      </m:fPr>
                      <m:num>
                        <m:r>
                          <a:rPr lang="en-GB" sz="4000" b="1" i="1">
                            <a:latin typeface="Cambria Math"/>
                            <a:ea typeface="Cambria Math"/>
                          </a:rPr>
                          <m:t>𝝏</m:t>
                        </m:r>
                        <m:r>
                          <a:rPr lang="en-GB" sz="4000" b="1" i="1">
                            <a:latin typeface="Cambria Math"/>
                            <a:ea typeface="Cambria Math"/>
                          </a:rPr>
                          <m:t>𝒚</m:t>
                        </m:r>
                        <m:d>
                          <m:dPr>
                            <m:ctrlPr>
                              <a:rPr lang="en-GB" sz="4000" b="1" i="1">
                                <a:latin typeface="Cambria Math" panose="02040503050406030204" pitchFamily="18" charset="0"/>
                                <a:ea typeface="Cambria Math"/>
                              </a:rPr>
                            </m:ctrlPr>
                          </m:dPr>
                          <m:e>
                            <m:r>
                              <a:rPr lang="en-GB" sz="4000" b="1" i="1">
                                <a:latin typeface="Cambria Math"/>
                                <a:ea typeface="Cambria Math"/>
                              </a:rPr>
                              <m:t>𝒙</m:t>
                            </m:r>
                            <m:r>
                              <a:rPr lang="en-GB" sz="4000" b="1" i="1">
                                <a:latin typeface="Cambria Math"/>
                                <a:ea typeface="Cambria Math"/>
                              </a:rPr>
                              <m:t>,</m:t>
                            </m:r>
                            <m:r>
                              <a:rPr lang="en-GB" sz="4000" b="1" i="1">
                                <a:latin typeface="Cambria Math"/>
                                <a:ea typeface="Cambria Math"/>
                              </a:rPr>
                              <m:t>𝒕</m:t>
                            </m:r>
                          </m:e>
                        </m:d>
                      </m:num>
                      <m:den>
                        <m:r>
                          <a:rPr lang="en-GB" sz="4000" b="1" i="1">
                            <a:latin typeface="Cambria Math"/>
                            <a:ea typeface="Cambria Math"/>
                          </a:rPr>
                          <m:t>𝝏</m:t>
                        </m:r>
                        <m:r>
                          <a:rPr lang="en-US" sz="4000" b="1" i="1" smtClean="0">
                            <a:latin typeface="Cambria Math" panose="02040503050406030204" pitchFamily="18" charset="0"/>
                            <a:ea typeface="Cambria Math"/>
                          </a:rPr>
                          <m:t>𝒙</m:t>
                        </m:r>
                      </m:den>
                    </m:f>
                    <m:r>
                      <a:rPr lang="en-GB" sz="4000" b="1" i="1">
                        <a:latin typeface="Cambria Math"/>
                      </a:rPr>
                      <m:t>=</m:t>
                    </m:r>
                    <m:r>
                      <a:rPr lang="en-US" sz="4000" b="1" i="1" smtClean="0">
                        <a:latin typeface="Cambria Math" panose="02040503050406030204" pitchFamily="18" charset="0"/>
                      </a:rPr>
                      <m:t>−</m:t>
                    </m:r>
                    <m:r>
                      <a:rPr lang="en-US" sz="4000" b="1" i="1" smtClean="0">
                        <a:latin typeface="Cambria Math" panose="02040503050406030204" pitchFamily="18" charset="0"/>
                      </a:rPr>
                      <m:t>𝒌𝑨</m:t>
                    </m:r>
                    <m:r>
                      <a:rPr lang="en-GB" sz="4000" b="1" i="1">
                        <a:latin typeface="Cambria Math"/>
                        <a:ea typeface="Cambria Math"/>
                      </a:rPr>
                      <m:t> </m:t>
                    </m:r>
                    <m:r>
                      <a:rPr lang="en-GB" sz="4000" b="1" i="1">
                        <a:latin typeface="Cambria Math"/>
                        <a:ea typeface="Cambria Math"/>
                      </a:rPr>
                      <m:t>𝒔𝒊𝒏</m:t>
                    </m:r>
                    <m:d>
                      <m:dPr>
                        <m:ctrlPr>
                          <a:rPr lang="en-GB" sz="4000" b="1" i="1">
                            <a:latin typeface="Cambria Math" panose="02040503050406030204" pitchFamily="18" charset="0"/>
                            <a:ea typeface="Cambria Math"/>
                          </a:rPr>
                        </m:ctrlPr>
                      </m:dPr>
                      <m:e>
                        <m:r>
                          <a:rPr lang="en-GB" sz="4000" b="1" i="1">
                            <a:latin typeface="Cambria Math"/>
                            <a:ea typeface="Cambria Math"/>
                          </a:rPr>
                          <m:t>𝒌𝒙</m:t>
                        </m:r>
                        <m:r>
                          <a:rPr lang="en-GB" sz="4000" b="1" i="1">
                            <a:latin typeface="Cambria Math"/>
                            <a:ea typeface="Cambria Math"/>
                          </a:rPr>
                          <m:t>−</m:t>
                        </m:r>
                        <m:r>
                          <a:rPr lang="en-GB" sz="4000" b="1" i="1">
                            <a:latin typeface="Cambria Math"/>
                            <a:ea typeface="Cambria Math"/>
                          </a:rPr>
                          <m:t>𝝎</m:t>
                        </m:r>
                        <m:r>
                          <a:rPr lang="en-GB" sz="4000" b="1" i="1">
                            <a:latin typeface="Cambria Math"/>
                            <a:ea typeface="Cambria Math"/>
                          </a:rPr>
                          <m:t>𝒕</m:t>
                        </m:r>
                      </m:e>
                    </m:d>
                  </m:oMath>
                </a14:m>
                <a:endParaRPr lang="en-GB" sz="4000" b="1" dirty="0">
                  <a:latin typeface="Comic Sans MS" panose="030F0702030302020204" pitchFamily="66" charset="0"/>
                </a:endParaRPr>
              </a:p>
              <a:p>
                <a:pPr algn="just">
                  <a:lnSpc>
                    <a:spcPct val="110000"/>
                  </a:lnSpc>
                </a:pPr>
                <a14:m>
                  <m:oMath xmlns:m="http://schemas.openxmlformats.org/officeDocument/2006/math">
                    <m:f>
                      <m:fPr>
                        <m:ctrlPr>
                          <a:rPr lang="en-GB" sz="4000" b="1" i="1">
                            <a:latin typeface="Cambria Math" panose="02040503050406030204" pitchFamily="18" charset="0"/>
                          </a:rPr>
                        </m:ctrlPr>
                      </m:fPr>
                      <m:num>
                        <m:r>
                          <a:rPr lang="en-GB" sz="4000" b="1" i="1">
                            <a:latin typeface="Cambria Math"/>
                            <a:ea typeface="Cambria Math"/>
                          </a:rPr>
                          <m:t>𝝏</m:t>
                        </m:r>
                        <m:r>
                          <a:rPr lang="en-GB" sz="4000" b="1" i="1">
                            <a:latin typeface="Cambria Math"/>
                            <a:ea typeface="Cambria Math"/>
                          </a:rPr>
                          <m:t>𝒚</m:t>
                        </m:r>
                        <m:d>
                          <m:dPr>
                            <m:ctrlPr>
                              <a:rPr lang="en-GB" sz="4000" b="1" i="1">
                                <a:latin typeface="Cambria Math" panose="02040503050406030204" pitchFamily="18" charset="0"/>
                                <a:ea typeface="Cambria Math"/>
                              </a:rPr>
                            </m:ctrlPr>
                          </m:dPr>
                          <m:e>
                            <m:r>
                              <a:rPr lang="en-GB" sz="4000" b="1" i="1">
                                <a:latin typeface="Cambria Math"/>
                                <a:ea typeface="Cambria Math"/>
                              </a:rPr>
                              <m:t>𝒙</m:t>
                            </m:r>
                            <m:r>
                              <a:rPr lang="en-GB" sz="4000" b="1" i="1">
                                <a:latin typeface="Cambria Math"/>
                                <a:ea typeface="Cambria Math"/>
                              </a:rPr>
                              <m:t>,</m:t>
                            </m:r>
                            <m:r>
                              <a:rPr lang="en-GB" sz="4000" b="1" i="1">
                                <a:latin typeface="Cambria Math"/>
                                <a:ea typeface="Cambria Math"/>
                              </a:rPr>
                              <m:t>𝒕</m:t>
                            </m:r>
                          </m:e>
                        </m:d>
                      </m:num>
                      <m:den>
                        <m:r>
                          <a:rPr lang="en-GB" sz="4000" b="1" i="1">
                            <a:latin typeface="Cambria Math"/>
                            <a:ea typeface="Cambria Math"/>
                          </a:rPr>
                          <m:t>𝝏</m:t>
                        </m:r>
                        <m:r>
                          <a:rPr lang="en-GB" sz="4000" b="1" i="1">
                            <a:latin typeface="Cambria Math"/>
                            <a:ea typeface="Cambria Math"/>
                          </a:rPr>
                          <m:t>𝒕</m:t>
                        </m:r>
                      </m:den>
                    </m:f>
                    <m:r>
                      <a:rPr lang="en-GB" sz="4000" b="1" i="1">
                        <a:latin typeface="Cambria Math"/>
                      </a:rPr>
                      <m:t>=</m:t>
                    </m:r>
                    <m:r>
                      <a:rPr lang="en-GB" sz="4000" b="1" i="1">
                        <a:latin typeface="Cambria Math"/>
                        <a:ea typeface="Cambria Math"/>
                      </a:rPr>
                      <m:t>𝝎</m:t>
                    </m:r>
                    <m:r>
                      <a:rPr lang="en-GB" sz="4000" b="1" i="1">
                        <a:latin typeface="Cambria Math"/>
                        <a:ea typeface="Cambria Math"/>
                      </a:rPr>
                      <m:t>𝑨</m:t>
                    </m:r>
                    <m:r>
                      <a:rPr lang="en-GB" sz="4000" b="1" i="1">
                        <a:latin typeface="Cambria Math"/>
                        <a:ea typeface="Cambria Math"/>
                      </a:rPr>
                      <m:t> </m:t>
                    </m:r>
                    <m:r>
                      <a:rPr lang="en-GB" sz="4000" b="1" i="1">
                        <a:latin typeface="Cambria Math"/>
                        <a:ea typeface="Cambria Math"/>
                      </a:rPr>
                      <m:t>𝒔𝒊𝒏</m:t>
                    </m:r>
                    <m:d>
                      <m:dPr>
                        <m:ctrlPr>
                          <a:rPr lang="en-GB" sz="4000" b="1" i="1">
                            <a:latin typeface="Cambria Math" panose="02040503050406030204" pitchFamily="18" charset="0"/>
                            <a:ea typeface="Cambria Math"/>
                          </a:rPr>
                        </m:ctrlPr>
                      </m:dPr>
                      <m:e>
                        <m:r>
                          <a:rPr lang="en-GB" sz="4000" b="1" i="1">
                            <a:latin typeface="Cambria Math"/>
                            <a:ea typeface="Cambria Math"/>
                          </a:rPr>
                          <m:t>𝒌𝒙</m:t>
                        </m:r>
                        <m:r>
                          <a:rPr lang="en-GB" sz="4000" b="1" i="1">
                            <a:latin typeface="Cambria Math"/>
                            <a:ea typeface="Cambria Math"/>
                          </a:rPr>
                          <m:t>−</m:t>
                        </m:r>
                        <m:r>
                          <a:rPr lang="en-GB" sz="4000" b="1" i="1">
                            <a:latin typeface="Cambria Math"/>
                            <a:ea typeface="Cambria Math"/>
                          </a:rPr>
                          <m:t>𝝎</m:t>
                        </m:r>
                        <m:r>
                          <a:rPr lang="en-GB" sz="4000" b="1" i="1">
                            <a:latin typeface="Cambria Math"/>
                            <a:ea typeface="Cambria Math"/>
                          </a:rPr>
                          <m:t>𝒕</m:t>
                        </m:r>
                      </m:e>
                    </m:d>
                  </m:oMath>
                </a14:m>
                <a:endParaRPr lang="en-GB" sz="4000" b="1" dirty="0">
                  <a:latin typeface="Comic Sans MS" panose="030F0702030302020204" pitchFamily="66" charset="0"/>
                </a:endParaRPr>
              </a:p>
              <a:p>
                <a:pPr algn="just">
                  <a:lnSpc>
                    <a:spcPct val="110000"/>
                  </a:lnSpc>
                </a:pPr>
                <a14:m>
                  <m:oMath xmlns:m="http://schemas.openxmlformats.org/officeDocument/2006/math">
                    <m:r>
                      <a:rPr lang="en-US" sz="4000" b="1" i="0" smtClean="0">
                        <a:latin typeface="Cambria Math" panose="02040503050406030204" pitchFamily="18" charset="0"/>
                      </a:rPr>
                      <m:t>𝐏</m:t>
                    </m:r>
                    <m:d>
                      <m:dPr>
                        <m:ctrlPr>
                          <a:rPr lang="en-GB" sz="4000" b="1" i="1">
                            <a:latin typeface="Cambria Math" panose="02040503050406030204" pitchFamily="18" charset="0"/>
                          </a:rPr>
                        </m:ctrlPr>
                      </m:dPr>
                      <m:e>
                        <m:r>
                          <a:rPr lang="en-GB" sz="4000" b="1" i="1" smtClean="0">
                            <a:latin typeface="Cambria Math"/>
                          </a:rPr>
                          <m:t>𝒙</m:t>
                        </m:r>
                        <m:r>
                          <a:rPr lang="en-GB" sz="4000" b="1" i="1" smtClean="0">
                            <a:latin typeface="Cambria Math"/>
                          </a:rPr>
                          <m:t>,</m:t>
                        </m:r>
                        <m:r>
                          <a:rPr lang="en-GB" sz="4000" b="1" i="1" smtClean="0">
                            <a:latin typeface="Cambria Math"/>
                          </a:rPr>
                          <m:t>𝒕</m:t>
                        </m:r>
                      </m:e>
                    </m:d>
                    <m:r>
                      <a:rPr lang="en-GB" sz="4000" b="1" i="1" smtClean="0">
                        <a:latin typeface="Cambria Math" panose="02040503050406030204" pitchFamily="18" charset="0"/>
                      </a:rPr>
                      <m:t>=</m:t>
                    </m:r>
                    <m:r>
                      <a:rPr lang="en-US" sz="4000" b="1" i="1" smtClean="0">
                        <a:latin typeface="Cambria Math" panose="02040503050406030204" pitchFamily="18" charset="0"/>
                      </a:rPr>
                      <m:t>𝑭𝒌</m:t>
                    </m:r>
                    <m:r>
                      <a:rPr lang="en-US" sz="4000" b="1" i="1" smtClean="0">
                        <a:latin typeface="Cambria Math" panose="02040503050406030204" pitchFamily="18" charset="0"/>
                        <a:ea typeface="Cambria Math" panose="02040503050406030204" pitchFamily="18" charset="0"/>
                      </a:rPr>
                      <m:t>𝝎</m:t>
                    </m:r>
                    <m:sSup>
                      <m:sSupPr>
                        <m:ctrlPr>
                          <a:rPr lang="en-GB" sz="4000" b="1" i="1" smtClean="0">
                            <a:latin typeface="Cambria Math" panose="02040503050406030204" pitchFamily="18" charset="0"/>
                          </a:rPr>
                        </m:ctrlPr>
                      </m:sSupPr>
                      <m:e>
                        <m:r>
                          <a:rPr lang="en-US" sz="4000" b="1" i="1" smtClean="0">
                            <a:latin typeface="Cambria Math" panose="02040503050406030204" pitchFamily="18" charset="0"/>
                          </a:rPr>
                          <m:t>𝑨</m:t>
                        </m:r>
                      </m:e>
                      <m:sup>
                        <m:r>
                          <a:rPr lang="en-GB" sz="4000" b="1" i="1" smtClean="0">
                            <a:latin typeface="Cambria Math" panose="02040503050406030204" pitchFamily="18" charset="0"/>
                          </a:rPr>
                          <m:t>𝟐</m:t>
                        </m:r>
                      </m:sup>
                    </m:sSup>
                    <m:func>
                      <m:funcPr>
                        <m:ctrlPr>
                          <a:rPr lang="en-GB" sz="4000" b="1" i="1" smtClean="0">
                            <a:latin typeface="Cambria Math" panose="02040503050406030204" pitchFamily="18" charset="0"/>
                          </a:rPr>
                        </m:ctrlPr>
                      </m:funcPr>
                      <m:fName>
                        <m:sSup>
                          <m:sSupPr>
                            <m:ctrlPr>
                              <a:rPr lang="en-GB" sz="4000" b="1" i="1" smtClean="0">
                                <a:latin typeface="Cambria Math" panose="02040503050406030204" pitchFamily="18" charset="0"/>
                              </a:rPr>
                            </m:ctrlPr>
                          </m:sSupPr>
                          <m:e>
                            <m:r>
                              <a:rPr lang="en-US" sz="4000" b="1" i="1" smtClean="0">
                                <a:latin typeface="Cambria Math" panose="02040503050406030204" pitchFamily="18" charset="0"/>
                              </a:rPr>
                              <m:t>𝒔𝒊𝒏</m:t>
                            </m:r>
                          </m:e>
                          <m:sup>
                            <m:r>
                              <a:rPr lang="en-GB" sz="4000" b="1" i="1" smtClean="0">
                                <a:latin typeface="Cambria Math" panose="02040503050406030204" pitchFamily="18" charset="0"/>
                              </a:rPr>
                              <m:t>𝟐</m:t>
                            </m:r>
                          </m:sup>
                        </m:sSup>
                      </m:fName>
                      <m:e>
                        <m:d>
                          <m:dPr>
                            <m:ctrlPr>
                              <a:rPr lang="en-GB" sz="4000" b="1" i="1">
                                <a:latin typeface="Cambria Math" panose="02040503050406030204" pitchFamily="18" charset="0"/>
                              </a:rPr>
                            </m:ctrlPr>
                          </m:dPr>
                          <m:e>
                            <m:r>
                              <a:rPr lang="en-GB" sz="4000" b="1" i="1" smtClean="0">
                                <a:latin typeface="Cambria Math"/>
                              </a:rPr>
                              <m:t>𝒌𝒙</m:t>
                            </m:r>
                            <m:r>
                              <a:rPr lang="en-GB" sz="4000" b="1" i="1" smtClean="0">
                                <a:latin typeface="Cambria Math"/>
                              </a:rPr>
                              <m:t>−</m:t>
                            </m:r>
                            <m:r>
                              <a:rPr lang="en-GB" sz="4000" b="1" i="1" smtClean="0">
                                <a:latin typeface="Cambria Math"/>
                                <a:ea typeface="Cambria Math"/>
                              </a:rPr>
                              <m:t>𝝎</m:t>
                            </m:r>
                            <m:r>
                              <a:rPr lang="en-GB" sz="4000" b="1" i="1" smtClean="0">
                                <a:latin typeface="Cambria Math"/>
                                <a:ea typeface="Cambria Math"/>
                              </a:rPr>
                              <m:t>𝒕</m:t>
                            </m:r>
                          </m:e>
                        </m:d>
                      </m:e>
                    </m:func>
                    <m:r>
                      <a:rPr lang="en-GB" sz="4000" b="1" i="1" smtClean="0">
                        <a:latin typeface="Cambria Math" panose="02040503050406030204" pitchFamily="18" charset="0"/>
                        <a:ea typeface="Cambria Math"/>
                      </a:rPr>
                      <m:t> </m:t>
                    </m:r>
                  </m:oMath>
                </a14:m>
                <a:r>
                  <a:rPr lang="en-GB" sz="4000" b="1" dirty="0">
                    <a:latin typeface="Comic Sans MS" panose="030F0702030302020204" pitchFamily="66" charset="0"/>
                  </a:rPr>
                  <a:t>										</a:t>
                </a:r>
              </a:p>
              <a:p>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1D07CF85-69FC-401E-AED9-0F37D5040BCB}"/>
                  </a:ext>
                </a:extLst>
              </p:cNvPr>
              <p:cNvSpPr>
                <a:spLocks noGrp="1" noRot="1" noChangeAspect="1" noMove="1" noResize="1" noEditPoints="1" noAdjustHandles="1" noChangeArrowheads="1" noChangeShapeType="1" noTextEdit="1"/>
              </p:cNvSpPr>
              <p:nvPr>
                <p:ph idx="1"/>
              </p:nvPr>
            </p:nvSpPr>
            <p:spPr>
              <a:xfrm>
                <a:off x="72570" y="87084"/>
                <a:ext cx="12003316" cy="6633030"/>
              </a:xfrm>
              <a:blipFill>
                <a:blip r:embed="rId2"/>
                <a:stretch>
                  <a:fillRect l="-1625" t="-2574" r="-264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6833470-73E0-4C58-9AB3-2287ABBE3EA1}"/>
              </a:ext>
            </a:extLst>
          </p:cNvPr>
          <p:cNvSpPr>
            <a:spLocks noGrp="1"/>
          </p:cNvSpPr>
          <p:nvPr>
            <p:ph type="sldNum" sz="quarter" idx="12"/>
          </p:nvPr>
        </p:nvSpPr>
        <p:spPr>
          <a:xfrm>
            <a:off x="9191171" y="6312807"/>
            <a:ext cx="2743200" cy="365125"/>
          </a:xfrm>
        </p:spPr>
        <p:txBody>
          <a:bodyPr/>
          <a:lstStyle/>
          <a:p>
            <a:fld id="{565A3DC8-E9E5-4672-8F00-ADD26D4DB9BC}" type="slidenum">
              <a:rPr lang="en-GB" sz="2000" b="1" smtClean="0">
                <a:solidFill>
                  <a:schemeClr val="tx1"/>
                </a:solidFill>
              </a:rPr>
              <a:t>55</a:t>
            </a:fld>
            <a:endParaRPr lang="en-GB" sz="2000" b="1" dirty="0">
              <a:solidFill>
                <a:schemeClr val="tx1"/>
              </a:solidFill>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35D9AC6C-565D-4402-BBB5-9965426DF95D}"/>
                  </a:ext>
                </a:extLst>
              </p:cNvPr>
              <p:cNvSpPr/>
              <p:nvPr/>
            </p:nvSpPr>
            <p:spPr>
              <a:xfrm>
                <a:off x="5600300" y="646279"/>
                <a:ext cx="1335430" cy="5539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type m:val="lin"/>
                          <m:ctrlPr>
                            <a:rPr lang="en-GB" sz="3000" b="1" smtClean="0">
                              <a:latin typeface="Cambria Math" panose="02040503050406030204" pitchFamily="18" charset="0"/>
                            </a:rPr>
                          </m:ctrlPr>
                        </m:fPr>
                        <m:num>
                          <m:r>
                            <a:rPr lang="en-GB" sz="3000" b="1" i="1">
                              <a:latin typeface="Cambria Math" panose="02040503050406030204" pitchFamily="18" charset="0"/>
                            </a:rPr>
                            <m:t>𝝏</m:t>
                          </m:r>
                          <m:r>
                            <a:rPr lang="en-GB" sz="3000" b="1" i="1">
                              <a:latin typeface="Cambria Math" panose="02040503050406030204" pitchFamily="18" charset="0"/>
                            </a:rPr>
                            <m:t>𝒚</m:t>
                          </m:r>
                        </m:num>
                        <m:den>
                          <m:r>
                            <a:rPr lang="en-GB" sz="3000" b="1" i="0">
                              <a:latin typeface="Cambria Math" panose="02040503050406030204" pitchFamily="18" charset="0"/>
                            </a:rPr>
                            <m:t>𝛛</m:t>
                          </m:r>
                          <m:r>
                            <a:rPr lang="en-GB" sz="3000" b="1" i="1">
                              <a:latin typeface="Cambria Math" panose="02040503050406030204" pitchFamily="18" charset="0"/>
                            </a:rPr>
                            <m:t>𝒕</m:t>
                          </m:r>
                        </m:den>
                      </m:f>
                    </m:oMath>
                  </m:oMathPara>
                </a14:m>
                <a:endParaRPr lang="en-GB" sz="3000" b="1" dirty="0"/>
              </a:p>
            </p:txBody>
          </p:sp>
        </mc:Choice>
        <mc:Fallback>
          <p:sp>
            <p:nvSpPr>
              <p:cNvPr id="5" name="Rectangle 4">
                <a:extLst>
                  <a:ext uri="{FF2B5EF4-FFF2-40B4-BE49-F238E27FC236}">
                    <a16:creationId xmlns:a16="http://schemas.microsoft.com/office/drawing/2014/main" id="{35D9AC6C-565D-4402-BBB5-9965426DF95D}"/>
                  </a:ext>
                </a:extLst>
              </p:cNvPr>
              <p:cNvSpPr>
                <a:spLocks noRot="1" noChangeAspect="1" noMove="1" noResize="1" noEditPoints="1" noAdjustHandles="1" noChangeArrowheads="1" noChangeShapeType="1" noTextEdit="1"/>
              </p:cNvSpPr>
              <p:nvPr/>
            </p:nvSpPr>
            <p:spPr>
              <a:xfrm>
                <a:off x="5600300" y="646279"/>
                <a:ext cx="1335430" cy="55399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57600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54FF54-1029-4887-92A6-12CFE506A962}"/>
                  </a:ext>
                </a:extLst>
              </p:cNvPr>
              <p:cNvSpPr>
                <a:spLocks noGrp="1"/>
              </p:cNvSpPr>
              <p:nvPr>
                <p:ph idx="1"/>
              </p:nvPr>
            </p:nvSpPr>
            <p:spPr>
              <a:xfrm>
                <a:off x="58056" y="72572"/>
                <a:ext cx="12032344" cy="6741886"/>
              </a:xfrm>
            </p:spPr>
            <p:txBody>
              <a:bodyPr>
                <a:normAutofit/>
              </a:bodyPr>
              <a:lstStyle/>
              <a:p>
                <a:pPr algn="just"/>
                <a:r>
                  <a:rPr lang="en-GB" sz="3800" b="1" dirty="0">
                    <a:latin typeface="Comic Sans MS" panose="030F0702030302020204" pitchFamily="66" charset="0"/>
                  </a:rPr>
                  <a:t>By using these relationships:</a:t>
                </a:r>
              </a:p>
              <a:p>
                <a:pPr algn="just"/>
                <a14:m>
                  <m:oMath xmlns:m="http://schemas.openxmlformats.org/officeDocument/2006/math">
                    <m:r>
                      <a:rPr lang="en-GB" sz="3800" b="1" i="1" smtClean="0">
                        <a:latin typeface="Cambria Math" panose="02040503050406030204" pitchFamily="18" charset="0"/>
                        <a:ea typeface="Cambria Math" panose="02040503050406030204" pitchFamily="18" charset="0"/>
                      </a:rPr>
                      <m:t>𝝎</m:t>
                    </m:r>
                    <m:r>
                      <a:rPr lang="en-US" sz="3800" b="1" i="1" smtClean="0">
                        <a:latin typeface="Cambria Math" panose="02040503050406030204" pitchFamily="18" charset="0"/>
                        <a:ea typeface="Cambria Math" panose="02040503050406030204" pitchFamily="18" charset="0"/>
                      </a:rPr>
                      <m:t>=</m:t>
                    </m:r>
                    <m:r>
                      <a:rPr lang="en-US" sz="3800" b="1" i="1" smtClean="0">
                        <a:latin typeface="Cambria Math" panose="02040503050406030204" pitchFamily="18" charset="0"/>
                        <a:ea typeface="Cambria Math" panose="02040503050406030204" pitchFamily="18" charset="0"/>
                      </a:rPr>
                      <m:t>𝒗𝒌</m:t>
                    </m:r>
                  </m:oMath>
                </a14:m>
                <a:r>
                  <a:rPr lang="en-GB" sz="3800" b="1" dirty="0">
                    <a:latin typeface="Comic Sans MS" panose="030F0702030302020204" pitchFamily="66" charset="0"/>
                  </a:rPr>
                  <a:t>	and </a:t>
                </a:r>
                <a14:m>
                  <m:oMath xmlns:m="http://schemas.openxmlformats.org/officeDocument/2006/math">
                    <m:sSup>
                      <m:sSupPr>
                        <m:ctrlPr>
                          <a:rPr lang="en-GB" sz="3800" b="1" i="1" smtClean="0">
                            <a:latin typeface="Cambria Math" panose="02040503050406030204" pitchFamily="18" charset="0"/>
                          </a:rPr>
                        </m:ctrlPr>
                      </m:sSupPr>
                      <m:e>
                        <m:r>
                          <a:rPr lang="en-US" sz="3800" b="1" i="1" smtClean="0">
                            <a:latin typeface="Cambria Math" panose="02040503050406030204" pitchFamily="18" charset="0"/>
                          </a:rPr>
                          <m:t>𝒗</m:t>
                        </m:r>
                      </m:e>
                      <m:sup>
                        <m:r>
                          <a:rPr lang="en-US" sz="3800" b="1" i="1" smtClean="0">
                            <a:latin typeface="Cambria Math" panose="02040503050406030204" pitchFamily="18" charset="0"/>
                          </a:rPr>
                          <m:t>𝟐</m:t>
                        </m:r>
                      </m:sup>
                    </m:sSup>
                    <m:r>
                      <a:rPr lang="en-US" sz="3800" b="1" i="1" smtClean="0">
                        <a:latin typeface="Cambria Math" panose="02040503050406030204" pitchFamily="18" charset="0"/>
                      </a:rPr>
                      <m:t>=</m:t>
                    </m:r>
                    <m:f>
                      <m:fPr>
                        <m:type m:val="lin"/>
                        <m:ctrlPr>
                          <a:rPr lang="en-US" sz="3800" b="1" i="1" smtClean="0">
                            <a:latin typeface="Cambria Math" panose="02040503050406030204" pitchFamily="18" charset="0"/>
                          </a:rPr>
                        </m:ctrlPr>
                      </m:fPr>
                      <m:num>
                        <m:r>
                          <a:rPr lang="en-US" sz="3800" b="1" i="1" smtClean="0">
                            <a:latin typeface="Cambria Math" panose="02040503050406030204" pitchFamily="18" charset="0"/>
                          </a:rPr>
                          <m:t>𝑭</m:t>
                        </m:r>
                      </m:num>
                      <m:den>
                        <m:r>
                          <a:rPr lang="en-US" sz="3800" b="1" i="1" smtClean="0">
                            <a:latin typeface="Cambria Math" panose="02040503050406030204" pitchFamily="18" charset="0"/>
                            <a:ea typeface="Cambria Math" panose="02040503050406030204" pitchFamily="18" charset="0"/>
                          </a:rPr>
                          <m:t>𝝁</m:t>
                        </m:r>
                      </m:den>
                    </m:f>
                  </m:oMath>
                </a14:m>
                <a:endParaRPr lang="en-GB" sz="3800" b="1" dirty="0">
                  <a:latin typeface="Comic Sans MS" panose="030F0702030302020204" pitchFamily="66" charset="0"/>
                </a:endParaRPr>
              </a:p>
              <a:p>
                <a:pPr algn="just"/>
                <a:r>
                  <a:rPr lang="en-GB" sz="3800" b="1" dirty="0">
                    <a:latin typeface="Comic Sans MS" panose="030F0702030302020204" pitchFamily="66" charset="0"/>
                  </a:rPr>
                  <a:t>Hence, </a:t>
                </a:r>
                <a14:m>
                  <m:oMath xmlns:m="http://schemas.openxmlformats.org/officeDocument/2006/math">
                    <m:r>
                      <a:rPr lang="en-US" sz="3800" b="1" i="0" smtClean="0">
                        <a:latin typeface="Cambria Math" panose="02040503050406030204" pitchFamily="18" charset="0"/>
                      </a:rPr>
                      <m:t>𝐏</m:t>
                    </m:r>
                    <m:d>
                      <m:dPr>
                        <m:ctrlPr>
                          <a:rPr lang="en-GB" sz="3800" b="1" i="1">
                            <a:latin typeface="Cambria Math" panose="02040503050406030204" pitchFamily="18" charset="0"/>
                          </a:rPr>
                        </m:ctrlPr>
                      </m:dPr>
                      <m:e>
                        <m:r>
                          <a:rPr lang="en-GB" sz="3800" b="1" i="1" smtClean="0">
                            <a:latin typeface="Cambria Math"/>
                          </a:rPr>
                          <m:t>𝒙</m:t>
                        </m:r>
                        <m:r>
                          <a:rPr lang="en-GB" sz="3800" b="1" i="1" smtClean="0">
                            <a:latin typeface="Cambria Math"/>
                          </a:rPr>
                          <m:t>,</m:t>
                        </m:r>
                        <m:r>
                          <a:rPr lang="en-GB" sz="3800" b="1" i="1" smtClean="0">
                            <a:latin typeface="Cambria Math"/>
                          </a:rPr>
                          <m:t>𝒕</m:t>
                        </m:r>
                      </m:e>
                    </m:d>
                    <m:r>
                      <a:rPr lang="en-GB" sz="3800" b="1" i="1" smtClean="0">
                        <a:latin typeface="Cambria Math"/>
                      </a:rPr>
                      <m:t>=</m:t>
                    </m:r>
                    <m:rad>
                      <m:radPr>
                        <m:degHide m:val="on"/>
                        <m:ctrlPr>
                          <a:rPr lang="en-US" sz="3800" b="1" i="1" smtClean="0">
                            <a:latin typeface="Cambria Math" panose="02040503050406030204" pitchFamily="18" charset="0"/>
                          </a:rPr>
                        </m:ctrlPr>
                      </m:radPr>
                      <m:deg/>
                      <m:e>
                        <m:r>
                          <a:rPr lang="en-US" sz="3800" b="1" i="1" smtClean="0">
                            <a:latin typeface="Cambria Math" panose="02040503050406030204" pitchFamily="18" charset="0"/>
                            <a:ea typeface="Cambria Math" panose="02040503050406030204" pitchFamily="18" charset="0"/>
                          </a:rPr>
                          <m:t>𝝁</m:t>
                        </m:r>
                        <m:r>
                          <a:rPr lang="en-US" sz="3800" b="1" i="1" smtClean="0">
                            <a:latin typeface="Cambria Math" panose="02040503050406030204" pitchFamily="18" charset="0"/>
                            <a:ea typeface="Cambria Math" panose="02040503050406030204" pitchFamily="18" charset="0"/>
                          </a:rPr>
                          <m:t>𝑭</m:t>
                        </m:r>
                      </m:e>
                    </m:rad>
                    <m:sSup>
                      <m:sSupPr>
                        <m:ctrlPr>
                          <a:rPr lang="en-GB" sz="3800" b="1" i="1" smtClean="0">
                            <a:latin typeface="Cambria Math" panose="02040503050406030204" pitchFamily="18" charset="0"/>
                          </a:rPr>
                        </m:ctrlPr>
                      </m:sSupPr>
                      <m:e>
                        <m:r>
                          <a:rPr lang="en-GB" sz="3800" b="1" i="1" smtClean="0">
                            <a:latin typeface="Cambria Math" panose="02040503050406030204" pitchFamily="18" charset="0"/>
                            <a:ea typeface="Cambria Math" panose="02040503050406030204" pitchFamily="18" charset="0"/>
                          </a:rPr>
                          <m:t>𝝎</m:t>
                        </m:r>
                      </m:e>
                      <m:sup>
                        <m:r>
                          <a:rPr lang="en-GB" sz="3800" b="1" i="1" smtClean="0">
                            <a:latin typeface="Cambria Math" panose="02040503050406030204" pitchFamily="18" charset="0"/>
                          </a:rPr>
                          <m:t>𝟐</m:t>
                        </m:r>
                      </m:sup>
                    </m:sSup>
                    <m:sSup>
                      <m:sSupPr>
                        <m:ctrlPr>
                          <a:rPr lang="en-GB" sz="3800" b="1" i="1" smtClean="0">
                            <a:latin typeface="Cambria Math" panose="02040503050406030204" pitchFamily="18" charset="0"/>
                          </a:rPr>
                        </m:ctrlPr>
                      </m:sSupPr>
                      <m:e>
                        <m:r>
                          <a:rPr lang="en-US" sz="3800" b="1" i="1" smtClean="0">
                            <a:latin typeface="Cambria Math" panose="02040503050406030204" pitchFamily="18" charset="0"/>
                          </a:rPr>
                          <m:t>𝑨</m:t>
                        </m:r>
                      </m:e>
                      <m:sup>
                        <m:r>
                          <a:rPr lang="en-GB" sz="3800" b="1" i="1" smtClean="0">
                            <a:latin typeface="Cambria Math" panose="02040503050406030204" pitchFamily="18" charset="0"/>
                          </a:rPr>
                          <m:t>𝟐</m:t>
                        </m:r>
                      </m:sup>
                    </m:sSup>
                    <m:func>
                      <m:funcPr>
                        <m:ctrlPr>
                          <a:rPr lang="en-GB" sz="3800" b="1" i="1" smtClean="0">
                            <a:latin typeface="Cambria Math" panose="02040503050406030204" pitchFamily="18" charset="0"/>
                          </a:rPr>
                        </m:ctrlPr>
                      </m:funcPr>
                      <m:fName>
                        <m:sSup>
                          <m:sSupPr>
                            <m:ctrlPr>
                              <a:rPr lang="en-GB" sz="3800" b="1" i="1" smtClean="0">
                                <a:latin typeface="Cambria Math" panose="02040503050406030204" pitchFamily="18" charset="0"/>
                              </a:rPr>
                            </m:ctrlPr>
                          </m:sSupPr>
                          <m:e>
                            <m:r>
                              <a:rPr lang="en-US" sz="3800" b="1" i="1" smtClean="0">
                                <a:latin typeface="Cambria Math" panose="02040503050406030204" pitchFamily="18" charset="0"/>
                              </a:rPr>
                              <m:t>𝒔𝒊𝒏</m:t>
                            </m:r>
                          </m:e>
                          <m:sup>
                            <m:r>
                              <a:rPr lang="en-GB" sz="3800" b="1" i="1" smtClean="0">
                                <a:latin typeface="Cambria Math" panose="02040503050406030204" pitchFamily="18" charset="0"/>
                              </a:rPr>
                              <m:t>𝟐</m:t>
                            </m:r>
                          </m:sup>
                        </m:sSup>
                      </m:fName>
                      <m:e>
                        <m:d>
                          <m:dPr>
                            <m:ctrlPr>
                              <a:rPr lang="en-GB" sz="3800" b="1" i="1">
                                <a:latin typeface="Cambria Math" panose="02040503050406030204" pitchFamily="18" charset="0"/>
                              </a:rPr>
                            </m:ctrlPr>
                          </m:dPr>
                          <m:e>
                            <m:r>
                              <a:rPr lang="en-GB" sz="3800" b="1" i="1" smtClean="0">
                                <a:latin typeface="Cambria Math"/>
                              </a:rPr>
                              <m:t>𝒌𝒙</m:t>
                            </m:r>
                            <m:r>
                              <a:rPr lang="en-GB" sz="3800" b="1" i="1" smtClean="0">
                                <a:latin typeface="Cambria Math"/>
                              </a:rPr>
                              <m:t>−</m:t>
                            </m:r>
                            <m:r>
                              <a:rPr lang="en-GB" sz="3800" b="1" i="1" smtClean="0">
                                <a:latin typeface="Cambria Math"/>
                                <a:ea typeface="Cambria Math"/>
                              </a:rPr>
                              <m:t>𝝎</m:t>
                            </m:r>
                            <m:r>
                              <a:rPr lang="en-GB" sz="3800" b="1" i="1" smtClean="0">
                                <a:latin typeface="Cambria Math"/>
                                <a:ea typeface="Cambria Math"/>
                              </a:rPr>
                              <m:t>𝒕</m:t>
                            </m:r>
                          </m:e>
                        </m:d>
                      </m:e>
                    </m:func>
                    <m:r>
                      <a:rPr lang="en-GB" sz="3800" b="1" i="1" smtClean="0">
                        <a:latin typeface="Cambria Math" panose="02040503050406030204" pitchFamily="18" charset="0"/>
                        <a:ea typeface="Cambria Math"/>
                      </a:rPr>
                      <m:t> </m:t>
                    </m:r>
                  </m:oMath>
                </a14:m>
                <a:endParaRPr lang="en-GB" sz="3800" b="1" dirty="0">
                  <a:latin typeface="Comic Sans MS" panose="030F0702030302020204" pitchFamily="66" charset="0"/>
                </a:endParaRPr>
              </a:p>
              <a:p>
                <a:pPr algn="just"/>
                <a:r>
                  <a:rPr lang="en-GB" sz="3800" b="1" dirty="0">
                    <a:latin typeface="Comic Sans MS" panose="030F0702030302020204" pitchFamily="66" charset="0"/>
                  </a:rPr>
                  <a:t>The function </a:t>
                </a:r>
                <a14:m>
                  <m:oMath xmlns:m="http://schemas.openxmlformats.org/officeDocument/2006/math">
                    <m:sSup>
                      <m:sSupPr>
                        <m:ctrlPr>
                          <a:rPr lang="en-GB" sz="3800" b="1" i="1">
                            <a:latin typeface="Cambria Math" panose="02040503050406030204" pitchFamily="18" charset="0"/>
                          </a:rPr>
                        </m:ctrlPr>
                      </m:sSupPr>
                      <m:e>
                        <m:r>
                          <a:rPr lang="en-US" sz="3800" b="1" i="1" smtClean="0">
                            <a:latin typeface="Cambria Math" panose="02040503050406030204" pitchFamily="18" charset="0"/>
                          </a:rPr>
                          <m:t>𝒔𝒊𝒏</m:t>
                        </m:r>
                      </m:e>
                      <m:sup>
                        <m:r>
                          <a:rPr lang="en-GB" sz="3800" b="1" i="1" smtClean="0">
                            <a:latin typeface="Cambria Math" panose="02040503050406030204" pitchFamily="18" charset="0"/>
                          </a:rPr>
                          <m:t>𝟐</m:t>
                        </m:r>
                      </m:sup>
                    </m:sSup>
                  </m:oMath>
                </a14:m>
                <a:r>
                  <a:rPr lang="en-GB" sz="3800" b="1" dirty="0">
                    <a:latin typeface="Comic Sans MS" panose="030F0702030302020204" pitchFamily="66" charset="0"/>
                  </a:rPr>
                  <a:t> is never negative, so the instantaneous power in a sinusoidal wave is either positive (so that energy flows in the positive </a:t>
                </a:r>
                <a:r>
                  <a:rPr lang="en-GB" sz="3800" b="1" i="1" dirty="0">
                    <a:latin typeface="Comic Sans MS" panose="030F0702030302020204" pitchFamily="66" charset="0"/>
                  </a:rPr>
                  <a:t>x</a:t>
                </a:r>
                <a:r>
                  <a:rPr lang="en-GB" sz="3800" b="1" dirty="0">
                    <a:latin typeface="Comic Sans MS" panose="030F0702030302020204" pitchFamily="66" charset="0"/>
                  </a:rPr>
                  <a:t>-direction) or zero (at points where there is no energy transfer).</a:t>
                </a:r>
              </a:p>
              <a:p>
                <a:pPr algn="just"/>
                <a:r>
                  <a:rPr lang="en-GB" sz="3800" b="1" dirty="0">
                    <a:latin typeface="Comic Sans MS" panose="030F0702030302020204" pitchFamily="66" charset="0"/>
                  </a:rPr>
                  <a:t>The maximum value of the instantaneous power occurs when the function </a:t>
                </a:r>
                <a14:m>
                  <m:oMath xmlns:m="http://schemas.openxmlformats.org/officeDocument/2006/math">
                    <m:sSup>
                      <m:sSupPr>
                        <m:ctrlPr>
                          <a:rPr lang="en-GB" sz="3800" b="1" i="1">
                            <a:latin typeface="Cambria Math" panose="02040503050406030204" pitchFamily="18" charset="0"/>
                          </a:rPr>
                        </m:ctrlPr>
                      </m:sSupPr>
                      <m:e>
                        <m:r>
                          <a:rPr lang="en-US" sz="3800" b="1" i="1" smtClean="0">
                            <a:latin typeface="Cambria Math" panose="02040503050406030204" pitchFamily="18" charset="0"/>
                          </a:rPr>
                          <m:t>𝒔𝒊𝒏</m:t>
                        </m:r>
                      </m:e>
                      <m:sup>
                        <m:r>
                          <a:rPr lang="en-GB" sz="3800" b="1" i="1" smtClean="0">
                            <a:latin typeface="Cambria Math" panose="02040503050406030204" pitchFamily="18" charset="0"/>
                          </a:rPr>
                          <m:t>𝟐</m:t>
                        </m:r>
                      </m:sup>
                    </m:sSup>
                  </m:oMath>
                </a14:m>
                <a:r>
                  <a:rPr lang="en-GB" sz="3800" b="1" dirty="0">
                    <a:latin typeface="Comic Sans MS" panose="030F0702030302020204" pitchFamily="66" charset="0"/>
                  </a:rPr>
                  <a:t> has the value unity, hence</a:t>
                </a:r>
                <a:r>
                  <a:rPr lang="en-US" sz="3800" b="1" dirty="0"/>
                  <a:t> </a:t>
                </a:r>
                <a14:m>
                  <m:oMath xmlns:m="http://schemas.openxmlformats.org/officeDocument/2006/math">
                    <m:r>
                      <a:rPr lang="en-US" sz="3800" b="1" i="0" smtClean="0">
                        <a:latin typeface="Cambria Math" panose="02040503050406030204" pitchFamily="18" charset="0"/>
                      </a:rPr>
                      <m:t>𝐏</m:t>
                    </m:r>
                    <m:d>
                      <m:dPr>
                        <m:ctrlPr>
                          <a:rPr lang="en-GB" sz="3800" b="1" i="1">
                            <a:latin typeface="Cambria Math" panose="02040503050406030204" pitchFamily="18" charset="0"/>
                          </a:rPr>
                        </m:ctrlPr>
                      </m:dPr>
                      <m:e>
                        <m:r>
                          <a:rPr lang="en-GB" sz="3800" b="1" i="1" smtClean="0">
                            <a:latin typeface="Cambria Math"/>
                          </a:rPr>
                          <m:t>𝒙</m:t>
                        </m:r>
                        <m:r>
                          <a:rPr lang="en-GB" sz="3800" b="1" i="1" smtClean="0">
                            <a:latin typeface="Cambria Math"/>
                          </a:rPr>
                          <m:t>,</m:t>
                        </m:r>
                        <m:r>
                          <a:rPr lang="en-GB" sz="3800" b="1" i="1" smtClean="0">
                            <a:latin typeface="Cambria Math"/>
                          </a:rPr>
                          <m:t>𝒕</m:t>
                        </m:r>
                      </m:e>
                    </m:d>
                    <m:r>
                      <a:rPr lang="en-GB" sz="3800" b="1" i="1" smtClean="0">
                        <a:latin typeface="Cambria Math"/>
                      </a:rPr>
                      <m:t>=</m:t>
                    </m:r>
                    <m:rad>
                      <m:radPr>
                        <m:degHide m:val="on"/>
                        <m:ctrlPr>
                          <a:rPr lang="en-US" sz="3800" b="1" i="1" smtClean="0">
                            <a:latin typeface="Cambria Math" panose="02040503050406030204" pitchFamily="18" charset="0"/>
                          </a:rPr>
                        </m:ctrlPr>
                      </m:radPr>
                      <m:deg/>
                      <m:e>
                        <m:r>
                          <a:rPr lang="en-US" sz="3800" b="1" i="1" smtClean="0">
                            <a:latin typeface="Cambria Math" panose="02040503050406030204" pitchFamily="18" charset="0"/>
                            <a:ea typeface="Cambria Math" panose="02040503050406030204" pitchFamily="18" charset="0"/>
                          </a:rPr>
                          <m:t>𝝁</m:t>
                        </m:r>
                        <m:r>
                          <a:rPr lang="en-US" sz="3800" b="1" i="1" smtClean="0">
                            <a:latin typeface="Cambria Math" panose="02040503050406030204" pitchFamily="18" charset="0"/>
                            <a:ea typeface="Cambria Math" panose="02040503050406030204" pitchFamily="18" charset="0"/>
                          </a:rPr>
                          <m:t>𝑭</m:t>
                        </m:r>
                      </m:e>
                    </m:rad>
                    <m:sSup>
                      <m:sSupPr>
                        <m:ctrlPr>
                          <a:rPr lang="en-GB" sz="3800" b="1" i="1" smtClean="0">
                            <a:latin typeface="Cambria Math" panose="02040503050406030204" pitchFamily="18" charset="0"/>
                          </a:rPr>
                        </m:ctrlPr>
                      </m:sSupPr>
                      <m:e>
                        <m:r>
                          <a:rPr lang="en-GB" sz="3800" b="1" i="1" smtClean="0">
                            <a:latin typeface="Cambria Math" panose="02040503050406030204" pitchFamily="18" charset="0"/>
                            <a:ea typeface="Cambria Math" panose="02040503050406030204" pitchFamily="18" charset="0"/>
                          </a:rPr>
                          <m:t>𝝎</m:t>
                        </m:r>
                      </m:e>
                      <m:sup>
                        <m:r>
                          <a:rPr lang="en-GB" sz="3800" b="1" i="1" smtClean="0">
                            <a:latin typeface="Cambria Math" panose="02040503050406030204" pitchFamily="18" charset="0"/>
                          </a:rPr>
                          <m:t>𝟐</m:t>
                        </m:r>
                      </m:sup>
                    </m:sSup>
                    <m:sSup>
                      <m:sSupPr>
                        <m:ctrlPr>
                          <a:rPr lang="en-GB" sz="3800" b="1" i="1" smtClean="0">
                            <a:latin typeface="Cambria Math" panose="02040503050406030204" pitchFamily="18" charset="0"/>
                          </a:rPr>
                        </m:ctrlPr>
                      </m:sSupPr>
                      <m:e>
                        <m:r>
                          <a:rPr lang="en-US" sz="3800" b="1" i="1" smtClean="0">
                            <a:latin typeface="Cambria Math" panose="02040503050406030204" pitchFamily="18" charset="0"/>
                          </a:rPr>
                          <m:t>𝑨</m:t>
                        </m:r>
                      </m:e>
                      <m:sup>
                        <m:r>
                          <a:rPr lang="en-GB" sz="3800" b="1" i="1" smtClean="0">
                            <a:latin typeface="Cambria Math" panose="02040503050406030204" pitchFamily="18" charset="0"/>
                          </a:rPr>
                          <m:t>𝟐</m:t>
                        </m:r>
                      </m:sup>
                    </m:sSup>
                  </m:oMath>
                </a14:m>
                <a:endParaRPr lang="en-GB" sz="3800" b="1"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C654FF54-1029-4887-92A6-12CFE506A962}"/>
                  </a:ext>
                </a:extLst>
              </p:cNvPr>
              <p:cNvSpPr>
                <a:spLocks noGrp="1" noRot="1" noChangeAspect="1" noMove="1" noResize="1" noEditPoints="1" noAdjustHandles="1" noChangeArrowheads="1" noChangeShapeType="1" noTextEdit="1"/>
              </p:cNvSpPr>
              <p:nvPr>
                <p:ph idx="1"/>
              </p:nvPr>
            </p:nvSpPr>
            <p:spPr>
              <a:xfrm>
                <a:off x="58056" y="72572"/>
                <a:ext cx="12032344" cy="6741886"/>
              </a:xfrm>
              <a:blipFill>
                <a:blip r:embed="rId2"/>
                <a:stretch>
                  <a:fillRect l="-1521" t="-2351" r="-1723" b="-81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335F3-655D-409C-910B-BD89C2CDCCD9}"/>
              </a:ext>
            </a:extLst>
          </p:cNvPr>
          <p:cNvSpPr>
            <a:spLocks noGrp="1"/>
          </p:cNvSpPr>
          <p:nvPr>
            <p:ph type="sldNum" sz="quarter" idx="12"/>
          </p:nvPr>
        </p:nvSpPr>
        <p:spPr>
          <a:xfrm>
            <a:off x="9118600" y="6341836"/>
            <a:ext cx="2743200" cy="365125"/>
          </a:xfrm>
        </p:spPr>
        <p:txBody>
          <a:bodyPr/>
          <a:lstStyle/>
          <a:p>
            <a:fld id="{565A3DC8-E9E5-4672-8F00-ADD26D4DB9BC}" type="slidenum">
              <a:rPr lang="en-GB" sz="2000" b="1" smtClean="0">
                <a:solidFill>
                  <a:schemeClr val="tx1"/>
                </a:solidFill>
              </a:rPr>
              <a:t>56</a:t>
            </a:fld>
            <a:endParaRPr lang="en-GB" sz="2000" b="1" dirty="0">
              <a:solidFill>
                <a:schemeClr val="tx1"/>
              </a:solidFill>
            </a:endParaRPr>
          </a:p>
        </p:txBody>
      </p:sp>
    </p:spTree>
    <p:extLst>
      <p:ext uri="{BB962C8B-B14F-4D97-AF65-F5344CB8AC3E}">
        <p14:creationId xmlns:p14="http://schemas.microsoft.com/office/powerpoint/2010/main" val="1634564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749B9E-0722-47A0-A858-AE429FA331C3}"/>
                  </a:ext>
                </a:extLst>
              </p:cNvPr>
              <p:cNvSpPr>
                <a:spLocks noGrp="1"/>
              </p:cNvSpPr>
              <p:nvPr>
                <p:ph idx="1"/>
              </p:nvPr>
            </p:nvSpPr>
            <p:spPr>
              <a:xfrm>
                <a:off x="101598" y="72570"/>
                <a:ext cx="12017830" cy="6676573"/>
              </a:xfrm>
            </p:spPr>
            <p:txBody>
              <a:bodyPr>
                <a:normAutofit/>
              </a:bodyPr>
              <a:lstStyle/>
              <a:p>
                <a:pPr algn="just"/>
                <a:r>
                  <a:rPr lang="en-GB" sz="4000" b="1" dirty="0">
                    <a:solidFill>
                      <a:schemeClr val="tx1"/>
                    </a:solidFill>
                    <a:latin typeface="Comic Sans MS" panose="030F0702030302020204" pitchFamily="66" charset="0"/>
                  </a:rPr>
                  <a:t>To obtain the </a:t>
                </a:r>
                <a:r>
                  <a:rPr lang="en-GB" sz="4000" b="1" i="1" dirty="0">
                    <a:solidFill>
                      <a:schemeClr val="tx1"/>
                    </a:solidFill>
                    <a:latin typeface="Comic Sans MS" panose="030F0702030302020204" pitchFamily="66" charset="0"/>
                  </a:rPr>
                  <a:t>average </a:t>
                </a:r>
                <a:r>
                  <a:rPr lang="en-GB" sz="4000" b="1" dirty="0">
                    <a:solidFill>
                      <a:schemeClr val="tx1"/>
                    </a:solidFill>
                    <a:latin typeface="Comic Sans MS" panose="030F0702030302020204" pitchFamily="66" charset="0"/>
                  </a:rPr>
                  <a:t>power, we note that the </a:t>
                </a:r>
                <a:r>
                  <a:rPr lang="en-GB" sz="4000" b="1" i="1" dirty="0">
                    <a:solidFill>
                      <a:schemeClr val="tx1"/>
                    </a:solidFill>
                    <a:latin typeface="Comic Sans MS" panose="030F0702030302020204" pitchFamily="66" charset="0"/>
                  </a:rPr>
                  <a:t>average </a:t>
                </a:r>
                <a:r>
                  <a:rPr lang="en-GB" sz="4000" b="1" dirty="0">
                    <a:solidFill>
                      <a:schemeClr val="tx1"/>
                    </a:solidFill>
                    <a:latin typeface="Comic Sans MS" panose="030F0702030302020204" pitchFamily="66" charset="0"/>
                  </a:rPr>
                  <a:t>value of the </a:t>
                </a:r>
                <a14:m>
                  <m:oMath xmlns:m="http://schemas.openxmlformats.org/officeDocument/2006/math">
                    <m:sSup>
                      <m:sSupPr>
                        <m:ctrlPr>
                          <a:rPr lang="en-GB"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rPr>
                          <m:t>𝒔𝒊𝒏</m:t>
                        </m:r>
                      </m:e>
                      <m:sup>
                        <m:r>
                          <a:rPr lang="en-GB" sz="4000" b="1" i="1" smtClean="0">
                            <a:solidFill>
                              <a:schemeClr val="tx1"/>
                            </a:solidFill>
                            <a:latin typeface="Cambria Math" panose="02040503050406030204" pitchFamily="18" charset="0"/>
                          </a:rPr>
                          <m:t>𝟐</m:t>
                        </m:r>
                      </m:sup>
                    </m:sSup>
                    <m:r>
                      <a:rPr lang="en-US" sz="4000" b="1" i="0" smtClean="0">
                        <a:solidFill>
                          <a:schemeClr val="tx1"/>
                        </a:solidFill>
                        <a:latin typeface="Cambria Math" panose="02040503050406030204" pitchFamily="18" charset="0"/>
                      </a:rPr>
                      <m:t> </m:t>
                    </m:r>
                  </m:oMath>
                </a14:m>
                <a:r>
                  <a:rPr lang="en-GB" sz="4000" b="1" dirty="0">
                    <a:solidFill>
                      <a:schemeClr val="tx1"/>
                    </a:solidFill>
                    <a:latin typeface="Comic Sans MS" panose="030F0702030302020204" pitchFamily="66" charset="0"/>
                  </a:rPr>
                  <a:t>function, averaged over any whole number of cycles, is </a:t>
                </a:r>
                <a14:m>
                  <m:oMath xmlns:m="http://schemas.openxmlformats.org/officeDocument/2006/math">
                    <m:f>
                      <m:fPr>
                        <m:ctrlPr>
                          <a:rPr lang="en-GB" sz="4000" b="1" i="1" smtClean="0">
                            <a:solidFill>
                              <a:schemeClr val="tx1"/>
                            </a:solidFill>
                            <a:latin typeface="Cambria Math" panose="02040503050406030204" pitchFamily="18" charset="0"/>
                          </a:rPr>
                        </m:ctrlPr>
                      </m:fPr>
                      <m:num>
                        <m:r>
                          <a:rPr lang="en-US" sz="4000" b="1" i="1" smtClean="0">
                            <a:solidFill>
                              <a:schemeClr val="tx1"/>
                            </a:solidFill>
                            <a:latin typeface="Cambria Math" panose="02040503050406030204" pitchFamily="18" charset="0"/>
                          </a:rPr>
                          <m:t>𝟏</m:t>
                        </m:r>
                      </m:num>
                      <m:den>
                        <m:r>
                          <a:rPr lang="en-US" sz="4000" b="1" i="1" smtClean="0">
                            <a:solidFill>
                              <a:schemeClr val="tx1"/>
                            </a:solidFill>
                            <a:latin typeface="Cambria Math" panose="02040503050406030204" pitchFamily="18" charset="0"/>
                          </a:rPr>
                          <m:t>𝟐</m:t>
                        </m:r>
                      </m:den>
                    </m:f>
                  </m:oMath>
                </a14:m>
                <a:r>
                  <a:rPr lang="en-GB" sz="4000" b="1" dirty="0">
                    <a:solidFill>
                      <a:schemeClr val="tx1"/>
                    </a:solidFill>
                    <a:latin typeface="Comic Sans MS" panose="030F0702030302020204" pitchFamily="66" charset="0"/>
                  </a:rPr>
                  <a:t>. Hence the average power is</a:t>
                </a:r>
              </a:p>
              <a:p>
                <a:pPr algn="just"/>
                <a14:m>
                  <m:oMath xmlns:m="http://schemas.openxmlformats.org/officeDocument/2006/math">
                    <m:r>
                      <a:rPr lang="en-US" sz="4000" b="1" i="0" smtClean="0">
                        <a:solidFill>
                          <a:schemeClr val="tx1"/>
                        </a:solidFill>
                        <a:latin typeface="Cambria Math" panose="02040503050406030204" pitchFamily="18" charset="0"/>
                      </a:rPr>
                      <m:t>𝐏</m:t>
                    </m:r>
                    <m:d>
                      <m:dPr>
                        <m:ctrlPr>
                          <a:rPr lang="en-GB" sz="4000" b="1" i="1">
                            <a:solidFill>
                              <a:schemeClr val="tx1"/>
                            </a:solidFill>
                            <a:latin typeface="Cambria Math" panose="02040503050406030204" pitchFamily="18" charset="0"/>
                          </a:rPr>
                        </m:ctrlPr>
                      </m:dPr>
                      <m:e>
                        <m:r>
                          <a:rPr lang="en-GB" sz="4000" b="1" i="1" smtClean="0">
                            <a:solidFill>
                              <a:schemeClr val="tx1"/>
                            </a:solidFill>
                            <a:latin typeface="Cambria Math"/>
                          </a:rPr>
                          <m:t>𝒙</m:t>
                        </m:r>
                        <m:r>
                          <a:rPr lang="en-GB" sz="4000" b="1" i="1" smtClean="0">
                            <a:solidFill>
                              <a:schemeClr val="tx1"/>
                            </a:solidFill>
                            <a:latin typeface="Cambria Math"/>
                          </a:rPr>
                          <m:t>,</m:t>
                        </m:r>
                        <m:r>
                          <a:rPr lang="en-GB" sz="4000" b="1" i="1" smtClean="0">
                            <a:solidFill>
                              <a:schemeClr val="tx1"/>
                            </a:solidFill>
                            <a:latin typeface="Cambria Math"/>
                          </a:rPr>
                          <m:t>𝒕</m:t>
                        </m:r>
                      </m:e>
                    </m:d>
                    <m:r>
                      <a:rPr lang="en-GB" sz="4000" b="1" i="1" smtClean="0">
                        <a:solidFill>
                          <a:schemeClr val="tx1"/>
                        </a:solidFill>
                        <a:latin typeface="Cambria Math"/>
                      </a:rPr>
                      <m:t>=</m:t>
                    </m:r>
                    <m:f>
                      <m:fPr>
                        <m:ctrlPr>
                          <a:rPr lang="en-GB" sz="4000" b="1" i="1" smtClean="0">
                            <a:solidFill>
                              <a:schemeClr val="tx1"/>
                            </a:solidFill>
                            <a:latin typeface="Cambria Math" panose="02040503050406030204" pitchFamily="18" charset="0"/>
                          </a:rPr>
                        </m:ctrlPr>
                      </m:fPr>
                      <m:num>
                        <m:r>
                          <a:rPr lang="en-US" sz="4000" b="1" i="1" smtClean="0">
                            <a:solidFill>
                              <a:schemeClr val="tx1"/>
                            </a:solidFill>
                            <a:latin typeface="Cambria Math" panose="02040503050406030204" pitchFamily="18" charset="0"/>
                          </a:rPr>
                          <m:t>𝟏</m:t>
                        </m:r>
                      </m:num>
                      <m:den>
                        <m:r>
                          <a:rPr lang="en-US" sz="4000" b="1" i="1" smtClean="0">
                            <a:solidFill>
                              <a:schemeClr val="tx1"/>
                            </a:solidFill>
                            <a:latin typeface="Cambria Math" panose="02040503050406030204" pitchFamily="18" charset="0"/>
                          </a:rPr>
                          <m:t>𝟐</m:t>
                        </m:r>
                      </m:den>
                    </m:f>
                    <m:rad>
                      <m:radPr>
                        <m:degHide m:val="on"/>
                        <m:ctrlPr>
                          <a:rPr lang="en-US" sz="4000" b="1" i="1" smtClean="0">
                            <a:solidFill>
                              <a:schemeClr val="tx1"/>
                            </a:solidFill>
                            <a:latin typeface="Cambria Math" panose="02040503050406030204" pitchFamily="18" charset="0"/>
                          </a:rPr>
                        </m:ctrlPr>
                      </m:radPr>
                      <m:deg/>
                      <m:e>
                        <m:r>
                          <a:rPr lang="en-US" sz="4000" b="1" i="1" smtClean="0">
                            <a:solidFill>
                              <a:schemeClr val="tx1"/>
                            </a:solidFill>
                            <a:latin typeface="Cambria Math" panose="02040503050406030204" pitchFamily="18" charset="0"/>
                            <a:ea typeface="Cambria Math" panose="02040503050406030204" pitchFamily="18" charset="0"/>
                          </a:rPr>
                          <m:t>𝝁</m:t>
                        </m:r>
                        <m:r>
                          <a:rPr lang="en-US" sz="4000" b="1" i="1" smtClean="0">
                            <a:solidFill>
                              <a:schemeClr val="tx1"/>
                            </a:solidFill>
                            <a:latin typeface="Cambria Math" panose="02040503050406030204" pitchFamily="18" charset="0"/>
                            <a:ea typeface="Cambria Math" panose="02040503050406030204" pitchFamily="18" charset="0"/>
                          </a:rPr>
                          <m:t>𝑭</m:t>
                        </m:r>
                      </m:e>
                    </m:rad>
                    <m:sSup>
                      <m:sSupPr>
                        <m:ctrlPr>
                          <a:rPr lang="en-GB" sz="4000" b="1" i="1" smtClean="0">
                            <a:solidFill>
                              <a:schemeClr val="tx1"/>
                            </a:solidFill>
                            <a:latin typeface="Cambria Math" panose="02040503050406030204" pitchFamily="18" charset="0"/>
                          </a:rPr>
                        </m:ctrlPr>
                      </m:sSupPr>
                      <m:e>
                        <m:r>
                          <a:rPr lang="en-GB" sz="4000" b="1" i="1" smtClean="0">
                            <a:solidFill>
                              <a:schemeClr val="tx1"/>
                            </a:solidFill>
                            <a:latin typeface="Cambria Math" panose="02040503050406030204" pitchFamily="18" charset="0"/>
                            <a:ea typeface="Cambria Math" panose="02040503050406030204" pitchFamily="18" charset="0"/>
                          </a:rPr>
                          <m:t>𝝎</m:t>
                        </m:r>
                      </m:e>
                      <m:sup>
                        <m:r>
                          <a:rPr lang="en-GB" sz="4000" b="1" i="1" smtClean="0">
                            <a:solidFill>
                              <a:schemeClr val="tx1"/>
                            </a:solidFill>
                            <a:latin typeface="Cambria Math" panose="02040503050406030204" pitchFamily="18" charset="0"/>
                          </a:rPr>
                          <m:t>𝟐</m:t>
                        </m:r>
                      </m:sup>
                    </m:sSup>
                    <m:sSup>
                      <m:sSupPr>
                        <m:ctrlPr>
                          <a:rPr lang="en-GB"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rPr>
                          <m:t>𝑨</m:t>
                        </m:r>
                      </m:e>
                      <m:sup>
                        <m:r>
                          <a:rPr lang="en-GB" sz="4000" b="1" i="1" smtClean="0">
                            <a:solidFill>
                              <a:schemeClr val="tx1"/>
                            </a:solidFill>
                            <a:latin typeface="Cambria Math" panose="02040503050406030204" pitchFamily="18" charset="0"/>
                          </a:rPr>
                          <m:t>𝟐</m:t>
                        </m:r>
                      </m:sup>
                    </m:sSup>
                  </m:oMath>
                </a14:m>
                <a:endParaRPr lang="en-GB" sz="4000" b="1" dirty="0">
                  <a:solidFill>
                    <a:schemeClr val="tx1"/>
                  </a:solidFill>
                  <a:latin typeface="Comic Sans MS" panose="030F0702030302020204" pitchFamily="66" charset="0"/>
                </a:endParaRPr>
              </a:p>
              <a:p>
                <a:pPr algn="just"/>
                <a:r>
                  <a:rPr lang="en-GB" sz="4000" b="1" dirty="0">
                    <a:solidFill>
                      <a:schemeClr val="tx1"/>
                    </a:solidFill>
                    <a:latin typeface="Comic Sans MS" panose="030F0702030302020204" pitchFamily="66" charset="0"/>
                  </a:rPr>
                  <a:t>The average power is just one-half of the maximum instantaneous power.</a:t>
                </a:r>
              </a:p>
              <a:p>
                <a:pPr algn="just"/>
                <a:endParaRPr lang="en-GB" sz="4000" b="1" dirty="0">
                  <a:solidFill>
                    <a:schemeClr val="tx1"/>
                  </a:solidFill>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FA749B9E-0722-47A0-A858-AE429FA331C3}"/>
                  </a:ext>
                </a:extLst>
              </p:cNvPr>
              <p:cNvSpPr>
                <a:spLocks noGrp="1" noRot="1" noChangeAspect="1" noMove="1" noResize="1" noEditPoints="1" noAdjustHandles="1" noChangeArrowheads="1" noChangeShapeType="1" noTextEdit="1"/>
              </p:cNvSpPr>
              <p:nvPr>
                <p:ph idx="1"/>
              </p:nvPr>
            </p:nvSpPr>
            <p:spPr>
              <a:xfrm>
                <a:off x="101598" y="72570"/>
                <a:ext cx="12017830" cy="6676573"/>
              </a:xfrm>
              <a:blipFill>
                <a:blip r:embed="rId2"/>
                <a:stretch>
                  <a:fillRect l="-1624" t="-2557" r="-177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BB47FAF-CC7E-4ED6-98F2-7B31373C69CE}"/>
              </a:ext>
            </a:extLst>
          </p:cNvPr>
          <p:cNvSpPr>
            <a:spLocks noGrp="1"/>
          </p:cNvSpPr>
          <p:nvPr>
            <p:ph type="sldNum" sz="quarter" idx="12"/>
          </p:nvPr>
        </p:nvSpPr>
        <p:spPr>
          <a:xfrm>
            <a:off x="9220200" y="6269264"/>
            <a:ext cx="2743200" cy="365125"/>
          </a:xfrm>
        </p:spPr>
        <p:txBody>
          <a:bodyPr/>
          <a:lstStyle/>
          <a:p>
            <a:fld id="{565A3DC8-E9E5-4672-8F00-ADD26D4DB9BC}" type="slidenum">
              <a:rPr lang="en-GB" sz="2000" b="1" smtClean="0">
                <a:solidFill>
                  <a:schemeClr val="tx1"/>
                </a:solidFill>
              </a:rPr>
              <a:t>57</a:t>
            </a:fld>
            <a:endParaRPr lang="en-GB" sz="2000" b="1">
              <a:solidFill>
                <a:schemeClr val="tx1"/>
              </a:solidFill>
            </a:endParaRPr>
          </a:p>
        </p:txBody>
      </p:sp>
    </p:spTree>
    <p:extLst>
      <p:ext uri="{BB962C8B-B14F-4D97-AF65-F5344CB8AC3E}">
        <p14:creationId xmlns:p14="http://schemas.microsoft.com/office/powerpoint/2010/main" val="2071974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EB0E-FA60-4DC1-AA93-8908AB562D9F}"/>
              </a:ext>
            </a:extLst>
          </p:cNvPr>
          <p:cNvSpPr>
            <a:spLocks noGrp="1"/>
          </p:cNvSpPr>
          <p:nvPr>
            <p:ph type="title"/>
          </p:nvPr>
        </p:nvSpPr>
        <p:spPr>
          <a:xfrm>
            <a:off x="130629" y="89356"/>
            <a:ext cx="11945257" cy="708930"/>
          </a:xfrm>
        </p:spPr>
        <p:txBody>
          <a:bodyPr>
            <a:normAutofit/>
          </a:bodyPr>
          <a:lstStyle/>
          <a:p>
            <a:r>
              <a:rPr lang="en-US" sz="4500" b="1" dirty="0">
                <a:latin typeface="Comic Sans MS" panose="030F0702030302020204" pitchFamily="66" charset="0"/>
              </a:rPr>
              <a:t>Questions</a:t>
            </a:r>
            <a:endParaRPr lang="en-GB" sz="45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4A199D9A-5DD5-4044-9D91-78544EF74C75}"/>
              </a:ext>
            </a:extLst>
          </p:cNvPr>
          <p:cNvSpPr>
            <a:spLocks noGrp="1"/>
          </p:cNvSpPr>
          <p:nvPr>
            <p:ph idx="1"/>
          </p:nvPr>
        </p:nvSpPr>
        <p:spPr>
          <a:xfrm>
            <a:off x="130629" y="812800"/>
            <a:ext cx="11959771" cy="5936343"/>
          </a:xfrm>
        </p:spPr>
        <p:txBody>
          <a:bodyPr>
            <a:normAutofit/>
          </a:bodyPr>
          <a:lstStyle/>
          <a:p>
            <a:r>
              <a:rPr lang="en-US" sz="3300" b="1" dirty="0">
                <a:latin typeface="Comic Sans MS" panose="030F0702030302020204" pitchFamily="66" charset="0"/>
              </a:rPr>
              <a:t>1. The wave shown in the Figure below is being sent out by a 60 cycles/s vibrator. Find the following for the wave: </a:t>
            </a:r>
          </a:p>
          <a:p>
            <a:r>
              <a:rPr lang="en-US" sz="3300" b="1" dirty="0">
                <a:latin typeface="Comic Sans MS" panose="030F0702030302020204" pitchFamily="66" charset="0"/>
              </a:rPr>
              <a:t>(a) amplitude</a:t>
            </a:r>
          </a:p>
          <a:p>
            <a:r>
              <a:rPr lang="en-US" sz="3300" b="1" dirty="0">
                <a:latin typeface="Comic Sans MS" panose="030F0702030302020204" pitchFamily="66" charset="0"/>
              </a:rPr>
              <a:t>(b) frequency</a:t>
            </a:r>
          </a:p>
          <a:p>
            <a:r>
              <a:rPr lang="en-US" sz="3300" b="1" dirty="0">
                <a:latin typeface="Comic Sans MS" panose="030F0702030302020204" pitchFamily="66" charset="0"/>
              </a:rPr>
              <a:t>(c) wavelength</a:t>
            </a:r>
          </a:p>
          <a:p>
            <a:r>
              <a:rPr lang="en-US" sz="3300" b="1" dirty="0">
                <a:latin typeface="Comic Sans MS" panose="030F0702030302020204" pitchFamily="66" charset="0"/>
              </a:rPr>
              <a:t>(d) speed</a:t>
            </a:r>
          </a:p>
          <a:p>
            <a:r>
              <a:rPr lang="en-US" sz="3300" b="1" dirty="0">
                <a:latin typeface="Comic Sans MS" panose="030F0702030302020204" pitchFamily="66" charset="0"/>
              </a:rPr>
              <a:t>(e) period</a:t>
            </a:r>
            <a:endParaRPr lang="en-GB" sz="3300" b="1"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FB416BFB-C759-40BD-80BD-51163A846884}"/>
              </a:ext>
            </a:extLst>
          </p:cNvPr>
          <p:cNvSpPr>
            <a:spLocks noGrp="1"/>
          </p:cNvSpPr>
          <p:nvPr>
            <p:ph type="sldNum" sz="quarter" idx="12"/>
          </p:nvPr>
        </p:nvSpPr>
        <p:spPr>
          <a:xfrm>
            <a:off x="9205686" y="6341836"/>
            <a:ext cx="2743200" cy="365125"/>
          </a:xfrm>
        </p:spPr>
        <p:txBody>
          <a:bodyPr/>
          <a:lstStyle/>
          <a:p>
            <a:fld id="{565A3DC8-E9E5-4672-8F00-ADD26D4DB9BC}" type="slidenum">
              <a:rPr lang="en-GB" sz="2000" b="1" smtClean="0">
                <a:solidFill>
                  <a:schemeClr val="tx1"/>
                </a:solidFill>
              </a:rPr>
              <a:t>58</a:t>
            </a:fld>
            <a:endParaRPr lang="en-GB" sz="2000" b="1">
              <a:solidFill>
                <a:schemeClr val="tx1"/>
              </a:solidFill>
            </a:endParaRPr>
          </a:p>
        </p:txBody>
      </p:sp>
      <p:pic>
        <p:nvPicPr>
          <p:cNvPr id="5" name="Picture 4">
            <a:extLst>
              <a:ext uri="{FF2B5EF4-FFF2-40B4-BE49-F238E27FC236}">
                <a16:creationId xmlns:a16="http://schemas.microsoft.com/office/drawing/2014/main" id="{995CDD39-6B24-49C2-A350-58D6C7EBE41B}"/>
              </a:ext>
            </a:extLst>
          </p:cNvPr>
          <p:cNvPicPr>
            <a:picLocks noChangeAspect="1"/>
          </p:cNvPicPr>
          <p:nvPr/>
        </p:nvPicPr>
        <p:blipFill>
          <a:blip r:embed="rId2"/>
          <a:stretch>
            <a:fillRect/>
          </a:stretch>
        </p:blipFill>
        <p:spPr>
          <a:xfrm>
            <a:off x="2618693" y="4870903"/>
            <a:ext cx="8696325" cy="1847850"/>
          </a:xfrm>
          <a:prstGeom prst="rect">
            <a:avLst/>
          </a:prstGeom>
        </p:spPr>
      </p:pic>
    </p:spTree>
    <p:extLst>
      <p:ext uri="{BB962C8B-B14F-4D97-AF65-F5344CB8AC3E}">
        <p14:creationId xmlns:p14="http://schemas.microsoft.com/office/powerpoint/2010/main" val="13818479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0ECF7-E8B8-429C-BB85-17BAD0BDE5C2}"/>
              </a:ext>
            </a:extLst>
          </p:cNvPr>
          <p:cNvSpPr>
            <a:spLocks noGrp="1"/>
          </p:cNvSpPr>
          <p:nvPr>
            <p:ph idx="1"/>
          </p:nvPr>
        </p:nvSpPr>
        <p:spPr>
          <a:xfrm>
            <a:off x="72572" y="87086"/>
            <a:ext cx="12075886" cy="6741886"/>
          </a:xfrm>
        </p:spPr>
        <p:txBody>
          <a:bodyPr>
            <a:noAutofit/>
          </a:bodyPr>
          <a:lstStyle/>
          <a:p>
            <a:pPr algn="just"/>
            <a:r>
              <a:rPr lang="en-US" sz="4000" b="1" dirty="0">
                <a:latin typeface="Comic Sans MS" panose="030F0702030302020204" pitchFamily="66" charset="0"/>
              </a:rPr>
              <a:t>2 </a:t>
            </a:r>
            <a:r>
              <a:rPr lang="en-GB" sz="4000" b="1" dirty="0">
                <a:latin typeface="Comic Sans MS" panose="030F0702030302020204" pitchFamily="66" charset="0"/>
              </a:rPr>
              <a:t>One end of a 2.00-kg rope is tied to a support at the top of a mine shaft 80.0 m deep. The rope is stretched taut by a 20.0-kg box of rocks attached at the bottom. </a:t>
            </a:r>
          </a:p>
          <a:p>
            <a:pPr marL="0" indent="0" algn="just">
              <a:buNone/>
            </a:pPr>
            <a:r>
              <a:rPr lang="en-GB" sz="4000" b="1" dirty="0">
                <a:latin typeface="Comic Sans MS" panose="030F0702030302020204" pitchFamily="66" charset="0"/>
              </a:rPr>
              <a:t>(a) The geologist at the bottom of the shaft signals to a colleague at the top by jerking the rope sideways. What is the speed of a transverse wave on the rope?</a:t>
            </a:r>
          </a:p>
          <a:p>
            <a:pPr marL="0" indent="0" algn="just">
              <a:buNone/>
            </a:pPr>
            <a:r>
              <a:rPr lang="en-GB" sz="4000" b="1" dirty="0">
                <a:latin typeface="Comic Sans MS" panose="030F0702030302020204" pitchFamily="66" charset="0"/>
              </a:rPr>
              <a:t>(b) If a point on the rope is in transverse SHM with ƒ=2.00 Hz, how many cycles of the wave are there in the rope’s length?</a:t>
            </a:r>
            <a:r>
              <a:rPr lang="en-US" sz="4000" b="1" dirty="0">
                <a:latin typeface="Comic Sans MS" panose="030F0702030302020204" pitchFamily="66" charset="0"/>
              </a:rPr>
              <a:t> </a:t>
            </a:r>
            <a:endParaRPr lang="en-GB" sz="4000" b="1"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466AA717-AFD5-4351-9148-6A60832CDE41}"/>
              </a:ext>
            </a:extLst>
          </p:cNvPr>
          <p:cNvSpPr>
            <a:spLocks noGrp="1"/>
          </p:cNvSpPr>
          <p:nvPr>
            <p:ph type="sldNum" sz="quarter" idx="12"/>
          </p:nvPr>
        </p:nvSpPr>
        <p:spPr>
          <a:xfrm>
            <a:off x="9147628" y="6327322"/>
            <a:ext cx="2743200" cy="365125"/>
          </a:xfrm>
        </p:spPr>
        <p:txBody>
          <a:bodyPr/>
          <a:lstStyle/>
          <a:p>
            <a:fld id="{565A3DC8-E9E5-4672-8F00-ADD26D4DB9BC}" type="slidenum">
              <a:rPr lang="en-GB" sz="2000" b="1" smtClean="0">
                <a:solidFill>
                  <a:schemeClr val="tx1"/>
                </a:solidFill>
              </a:rPr>
              <a:t>59</a:t>
            </a:fld>
            <a:endParaRPr lang="en-GB" sz="2000" b="1" dirty="0">
              <a:solidFill>
                <a:schemeClr val="tx1"/>
              </a:solidFill>
            </a:endParaRPr>
          </a:p>
        </p:txBody>
      </p:sp>
    </p:spTree>
    <p:extLst>
      <p:ext uri="{BB962C8B-B14F-4D97-AF65-F5344CB8AC3E}">
        <p14:creationId xmlns:p14="http://schemas.microsoft.com/office/powerpoint/2010/main" val="42531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16632"/>
            <a:ext cx="11901268" cy="6624736"/>
          </a:xfrm>
        </p:spPr>
        <p:txBody>
          <a:bodyPr>
            <a:noAutofit/>
          </a:bodyPr>
          <a:lstStyle/>
          <a:p>
            <a:pPr algn="just"/>
            <a:r>
              <a:rPr lang="en-GB" sz="4000" b="1" dirty="0">
                <a:latin typeface="Comic Sans MS" panose="030F0702030302020204" pitchFamily="66" charset="0"/>
              </a:rPr>
              <a:t>As the wave travels through the medium, the particles that make up the medium undergo displacements of various kinds, depending on the nature of the wave.</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Examples are waves on a string, guitar, violin which all play an important role in music. </a:t>
            </a:r>
          </a:p>
          <a:p>
            <a:pPr algn="just"/>
            <a:endParaRPr lang="en-GB" sz="4000" b="1" dirty="0">
              <a:latin typeface="Comic Sans MS" panose="030F0702030302020204" pitchFamily="66" charset="0"/>
            </a:endParaRPr>
          </a:p>
          <a:p>
            <a:pPr algn="just"/>
            <a:r>
              <a:rPr lang="en-GB" sz="4000" b="1" dirty="0">
                <a:latin typeface="Comic Sans MS" panose="030F0702030302020204" pitchFamily="66" charset="0"/>
              </a:rPr>
              <a:t>When a musician strums a guitar or bows a violin, waves that travel in opposite directions along the instrument’s strings are produced. </a:t>
            </a:r>
          </a:p>
        </p:txBody>
      </p:sp>
      <p:sp>
        <p:nvSpPr>
          <p:cNvPr id="2" name="Slide Number Placeholder 1">
            <a:extLst>
              <a:ext uri="{FF2B5EF4-FFF2-40B4-BE49-F238E27FC236}">
                <a16:creationId xmlns:a16="http://schemas.microsoft.com/office/drawing/2014/main" id="{BDD04999-DDCD-4819-8D8D-C46140F50E45}"/>
              </a:ext>
            </a:extLst>
          </p:cNvPr>
          <p:cNvSpPr>
            <a:spLocks noGrp="1"/>
          </p:cNvSpPr>
          <p:nvPr>
            <p:ph type="sldNum" sz="quarter" idx="12"/>
          </p:nvPr>
        </p:nvSpPr>
        <p:spPr>
          <a:xfrm>
            <a:off x="9278255" y="6356350"/>
            <a:ext cx="2743200" cy="365125"/>
          </a:xfrm>
        </p:spPr>
        <p:txBody>
          <a:bodyPr/>
          <a:lstStyle/>
          <a:p>
            <a:fld id="{565A3DC8-E9E5-4672-8F00-ADD26D4DB9BC}" type="slidenum">
              <a:rPr lang="en-GB" sz="2000" b="1" smtClean="0">
                <a:solidFill>
                  <a:schemeClr val="tx1"/>
                </a:solidFill>
              </a:rPr>
              <a:t>6</a:t>
            </a:fld>
            <a:endParaRPr lang="en-GB" sz="2000" b="1" dirty="0">
              <a:solidFill>
                <a:schemeClr val="tx1"/>
              </a:solidFill>
            </a:endParaRPr>
          </a:p>
        </p:txBody>
      </p:sp>
    </p:spTree>
    <p:extLst>
      <p:ext uri="{BB962C8B-B14F-4D97-AF65-F5344CB8AC3E}">
        <p14:creationId xmlns:p14="http://schemas.microsoft.com/office/powerpoint/2010/main" val="36241902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1EDE-98B5-415E-B993-FE94551782F1}"/>
              </a:ext>
            </a:extLst>
          </p:cNvPr>
          <p:cNvSpPr>
            <a:spLocks noGrp="1"/>
          </p:cNvSpPr>
          <p:nvPr>
            <p:ph type="title"/>
          </p:nvPr>
        </p:nvSpPr>
        <p:spPr>
          <a:xfrm>
            <a:off x="130629" y="60326"/>
            <a:ext cx="12061371" cy="723445"/>
          </a:xfrm>
        </p:spPr>
        <p:txBody>
          <a:bodyPr/>
          <a:lstStyle/>
          <a:p>
            <a:r>
              <a:rPr lang="en-US" b="1" dirty="0">
                <a:solidFill>
                  <a:srgbClr val="FF0000"/>
                </a:solidFill>
                <a:latin typeface="Comic Sans MS" panose="030F0702030302020204" pitchFamily="66" charset="0"/>
              </a:rPr>
              <a:t>Wave Intensity</a:t>
            </a:r>
            <a:endParaRPr lang="en-GB" b="1"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C44857E6-1D59-4FB3-81D3-17750B584325}"/>
              </a:ext>
            </a:extLst>
          </p:cNvPr>
          <p:cNvSpPr>
            <a:spLocks noGrp="1"/>
          </p:cNvSpPr>
          <p:nvPr>
            <p:ph idx="1"/>
          </p:nvPr>
        </p:nvSpPr>
        <p:spPr>
          <a:xfrm>
            <a:off x="130629" y="769258"/>
            <a:ext cx="11945257" cy="6088742"/>
          </a:xfrm>
        </p:spPr>
        <p:txBody>
          <a:bodyPr>
            <a:noAutofit/>
          </a:bodyPr>
          <a:lstStyle/>
          <a:p>
            <a:pPr algn="just"/>
            <a:r>
              <a:rPr lang="en-GB" sz="4100" b="1" dirty="0">
                <a:latin typeface="Comic Sans MS" panose="030F0702030302020204" pitchFamily="66" charset="0"/>
              </a:rPr>
              <a:t>Waves on a string carry energy in just one dimension of space i.e. along the direction of the string. But other types of waves, including sound waves in air and seismic waves in the body of the earth, carry energy across all three dimensions of space. </a:t>
            </a:r>
          </a:p>
          <a:p>
            <a:pPr algn="just"/>
            <a:r>
              <a:rPr lang="en-GB" sz="4100" b="1" dirty="0">
                <a:latin typeface="Comic Sans MS" panose="030F0702030302020204" pitchFamily="66" charset="0"/>
              </a:rPr>
              <a:t>For waves that travel in three dimensions, the intensity (denoted by </a:t>
            </a:r>
            <a:r>
              <a:rPr lang="en-GB" sz="4100" b="1" i="1" dirty="0">
                <a:latin typeface="Comic Sans MS" panose="030F0702030302020204" pitchFamily="66" charset="0"/>
              </a:rPr>
              <a:t>I</a:t>
            </a:r>
            <a:r>
              <a:rPr lang="en-GB" sz="4100" b="1" dirty="0">
                <a:latin typeface="Comic Sans MS" panose="030F0702030302020204" pitchFamily="66" charset="0"/>
              </a:rPr>
              <a:t>) is defined to be </a:t>
            </a:r>
            <a:r>
              <a:rPr lang="en-GB" sz="4100" b="1" i="1" dirty="0">
                <a:latin typeface="Comic Sans MS" panose="030F0702030302020204" pitchFamily="66" charset="0"/>
              </a:rPr>
              <a:t>the time average rate at which energy is transported by the wave, per unit area, </a:t>
            </a:r>
            <a:endParaRPr lang="en-GB" sz="4100" b="1"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4F58A758-BA02-45AC-9DE4-5FA0A50EE327}"/>
              </a:ext>
            </a:extLst>
          </p:cNvPr>
          <p:cNvSpPr>
            <a:spLocks noGrp="1"/>
          </p:cNvSpPr>
          <p:nvPr>
            <p:ph type="sldNum" sz="quarter" idx="12"/>
          </p:nvPr>
        </p:nvSpPr>
        <p:spPr>
          <a:xfrm>
            <a:off x="9249228" y="6327321"/>
            <a:ext cx="2743200" cy="365125"/>
          </a:xfrm>
        </p:spPr>
        <p:txBody>
          <a:bodyPr/>
          <a:lstStyle/>
          <a:p>
            <a:fld id="{565A3DC8-E9E5-4672-8F00-ADD26D4DB9BC}" type="slidenum">
              <a:rPr lang="en-GB" sz="2000" b="1" smtClean="0">
                <a:solidFill>
                  <a:schemeClr val="tx1"/>
                </a:solidFill>
              </a:rPr>
              <a:t>60</a:t>
            </a:fld>
            <a:endParaRPr lang="en-GB" sz="2000" b="1" dirty="0">
              <a:solidFill>
                <a:schemeClr val="tx1"/>
              </a:solidFill>
            </a:endParaRPr>
          </a:p>
        </p:txBody>
      </p:sp>
    </p:spTree>
    <p:extLst>
      <p:ext uri="{BB962C8B-B14F-4D97-AF65-F5344CB8AC3E}">
        <p14:creationId xmlns:p14="http://schemas.microsoft.com/office/powerpoint/2010/main" val="957982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FD45CA-2039-4A95-B9B9-9B850FA30431}"/>
                  </a:ext>
                </a:extLst>
              </p:cNvPr>
              <p:cNvSpPr>
                <a:spLocks noGrp="1"/>
              </p:cNvSpPr>
              <p:nvPr>
                <p:ph idx="1"/>
              </p:nvPr>
            </p:nvSpPr>
            <p:spPr>
              <a:xfrm>
                <a:off x="87086" y="116114"/>
                <a:ext cx="12075886" cy="6604000"/>
              </a:xfrm>
            </p:spPr>
            <p:txBody>
              <a:bodyPr>
                <a:noAutofit/>
              </a:bodyPr>
              <a:lstStyle/>
              <a:p>
                <a:pPr algn="just"/>
                <a:r>
                  <a:rPr lang="en-GB" sz="4000" b="1" dirty="0">
                    <a:latin typeface="Comic Sans MS" panose="030F0702030302020204" pitchFamily="66" charset="0"/>
                  </a:rPr>
                  <a:t>across a surface perpendicular to the direction of propagation.</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That is, intensity </a:t>
                </a:r>
                <a:r>
                  <a:rPr lang="en-GB" sz="4000" b="1" i="1" dirty="0">
                    <a:latin typeface="Comic Sans MS" panose="030F0702030302020204" pitchFamily="66" charset="0"/>
                  </a:rPr>
                  <a:t>I </a:t>
                </a:r>
                <a:r>
                  <a:rPr lang="en-GB" sz="4000" b="1" dirty="0">
                    <a:latin typeface="Comic Sans MS" panose="030F0702030302020204" pitchFamily="66" charset="0"/>
                  </a:rPr>
                  <a:t>is average power per unit area. It is usually measured in watts per square meter </a:t>
                </a:r>
                <a14:m>
                  <m:oMath xmlns:m="http://schemas.openxmlformats.org/officeDocument/2006/math">
                    <m:d>
                      <m:dPr>
                        <m:ctrlPr>
                          <a:rPr lang="en-GB" sz="4000" b="1" i="1" smtClean="0">
                            <a:latin typeface="Cambria Math" panose="02040503050406030204" pitchFamily="18" charset="0"/>
                          </a:rPr>
                        </m:ctrlPr>
                      </m:dPr>
                      <m:e>
                        <m:f>
                          <m:fPr>
                            <m:type m:val="lin"/>
                            <m:ctrlPr>
                              <a:rPr lang="en-GB" sz="4000" b="1" i="1" smtClean="0">
                                <a:latin typeface="Cambria Math" panose="02040503050406030204" pitchFamily="18" charset="0"/>
                              </a:rPr>
                            </m:ctrlPr>
                          </m:fPr>
                          <m:num>
                            <m:r>
                              <a:rPr lang="en-US" sz="4000" b="1" i="1" smtClean="0">
                                <a:latin typeface="Cambria Math" panose="02040503050406030204" pitchFamily="18" charset="0"/>
                              </a:rPr>
                              <m:t>𝒘</m:t>
                            </m:r>
                          </m:num>
                          <m:den>
                            <m:sSup>
                              <m:sSupPr>
                                <m:ctrlPr>
                                  <a:rPr lang="en-GB" sz="4000" b="1" i="1" smtClean="0">
                                    <a:latin typeface="Cambria Math" panose="02040503050406030204" pitchFamily="18" charset="0"/>
                                  </a:rPr>
                                </m:ctrlPr>
                              </m:sSupPr>
                              <m:e>
                                <m:r>
                                  <a:rPr lang="en-US" sz="4000" b="1" i="1" smtClean="0">
                                    <a:latin typeface="Cambria Math" panose="02040503050406030204" pitchFamily="18" charset="0"/>
                                  </a:rPr>
                                  <m:t>𝒎</m:t>
                                </m:r>
                              </m:e>
                              <m:sup>
                                <m:r>
                                  <a:rPr lang="en-US" sz="4000" b="1" i="1" smtClean="0">
                                    <a:latin typeface="Cambria Math" panose="02040503050406030204" pitchFamily="18" charset="0"/>
                                  </a:rPr>
                                  <m:t>𝟐</m:t>
                                </m:r>
                              </m:sup>
                            </m:sSup>
                          </m:den>
                        </m:f>
                      </m:e>
                    </m:d>
                  </m:oMath>
                </a14:m>
                <a:r>
                  <a:rPr lang="en-GB" sz="4000" b="1" dirty="0">
                    <a:latin typeface="Comic Sans MS" panose="030F0702030302020204" pitchFamily="66" charset="0"/>
                  </a:rPr>
                  <a:t>.</a:t>
                </a:r>
              </a:p>
              <a:p>
                <a:pPr algn="just"/>
                <a:endParaRPr lang="en-GB" sz="1500" b="1" dirty="0">
                  <a:latin typeface="Comic Sans MS" panose="030F0702030302020204" pitchFamily="66" charset="0"/>
                </a:endParaRPr>
              </a:p>
              <a:p>
                <a:pPr algn="just"/>
                <a:r>
                  <a:rPr lang="en-GB" sz="4000" b="1" dirty="0">
                    <a:latin typeface="Comic Sans MS" panose="030F0702030302020204" pitchFamily="66" charset="0"/>
                  </a:rPr>
                  <a:t>If waves spread out equally in all directions from a source, the intensity at a distance </a:t>
                </a:r>
                <a14:m>
                  <m:oMath xmlns:m="http://schemas.openxmlformats.org/officeDocument/2006/math">
                    <m:r>
                      <a:rPr lang="en-US" sz="4000" b="1" i="1" smtClean="0">
                        <a:latin typeface="Cambria Math" panose="02040503050406030204" pitchFamily="18" charset="0"/>
                      </a:rPr>
                      <m:t>𝒓</m:t>
                    </m:r>
                  </m:oMath>
                </a14:m>
                <a:r>
                  <a:rPr lang="en-GB" sz="4000" b="1" i="1" dirty="0">
                    <a:latin typeface="Comic Sans MS" panose="030F0702030302020204" pitchFamily="66" charset="0"/>
                  </a:rPr>
                  <a:t> </a:t>
                </a:r>
                <a:r>
                  <a:rPr lang="en-GB" sz="4000" b="1" dirty="0">
                    <a:latin typeface="Comic Sans MS" panose="030F0702030302020204" pitchFamily="66" charset="0"/>
                  </a:rPr>
                  <a:t>from the source is inversely proportional to </a:t>
                </a:r>
                <a14:m>
                  <m:oMath xmlns:m="http://schemas.openxmlformats.org/officeDocument/2006/math">
                    <m:sSup>
                      <m:sSupPr>
                        <m:ctrlPr>
                          <a:rPr lang="en-GB" sz="4000" b="1" i="1" smtClean="0">
                            <a:latin typeface="Cambria Math" panose="02040503050406030204" pitchFamily="18" charset="0"/>
                          </a:rPr>
                        </m:ctrlPr>
                      </m:sSupPr>
                      <m:e>
                        <m:r>
                          <a:rPr lang="en-US" sz="4000" b="1" i="1" smtClean="0">
                            <a:latin typeface="Cambria Math" panose="02040503050406030204" pitchFamily="18" charset="0"/>
                          </a:rPr>
                          <m:t>𝒓</m:t>
                        </m:r>
                      </m:e>
                      <m:sup>
                        <m:r>
                          <a:rPr lang="en-US" sz="4000" b="1" i="1" smtClean="0">
                            <a:latin typeface="Cambria Math" panose="02040503050406030204" pitchFamily="18" charset="0"/>
                          </a:rPr>
                          <m:t>𝟐</m:t>
                        </m:r>
                      </m:sup>
                    </m:sSup>
                  </m:oMath>
                </a14:m>
                <a:r>
                  <a:rPr lang="en-GB" sz="4000" b="1" dirty="0">
                    <a:latin typeface="Comic Sans MS" panose="030F0702030302020204" pitchFamily="66" charset="0"/>
                  </a:rPr>
                  <a:t> This follows directly from energy conservation. </a:t>
                </a:r>
                <a:endParaRPr lang="en-GB" sz="4000"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14FD45CA-2039-4A95-B9B9-9B850FA30431}"/>
                  </a:ext>
                </a:extLst>
              </p:cNvPr>
              <p:cNvSpPr>
                <a:spLocks noGrp="1" noRot="1" noChangeAspect="1" noMove="1" noResize="1" noEditPoints="1" noAdjustHandles="1" noChangeArrowheads="1" noChangeShapeType="1" noTextEdit="1"/>
              </p:cNvSpPr>
              <p:nvPr>
                <p:ph idx="1"/>
              </p:nvPr>
            </p:nvSpPr>
            <p:spPr>
              <a:xfrm>
                <a:off x="87086" y="116114"/>
                <a:ext cx="12075886" cy="6604000"/>
              </a:xfrm>
              <a:blipFill>
                <a:blip r:embed="rId2"/>
                <a:stretch>
                  <a:fillRect l="-1615" t="-2585" r="-1817" b="-369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6363B04-03BD-45EC-B746-7BDA76F143E6}"/>
              </a:ext>
            </a:extLst>
          </p:cNvPr>
          <p:cNvSpPr>
            <a:spLocks noGrp="1"/>
          </p:cNvSpPr>
          <p:nvPr>
            <p:ph type="sldNum" sz="quarter" idx="12"/>
          </p:nvPr>
        </p:nvSpPr>
        <p:spPr>
          <a:xfrm>
            <a:off x="9133114" y="6312807"/>
            <a:ext cx="2743200" cy="365125"/>
          </a:xfrm>
        </p:spPr>
        <p:txBody>
          <a:bodyPr/>
          <a:lstStyle/>
          <a:p>
            <a:fld id="{565A3DC8-E9E5-4672-8F00-ADD26D4DB9BC}" type="slidenum">
              <a:rPr lang="en-GB" sz="2000" b="1" smtClean="0">
                <a:solidFill>
                  <a:schemeClr val="tx1"/>
                </a:solidFill>
              </a:rPr>
              <a:t>61</a:t>
            </a:fld>
            <a:endParaRPr lang="en-GB" sz="2000" b="1" dirty="0">
              <a:solidFill>
                <a:schemeClr val="tx1"/>
              </a:solidFill>
            </a:endParaRPr>
          </a:p>
        </p:txBody>
      </p:sp>
    </p:spTree>
    <p:extLst>
      <p:ext uri="{BB962C8B-B14F-4D97-AF65-F5344CB8AC3E}">
        <p14:creationId xmlns:p14="http://schemas.microsoft.com/office/powerpoint/2010/main" val="2627929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3A0ECD-CD88-499C-B081-55C61AA0DE57}"/>
                  </a:ext>
                </a:extLst>
              </p:cNvPr>
              <p:cNvSpPr>
                <a:spLocks noGrp="1"/>
              </p:cNvSpPr>
              <p:nvPr>
                <p:ph idx="1"/>
              </p:nvPr>
            </p:nvSpPr>
            <p:spPr>
              <a:xfrm>
                <a:off x="3483428" y="145144"/>
                <a:ext cx="18855134" cy="10299294"/>
              </a:xfrm>
            </p:spPr>
            <p:txBody>
              <a:bodyPr vert="horz" wrap="square" lIns="0" tIns="0" rIns="9144000" bIns="1371600">
                <a:spAutoFit/>
              </a:bodyPr>
              <a:lstStyle/>
              <a:p>
                <a:pPr lvl="1" algn="just"/>
                <a:r>
                  <a:rPr lang="en-GB" sz="3500" b="1" dirty="0">
                    <a:latin typeface="Comic Sans MS" panose="030F0702030302020204" pitchFamily="66" charset="0"/>
                  </a:rPr>
                  <a:t>If the power output of the source </a:t>
                </a:r>
              </a:p>
              <a:p>
                <a:pPr marL="457200" lvl="1" indent="0" algn="just">
                  <a:buNone/>
                </a:pPr>
                <a:r>
                  <a:rPr lang="en-GB" sz="3500" b="1" dirty="0">
                    <a:latin typeface="Comic Sans MS" panose="030F0702030302020204" pitchFamily="66" charset="0"/>
                  </a:rPr>
                  <a:t>is </a:t>
                </a:r>
                <a:r>
                  <a:rPr lang="en-GB" sz="3500" b="1" i="1" dirty="0">
                    <a:latin typeface="Comic Sans MS" panose="030F0702030302020204" pitchFamily="66" charset="0"/>
                  </a:rPr>
                  <a:t>P</a:t>
                </a:r>
                <a:r>
                  <a:rPr lang="en-GB" sz="3500" b="1" dirty="0">
                    <a:latin typeface="Comic Sans MS" panose="030F0702030302020204" pitchFamily="66" charset="0"/>
                  </a:rPr>
                  <a:t>, then the average intensity </a:t>
                </a:r>
                <a14:m>
                  <m:oMath xmlns:m="http://schemas.openxmlformats.org/officeDocument/2006/math">
                    <m:sSub>
                      <m:sSubPr>
                        <m:ctrlPr>
                          <a:rPr lang="en-GB" sz="3500" b="1" i="1" smtClean="0">
                            <a:latin typeface="Cambria Math" panose="02040503050406030204" pitchFamily="18" charset="0"/>
                          </a:rPr>
                        </m:ctrlPr>
                      </m:sSubPr>
                      <m:e>
                        <m:r>
                          <a:rPr lang="en-US" sz="3500" b="1" i="1" smtClean="0">
                            <a:latin typeface="Cambria Math" panose="02040503050406030204" pitchFamily="18" charset="0"/>
                          </a:rPr>
                          <m:t>𝑰</m:t>
                        </m:r>
                      </m:e>
                      <m:sub>
                        <m:r>
                          <a:rPr lang="en-US" sz="3500" b="1" i="1" smtClean="0">
                            <a:latin typeface="Cambria Math" panose="02040503050406030204" pitchFamily="18" charset="0"/>
                          </a:rPr>
                          <m:t>𝟏</m:t>
                        </m:r>
                      </m:sub>
                    </m:sSub>
                  </m:oMath>
                </a14:m>
                <a:endParaRPr lang="en-GB" sz="3500" b="1" dirty="0">
                  <a:latin typeface="Comic Sans MS" panose="030F0702030302020204" pitchFamily="66" charset="0"/>
                </a:endParaRPr>
              </a:p>
              <a:p>
                <a:pPr marL="457200" lvl="1" indent="0" algn="just">
                  <a:buNone/>
                </a:pPr>
                <a:r>
                  <a:rPr lang="en-GB" sz="3500" b="1" dirty="0">
                    <a:latin typeface="Comic Sans MS" panose="030F0702030302020204" pitchFamily="66" charset="0"/>
                  </a:rPr>
                  <a:t>through a sphere with radius </a:t>
                </a:r>
                <a14:m>
                  <m:oMath xmlns:m="http://schemas.openxmlformats.org/officeDocument/2006/math">
                    <m:sSub>
                      <m:sSubPr>
                        <m:ctrlPr>
                          <a:rPr lang="en-GB" sz="3500" b="1" i="1" smtClean="0">
                            <a:latin typeface="Cambria Math" panose="02040503050406030204" pitchFamily="18" charset="0"/>
                          </a:rPr>
                        </m:ctrlPr>
                      </m:sSubPr>
                      <m:e>
                        <m:r>
                          <a:rPr lang="en-US" sz="3500" b="1" i="1" smtClean="0">
                            <a:latin typeface="Cambria Math" panose="02040503050406030204" pitchFamily="18" charset="0"/>
                          </a:rPr>
                          <m:t>𝒓</m:t>
                        </m:r>
                      </m:e>
                      <m:sub>
                        <m:r>
                          <a:rPr lang="en-US" sz="3500" b="1" i="1" smtClean="0">
                            <a:latin typeface="Cambria Math" panose="02040503050406030204" pitchFamily="18" charset="0"/>
                          </a:rPr>
                          <m:t>𝟏</m:t>
                        </m:r>
                      </m:sub>
                    </m:sSub>
                  </m:oMath>
                </a14:m>
                <a:r>
                  <a:rPr lang="en-GB" sz="3500" b="1" dirty="0">
                    <a:latin typeface="Comic Sans MS" panose="030F0702030302020204" pitchFamily="66" charset="0"/>
                  </a:rPr>
                  <a:t>and </a:t>
                </a:r>
              </a:p>
              <a:p>
                <a:pPr marL="457200" lvl="1" indent="0" algn="just">
                  <a:buNone/>
                </a:pPr>
                <a:r>
                  <a:rPr lang="en-GB" sz="3500" b="1" dirty="0">
                    <a:latin typeface="Comic Sans MS" panose="030F0702030302020204" pitchFamily="66" charset="0"/>
                  </a:rPr>
                  <a:t>surface area </a:t>
                </a:r>
                <a14:m>
                  <m:oMath xmlns:m="http://schemas.openxmlformats.org/officeDocument/2006/math">
                    <m:r>
                      <a:rPr lang="en-US" sz="3500" b="1" i="1" smtClean="0">
                        <a:latin typeface="Cambria Math" panose="02040503050406030204" pitchFamily="18" charset="0"/>
                      </a:rPr>
                      <m:t>𝟒</m:t>
                    </m:r>
                    <m:r>
                      <a:rPr lang="en-US" sz="3500" b="1" i="1" smtClean="0">
                        <a:latin typeface="Cambria Math" panose="02040503050406030204" pitchFamily="18" charset="0"/>
                        <a:ea typeface="Cambria Math" panose="02040503050406030204" pitchFamily="18" charset="0"/>
                      </a:rPr>
                      <m:t>𝝅</m:t>
                    </m:r>
                    <m:sSup>
                      <m:sSupPr>
                        <m:ctrlPr>
                          <a:rPr lang="en-US" sz="3500" b="1" i="1" smtClean="0">
                            <a:latin typeface="Cambria Math" panose="02040503050406030204" pitchFamily="18" charset="0"/>
                            <a:ea typeface="Cambria Math" panose="02040503050406030204" pitchFamily="18" charset="0"/>
                          </a:rPr>
                        </m:ctrlPr>
                      </m:sSupPr>
                      <m:e>
                        <m:sSub>
                          <m:sSubPr>
                            <m:ctrlPr>
                              <a:rPr lang="en-US" sz="3500" b="1" i="1" smtClean="0">
                                <a:latin typeface="Cambria Math" panose="02040503050406030204" pitchFamily="18" charset="0"/>
                                <a:ea typeface="Cambria Math" panose="02040503050406030204" pitchFamily="18" charset="0"/>
                              </a:rPr>
                            </m:ctrlPr>
                          </m:sSubPr>
                          <m:e>
                            <m:r>
                              <a:rPr lang="en-US" sz="3500" b="1" i="1" smtClean="0">
                                <a:latin typeface="Cambria Math" panose="02040503050406030204" pitchFamily="18" charset="0"/>
                                <a:ea typeface="Cambria Math" panose="02040503050406030204" pitchFamily="18" charset="0"/>
                              </a:rPr>
                              <m:t>𝒓</m:t>
                            </m:r>
                          </m:e>
                          <m:sub>
                            <m:r>
                              <a:rPr lang="en-US" sz="3500" b="1" i="1" smtClean="0">
                                <a:latin typeface="Cambria Math" panose="02040503050406030204" pitchFamily="18" charset="0"/>
                                <a:ea typeface="Cambria Math" panose="02040503050406030204" pitchFamily="18" charset="0"/>
                              </a:rPr>
                              <m:t>𝟏</m:t>
                            </m:r>
                          </m:sub>
                        </m:sSub>
                      </m:e>
                      <m:sup>
                        <m:r>
                          <a:rPr lang="en-US" sz="3500" b="1" i="1" smtClean="0">
                            <a:latin typeface="Cambria Math" panose="02040503050406030204" pitchFamily="18" charset="0"/>
                            <a:ea typeface="Cambria Math" panose="02040503050406030204" pitchFamily="18" charset="0"/>
                          </a:rPr>
                          <m:t>𝟐</m:t>
                        </m:r>
                      </m:sup>
                    </m:sSup>
                  </m:oMath>
                </a14:m>
                <a:r>
                  <a:rPr lang="en-GB" sz="3500" b="1" dirty="0">
                    <a:latin typeface="Comic Sans MS" panose="030F0702030302020204" pitchFamily="66" charset="0"/>
                  </a:rPr>
                  <a:t> is</a:t>
                </a:r>
              </a:p>
              <a:p>
                <a:pPr marL="457200" lvl="1" indent="0" algn="just">
                  <a:buNone/>
                </a:pPr>
                <a:endParaRPr lang="en-GB" sz="1200" b="1" dirty="0">
                  <a:latin typeface="Comic Sans MS" panose="030F0702030302020204" pitchFamily="66" charset="0"/>
                </a:endParaRPr>
              </a:p>
              <a:p>
                <a:pPr marL="457200" lvl="1" indent="0" algn="just">
                  <a:buNone/>
                </a:pPr>
                <a14:m>
                  <m:oMathPara xmlns:m="http://schemas.openxmlformats.org/officeDocument/2006/math">
                    <m:oMathParaPr>
                      <m:jc m:val="centerGroup"/>
                    </m:oMathParaPr>
                    <m:oMath xmlns:m="http://schemas.openxmlformats.org/officeDocument/2006/math">
                      <m:sSub>
                        <m:sSubPr>
                          <m:ctrlPr>
                            <a:rPr lang="en-GB" sz="3500" b="1" i="1" smtClean="0">
                              <a:latin typeface="Cambria Math" panose="02040503050406030204" pitchFamily="18" charset="0"/>
                            </a:rPr>
                          </m:ctrlPr>
                        </m:sSubPr>
                        <m:e>
                          <m:r>
                            <a:rPr lang="en-US" sz="3500" b="1" i="1" smtClean="0">
                              <a:latin typeface="Cambria Math" panose="02040503050406030204" pitchFamily="18" charset="0"/>
                            </a:rPr>
                            <m:t>𝑰</m:t>
                          </m:r>
                        </m:e>
                        <m:sub>
                          <m:r>
                            <a:rPr lang="en-US" sz="3500" b="1" i="1" smtClean="0">
                              <a:latin typeface="Cambria Math" panose="02040503050406030204" pitchFamily="18" charset="0"/>
                            </a:rPr>
                            <m:t>𝟏</m:t>
                          </m:r>
                        </m:sub>
                      </m:sSub>
                      <m:r>
                        <a:rPr lang="en-US" sz="3500" b="1" i="1" smtClean="0">
                          <a:latin typeface="Cambria Math" panose="02040503050406030204" pitchFamily="18" charset="0"/>
                        </a:rPr>
                        <m:t>=</m:t>
                      </m:r>
                      <m:f>
                        <m:fPr>
                          <m:ctrlPr>
                            <a:rPr lang="en-US" sz="3500" b="1" i="1" smtClean="0">
                              <a:latin typeface="Cambria Math" panose="02040503050406030204" pitchFamily="18" charset="0"/>
                            </a:rPr>
                          </m:ctrlPr>
                        </m:fPr>
                        <m:num>
                          <m:r>
                            <a:rPr lang="en-US" sz="3500" b="1" i="1" smtClean="0">
                              <a:latin typeface="Cambria Math" panose="02040503050406030204" pitchFamily="18" charset="0"/>
                            </a:rPr>
                            <m:t>𝑷</m:t>
                          </m:r>
                        </m:num>
                        <m:den>
                          <m:r>
                            <a:rPr lang="en-US" sz="3500" b="1" i="1" smtClean="0">
                              <a:latin typeface="Cambria Math" panose="02040503050406030204" pitchFamily="18" charset="0"/>
                            </a:rPr>
                            <m:t>𝟒</m:t>
                          </m:r>
                          <m:r>
                            <a:rPr lang="en-US" sz="3500" b="1" i="1" smtClean="0">
                              <a:latin typeface="Cambria Math" panose="02040503050406030204" pitchFamily="18" charset="0"/>
                              <a:ea typeface="Cambria Math" panose="02040503050406030204" pitchFamily="18" charset="0"/>
                            </a:rPr>
                            <m:t>𝝅</m:t>
                          </m:r>
                          <m:sSup>
                            <m:sSupPr>
                              <m:ctrlPr>
                                <a:rPr lang="en-US" sz="3500" b="1" i="1" smtClean="0">
                                  <a:latin typeface="Cambria Math" panose="02040503050406030204" pitchFamily="18" charset="0"/>
                                  <a:ea typeface="Cambria Math" panose="02040503050406030204" pitchFamily="18" charset="0"/>
                                </a:rPr>
                              </m:ctrlPr>
                            </m:sSupPr>
                            <m:e>
                              <m:sSub>
                                <m:sSubPr>
                                  <m:ctrlPr>
                                    <a:rPr lang="en-US" sz="3500" b="1" i="1" smtClean="0">
                                      <a:latin typeface="Cambria Math" panose="02040503050406030204" pitchFamily="18" charset="0"/>
                                      <a:ea typeface="Cambria Math" panose="02040503050406030204" pitchFamily="18" charset="0"/>
                                    </a:rPr>
                                  </m:ctrlPr>
                                </m:sSubPr>
                                <m:e>
                                  <m:r>
                                    <a:rPr lang="en-US" sz="3500" b="1" i="1" smtClean="0">
                                      <a:latin typeface="Cambria Math" panose="02040503050406030204" pitchFamily="18" charset="0"/>
                                      <a:ea typeface="Cambria Math" panose="02040503050406030204" pitchFamily="18" charset="0"/>
                                    </a:rPr>
                                    <m:t>𝒓</m:t>
                                  </m:r>
                                </m:e>
                                <m:sub>
                                  <m:r>
                                    <a:rPr lang="en-US" sz="3500" b="1" i="1" smtClean="0">
                                      <a:latin typeface="Cambria Math" panose="02040503050406030204" pitchFamily="18" charset="0"/>
                                      <a:ea typeface="Cambria Math" panose="02040503050406030204" pitchFamily="18" charset="0"/>
                                    </a:rPr>
                                    <m:t>𝟏</m:t>
                                  </m:r>
                                </m:sub>
                              </m:sSub>
                            </m:e>
                            <m:sup>
                              <m:r>
                                <a:rPr lang="en-US" sz="3500" b="1" i="1" smtClean="0">
                                  <a:latin typeface="Cambria Math" panose="02040503050406030204" pitchFamily="18" charset="0"/>
                                  <a:ea typeface="Cambria Math" panose="02040503050406030204" pitchFamily="18" charset="0"/>
                                </a:rPr>
                                <m:t>𝟐</m:t>
                              </m:r>
                            </m:sup>
                          </m:sSup>
                        </m:den>
                      </m:f>
                    </m:oMath>
                  </m:oMathPara>
                </a14:m>
                <a:endParaRPr lang="en-GB" sz="3500" b="1" dirty="0">
                  <a:latin typeface="Comic Sans MS" panose="030F0702030302020204" pitchFamily="66" charset="0"/>
                </a:endParaRPr>
              </a:p>
              <a:p>
                <a:pPr marL="457200" lvl="1" indent="0" algn="just">
                  <a:buNone/>
                </a:pPr>
                <a:endParaRPr lang="en-GB" sz="1200" b="1" dirty="0">
                  <a:latin typeface="Comic Sans MS" panose="030F0702030302020204" pitchFamily="66" charset="0"/>
                </a:endParaRPr>
              </a:p>
              <a:p>
                <a:pPr lvl="1" algn="just"/>
                <a:r>
                  <a:rPr lang="en-GB" sz="3500" b="1" dirty="0">
                    <a:latin typeface="Comic Sans MS" panose="030F0702030302020204" pitchFamily="66" charset="0"/>
                  </a:rPr>
                  <a:t>The average intensity </a:t>
                </a:r>
                <a14:m>
                  <m:oMath xmlns:m="http://schemas.openxmlformats.org/officeDocument/2006/math">
                    <m:sSub>
                      <m:sSubPr>
                        <m:ctrlPr>
                          <a:rPr lang="en-GB" sz="3500" b="1" i="1" smtClean="0">
                            <a:latin typeface="Cambria Math" panose="02040503050406030204" pitchFamily="18" charset="0"/>
                          </a:rPr>
                        </m:ctrlPr>
                      </m:sSubPr>
                      <m:e>
                        <m:r>
                          <a:rPr lang="en-US" sz="3500" b="1" i="1" smtClean="0">
                            <a:latin typeface="Cambria Math" panose="02040503050406030204" pitchFamily="18" charset="0"/>
                          </a:rPr>
                          <m:t>𝑰</m:t>
                        </m:r>
                      </m:e>
                      <m:sub>
                        <m:r>
                          <a:rPr lang="en-US" sz="3500" b="1" i="1" smtClean="0">
                            <a:latin typeface="Cambria Math" panose="02040503050406030204" pitchFamily="18" charset="0"/>
                          </a:rPr>
                          <m:t>𝟐</m:t>
                        </m:r>
                      </m:sub>
                    </m:sSub>
                  </m:oMath>
                </a14:m>
                <a:r>
                  <a:rPr lang="en-GB" sz="3500" b="1" dirty="0">
                    <a:latin typeface="Comic Sans MS" panose="030F0702030302020204" pitchFamily="66" charset="0"/>
                  </a:rPr>
                  <a:t> through a</a:t>
                </a:r>
              </a:p>
              <a:p>
                <a:pPr marL="457200" lvl="1" indent="0" algn="just">
                  <a:buNone/>
                </a:pPr>
                <a:r>
                  <a:rPr lang="en-GB" sz="3500" b="1" dirty="0">
                    <a:latin typeface="Comic Sans MS" panose="030F0702030302020204" pitchFamily="66" charset="0"/>
                  </a:rPr>
                  <a:t>sphere with a different radius </a:t>
                </a:r>
                <a14:m>
                  <m:oMath xmlns:m="http://schemas.openxmlformats.org/officeDocument/2006/math">
                    <m:sSub>
                      <m:sSubPr>
                        <m:ctrlPr>
                          <a:rPr lang="en-GB" sz="3500" b="1" i="1" smtClean="0">
                            <a:latin typeface="Cambria Math" panose="02040503050406030204" pitchFamily="18" charset="0"/>
                          </a:rPr>
                        </m:ctrlPr>
                      </m:sSubPr>
                      <m:e>
                        <m:r>
                          <a:rPr lang="en-US" sz="3500" b="1" i="1" smtClean="0">
                            <a:latin typeface="Cambria Math" panose="02040503050406030204" pitchFamily="18" charset="0"/>
                          </a:rPr>
                          <m:t>𝒓</m:t>
                        </m:r>
                      </m:e>
                      <m:sub>
                        <m:r>
                          <a:rPr lang="en-US" sz="3500" b="1" i="1" smtClean="0">
                            <a:latin typeface="Cambria Math" panose="02040503050406030204" pitchFamily="18" charset="0"/>
                          </a:rPr>
                          <m:t>𝟐</m:t>
                        </m:r>
                      </m:sub>
                    </m:sSub>
                  </m:oMath>
                </a14:m>
                <a:r>
                  <a:rPr lang="en-GB" sz="3500" b="1" dirty="0">
                    <a:latin typeface="Comic Sans MS" panose="030F0702030302020204" pitchFamily="66" charset="0"/>
                  </a:rPr>
                  <a:t> is </a:t>
                </a:r>
              </a:p>
              <a:p>
                <a:pPr marL="457200" lvl="1" indent="0" algn="just">
                  <a:buNone/>
                </a:pPr>
                <a:r>
                  <a:rPr lang="en-GB" sz="3500" b="1" dirty="0">
                    <a:latin typeface="Comic Sans MS" panose="030F0702030302020204" pitchFamily="66" charset="0"/>
                  </a:rPr>
                  <a:t>given by similar expression. </a:t>
                </a: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a:p>
                <a:pPr marL="0" indent="0" algn="just">
                  <a:buNone/>
                </a:pPr>
                <a:endParaRPr lang="en-GB" sz="3500" b="1" dirty="0">
                  <a:latin typeface="Comic Sans MS" panose="030F0702030302020204" pitchFamily="66" charset="0"/>
                </a:endParaRPr>
              </a:p>
              <a:p>
                <a:pPr algn="just"/>
                <a:endParaRPr lang="en-GB" sz="3500" b="1"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623A0ECD-CD88-499C-B081-55C61AA0DE57}"/>
                  </a:ext>
                </a:extLst>
              </p:cNvPr>
              <p:cNvSpPr>
                <a:spLocks noGrp="1" noRot="1" noChangeAspect="1" noMove="1" noResize="1" noEditPoints="1" noAdjustHandles="1" noChangeArrowheads="1" noChangeShapeType="1" noTextEdit="1"/>
              </p:cNvSpPr>
              <p:nvPr>
                <p:ph idx="1"/>
              </p:nvPr>
            </p:nvSpPr>
            <p:spPr>
              <a:xfrm>
                <a:off x="3483428" y="145144"/>
                <a:ext cx="18855134" cy="10299294"/>
              </a:xfrm>
              <a:blipFill>
                <a:blip r:embed="rId2"/>
                <a:stretch>
                  <a:fillRect t="-195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2F4EF00-DDD3-4B50-86BC-E97B6B03749C}"/>
              </a:ext>
            </a:extLst>
          </p:cNvPr>
          <p:cNvSpPr>
            <a:spLocks noGrp="1"/>
          </p:cNvSpPr>
          <p:nvPr>
            <p:ph type="sldNum" sz="quarter" idx="12"/>
          </p:nvPr>
        </p:nvSpPr>
        <p:spPr>
          <a:xfrm>
            <a:off x="9234715" y="6356350"/>
            <a:ext cx="2743200" cy="365125"/>
          </a:xfrm>
        </p:spPr>
        <p:txBody>
          <a:bodyPr/>
          <a:lstStyle/>
          <a:p>
            <a:fld id="{565A3DC8-E9E5-4672-8F00-ADD26D4DB9BC}" type="slidenum">
              <a:rPr lang="en-GB" sz="2000" b="1" smtClean="0">
                <a:solidFill>
                  <a:schemeClr val="tx1"/>
                </a:solidFill>
              </a:rPr>
              <a:t>62</a:t>
            </a:fld>
            <a:endParaRPr lang="en-GB" sz="2000" b="1" dirty="0">
              <a:solidFill>
                <a:schemeClr val="tx1"/>
              </a:solidFill>
            </a:endParaRPr>
          </a:p>
        </p:txBody>
      </p:sp>
      <p:pic>
        <p:nvPicPr>
          <p:cNvPr id="5" name="Picture 4">
            <a:extLst>
              <a:ext uri="{FF2B5EF4-FFF2-40B4-BE49-F238E27FC236}">
                <a16:creationId xmlns:a16="http://schemas.microsoft.com/office/drawing/2014/main" id="{29A6F315-8C21-4575-BDE0-82AFC0D4F9CF}"/>
              </a:ext>
            </a:extLst>
          </p:cNvPr>
          <p:cNvPicPr>
            <a:picLocks noChangeAspect="1"/>
          </p:cNvPicPr>
          <p:nvPr/>
        </p:nvPicPr>
        <p:blipFill>
          <a:blip r:embed="rId3"/>
          <a:stretch>
            <a:fillRect/>
          </a:stretch>
        </p:blipFill>
        <p:spPr>
          <a:xfrm>
            <a:off x="143783" y="354465"/>
            <a:ext cx="3702504" cy="4246563"/>
          </a:xfrm>
          <a:prstGeom prst="rect">
            <a:avLst/>
          </a:prstGeom>
        </p:spPr>
      </p:pic>
    </p:spTree>
    <p:extLst>
      <p:ext uri="{BB962C8B-B14F-4D97-AF65-F5344CB8AC3E}">
        <p14:creationId xmlns:p14="http://schemas.microsoft.com/office/powerpoint/2010/main" val="3226261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5790A8-4CE8-4EDC-85E4-33B5C4A984D2}"/>
                  </a:ext>
                </a:extLst>
              </p:cNvPr>
              <p:cNvSpPr>
                <a:spLocks noGrp="1"/>
              </p:cNvSpPr>
              <p:nvPr>
                <p:ph idx="1"/>
              </p:nvPr>
            </p:nvSpPr>
            <p:spPr>
              <a:xfrm>
                <a:off x="29028" y="72570"/>
                <a:ext cx="12162972" cy="6785430"/>
              </a:xfrm>
            </p:spPr>
            <p:txBody>
              <a:bodyPr>
                <a:noAutofit/>
              </a:bodyPr>
              <a:lstStyle/>
              <a:p>
                <a:pPr lvl="1" algn="just"/>
                <a:r>
                  <a:rPr lang="en-GB" sz="3600" b="1" dirty="0">
                    <a:latin typeface="Comic Sans MS" panose="030F0702030302020204" pitchFamily="66" charset="0"/>
                  </a:rPr>
                  <a:t>If no energy is absorbed between the two spheres, the power </a:t>
                </a:r>
                <a:r>
                  <a:rPr lang="en-GB" sz="3600" b="1" i="1" dirty="0">
                    <a:latin typeface="Comic Sans MS" panose="030F0702030302020204" pitchFamily="66" charset="0"/>
                  </a:rPr>
                  <a:t>P </a:t>
                </a:r>
                <a:r>
                  <a:rPr lang="en-GB" sz="3600" b="1" dirty="0">
                    <a:latin typeface="Comic Sans MS" panose="030F0702030302020204" pitchFamily="66" charset="0"/>
                  </a:rPr>
                  <a:t>must be the same for both.</a:t>
                </a:r>
              </a:p>
              <a:p>
                <a:pPr lvl="1" algn="just"/>
                <a:endParaRPr lang="en-GB" sz="3600" b="1" dirty="0">
                  <a:latin typeface="Comic Sans MS" panose="030F0702030302020204" pitchFamily="66" charset="0"/>
                </a:endParaRPr>
              </a:p>
              <a:p>
                <a:pPr lvl="1" algn="just"/>
                <a:r>
                  <a:rPr lang="en-GB" sz="3600" b="1" dirty="0">
                    <a:latin typeface="Comic Sans MS" panose="030F0702030302020204" pitchFamily="66" charset="0"/>
                  </a:rPr>
                  <a:t> Consequently;	</a:t>
                </a:r>
                <a14:m>
                  <m:oMath xmlns:m="http://schemas.openxmlformats.org/officeDocument/2006/math">
                    <m:r>
                      <a:rPr lang="en-US" sz="3600" b="1" i="1" smtClean="0">
                        <a:latin typeface="Cambria Math" panose="02040503050406030204" pitchFamily="18" charset="0"/>
                      </a:rPr>
                      <m:t>𝟒</m:t>
                    </m:r>
                    <m:r>
                      <a:rPr lang="en-US" sz="3600" b="1" i="1" smtClean="0">
                        <a:latin typeface="Cambria Math" panose="02040503050406030204" pitchFamily="18" charset="0"/>
                        <a:ea typeface="Cambria Math" panose="02040503050406030204" pitchFamily="18" charset="0"/>
                      </a:rPr>
                      <m:t>𝝅</m:t>
                    </m:r>
                    <m:sSup>
                      <m:sSupPr>
                        <m:ctrlPr>
                          <a:rPr lang="en-US" sz="3600" b="1" i="1" smtClean="0">
                            <a:latin typeface="Cambria Math" panose="02040503050406030204" pitchFamily="18" charset="0"/>
                            <a:ea typeface="Cambria Math" panose="02040503050406030204" pitchFamily="18" charset="0"/>
                          </a:rPr>
                        </m:ctrlPr>
                      </m:sSupPr>
                      <m:e>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𝒓</m:t>
                            </m:r>
                          </m:e>
                          <m:sub>
                            <m:r>
                              <a:rPr lang="en-US" sz="3600" b="1" i="1" smtClean="0">
                                <a:latin typeface="Cambria Math" panose="02040503050406030204" pitchFamily="18" charset="0"/>
                                <a:ea typeface="Cambria Math" panose="02040503050406030204" pitchFamily="18" charset="0"/>
                              </a:rPr>
                              <m:t>𝟏</m:t>
                            </m:r>
                          </m:sub>
                        </m:sSub>
                      </m:e>
                      <m:sup>
                        <m:r>
                          <a:rPr lang="en-US" sz="3600" b="1" i="1" smtClean="0">
                            <a:latin typeface="Cambria Math" panose="02040503050406030204" pitchFamily="18" charset="0"/>
                            <a:ea typeface="Cambria Math" panose="02040503050406030204" pitchFamily="18" charset="0"/>
                          </a:rPr>
                          <m:t>𝟐</m:t>
                        </m:r>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𝑰</m:t>
                        </m:r>
                      </m:e>
                      <m:sub>
                        <m:r>
                          <a:rPr lang="en-US" sz="3600" b="1" i="1" smtClean="0">
                            <a:latin typeface="Cambria Math" panose="02040503050406030204" pitchFamily="18" charset="0"/>
                            <a:ea typeface="Cambria Math" panose="02040503050406030204" pitchFamily="18" charset="0"/>
                          </a:rPr>
                          <m:t>𝟏</m:t>
                        </m:r>
                      </m:sub>
                    </m:sSub>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𝟒</m:t>
                    </m:r>
                    <m:r>
                      <a:rPr lang="en-US" sz="3600" b="1" i="1" smtClean="0">
                        <a:latin typeface="Cambria Math" panose="02040503050406030204" pitchFamily="18" charset="0"/>
                        <a:ea typeface="Cambria Math" panose="02040503050406030204" pitchFamily="18" charset="0"/>
                      </a:rPr>
                      <m:t>𝝅</m:t>
                    </m:r>
                    <m:sSup>
                      <m:sSupPr>
                        <m:ctrlPr>
                          <a:rPr lang="en-US" sz="3600" b="1" i="1" smtClean="0">
                            <a:latin typeface="Cambria Math" panose="02040503050406030204" pitchFamily="18" charset="0"/>
                            <a:ea typeface="Cambria Math" panose="02040503050406030204" pitchFamily="18" charset="0"/>
                          </a:rPr>
                        </m:ctrlPr>
                      </m:sSupPr>
                      <m:e>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𝒓</m:t>
                            </m:r>
                          </m:e>
                          <m:sub>
                            <m:r>
                              <a:rPr lang="en-US" sz="3600" b="1" i="1" smtClean="0">
                                <a:latin typeface="Cambria Math" panose="02040503050406030204" pitchFamily="18" charset="0"/>
                                <a:ea typeface="Cambria Math" panose="02040503050406030204" pitchFamily="18" charset="0"/>
                              </a:rPr>
                              <m:t>𝟐</m:t>
                            </m:r>
                          </m:sub>
                        </m:sSub>
                      </m:e>
                      <m:sup>
                        <m:r>
                          <a:rPr lang="en-US" sz="3600" b="1" i="1" smtClean="0">
                            <a:latin typeface="Cambria Math" panose="02040503050406030204" pitchFamily="18" charset="0"/>
                            <a:ea typeface="Cambria Math" panose="02040503050406030204" pitchFamily="18" charset="0"/>
                          </a:rPr>
                          <m:t>𝟐</m:t>
                        </m:r>
                      </m:sup>
                    </m:sSup>
                    <m:sSub>
                      <m:sSubPr>
                        <m:ctrlPr>
                          <a:rPr lang="en-US" sz="3600" b="1" i="1" smtClean="0">
                            <a:latin typeface="Cambria Math" panose="02040503050406030204" pitchFamily="18" charset="0"/>
                            <a:ea typeface="Cambria Math" panose="02040503050406030204" pitchFamily="18" charset="0"/>
                          </a:rPr>
                        </m:ctrlPr>
                      </m:sSubPr>
                      <m:e>
                        <m:r>
                          <a:rPr lang="en-US" sz="3600" b="1" i="1" smtClean="0">
                            <a:latin typeface="Cambria Math" panose="02040503050406030204" pitchFamily="18" charset="0"/>
                            <a:ea typeface="Cambria Math" panose="02040503050406030204" pitchFamily="18" charset="0"/>
                          </a:rPr>
                          <m:t>𝑰</m:t>
                        </m:r>
                      </m:e>
                      <m:sub>
                        <m:r>
                          <a:rPr lang="en-US" sz="3600" b="1" i="1" smtClean="0">
                            <a:latin typeface="Cambria Math" panose="02040503050406030204" pitchFamily="18" charset="0"/>
                            <a:ea typeface="Cambria Math" panose="02040503050406030204" pitchFamily="18" charset="0"/>
                          </a:rPr>
                          <m:t>𝟐</m:t>
                        </m:r>
                      </m:sub>
                    </m:sSub>
                  </m:oMath>
                </a14:m>
                <a:endParaRPr lang="en-GB" sz="3600" b="1" dirty="0">
                  <a:latin typeface="Comic Sans MS" panose="030F0702030302020204" pitchFamily="66" charset="0"/>
                </a:endParaRPr>
              </a:p>
              <a:p>
                <a:pPr marL="457200" lvl="1" indent="0" algn="just">
                  <a:buNone/>
                </a:pPr>
                <a:endParaRPr lang="en-GB" sz="3600" b="1" dirty="0">
                  <a:latin typeface="Comic Sans MS" panose="030F0702030302020204" pitchFamily="66" charset="0"/>
                </a:endParaRPr>
              </a:p>
              <a:p>
                <a:pPr lvl="1" algn="just"/>
                <a:r>
                  <a:rPr lang="en-GB" sz="3600" b="1" dirty="0">
                    <a:latin typeface="Comic Sans MS" panose="030F0702030302020204" pitchFamily="66" charset="0"/>
                  </a:rPr>
                  <a:t>Hence,	</a:t>
                </a:r>
                <a14:m>
                  <m:oMath xmlns:m="http://schemas.openxmlformats.org/officeDocument/2006/math">
                    <m:f>
                      <m:fPr>
                        <m:ctrlPr>
                          <a:rPr lang="en-GB" sz="3600" b="1" i="1" smtClean="0">
                            <a:latin typeface="Cambria Math" panose="02040503050406030204" pitchFamily="18" charset="0"/>
                          </a:rPr>
                        </m:ctrlPr>
                      </m:fPr>
                      <m:num>
                        <m:sSub>
                          <m:sSubPr>
                            <m:ctrlPr>
                              <a:rPr lang="en-GB" sz="3600" b="1" i="1" smtClean="0">
                                <a:latin typeface="Cambria Math" panose="02040503050406030204" pitchFamily="18" charset="0"/>
                              </a:rPr>
                            </m:ctrlPr>
                          </m:sSubPr>
                          <m:e>
                            <m:r>
                              <a:rPr lang="en-US" sz="3600" b="1" i="1" smtClean="0">
                                <a:latin typeface="Cambria Math" panose="02040503050406030204" pitchFamily="18" charset="0"/>
                              </a:rPr>
                              <m:t>𝑰</m:t>
                            </m:r>
                          </m:e>
                          <m:sub>
                            <m:r>
                              <a:rPr lang="en-US" sz="3600" b="1" i="1" smtClean="0">
                                <a:latin typeface="Cambria Math" panose="02040503050406030204" pitchFamily="18" charset="0"/>
                              </a:rPr>
                              <m:t>𝟏</m:t>
                            </m:r>
                          </m:sub>
                        </m:sSub>
                      </m:num>
                      <m:den>
                        <m:sSub>
                          <m:sSubPr>
                            <m:ctrlPr>
                              <a:rPr lang="en-GB" sz="3600" b="1" i="1" smtClean="0">
                                <a:latin typeface="Cambria Math" panose="02040503050406030204" pitchFamily="18" charset="0"/>
                              </a:rPr>
                            </m:ctrlPr>
                          </m:sSubPr>
                          <m:e>
                            <m:r>
                              <a:rPr lang="en-US" sz="3600" b="1" i="1" smtClean="0">
                                <a:latin typeface="Cambria Math" panose="02040503050406030204" pitchFamily="18" charset="0"/>
                              </a:rPr>
                              <m:t>𝑰</m:t>
                            </m:r>
                          </m:e>
                          <m:sub>
                            <m:r>
                              <a:rPr lang="en-US" sz="3600" b="1" i="1" smtClean="0">
                                <a:latin typeface="Cambria Math" panose="02040503050406030204" pitchFamily="18" charset="0"/>
                              </a:rPr>
                              <m:t>𝟐</m:t>
                            </m:r>
                          </m:sub>
                        </m:sSub>
                      </m:den>
                    </m:f>
                    <m:r>
                      <a:rPr lang="en-US" sz="3600" b="1" i="1" smtClean="0">
                        <a:latin typeface="Cambria Math" panose="02040503050406030204" pitchFamily="18" charset="0"/>
                      </a:rPr>
                      <m:t>=</m:t>
                    </m:r>
                    <m:f>
                      <m:fPr>
                        <m:ctrlPr>
                          <a:rPr lang="en-US" sz="3600" b="1" i="1" smtClean="0">
                            <a:latin typeface="Cambria Math" panose="02040503050406030204" pitchFamily="18" charset="0"/>
                          </a:rPr>
                        </m:ctrlPr>
                      </m:fPr>
                      <m:num>
                        <m:sSup>
                          <m:sSupPr>
                            <m:ctrlPr>
                              <a:rPr lang="en-US" sz="3600" b="1" i="1" smtClean="0">
                                <a:latin typeface="Cambria Math" panose="02040503050406030204" pitchFamily="18" charset="0"/>
                              </a:rPr>
                            </m:ctrlPr>
                          </m:sSupPr>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𝒓</m:t>
                                </m:r>
                              </m:e>
                              <m:sub>
                                <m:r>
                                  <a:rPr lang="en-US" sz="3600" b="1" i="1" smtClean="0">
                                    <a:latin typeface="Cambria Math" panose="02040503050406030204" pitchFamily="18" charset="0"/>
                                  </a:rPr>
                                  <m:t>𝟐</m:t>
                                </m:r>
                              </m:sub>
                            </m:sSub>
                          </m:e>
                          <m:sup>
                            <m:r>
                              <a:rPr lang="en-US" sz="3600" b="1" i="1" smtClean="0">
                                <a:latin typeface="Cambria Math" panose="02040503050406030204" pitchFamily="18" charset="0"/>
                              </a:rPr>
                              <m:t>𝟐</m:t>
                            </m:r>
                          </m:sup>
                        </m:sSup>
                      </m:num>
                      <m:den>
                        <m:sSup>
                          <m:sSupPr>
                            <m:ctrlPr>
                              <a:rPr lang="en-US" sz="3600" b="1" i="1" smtClean="0">
                                <a:latin typeface="Cambria Math" panose="02040503050406030204" pitchFamily="18" charset="0"/>
                              </a:rPr>
                            </m:ctrlPr>
                          </m:sSupPr>
                          <m:e>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𝒓</m:t>
                                </m:r>
                              </m:e>
                              <m:sub>
                                <m:r>
                                  <a:rPr lang="en-US" sz="3600" b="1" i="1" smtClean="0">
                                    <a:latin typeface="Cambria Math" panose="02040503050406030204" pitchFamily="18" charset="0"/>
                                  </a:rPr>
                                  <m:t>𝟏</m:t>
                                </m:r>
                              </m:sub>
                            </m:sSub>
                          </m:e>
                          <m:sup>
                            <m:r>
                              <a:rPr lang="en-US" sz="3600" b="1" i="1" smtClean="0">
                                <a:latin typeface="Cambria Math" panose="02040503050406030204" pitchFamily="18" charset="0"/>
                              </a:rPr>
                              <m:t>𝟐</m:t>
                            </m:r>
                          </m:sup>
                        </m:sSup>
                      </m:den>
                    </m:f>
                  </m:oMath>
                </a14:m>
                <a:r>
                  <a:rPr lang="en-GB" sz="3600" b="1" dirty="0">
                    <a:latin typeface="Comic Sans MS" panose="030F0702030302020204" pitchFamily="66" charset="0"/>
                  </a:rPr>
                  <a:t>	(inverse square law for intensity)</a:t>
                </a:r>
              </a:p>
              <a:p>
                <a:pPr lvl="1" algn="just"/>
                <a:endParaRPr lang="en-GB" sz="3600" b="1" dirty="0">
                  <a:latin typeface="Comic Sans MS" panose="030F0702030302020204" pitchFamily="66" charset="0"/>
                </a:endParaRPr>
              </a:p>
              <a:p>
                <a:pPr algn="just"/>
                <a:r>
                  <a:rPr lang="en-GB" sz="3600" b="1" dirty="0">
                    <a:latin typeface="Comic Sans MS" panose="030F0702030302020204" pitchFamily="66" charset="0"/>
                  </a:rPr>
                  <a:t>The intensity </a:t>
                </a:r>
                <a:r>
                  <a:rPr lang="en-GB" sz="3600" b="1" i="1" dirty="0">
                    <a:latin typeface="Comic Sans MS" panose="030F0702030302020204" pitchFamily="66" charset="0"/>
                  </a:rPr>
                  <a:t>I </a:t>
                </a:r>
                <a:r>
                  <a:rPr lang="en-GB" sz="3600" b="1" dirty="0">
                    <a:latin typeface="Comic Sans MS" panose="030F0702030302020204" pitchFamily="66" charset="0"/>
                  </a:rPr>
                  <a:t>at any distance </a:t>
                </a:r>
                <a:r>
                  <a:rPr lang="en-GB" sz="3600" b="1" i="1" dirty="0">
                    <a:latin typeface="Comic Sans MS" panose="030F0702030302020204" pitchFamily="66" charset="0"/>
                  </a:rPr>
                  <a:t>r </a:t>
                </a:r>
                <a:r>
                  <a:rPr lang="en-GB" sz="3600" b="1" dirty="0">
                    <a:latin typeface="Comic Sans MS" panose="030F0702030302020204" pitchFamily="66" charset="0"/>
                  </a:rPr>
                  <a:t>is therefore inversely proportional to This relationship is called the </a:t>
                </a:r>
                <a:r>
                  <a:rPr lang="en-GB" sz="3600" b="1" i="1" dirty="0">
                    <a:latin typeface="Comic Sans MS" panose="030F0702030302020204" pitchFamily="66" charset="0"/>
                  </a:rPr>
                  <a:t>inverse-square law </a:t>
                </a:r>
                <a:r>
                  <a:rPr lang="en-GB" sz="3600" b="1" dirty="0">
                    <a:latin typeface="Comic Sans MS" panose="030F0702030302020204" pitchFamily="66" charset="0"/>
                  </a:rPr>
                  <a:t>for intensity.</a:t>
                </a:r>
              </a:p>
              <a:p>
                <a:pPr algn="just"/>
                <a:endParaRPr lang="en-GB" sz="3600" b="1"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F85790A8-4CE8-4EDC-85E4-33B5C4A984D2}"/>
                  </a:ext>
                </a:extLst>
              </p:cNvPr>
              <p:cNvSpPr>
                <a:spLocks noGrp="1" noRot="1" noChangeAspect="1" noMove="1" noResize="1" noEditPoints="1" noAdjustHandles="1" noChangeArrowheads="1" noChangeShapeType="1" noTextEdit="1"/>
              </p:cNvSpPr>
              <p:nvPr>
                <p:ph idx="1"/>
              </p:nvPr>
            </p:nvSpPr>
            <p:spPr>
              <a:xfrm>
                <a:off x="29028" y="72570"/>
                <a:ext cx="12162972" cy="6785430"/>
              </a:xfrm>
              <a:blipFill>
                <a:blip r:embed="rId2"/>
                <a:stretch>
                  <a:fillRect l="-1404" t="-2246" r="-150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B8D5014-DF7D-4907-8CBE-0A7732E687D6}"/>
              </a:ext>
            </a:extLst>
          </p:cNvPr>
          <p:cNvSpPr>
            <a:spLocks noGrp="1"/>
          </p:cNvSpPr>
          <p:nvPr>
            <p:ph type="sldNum" sz="quarter" idx="12"/>
          </p:nvPr>
        </p:nvSpPr>
        <p:spPr>
          <a:xfrm>
            <a:off x="9205686" y="6327322"/>
            <a:ext cx="2743200" cy="365125"/>
          </a:xfrm>
        </p:spPr>
        <p:txBody>
          <a:bodyPr/>
          <a:lstStyle/>
          <a:p>
            <a:fld id="{565A3DC8-E9E5-4672-8F00-ADD26D4DB9BC}" type="slidenum">
              <a:rPr lang="en-GB" sz="2000" b="1" smtClean="0">
                <a:solidFill>
                  <a:schemeClr val="tx1"/>
                </a:solidFill>
              </a:rPr>
              <a:t>63</a:t>
            </a:fld>
            <a:endParaRPr lang="en-GB" sz="2000" b="1" dirty="0">
              <a:solidFill>
                <a:schemeClr val="tx1"/>
              </a:solidFill>
            </a:endParaRPr>
          </a:p>
        </p:txBody>
      </p:sp>
    </p:spTree>
    <p:extLst>
      <p:ext uri="{BB962C8B-B14F-4D97-AF65-F5344CB8AC3E}">
        <p14:creationId xmlns:p14="http://schemas.microsoft.com/office/powerpoint/2010/main" val="427793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74" y="116632"/>
            <a:ext cx="11971606" cy="6741368"/>
          </a:xfrm>
        </p:spPr>
        <p:txBody>
          <a:bodyPr>
            <a:noAutofit/>
          </a:bodyPr>
          <a:lstStyle/>
          <a:p>
            <a:pPr algn="just"/>
            <a:r>
              <a:rPr lang="en-GB" sz="4500" b="1" dirty="0">
                <a:latin typeface="Comic Sans MS" panose="030F0702030302020204" pitchFamily="66" charset="0"/>
              </a:rPr>
              <a:t>Sinusoidal waves occur on a guitar or violin string only for certain special frequencies called </a:t>
            </a:r>
            <a:r>
              <a:rPr lang="en-GB" sz="4500" b="1" i="1" u="sng" dirty="0">
                <a:solidFill>
                  <a:srgbClr val="FF0000"/>
                </a:solidFill>
                <a:latin typeface="Comic Sans MS" panose="030F0702030302020204" pitchFamily="66" charset="0"/>
              </a:rPr>
              <a:t>normal-mode frequencies</a:t>
            </a:r>
            <a:r>
              <a:rPr lang="en-GB" sz="4500" b="1" i="1" dirty="0">
                <a:latin typeface="Comic Sans MS" panose="030F0702030302020204" pitchFamily="66" charset="0"/>
              </a:rPr>
              <a:t>, which is </a:t>
            </a:r>
            <a:r>
              <a:rPr lang="en-GB" sz="4500" b="1" dirty="0">
                <a:latin typeface="Comic Sans MS" panose="030F0702030302020204" pitchFamily="66" charset="0"/>
              </a:rPr>
              <a:t>determined by the properties of the string. </a:t>
            </a:r>
          </a:p>
          <a:p>
            <a:pPr marL="0" indent="0" algn="just">
              <a:buNone/>
            </a:pPr>
            <a:endParaRPr lang="en-GB" sz="4500" b="1" dirty="0">
              <a:latin typeface="Comic Sans MS" panose="030F0702030302020204" pitchFamily="66" charset="0"/>
            </a:endParaRPr>
          </a:p>
          <a:p>
            <a:pPr algn="just"/>
            <a:r>
              <a:rPr lang="en-GB" sz="4500" b="1" dirty="0">
                <a:latin typeface="Comic Sans MS" panose="030F0702030302020204" pitchFamily="66" charset="0"/>
              </a:rPr>
              <a:t>The normal-mode frequencies of a stringed instrument determine the pitch of the musical sounds that the instrument produces.</a:t>
            </a:r>
          </a:p>
        </p:txBody>
      </p:sp>
      <p:sp>
        <p:nvSpPr>
          <p:cNvPr id="2" name="Slide Number Placeholder 1">
            <a:extLst>
              <a:ext uri="{FF2B5EF4-FFF2-40B4-BE49-F238E27FC236}">
                <a16:creationId xmlns:a16="http://schemas.microsoft.com/office/drawing/2014/main" id="{41BA24D8-2E28-47AA-8904-3D6A68CDA2CF}"/>
              </a:ext>
            </a:extLst>
          </p:cNvPr>
          <p:cNvSpPr>
            <a:spLocks noGrp="1"/>
          </p:cNvSpPr>
          <p:nvPr>
            <p:ph type="sldNum" sz="quarter" idx="12"/>
          </p:nvPr>
        </p:nvSpPr>
        <p:spPr>
          <a:xfrm>
            <a:off x="9162143" y="6327322"/>
            <a:ext cx="2743200" cy="365125"/>
          </a:xfrm>
        </p:spPr>
        <p:txBody>
          <a:bodyPr/>
          <a:lstStyle/>
          <a:p>
            <a:fld id="{565A3DC8-E9E5-4672-8F00-ADD26D4DB9BC}" type="slidenum">
              <a:rPr lang="en-GB" sz="2000" b="1" smtClean="0">
                <a:solidFill>
                  <a:schemeClr val="tx1"/>
                </a:solidFill>
              </a:rPr>
              <a:t>7</a:t>
            </a:fld>
            <a:endParaRPr lang="en-GB" sz="2000" b="1" dirty="0">
              <a:solidFill>
                <a:schemeClr val="tx1"/>
              </a:solidFill>
            </a:endParaRPr>
          </a:p>
        </p:txBody>
      </p:sp>
    </p:spTree>
    <p:extLst>
      <p:ext uri="{BB962C8B-B14F-4D97-AF65-F5344CB8AC3E}">
        <p14:creationId xmlns:p14="http://schemas.microsoft.com/office/powerpoint/2010/main" val="115221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09" y="116632"/>
            <a:ext cx="11957539" cy="6552728"/>
          </a:xfrm>
        </p:spPr>
        <p:txBody>
          <a:bodyPr>
            <a:normAutofit/>
          </a:bodyPr>
          <a:lstStyle/>
          <a:p>
            <a:pPr marL="0" indent="0" algn="just">
              <a:buNone/>
            </a:pPr>
            <a:r>
              <a:rPr lang="en-GB" sz="4000" b="1" dirty="0">
                <a:latin typeface="Comic Sans MS" panose="030F0702030302020204" pitchFamily="66" charset="0"/>
              </a:rPr>
              <a:t>2.</a:t>
            </a:r>
            <a:r>
              <a:rPr lang="en-GB" sz="4000" b="1" i="1" dirty="0">
                <a:solidFill>
                  <a:srgbClr val="FF0000"/>
                </a:solidFill>
                <a:latin typeface="Comic Sans MS" panose="030F0702030302020204" pitchFamily="66" charset="0"/>
              </a:rPr>
              <a:t> Electromagnetic </a:t>
            </a:r>
            <a:r>
              <a:rPr lang="en-GB" sz="4000" b="1" dirty="0">
                <a:solidFill>
                  <a:srgbClr val="FF0000"/>
                </a:solidFill>
                <a:latin typeface="Comic Sans MS" panose="030F0702030302020204" pitchFamily="66" charset="0"/>
              </a:rPr>
              <a:t>waves</a:t>
            </a:r>
            <a:r>
              <a:rPr lang="en-GB" sz="4000" b="1" dirty="0">
                <a:latin typeface="Comic Sans MS" panose="030F0702030302020204" pitchFamily="66" charset="0"/>
              </a:rPr>
              <a:t> are waves that propagate in empty space where there is </a:t>
            </a:r>
            <a:r>
              <a:rPr lang="en-GB" sz="4000" b="1" i="1" dirty="0">
                <a:latin typeface="Comic Sans MS" panose="030F0702030302020204" pitchFamily="66" charset="0"/>
              </a:rPr>
              <a:t>no </a:t>
            </a:r>
            <a:r>
              <a:rPr lang="en-GB" sz="4000" b="1" dirty="0">
                <a:latin typeface="Comic Sans MS" panose="030F0702030302020204" pitchFamily="66" charset="0"/>
              </a:rPr>
              <a:t>medium.</a:t>
            </a:r>
          </a:p>
          <a:p>
            <a:pPr algn="just"/>
            <a:r>
              <a:rPr lang="en-GB" sz="4000" b="1" dirty="0">
                <a:latin typeface="Comic Sans MS" panose="030F0702030302020204" pitchFamily="66" charset="0"/>
              </a:rPr>
              <a:t>Examples are light, radio waves, infrared and ultraviolet radiation, and x rays.</a:t>
            </a:r>
          </a:p>
          <a:p>
            <a:pPr algn="just"/>
            <a:endParaRPr lang="en-US" sz="4000" b="1" dirty="0">
              <a:latin typeface="Comic Sans MS" panose="030F0702030302020204" pitchFamily="66" charset="0"/>
            </a:endParaRPr>
          </a:p>
        </p:txBody>
      </p:sp>
      <p:pic>
        <p:nvPicPr>
          <p:cNvPr id="4" name="Content Placeholder 3"/>
          <p:cNvPicPr>
            <a:picLocks noChangeAspect="1"/>
          </p:cNvPicPr>
          <p:nvPr/>
        </p:nvPicPr>
        <p:blipFill>
          <a:blip r:embed="rId2"/>
          <a:stretch>
            <a:fillRect/>
          </a:stretch>
        </p:blipFill>
        <p:spPr>
          <a:xfrm>
            <a:off x="859329" y="3093044"/>
            <a:ext cx="10479233" cy="3693395"/>
          </a:xfrm>
          <a:prstGeom prst="rect">
            <a:avLst/>
          </a:prstGeom>
        </p:spPr>
      </p:pic>
      <p:sp>
        <p:nvSpPr>
          <p:cNvPr id="2" name="Slide Number Placeholder 1">
            <a:extLst>
              <a:ext uri="{FF2B5EF4-FFF2-40B4-BE49-F238E27FC236}">
                <a16:creationId xmlns:a16="http://schemas.microsoft.com/office/drawing/2014/main" id="{EB36D71A-CF28-4995-A771-277BF8ED7818}"/>
              </a:ext>
            </a:extLst>
          </p:cNvPr>
          <p:cNvSpPr>
            <a:spLocks noGrp="1"/>
          </p:cNvSpPr>
          <p:nvPr>
            <p:ph type="sldNum" sz="quarter" idx="12"/>
          </p:nvPr>
        </p:nvSpPr>
        <p:spPr>
          <a:xfrm>
            <a:off x="9278257" y="6312807"/>
            <a:ext cx="2743200" cy="365125"/>
          </a:xfrm>
        </p:spPr>
        <p:txBody>
          <a:bodyPr/>
          <a:lstStyle/>
          <a:p>
            <a:fld id="{565A3DC8-E9E5-4672-8F00-ADD26D4DB9BC}" type="slidenum">
              <a:rPr lang="en-GB" sz="2000" b="1" smtClean="0">
                <a:solidFill>
                  <a:schemeClr val="tx1"/>
                </a:solidFill>
              </a:rPr>
              <a:t>8</a:t>
            </a:fld>
            <a:endParaRPr lang="en-GB" sz="2000" b="1">
              <a:solidFill>
                <a:schemeClr val="tx1"/>
              </a:solidFill>
            </a:endParaRPr>
          </a:p>
        </p:txBody>
      </p:sp>
    </p:spTree>
    <p:extLst>
      <p:ext uri="{BB962C8B-B14F-4D97-AF65-F5344CB8AC3E}">
        <p14:creationId xmlns:p14="http://schemas.microsoft.com/office/powerpoint/2010/main" val="46832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16632"/>
            <a:ext cx="11873132" cy="6624736"/>
          </a:xfrm>
        </p:spPr>
        <p:txBody>
          <a:bodyPr>
            <a:normAutofit/>
          </a:bodyPr>
          <a:lstStyle/>
          <a:p>
            <a:pPr algn="just"/>
            <a:r>
              <a:rPr lang="en-GB" sz="4000" b="1" dirty="0">
                <a:latin typeface="Comic Sans MS" panose="030F0702030302020204" pitchFamily="66" charset="0"/>
              </a:rPr>
              <a:t>Types of mechanical waves are:</a:t>
            </a:r>
          </a:p>
          <a:p>
            <a:pPr algn="just"/>
            <a:r>
              <a:rPr lang="en-GB" sz="4000" b="1" dirty="0">
                <a:latin typeface="Comic Sans MS" panose="030F0702030302020204" pitchFamily="66" charset="0"/>
              </a:rPr>
              <a:t>1. </a:t>
            </a:r>
            <a:r>
              <a:rPr lang="en-GB" sz="4000" b="1" dirty="0">
                <a:solidFill>
                  <a:srgbClr val="FF0000"/>
                </a:solidFill>
                <a:latin typeface="Comic Sans MS" panose="030F0702030302020204" pitchFamily="66" charset="0"/>
              </a:rPr>
              <a:t>Transverse wave </a:t>
            </a:r>
            <a:r>
              <a:rPr lang="en-GB" sz="4000" b="1" dirty="0">
                <a:latin typeface="Comic Sans MS" panose="030F0702030302020204" pitchFamily="66" charset="0"/>
              </a:rPr>
              <a:t>is a wave that is produced when the particles of a medium vibrate in a direction perpendicular to the direction of propagation of the wave itself.</a:t>
            </a: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a:p>
            <a:pPr algn="just"/>
            <a:endParaRPr lang="en-GB" sz="4000" b="1" dirty="0">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1775520" y="3231848"/>
            <a:ext cx="8640960" cy="3509520"/>
          </a:xfrm>
          <a:prstGeom prst="rect">
            <a:avLst/>
          </a:prstGeom>
        </p:spPr>
      </p:pic>
      <p:sp>
        <p:nvSpPr>
          <p:cNvPr id="2" name="Slide Number Placeholder 1">
            <a:extLst>
              <a:ext uri="{FF2B5EF4-FFF2-40B4-BE49-F238E27FC236}">
                <a16:creationId xmlns:a16="http://schemas.microsoft.com/office/drawing/2014/main" id="{F152B443-5C10-4068-8B07-78F9EED88006}"/>
              </a:ext>
            </a:extLst>
          </p:cNvPr>
          <p:cNvSpPr>
            <a:spLocks noGrp="1"/>
          </p:cNvSpPr>
          <p:nvPr>
            <p:ph type="sldNum" sz="quarter" idx="12"/>
          </p:nvPr>
        </p:nvSpPr>
        <p:spPr>
          <a:xfrm>
            <a:off x="9176657" y="6312807"/>
            <a:ext cx="2743200" cy="365125"/>
          </a:xfrm>
        </p:spPr>
        <p:txBody>
          <a:bodyPr/>
          <a:lstStyle/>
          <a:p>
            <a:fld id="{565A3DC8-E9E5-4672-8F00-ADD26D4DB9BC}" type="slidenum">
              <a:rPr lang="en-GB" sz="2000" b="1" smtClean="0">
                <a:solidFill>
                  <a:schemeClr val="tx1"/>
                </a:solidFill>
              </a:rPr>
              <a:t>9</a:t>
            </a:fld>
            <a:endParaRPr lang="en-GB" sz="2000" b="1" dirty="0">
              <a:solidFill>
                <a:schemeClr val="tx1"/>
              </a:solidFill>
            </a:endParaRPr>
          </a:p>
        </p:txBody>
      </p:sp>
    </p:spTree>
    <p:extLst>
      <p:ext uri="{BB962C8B-B14F-4D97-AF65-F5344CB8AC3E}">
        <p14:creationId xmlns:p14="http://schemas.microsoft.com/office/powerpoint/2010/main" val="4902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1609</TotalTime>
  <Words>3828</Words>
  <Application>Microsoft Office PowerPoint</Application>
  <PresentationFormat>Widescreen</PresentationFormat>
  <Paragraphs>358</Paragraphs>
  <Slides>63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Cambria Math</vt:lpstr>
      <vt:lpstr>Comic Sans MS</vt:lpstr>
      <vt:lpstr>Cooper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Wave Interference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ENERGY IN WAVE MOTION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Wave Intensity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Goodluck Ometan</dc:creator>
  <cp:lastModifiedBy>Goodluck Ometan</cp:lastModifiedBy>
  <cp:revision>50</cp:revision>
  <dcterms:created xsi:type="dcterms:W3CDTF">2019-11-22T10:09:22Z</dcterms:created>
  <dcterms:modified xsi:type="dcterms:W3CDTF">2019-11-23T12:59:13Z</dcterms:modified>
</cp:coreProperties>
</file>