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96" r:id="rId8"/>
    <p:sldId id="269" r:id="rId9"/>
    <p:sldId id="264" r:id="rId10"/>
    <p:sldId id="276" r:id="rId11"/>
    <p:sldId id="266" r:id="rId12"/>
    <p:sldId id="267" r:id="rId13"/>
    <p:sldId id="268" r:id="rId14"/>
    <p:sldId id="270" r:id="rId15"/>
    <p:sldId id="278" r:id="rId16"/>
    <p:sldId id="271" r:id="rId17"/>
    <p:sldId id="277" r:id="rId18"/>
    <p:sldId id="272" r:id="rId19"/>
    <p:sldId id="273" r:id="rId20"/>
    <p:sldId id="274" r:id="rId21"/>
    <p:sldId id="275" r:id="rId22"/>
    <p:sldId id="281" r:id="rId23"/>
    <p:sldId id="292" r:id="rId24"/>
    <p:sldId id="279" r:id="rId25"/>
    <p:sldId id="280" r:id="rId26"/>
    <p:sldId id="282" r:id="rId27"/>
    <p:sldId id="283" r:id="rId28"/>
    <p:sldId id="284" r:id="rId29"/>
    <p:sldId id="294" r:id="rId30"/>
    <p:sldId id="295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37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11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81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3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0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72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65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67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3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812CE-07FD-4A0B-AEA9-FB08B8233842}" type="datetimeFigureOut">
              <a:rPr lang="en-GB" smtClean="0"/>
              <a:t>26/09/2020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AF123-0DC1-48D5-AF76-987287A602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69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2514" y="104502"/>
            <a:ext cx="10946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FF0000"/>
                </a:solidFill>
              </a:rPr>
              <a:t>LIGHT: REFLECTION AND REFRACTION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8822" y="901338"/>
            <a:ext cx="1153450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is a form of energy </a:t>
            </a:r>
          </a:p>
          <a:p>
            <a:pPr algn="just">
              <a:spcBef>
                <a:spcPct val="0"/>
              </a:spcBef>
              <a:defRPr/>
            </a:pPr>
            <a:endParaRPr lang="en-US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visible part of the electromagnetic spectrum </a:t>
            </a:r>
          </a:p>
          <a:p>
            <a:pPr algn="just">
              <a:spcBef>
                <a:spcPct val="0"/>
              </a:spcBef>
              <a:defRPr/>
            </a:pP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propagated through transparent materials such as water and glass, although at a lower speed than in vacuum  </a:t>
            </a:r>
          </a:p>
          <a:p>
            <a:pPr algn="just">
              <a:spcBef>
                <a:spcPct val="0"/>
              </a:spcBef>
              <a:defRPr/>
            </a:pPr>
            <a:endParaRPr lang="en-US" altLang="en-US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spcBef>
                <a:spcPct val="0"/>
              </a:spcBef>
              <a:defRPr/>
            </a:pP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1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75" y="145605"/>
            <a:ext cx="1126018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Basic Terms Related to Spherical Mirror</a:t>
            </a:r>
            <a:endParaRPr lang="en-GB" sz="28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GB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Principal axis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joining the pole and centre of curvature of the spherical mirror.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geometrical central point of the reflecting spherical surface. (aperture), denoted by (P).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width of reflecting spherical surface.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 of </a:t>
            </a:r>
            <a:r>
              <a:rPr lang="en-GB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curvature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centre of the hollow glass sphere of which the spherical mirror is a part is called as centre of curvature.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Radius of </a:t>
            </a:r>
            <a:r>
              <a:rPr lang="en-GB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curvature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the pole and the centre of curvature. i.e. PC = R or The radius of the hollow sphere of which the mirror is a part.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GB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point on the principal axis, where all parallel rays meet after reflection is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Principal Focus or Focus. It is denoted by letter ‘F’.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Focal </a:t>
            </a:r>
            <a:r>
              <a:rPr lang="en-GB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the pole and focus point i.e. PF = f </a:t>
            </a:r>
          </a:p>
        </p:txBody>
      </p:sp>
    </p:spTree>
    <p:extLst>
      <p:ext uri="{BB962C8B-B14F-4D97-AF65-F5344CB8AC3E}">
        <p14:creationId xmlns:p14="http://schemas.microsoft.com/office/powerpoint/2010/main" val="33288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391886"/>
            <a:ext cx="114822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charset="0"/>
                <a:cs typeface="Times New Roman" charset="0"/>
              </a:rPr>
              <a:t>If the curvature is small, the focus is much more precise; the focal point is where the rays converge.</a:t>
            </a:r>
          </a:p>
          <a:p>
            <a:endParaRPr lang="en-GB" dirty="0"/>
          </a:p>
        </p:txBody>
      </p:sp>
      <p:pic>
        <p:nvPicPr>
          <p:cNvPr id="3" name="Picture 2" descr="23_14_Figur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1940705" y="1453197"/>
            <a:ext cx="7156704" cy="34845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0263" y="5239258"/>
            <a:ext cx="10306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charset="0"/>
                <a:cs typeface="Times New Roman" charset="0"/>
              </a:rPr>
              <a:t>Using geometry, we find that the focal length is half the radius of curvature:</a:t>
            </a:r>
            <a:endParaRPr lang="en-GB" sz="2800" dirty="0" smtClean="0"/>
          </a:p>
        </p:txBody>
      </p:sp>
      <p:pic>
        <p:nvPicPr>
          <p:cNvPr id="5" name="Picture 4" descr="23_KeyEquation_01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329" b="22113"/>
          <a:stretch/>
        </p:blipFill>
        <p:spPr>
          <a:xfrm>
            <a:off x="4350657" y="5891867"/>
            <a:ext cx="1168400" cy="6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45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7382" y="150535"/>
            <a:ext cx="11403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Formation of Images by Spherical Mirrors</a:t>
            </a:r>
            <a:endParaRPr lang="en-GB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199" y="673754"/>
            <a:ext cx="11234057" cy="59360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Times New Roman" charset="0"/>
                <a:cs typeface="Times New Roman" charset="0"/>
              </a:rPr>
              <a:t>We use ray diagrams to determine where an image will be </a:t>
            </a:r>
          </a:p>
          <a:p>
            <a:pPr marL="0"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dirty="0" smtClean="0">
                <a:latin typeface="Times New Roman" charset="0"/>
                <a:cs typeface="Times New Roman" charset="0"/>
              </a:rPr>
              <a:t>For mirrors, we use three key rays, all of which begin on the object:</a:t>
            </a:r>
          </a:p>
          <a:p>
            <a:pPr marL="411480" indent="-457200">
              <a:spcBef>
                <a:spcPct val="50000"/>
              </a:spcBef>
              <a:buFontTx/>
              <a:buAutoNum type="arabicPeriod"/>
            </a:pPr>
            <a:r>
              <a:rPr lang="en-US" dirty="0" smtClean="0">
                <a:latin typeface="Times New Roman" charset="0"/>
                <a:cs typeface="Times New Roman" charset="0"/>
              </a:rPr>
              <a:t>A ray parallel to the axis; after reflection, passes through the focal point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latin typeface="Times New Roman" charset="0"/>
              <a:cs typeface="Times New Roman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 smtClean="0">
              <a:latin typeface="Times New Roman" charset="0"/>
              <a:cs typeface="Times New Roman" charset="0"/>
            </a:endParaRPr>
          </a:p>
          <a:p>
            <a:pPr marL="411480" indent="-457200">
              <a:spcBef>
                <a:spcPct val="50000"/>
              </a:spcBef>
              <a:buFontTx/>
              <a:buAutoNum type="arabicPeriod"/>
            </a:pPr>
            <a:endParaRPr lang="en-US" dirty="0" smtClean="0">
              <a:latin typeface="Times New Roman" charset="0"/>
              <a:cs typeface="Times New Roman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en-US" dirty="0" smtClean="0">
                <a:latin typeface="Times New Roman" charset="0"/>
                <a:cs typeface="Times New Roman" charset="0"/>
              </a:rPr>
              <a:t>2. A ray through the focal point; after reflection, is parallel to the axis</a:t>
            </a:r>
          </a:p>
          <a:p>
            <a:pPr marL="0" indent="0">
              <a:spcBef>
                <a:spcPct val="50000"/>
              </a:spcBef>
              <a:buNone/>
            </a:pPr>
            <a:endParaRPr lang="en-US" dirty="0">
              <a:latin typeface="Times New Roman" charset="0"/>
              <a:cs typeface="Times New Roman" charset="0"/>
            </a:endParaRPr>
          </a:p>
          <a:p>
            <a:pPr marL="0" indent="0">
              <a:spcBef>
                <a:spcPct val="50000"/>
              </a:spcBef>
              <a:buNone/>
            </a:pPr>
            <a:endParaRPr lang="en-US" dirty="0" smtClean="0">
              <a:latin typeface="Times New Roman" charset="0"/>
              <a:cs typeface="Times New Roman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3" y="2573653"/>
            <a:ext cx="4572000" cy="1580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57" y="2609539"/>
            <a:ext cx="4305300" cy="15445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33" y="5061585"/>
            <a:ext cx="4023358" cy="135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162" y="5286035"/>
            <a:ext cx="4307067" cy="1238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333" y="2573652"/>
            <a:ext cx="4572000" cy="15804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33" y="2726052"/>
            <a:ext cx="4572000" cy="158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6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633" y="320447"/>
            <a:ext cx="11051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charset="0"/>
                <a:cs typeface="Times New Roman" charset="0"/>
              </a:rPr>
              <a:t>3. </a:t>
            </a:r>
            <a:r>
              <a:rPr lang="en-GB" sz="2800" dirty="0"/>
              <a:t>A ray of light which passes through </a:t>
            </a:r>
            <a:r>
              <a:rPr lang="en-GB" sz="2800" dirty="0" smtClean="0"/>
              <a:t>the centre </a:t>
            </a:r>
            <a:r>
              <a:rPr lang="en-GB" sz="2800" dirty="0"/>
              <a:t>of </a:t>
            </a:r>
            <a:r>
              <a:rPr lang="en-GB" sz="2800" dirty="0" smtClean="0"/>
              <a:t>curvature will </a:t>
            </a:r>
            <a:r>
              <a:rPr lang="en-GB" sz="2800" dirty="0"/>
              <a:t>retrace </a:t>
            </a:r>
            <a:r>
              <a:rPr lang="en-GB" sz="2800" dirty="0" smtClean="0"/>
              <a:t>its</a:t>
            </a:r>
            <a:r>
              <a:rPr lang="en-GB" sz="2800" dirty="0"/>
              <a:t> </a:t>
            </a:r>
            <a:r>
              <a:rPr lang="en-GB" sz="2800" dirty="0" smtClean="0"/>
              <a:t>path </a:t>
            </a:r>
            <a:r>
              <a:rPr lang="en-GB" sz="2800" dirty="0"/>
              <a:t>after reflection</a:t>
            </a:r>
            <a:endParaRPr lang="en-US" sz="2800" dirty="0" smtClean="0">
              <a:latin typeface="Times New Roman" charset="0"/>
              <a:cs typeface="Times New Roman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9451" y="4684108"/>
            <a:ext cx="110511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 smtClean="0"/>
              <a:t>Rules 1 to 3 are the basic Ray rules used in forming the location of the image formed by a concave or convex mirror</a:t>
            </a:r>
            <a:endParaRPr lang="en-US" sz="2800" dirty="0" smtClean="0">
              <a:latin typeface="Times New Roman" charset="0"/>
              <a:cs typeface="Times New Roma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068" y="1721826"/>
            <a:ext cx="4876800" cy="251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1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23" y="365760"/>
            <a:ext cx="111818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formed by Concave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(converging)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mirrors</a:t>
            </a:r>
          </a:p>
          <a:p>
            <a:pPr algn="ctr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image produced by a concave mirror depends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location of the object relative to the focal point and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curvature.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formed if the object is beyond the focal point.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ray diagrams in the next slide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/>
              <a:t>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4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7" y="679269"/>
            <a:ext cx="9888583" cy="58390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71155" y="563489"/>
            <a:ext cx="2442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Object at Infinity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54834" y="436713"/>
            <a:ext cx="2050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Object beyond C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208315" y="2821577"/>
            <a:ext cx="2364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Object at C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001691" y="2821577"/>
            <a:ext cx="1992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Object b/w C and F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208315" y="4963885"/>
            <a:ext cx="168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Object at F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884126" y="4669971"/>
            <a:ext cx="19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Object b/w F and P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75211" y="0"/>
            <a:ext cx="1018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formed by Concave (converging) mirrors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733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4949" y="483326"/>
            <a:ext cx="11469188" cy="6165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534354"/>
            <a:ext cx="10789920" cy="4351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7828" y="640080"/>
            <a:ext cx="1092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the image formed by a concave (Converging) Mirror</a:t>
            </a:r>
            <a:endParaRPr lang="en-GB" sz="28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249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7" y="339634"/>
            <a:ext cx="112079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concave mirrors </a:t>
            </a:r>
            <a:endParaRPr lang="en-GB" sz="28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2800" b="1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Concave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mirrors are commonly used in torches, search-lights and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vehicles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headlights to get powerful parallel beams of light.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They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often used as shaving mirrors to see a larger image of the face.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dentists use concave mirrors to see large images of the teeth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Large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concave mirrors are used to concentrate sunlight to produce heat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furnaces.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5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823" y="117192"/>
            <a:ext cx="11051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formation by a Convex Mirror</a:t>
            </a: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2325087"/>
            <a:ext cx="9849394" cy="27505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9451" y="493365"/>
            <a:ext cx="111426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consider two positions of the object for studying the image formed by a convex mirror. First is when the object is at infinity and the second position is when the object is at a finite distance from the mirror.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451" y="1972318"/>
            <a:ext cx="2873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at Infinity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7617" y="1955755"/>
            <a:ext cx="639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 at any point of the mirror b/w infinity and the pole 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9451" y="4971132"/>
            <a:ext cx="5172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Characteristics of the image</a:t>
            </a:r>
          </a:p>
          <a:p>
            <a:pPr marL="342900" indent="-342900">
              <a:buAutoNum type="arabicPeriod"/>
            </a:pPr>
            <a:r>
              <a:rPr lang="en-GB" dirty="0" smtClean="0"/>
              <a:t>Image formed at F</a:t>
            </a:r>
          </a:p>
          <a:p>
            <a:pPr marL="342900" indent="-342900">
              <a:buAutoNum type="arabicPeriod"/>
            </a:pPr>
            <a:r>
              <a:rPr lang="en-GB" dirty="0" smtClean="0"/>
              <a:t>Highly diminished point-sized image</a:t>
            </a:r>
          </a:p>
          <a:p>
            <a:pPr marL="342900" indent="-342900">
              <a:buAutoNum type="arabicPeriod"/>
            </a:pPr>
            <a:r>
              <a:rPr lang="en-GB" dirty="0" smtClean="0"/>
              <a:t>Image is virtual and erect</a:t>
            </a:r>
          </a:p>
          <a:p>
            <a:pPr marL="342900" indent="-342900">
              <a:buAutoNum type="arabicPeriod"/>
            </a:pPr>
            <a:r>
              <a:rPr lang="en-GB" dirty="0" smtClean="0"/>
              <a:t>Image is formed on the other side of the mirror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257109" y="4971132"/>
            <a:ext cx="5172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Characteristics of the image</a:t>
            </a:r>
          </a:p>
          <a:p>
            <a:pPr marL="342900" indent="-342900">
              <a:buAutoNum type="arabicPeriod"/>
            </a:pPr>
            <a:r>
              <a:rPr lang="en-GB" dirty="0" smtClean="0"/>
              <a:t>Image formed between P and  F</a:t>
            </a:r>
          </a:p>
          <a:p>
            <a:pPr marL="342900" indent="-342900">
              <a:buAutoNum type="arabicPeriod"/>
            </a:pPr>
            <a:r>
              <a:rPr lang="en-GB" dirty="0" smtClean="0"/>
              <a:t>Diminished image (Smaller than Object)</a:t>
            </a:r>
          </a:p>
          <a:p>
            <a:pPr marL="342900" indent="-342900">
              <a:buAutoNum type="arabicPeriod"/>
            </a:pPr>
            <a:r>
              <a:rPr lang="en-GB" dirty="0" smtClean="0"/>
              <a:t>Image is virtual and erect</a:t>
            </a:r>
          </a:p>
          <a:p>
            <a:pPr marL="342900" indent="-342900">
              <a:buAutoNum type="arabicPeriod"/>
            </a:pPr>
            <a:r>
              <a:rPr lang="en-GB" dirty="0" smtClean="0"/>
              <a:t>Image is formed on the other side of the mirror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153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52697"/>
            <a:ext cx="111818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of convex </a:t>
            </a:r>
            <a:r>
              <a:rPr lang="en-GB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mirrors</a:t>
            </a:r>
          </a:p>
          <a:p>
            <a:pPr algn="ctr"/>
            <a:r>
              <a:rPr lang="en-GB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Convex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mirrors are commonly used as rear-view (wing) mirrors in vehicles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mirrors are fitted on the sides of the vehicle, enabling the driver to see traffic behind him/her to facilitate safe driving. </a:t>
            </a:r>
            <a:endParaRPr lang="en-GB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3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1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D:\Texte\Teaching\Physics24-Lectures\SP2017\lectures\lecture21\SURA_EMS_chart_thi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1" y="1687285"/>
            <a:ext cx="10868297" cy="3354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043413" y="5512118"/>
            <a:ext cx="98428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Wavelength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visible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is from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 nm (violet) to 700 nm (red)</a:t>
            </a:r>
          </a:p>
        </p:txBody>
      </p:sp>
    </p:spTree>
    <p:extLst>
      <p:ext uri="{BB962C8B-B14F-4D97-AF65-F5344CB8AC3E}">
        <p14:creationId xmlns:p14="http://schemas.microsoft.com/office/powerpoint/2010/main" val="10470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78823" y="287384"/>
                <a:ext cx="11364686" cy="6424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Mirror Formula and Magnification </a:t>
                </a:r>
              </a:p>
              <a:p>
                <a:endParaRPr lang="en-GB" dirty="0"/>
              </a:p>
              <a:p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spherical mirror, the distance of the object from its pole is called the object distance (u). </a:t>
                </a:r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distance of the image from the pole of the mirror is called the image distance (v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You already know that the distance of the principal focus from the pole is called the focal length (f). </a:t>
                </a:r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dirty="0"/>
                  <a:t>The object distance (u), image distance (v) and focal length (f) of a spherical mirror are related </a:t>
                </a:r>
                <a:r>
                  <a:rPr lang="en-GB" sz="2800" dirty="0" smtClean="0"/>
                  <a:t>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the mirror formula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3" y="287384"/>
                <a:ext cx="11364686" cy="6424964"/>
              </a:xfrm>
              <a:prstGeom prst="rect">
                <a:avLst/>
              </a:prstGeom>
              <a:blipFill>
                <a:blip r:embed="rId2"/>
                <a:stretch>
                  <a:fillRect l="-1073" t="-949" b="-1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37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44584" y="195943"/>
                <a:ext cx="10162902" cy="6412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Magnification</a:t>
                </a:r>
              </a:p>
              <a:p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Magnification is defined as the ratio of the image height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the object H. </a:t>
                </a:r>
              </a:p>
              <a:p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also defined as the ratio of the image distance (v) to the object distance (u)</a:t>
                </a:r>
              </a:p>
              <a:p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𝑜𝑏𝑗𝑒𝑐𝑡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negative for real images and positive for virtual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images</a:t>
                </a:r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Relationship between Magnification and Focal Length</a:t>
                </a:r>
              </a:p>
              <a:p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multi[plying through by v we have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den>
                    </m:f>
                    <m:r>
                      <a:rPr lang="en-GB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Substitute M and make M subject we have</a:t>
                </a:r>
              </a:p>
              <a:p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den>
                    </m:f>
                    <m:r>
                      <a:rPr lang="en-GB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84" y="195943"/>
                <a:ext cx="10162902" cy="6412076"/>
              </a:xfrm>
              <a:prstGeom prst="rect">
                <a:avLst/>
              </a:prstGeom>
              <a:blipFill>
                <a:blip r:embed="rId2"/>
                <a:stretch>
                  <a:fillRect l="-1200" t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178731" y="5303520"/>
            <a:ext cx="5251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&gt; 1 Image is magnified (bigger than object)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= 1 image is same size as object</a:t>
            </a:r>
          </a:p>
          <a:p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&lt; 1 image is diminished (smaller than object)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66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1074" y="600891"/>
            <a:ext cx="11299372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Example 1. A man uses </a:t>
            </a:r>
            <a:r>
              <a:rPr lang="en-GB" sz="3200" dirty="0"/>
              <a:t>a concave </a:t>
            </a:r>
            <a:r>
              <a:rPr lang="en-GB" sz="3200" dirty="0" smtClean="0"/>
              <a:t>shaving mirror </a:t>
            </a:r>
            <a:r>
              <a:rPr lang="en-GB" sz="3200" dirty="0"/>
              <a:t>of </a:t>
            </a:r>
            <a:r>
              <a:rPr lang="en-GB" sz="3200" dirty="0" smtClean="0"/>
              <a:t>radius 30 </a:t>
            </a:r>
            <a:r>
              <a:rPr lang="en-GB" sz="3200" dirty="0"/>
              <a:t>cm. </a:t>
            </a:r>
            <a:r>
              <a:rPr lang="en-GB" sz="3200" dirty="0" smtClean="0"/>
              <a:t>If his face is 10 cm from the mirror, find (a) the position of his image, and (b) the magnification</a:t>
            </a:r>
          </a:p>
          <a:p>
            <a:r>
              <a:rPr lang="en-GB" sz="3200" dirty="0" smtClean="0"/>
              <a:t> </a:t>
            </a:r>
          </a:p>
          <a:p>
            <a:r>
              <a:rPr lang="en-GB" sz="3200" dirty="0" smtClean="0"/>
              <a:t>Solution r = 30 cm, u = 10 cm</a:t>
            </a:r>
          </a:p>
          <a:p>
            <a:pPr marL="342900" indent="-342900">
              <a:buAutoNum type="alphaLcParenBoth"/>
            </a:pPr>
            <a:r>
              <a:rPr lang="en-GB" sz="3200" dirty="0" smtClean="0"/>
              <a:t>From 1/f = 1/v + 1/u</a:t>
            </a:r>
          </a:p>
          <a:p>
            <a:endParaRPr lang="en-GB" sz="3200" dirty="0" smtClean="0"/>
          </a:p>
          <a:p>
            <a:r>
              <a:rPr lang="en-GB" sz="3200" dirty="0" smtClean="0"/>
              <a:t>                1/v = 2/r – 1/u = 2/30 – 1/10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                      = - 1/30, or v = - 30 cm ( the image is 30 cm behind the mirror)</a:t>
            </a:r>
          </a:p>
          <a:p>
            <a:r>
              <a:rPr lang="en-GB" sz="3200" dirty="0" smtClean="0"/>
              <a:t>(b) m = v/u = 30/10 = 3</a:t>
            </a:r>
          </a:p>
          <a:p>
            <a:endParaRPr lang="en-GB" sz="3200" dirty="0" smtClean="0"/>
          </a:p>
          <a:p>
            <a:r>
              <a:rPr lang="en-GB" sz="3200" dirty="0"/>
              <a:t> </a:t>
            </a:r>
            <a:r>
              <a:rPr lang="en-GB" sz="3200" dirty="0" smtClean="0"/>
              <a:t>      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6198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1257" y="509451"/>
            <a:ext cx="1156062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Example 2. The image of an object in a convex mirror is 4 cm from the mirror. If the mirror has a radius of curvature of 24 cm, find the object position and the magnification.</a:t>
            </a:r>
          </a:p>
          <a:p>
            <a:endParaRPr lang="en-GB" sz="3200" dirty="0"/>
          </a:p>
          <a:p>
            <a:r>
              <a:rPr lang="en-GB" sz="3200" dirty="0" smtClean="0"/>
              <a:t>Solution  v = - 4 cm, f = - 12 cm</a:t>
            </a:r>
          </a:p>
          <a:p>
            <a:r>
              <a:rPr lang="en-GB" sz="3200" dirty="0" smtClean="0"/>
              <a:t>Substituting in 1/v + 1/u = 1/f</a:t>
            </a:r>
          </a:p>
          <a:p>
            <a:r>
              <a:rPr lang="en-GB" sz="3200" dirty="0" smtClean="0"/>
              <a:t>-1/4 + 1/u = -1/12</a:t>
            </a:r>
          </a:p>
          <a:p>
            <a:r>
              <a:rPr lang="en-GB" sz="3200" dirty="0" smtClean="0"/>
              <a:t>1/u = -1/12 + ¼ = 1/6</a:t>
            </a:r>
          </a:p>
          <a:p>
            <a:r>
              <a:rPr lang="en-GB" sz="3200" dirty="0"/>
              <a:t> </a:t>
            </a:r>
            <a:r>
              <a:rPr lang="en-GB" sz="3200" dirty="0" smtClean="0"/>
              <a:t>u = 6</a:t>
            </a:r>
          </a:p>
          <a:p>
            <a:r>
              <a:rPr lang="en-GB" sz="3200" dirty="0" smtClean="0"/>
              <a:t>Since u is positive in sign, the object is real, and it is 6 cm from the mirror.</a:t>
            </a:r>
          </a:p>
          <a:p>
            <a:r>
              <a:rPr lang="en-GB" sz="3200" dirty="0" smtClean="0"/>
              <a:t>Magnification, m = v/u = 4/6 = 2/3, and hence the image is two-thirds as high as the object.</a:t>
            </a:r>
          </a:p>
          <a:p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3419167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3692" y="0"/>
                <a:ext cx="11652068" cy="6629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REFRACTION</a:t>
                </a:r>
              </a:p>
              <a:p>
                <a:pPr algn="just"/>
                <a:r>
                  <a:rPr lang="en-GB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Refraction </a:t>
                </a:r>
                <a:r>
                  <a:rPr lang="en-GB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GB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bending of light rays at an interface between two </a:t>
                </a:r>
                <a:r>
                  <a:rPr lang="en-GB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transparent optical media.</a:t>
                </a:r>
              </a:p>
              <a:p>
                <a:pPr algn="just"/>
                <a:r>
                  <a:rPr lang="en-GB" sz="2600" dirty="0" smtClean="0"/>
                  <a:t>It is the </a:t>
                </a:r>
                <a:r>
                  <a:rPr lang="en-GB" sz="2600" dirty="0"/>
                  <a:t>phenomenon of change in the path of a beam of light as it passes from one </a:t>
                </a:r>
                <a:r>
                  <a:rPr lang="en-GB" sz="2600" dirty="0" smtClean="0"/>
                  <a:t>transparent medium </a:t>
                </a:r>
                <a:r>
                  <a:rPr lang="en-GB" sz="2600" dirty="0"/>
                  <a:t>to </a:t>
                </a:r>
                <a:r>
                  <a:rPr lang="en-GB" sz="2600" dirty="0" smtClean="0"/>
                  <a:t>another.</a:t>
                </a:r>
              </a:p>
              <a:p>
                <a:pPr algn="just"/>
                <a:r>
                  <a:rPr lang="en-GB" sz="2600" dirty="0" smtClean="0"/>
                  <a:t>The </a:t>
                </a:r>
                <a:r>
                  <a:rPr lang="en-GB" sz="2600" dirty="0"/>
                  <a:t>cause of refraction is the change in the speed of light as it goes from one transparent </a:t>
                </a:r>
                <a:r>
                  <a:rPr lang="en-GB" sz="2600" dirty="0" smtClean="0"/>
                  <a:t>medium </a:t>
                </a:r>
                <a:r>
                  <a:rPr lang="en-GB" sz="2600" dirty="0"/>
                  <a:t>to another</a:t>
                </a:r>
                <a:r>
                  <a:rPr lang="en-GB" sz="2600" dirty="0" smtClean="0"/>
                  <a:t>.</a:t>
                </a:r>
              </a:p>
              <a:p>
                <a:pPr algn="ctr"/>
                <a:r>
                  <a:rPr lang="en-GB" sz="2600" dirty="0">
                    <a:solidFill>
                      <a:srgbClr val="FF0000"/>
                    </a:solidFill>
                  </a:rPr>
                  <a:t>Index of </a:t>
                </a:r>
                <a:r>
                  <a:rPr lang="en-GB" sz="2600" dirty="0" smtClean="0">
                    <a:solidFill>
                      <a:srgbClr val="FF0000"/>
                    </a:solidFill>
                  </a:rPr>
                  <a:t>refraction (n)</a:t>
                </a:r>
              </a:p>
              <a:p>
                <a:pPr algn="just"/>
                <a:r>
                  <a:rPr lang="en-GB" sz="2600" dirty="0" smtClean="0"/>
                  <a:t>The </a:t>
                </a:r>
                <a:r>
                  <a:rPr lang="en-GB" sz="2600" dirty="0"/>
                  <a:t>two transparent optical media that form an interface are distinguished from one another by a constant called the index of refraction, generally </a:t>
                </a:r>
                <a:r>
                  <a:rPr lang="en-GB" sz="2600" dirty="0" smtClean="0"/>
                  <a:t>labelled </a:t>
                </a:r>
                <a:r>
                  <a:rPr lang="en-GB" sz="2600" dirty="0"/>
                  <a:t>with the symbol n. </a:t>
                </a:r>
                <a:endParaRPr lang="en-GB" sz="2600" dirty="0" smtClean="0"/>
              </a:p>
              <a:p>
                <a:pPr algn="just"/>
                <a:r>
                  <a:rPr lang="en-GB" sz="2600" dirty="0" smtClean="0"/>
                  <a:t>The </a:t>
                </a:r>
                <a:r>
                  <a:rPr lang="en-GB" sz="2600" dirty="0"/>
                  <a:t>index of refraction for any transparent optical medium is defined as the ratio of the speed of light in a vacuum to the speed of light in the </a:t>
                </a:r>
                <a:r>
                  <a:rPr lang="en-GB" sz="2600" dirty="0" smtClean="0"/>
                  <a:t>medium</a:t>
                </a:r>
                <a14:m>
                  <m:oMath xmlns:m="http://schemas.openxmlformats.org/officeDocument/2006/math">
                    <m:r>
                      <a:rPr lang="en-GB" sz="2600" b="0" i="0" smtClean="0">
                        <a:latin typeface="Cambria Math" panose="02040503050406030204" pitchFamily="18" charset="0"/>
                      </a:rPr>
                      <m:t>.       </m:t>
                    </m:r>
                  </m:oMath>
                </a14:m>
                <a:endParaRPr lang="en-GB" sz="2600" b="0" i="0" dirty="0" smtClean="0"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GB" sz="2600" b="0" dirty="0" smtClean="0"/>
                  <a:t>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6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GB" sz="2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en-GB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</a:t>
                </a:r>
              </a:p>
              <a:p>
                <a:pPr algn="just"/>
                <a:r>
                  <a:rPr lang="en-GB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:r>
                  <a:rPr lang="en-GB" sz="2600" dirty="0"/>
                  <a:t>c = speed of light in free space (vacuum</a:t>
                </a:r>
                <a:r>
                  <a:rPr lang="en-GB" sz="2600" dirty="0" smtClean="0"/>
                  <a:t>), </a:t>
                </a:r>
                <a:r>
                  <a:rPr lang="en-GB" sz="2600" dirty="0"/>
                  <a:t>v = speed of light in the </a:t>
                </a:r>
                <a:r>
                  <a:rPr lang="en-GB" sz="2600" dirty="0" smtClean="0"/>
                  <a:t>medium and  </a:t>
                </a:r>
                <a:r>
                  <a:rPr lang="en-GB" sz="2600" dirty="0"/>
                  <a:t>n = index of refraction of the medium </a:t>
                </a:r>
                <a:endParaRPr lang="en-GB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2" y="0"/>
                <a:ext cx="11652068" cy="6629251"/>
              </a:xfrm>
              <a:prstGeom prst="rect">
                <a:avLst/>
              </a:prstGeom>
              <a:blipFill>
                <a:blip r:embed="rId2"/>
                <a:stretch>
                  <a:fillRect l="-942" t="-828" r="-942" b="-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422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77" y="1123406"/>
            <a:ext cx="10215154" cy="32342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9714" y="770709"/>
            <a:ext cx="10149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 of Refraction for Various Materials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9714" y="4937760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greater the index of refraction of a medium, the lower the speed of light in that medium and the more light is bent in going from air into the medium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70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474" y="444136"/>
            <a:ext cx="9078686" cy="40756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2228" y="4515281"/>
            <a:ext cx="9757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at an interface between media of refractive indexes n1 and n2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7018" y="5081450"/>
            <a:ext cx="10920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in the first case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(dense-to-denser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light ray is bent toward the normal. In the second case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(denser-to-dense)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light ray is bent away from the normal.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4353" y="74804"/>
            <a:ext cx="465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Refraction from different media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52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61703" y="391886"/>
                <a:ext cx="11155680" cy="6321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28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Laws of Refraction </a:t>
                </a:r>
              </a:p>
              <a:p>
                <a:pPr marL="342900" indent="-342900" algn="just">
                  <a:buAutoNum type="arabicPeriod"/>
                </a:pP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incident ray, the refracted ray and the normal to the interface of two media at the point of incidence, all lie in the same plane. </a:t>
                </a:r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Tx/>
                  <a:buAutoNum type="arabicPeriod" startAt="2"/>
                </a:pP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 of the sine of the angle of incidence to the sine of the angle of refraction is constant for a given pair of media.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law is also known as Snell’s law. </a:t>
                </a:r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800" dirty="0" smtClean="0">
                    <a:cs typeface="Times New Roman" panose="02020603050405020304" pitchFamily="18" charset="0"/>
                  </a:rPr>
                  <a:t>               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𝑆𝑖𝑛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num>
                      <m:den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𝑆𝑖𝑛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GB" sz="2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8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The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constant, written as </a:t>
                </a:r>
                <a:r>
                  <a:rPr lang="en-GB" sz="2800" i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sz="2800" i="1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called the refractive index of the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</a:t>
                </a:r>
              </a:p>
              <a:p>
                <a:pPr algn="just"/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medium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 which the refracted ray lies) with respect to the first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medium</a:t>
                </a:r>
              </a:p>
              <a:p>
                <a:pPr algn="just"/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which the incident ray lies). </a:t>
                </a:r>
                <a:endParaRPr lang="en-GB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GB" dirty="0"/>
              </a:p>
              <a:p>
                <a:pPr algn="just"/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03" y="391886"/>
                <a:ext cx="11155680" cy="6321154"/>
              </a:xfrm>
              <a:prstGeom prst="rect">
                <a:avLst/>
              </a:prstGeom>
              <a:blipFill>
                <a:blip r:embed="rId2"/>
                <a:stretch>
                  <a:fillRect l="-1093" t="-964" r="-1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429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0526" y="404949"/>
            <a:ext cx="107246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Refraction and Snell’s Law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9269" y="4741817"/>
                <a:ext cx="1081604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consider a beam of light passing at an angle from air into a plane-parallel slab of glass as illustrated in above then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Snell’s law gives a relationship between the angle of incidence, 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refraction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GB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GB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the refraction index of the glass slab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and the refraction index of the surrounding air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 </a:t>
                </a:r>
                <a:endParaRPr lang="en-GB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𝑆𝑖𝑛</m:t>
                          </m:r>
                          <m:r>
                            <m:rPr>
                              <m:nor/>
                            </m:rPr>
                            <a:rPr lang="en-GB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𝑆𝑖𝑛</m:t>
                          </m:r>
                          <m:r>
                            <m:rPr>
                              <m:nor/>
                            </m:rPr>
                            <a:rPr lang="en-GB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9" y="4741817"/>
                <a:ext cx="10816045" cy="1938992"/>
              </a:xfrm>
              <a:prstGeom prst="rect">
                <a:avLst/>
              </a:prstGeom>
              <a:blipFill>
                <a:blip r:embed="rId2"/>
                <a:stretch>
                  <a:fillRect l="-845" t="-2516" r="-8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08" y="852079"/>
            <a:ext cx="9022761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791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9269" y="404948"/>
            <a:ext cx="107507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otal Internal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eflection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angle</a:t>
            </a:r>
          </a:p>
          <a:p>
            <a:pPr algn="just"/>
            <a:r>
              <a:rPr lang="en-GB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Internal reflection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phenomenon that occurs when light travels from a denser medium to a less dense medium when the angle of incidence is greater than the critical angle.</a:t>
            </a:r>
          </a:p>
          <a:p>
            <a:pPr algn="just"/>
            <a:r>
              <a:rPr lang="en-GB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Critical angle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of incidence for which the angle of refraction will be 90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° 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478" y="3200400"/>
            <a:ext cx="7740968" cy="33725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16137" y="865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0662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2514" y="130629"/>
            <a:ext cx="1109036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solidFill>
                  <a:srgbClr val="FF0000"/>
                </a:solidFill>
                <a:latin typeface="Times New Roman" charset="0"/>
                <a:cs typeface="Times New Roman" charset="0"/>
              </a:rPr>
              <a:t>RAY AND BEAM OF LIGHT</a:t>
            </a:r>
            <a:endParaRPr lang="en-US" sz="2600" b="1" dirty="0">
              <a:latin typeface="Times New Roman" charset="0"/>
              <a:cs typeface="Times New Roman" charset="0"/>
            </a:endParaRPr>
          </a:p>
          <a:p>
            <a:pPr algn="just"/>
            <a:r>
              <a:rPr lang="en-US" sz="2600" dirty="0" smtClean="0">
                <a:latin typeface="Times New Roman" charset="0"/>
                <a:cs typeface="Times New Roman" charset="0"/>
              </a:rPr>
              <a:t>Light very often travels in straight lines. We represent light using rays, which are straight lines emanating from an object. </a:t>
            </a:r>
          </a:p>
          <a:p>
            <a:pPr algn="just"/>
            <a:endParaRPr lang="en-US" sz="2600" dirty="0" smtClean="0">
              <a:latin typeface="Times New Roman" charset="0"/>
              <a:cs typeface="Times New Roman" charset="0"/>
            </a:endParaRPr>
          </a:p>
          <a:p>
            <a:pPr algn="just"/>
            <a:r>
              <a:rPr 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ray of Light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line drawn in the direction of propagation of light with an arrow to show the direction</a:t>
            </a:r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vacuum or in </a:t>
            </a:r>
            <a:r>
              <a:rPr lang="en-US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  <a:r>
              <a:rPr lang="en-US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medium,  ray is a </a:t>
            </a:r>
            <a:r>
              <a:rPr lang="en-US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</a:t>
            </a:r>
            <a:r>
              <a:rPr lang="en-US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line. </a:t>
            </a:r>
          </a:p>
          <a:p>
            <a:pPr marL="342900" indent="-342900" algn="just">
              <a:spcBef>
                <a:spcPct val="0"/>
              </a:spcBef>
              <a:defRPr/>
            </a:pPr>
            <a:endParaRPr lang="en-US" altLang="en-US" sz="26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medium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uniform </a:t>
            </a: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example at a surface), ray can be </a:t>
            </a:r>
            <a:endParaRPr lang="en-US" alt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alt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curved </a:t>
            </a:r>
            <a:r>
              <a:rPr lang="en-US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sz="2600" b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bent. </a:t>
            </a:r>
          </a:p>
          <a:p>
            <a:pPr marL="342900" indent="-342900" algn="just">
              <a:spcBef>
                <a:spcPct val="0"/>
              </a:spcBef>
              <a:defRPr/>
            </a:pPr>
            <a:endParaRPr lang="en-US" altLang="en-US" sz="2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Rays bend at the interface between two dissimilar media and may be </a:t>
            </a:r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curved in a medium in which the refractive index changes.</a:t>
            </a:r>
          </a:p>
          <a:p>
            <a:pPr marL="342900" indent="-342900" algn="just">
              <a:spcBef>
                <a:spcPct val="0"/>
              </a:spcBef>
              <a:defRPr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0"/>
              </a:spcBef>
              <a:defRPr/>
            </a:pPr>
            <a:r>
              <a:rPr lang="en-US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Beam of Light </a:t>
            </a:r>
            <a:r>
              <a:rPr lang="en-US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group of rays of light emitted by a source of light.</a:t>
            </a: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ct val="0"/>
              </a:spcBef>
              <a:defRPr/>
            </a:pPr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7"/>
          <p:cNvCxnSpPr>
            <a:cxnSpLocks noChangeShapeType="1"/>
          </p:cNvCxnSpPr>
          <p:nvPr/>
        </p:nvCxnSpPr>
        <p:spPr bwMode="auto">
          <a:xfrm flipV="1">
            <a:off x="4558938" y="2403565"/>
            <a:ext cx="6322422" cy="354876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95010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196" y="1066664"/>
            <a:ext cx="11338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angle of incidence is larger than this, no transmission occurs. This is called total internal reflection.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5" y="1962024"/>
            <a:ext cx="1133855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total internal reflection to Occur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 must be travelling from a denser to a less dense medium</a:t>
            </a:r>
          </a:p>
          <a:p>
            <a:pPr marL="514350" indent="-514350"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angle of incidence must be greater than the critical angle</a:t>
            </a:r>
          </a:p>
          <a:p>
            <a:pPr marL="514350" indent="-514350">
              <a:buAutoNum type="arabicPeriod"/>
            </a:pP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i="1" dirty="0" smtClean="0"/>
              <a:t>Application of Total Internal Reflection; </a:t>
            </a:r>
          </a:p>
          <a:p>
            <a:r>
              <a:rPr lang="en-GB" sz="2800" i="1" dirty="0" smtClean="0"/>
              <a:t>1. Fibre Optics </a:t>
            </a:r>
          </a:p>
          <a:p>
            <a:r>
              <a:rPr lang="en-GB" sz="2800" dirty="0" smtClean="0"/>
              <a:t>Optical fibres </a:t>
            </a:r>
            <a:r>
              <a:rPr lang="en-GB" sz="2800" dirty="0"/>
              <a:t>also depend on total internal reflection; they are therefore able to transmit light signals with very small losses</a:t>
            </a:r>
            <a:r>
              <a:rPr lang="en-GB" sz="2800" dirty="0" smtClean="0"/>
              <a:t>. </a:t>
            </a:r>
          </a:p>
          <a:p>
            <a:r>
              <a:rPr lang="en-GB" sz="2800" dirty="0" smtClean="0"/>
              <a:t>2. medical </a:t>
            </a:r>
            <a:r>
              <a:rPr lang="en-GB" sz="2800" dirty="0"/>
              <a:t>use of </a:t>
            </a:r>
            <a:r>
              <a:rPr lang="en-GB" sz="2800" dirty="0" smtClean="0"/>
              <a:t>fibre </a:t>
            </a:r>
            <a:r>
              <a:rPr lang="en-GB" sz="2800" dirty="0"/>
              <a:t>optic cables for diagnosis and correction of medical problems </a:t>
            </a:r>
            <a:endParaRPr lang="en-GB" sz="2800" dirty="0" smtClean="0"/>
          </a:p>
          <a:p>
            <a:r>
              <a:rPr lang="en-GB" sz="2800" dirty="0" smtClean="0"/>
              <a:t>3.Telecommunications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056017" y="284801"/>
                <a:ext cx="3075457" cy="6929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𝑆𝑖𝑛</m:t>
                          </m:r>
                        </m:e>
                        <m:sub>
                          <m: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𝑆𝑖𝑛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90=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017" y="284801"/>
                <a:ext cx="3075457" cy="6929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523" y="2650733"/>
            <a:ext cx="1943100" cy="1590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81806" y="3069771"/>
            <a:ext cx="849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Optical </a:t>
            </a:r>
            <a:r>
              <a:rPr lang="en-GB" dirty="0" err="1" smtClean="0"/>
              <a:t>Fiber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020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138" y="299492"/>
            <a:ext cx="11482251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Conditions for no refraction </a:t>
            </a:r>
            <a:endParaRPr lang="en-GB" sz="2800" i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is incident normally on a boundary.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refractive indices of the two media are equal.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Commonly observed phenomenon due to </a:t>
            </a:r>
            <a:r>
              <a:rPr lang="en-GB" sz="2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Refraction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Your eyes.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2. Rainbows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Light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bending in a glass of water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4. Glasses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Camera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lenses.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Object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dislocation in water. </a:t>
            </a:r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Binoculars.</a:t>
            </a:r>
          </a:p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Total Internal Reflection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4766" y="222069"/>
            <a:ext cx="1037190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</a:p>
          <a:p>
            <a:pPr algn="just"/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striking a surface may be reflected, transmitted, or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absorbed.</a:t>
            </a:r>
          </a:p>
          <a:p>
            <a:pPr algn="just"/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throwing back of light ray when it strikes an obstacle.  The nature of the surface of the obstacle determines the type of reflection that occurs.</a:t>
            </a:r>
          </a:p>
          <a:p>
            <a:pPr algn="just"/>
            <a:endParaRPr lang="en-US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REFLECTION</a:t>
            </a:r>
          </a:p>
          <a:p>
            <a:pPr algn="just"/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Reflection: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is the reflection that occurs when light strikes a smooth or plane surface like a mirror. In this case, a parallel beam of light is reflected in one direction.</a:t>
            </a:r>
          </a:p>
          <a:p>
            <a:pPr algn="just"/>
            <a:r>
              <a:rPr lang="en-US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Diffuse Reflection: </a:t>
            </a:r>
            <a:r>
              <a:rPr lang="en-US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reflection that occurs when light strikes a rough surface (non- mirror like surface, such as clothing material or a sheet of paper). Here, a parallel beam of light is in all different directions.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23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6" y="1045029"/>
            <a:ext cx="11207932" cy="4349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1886" y="5577839"/>
            <a:ext cx="11299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(a)  Regular or Specular Reflection                  (b)  Diffuse Reflection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9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13509" y="259081"/>
            <a:ext cx="11521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THE LAWS OF REFLECTION</a:t>
            </a:r>
            <a:endParaRPr lang="en-US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3772" y="927463"/>
            <a:ext cx="115214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ray, the reflected ray and the normal are all in the same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</a:p>
          <a:p>
            <a:pPr algn="just"/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 The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incidence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to the angle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reflection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sz="28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4" y="2823379"/>
            <a:ext cx="6675120" cy="365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48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REFLECTION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PLANE </a:t>
            </a:r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SURFACES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 smtClean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A </a:t>
            </a:r>
            <a:r>
              <a:rPr lang="en-US" sz="3600" dirty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mirror is a highly reflecting, optically smooth surface, </a:t>
            </a:r>
            <a:r>
              <a:rPr lang="en-US" sz="3600" dirty="0" err="1">
                <a:solidFill>
                  <a:srgbClr val="002060"/>
                </a:solidFill>
                <a:latin typeface="Times New Roman" charset="0"/>
                <a:cs typeface="Times New Roman" charset="0"/>
              </a:rPr>
              <a:t>e.g</a:t>
            </a:r>
            <a:r>
              <a:rPr lang="en-US" sz="3600" dirty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 a highly polished silver </a:t>
            </a:r>
            <a:r>
              <a:rPr lang="en-US" sz="3600" dirty="0" smtClean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surface</a:t>
            </a:r>
            <a:endParaRPr lang="en-US" sz="3600" dirty="0">
              <a:solidFill>
                <a:srgbClr val="002060"/>
              </a:solidFill>
              <a:latin typeface="Times New Roman" charset="0"/>
              <a:cs typeface="Times New Roman" charset="0"/>
            </a:endParaRPr>
          </a:p>
          <a:p>
            <a:pPr marL="0" indent="0" algn="just">
              <a:buNone/>
            </a:pPr>
            <a:r>
              <a:rPr lang="en-US" sz="3600" dirty="0" smtClean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 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A </a:t>
            </a:r>
            <a:r>
              <a:rPr lang="en-US" sz="3600" dirty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plane mirror is a plane reflecting </a:t>
            </a:r>
            <a:r>
              <a:rPr lang="en-US" sz="3600" dirty="0" smtClean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surface</a:t>
            </a:r>
          </a:p>
          <a:p>
            <a:pPr marL="0" indent="0" algn="just">
              <a:buNone/>
            </a:pPr>
            <a:endParaRPr lang="en-US" sz="3600" dirty="0" smtClean="0">
              <a:solidFill>
                <a:srgbClr val="002060"/>
              </a:solidFill>
              <a:latin typeface="Times New Roman" charset="0"/>
              <a:cs typeface="Times New Roman" charset="0"/>
            </a:endParaRPr>
          </a:p>
          <a:p>
            <a:pPr algn="just"/>
            <a:r>
              <a:rPr lang="en-US" sz="3600" dirty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Image Formation by a Plane Mirror</a:t>
            </a:r>
          </a:p>
          <a:p>
            <a:pPr algn="just"/>
            <a:endParaRPr lang="en-US" dirty="0">
              <a:solidFill>
                <a:srgbClr val="002060"/>
              </a:solidFill>
              <a:latin typeface="Times New Roman" charset="0"/>
              <a:cs typeface="Times New Roman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7515" y="2335077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Image Formed By A Plane Mirror</a:t>
            </a:r>
          </a:p>
          <a:p>
            <a:pPr marL="342900" indent="-342900"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same size as the object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far behind the mirror as the object is in front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is virtual i.e. cannot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formed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screen</a:t>
            </a:r>
          </a:p>
          <a:p>
            <a:pPr marL="342900" indent="-342900"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erect but laterally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39932" y="0"/>
            <a:ext cx="1072242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charset="0"/>
                <a:cs typeface="Times New Roman" charset="0"/>
              </a:rPr>
              <a:t>What you see when you look into a plane (flat) mirror is an image, </a:t>
            </a:r>
            <a:r>
              <a:rPr lang="en-US" sz="2800" dirty="0" err="1" smtClean="0">
                <a:latin typeface="Times New Roman" charset="0"/>
                <a:cs typeface="Times New Roman" charset="0"/>
              </a:rPr>
              <a:t>i</a:t>
            </a:r>
            <a:r>
              <a:rPr lang="en-US" sz="2800" dirty="0" smtClean="0">
                <a:latin typeface="Times New Roman" charset="0"/>
                <a:cs typeface="Times New Roman" charset="0"/>
              </a:rPr>
              <a:t>, which appears to be behind the mirror. This is called a virtual image</a:t>
            </a:r>
            <a:r>
              <a:rPr lang="en-US" sz="2800" dirty="0">
                <a:latin typeface="Times New Roman" charset="0"/>
                <a:cs typeface="Times New Roman" charset="0"/>
              </a:rPr>
              <a:t>.</a:t>
            </a:r>
            <a:endParaRPr lang="en-US" sz="2800" dirty="0" smtClean="0">
              <a:latin typeface="Times New Roman" charset="0"/>
              <a:cs typeface="Times New Roman" charset="0"/>
            </a:endParaRPr>
          </a:p>
          <a:p>
            <a:endParaRPr lang="en-GB" sz="2000" dirty="0"/>
          </a:p>
        </p:txBody>
      </p:sp>
      <p:pic>
        <p:nvPicPr>
          <p:cNvPr id="6" name="Content Placeholder 5" descr="23_07_Figure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2"/>
          <a:stretch/>
        </p:blipFill>
        <p:spPr>
          <a:xfrm>
            <a:off x="383178" y="2434800"/>
            <a:ext cx="5434148" cy="43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7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697" y="182880"/>
            <a:ext cx="1143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 AT SPHERICAL (CURVED) MIRRORS</a:t>
            </a:r>
            <a:endParaRPr lang="en-GB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2697" y="813469"/>
            <a:ext cx="115083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charset="0"/>
                <a:cs typeface="Times New Roman" charset="0"/>
              </a:rPr>
              <a:t>Spherical mirrors are shaped-like sections of a sphere, and may be reflective on either the inside (concave) or outside (convex). </a:t>
            </a:r>
            <a:r>
              <a:rPr lang="en-US" sz="2800" i="1" dirty="0" smtClean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Concave Mirrors </a:t>
            </a:r>
            <a:r>
              <a:rPr lang="en-US" sz="2800" dirty="0" smtClean="0">
                <a:latin typeface="Times New Roman" charset="0"/>
                <a:cs typeface="Times New Roman" charset="0"/>
              </a:rPr>
              <a:t>are mirrors that use the inside as reflecting surface while </a:t>
            </a:r>
            <a:r>
              <a:rPr lang="en-US" sz="2800" i="1" dirty="0" smtClean="0">
                <a:solidFill>
                  <a:srgbClr val="002060"/>
                </a:solidFill>
                <a:latin typeface="Times New Roman" charset="0"/>
                <a:cs typeface="Times New Roman" charset="0"/>
              </a:rPr>
              <a:t>Convex mirrors </a:t>
            </a:r>
            <a:r>
              <a:rPr lang="en-US" sz="2800" dirty="0" smtClean="0">
                <a:latin typeface="Times New Roman" charset="0"/>
                <a:cs typeface="Times New Roman" charset="0"/>
              </a:rPr>
              <a:t>use the outside as reflecting surface.</a:t>
            </a:r>
            <a:endParaRPr lang="en-GB" dirty="0"/>
          </a:p>
        </p:txBody>
      </p:sp>
      <p:pic>
        <p:nvPicPr>
          <p:cNvPr id="9" name="Picture 8" descr="23_10_Figur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28"/>
          <a:stretch/>
        </p:blipFill>
        <p:spPr>
          <a:xfrm>
            <a:off x="470263" y="3128264"/>
            <a:ext cx="10319656" cy="333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2129</Words>
  <Application>Microsoft Office PowerPoint</Application>
  <PresentationFormat>Widescreen</PresentationFormat>
  <Paragraphs>215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REFLECTION AT PLANE SURFACES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OGUNGBE</cp:lastModifiedBy>
  <cp:revision>124</cp:revision>
  <dcterms:created xsi:type="dcterms:W3CDTF">2020-07-15T06:55:39Z</dcterms:created>
  <dcterms:modified xsi:type="dcterms:W3CDTF">2020-09-26T21:08:36Z</dcterms:modified>
</cp:coreProperties>
</file>