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</p:sldIdLst>
  <p:sldSz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2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tableStyles" Target="tableStyles.xml"/><Relationship Id="rId30" Type="http://schemas.openxmlformats.org/officeDocument/2006/relationships/presProps" Target="presProps.xml"/><Relationship Id="rId31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4864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EFCA131-FE60-428E-A04B-E3851F7B196E}" type="datetimeFigureOut">
              <a:rPr lang="en-GB" smtClean="0"/>
            </a:fld>
            <a:endParaRPr lang="en-GB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AB3B59-1BCD-40C1-9688-277C43131D2F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4866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EFCA131-FE60-428E-A04B-E3851F7B196E}" type="datetimeFigureOut">
              <a:rPr lang="en-GB" smtClean="0"/>
            </a:fld>
            <a:endParaRPr lang="en-GB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AB3B59-1BCD-40C1-9688-277C43131D2F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4865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4865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EFCA131-FE60-428E-A04B-E3851F7B196E}" type="datetimeFigureOut">
              <a:rPr lang="en-GB" smtClean="0"/>
            </a:fld>
            <a:endParaRPr lang="en-GB"/>
          </a:p>
        </p:txBody>
      </p:sp>
      <p:sp>
        <p:nvSpPr>
          <p:cNvPr id="10486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AB3B59-1BCD-40C1-9688-277C43131D2F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486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EFCA131-FE60-428E-A04B-E3851F7B196E}" type="datetimeFigureOut">
              <a:rPr lang="en-GB" smtClean="0"/>
            </a:fld>
            <a:endParaRPr lang="en-GB"/>
          </a:p>
        </p:txBody>
      </p:sp>
      <p:sp>
        <p:nvSpPr>
          <p:cNvPr id="10486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AB3B59-1BCD-40C1-9688-277C43131D2F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48668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6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EFCA131-FE60-428E-A04B-E3851F7B196E}" type="datetimeFigureOut">
              <a:rPr lang="en-GB" smtClean="0"/>
            </a:fld>
            <a:endParaRPr lang="en-GB"/>
          </a:p>
        </p:txBody>
      </p:sp>
      <p:sp>
        <p:nvSpPr>
          <p:cNvPr id="10486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AB3B59-1BCD-40C1-9688-277C43131D2F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48587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48588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4858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EFCA131-FE60-428E-A04B-E3851F7B196E}" type="datetimeFigureOut">
              <a:rPr lang="en-GB" smtClean="0"/>
            </a:fld>
            <a:endParaRPr lang="en-GB"/>
          </a:p>
        </p:txBody>
      </p:sp>
      <p:sp>
        <p:nvSpPr>
          <p:cNvPr id="10485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5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AB3B59-1BCD-40C1-9688-277C43131D2F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4867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7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4867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7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4867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EFCA131-FE60-428E-A04B-E3851F7B196E}" type="datetimeFigureOut">
              <a:rPr lang="en-GB" smtClean="0"/>
            </a:fld>
            <a:endParaRPr lang="en-GB"/>
          </a:p>
        </p:txBody>
      </p:sp>
      <p:sp>
        <p:nvSpPr>
          <p:cNvPr id="104867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7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AB3B59-1BCD-40C1-9688-277C43131D2F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4864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EFCA131-FE60-428E-A04B-E3851F7B196E}" type="datetimeFigureOut">
              <a:rPr lang="en-GB" smtClean="0"/>
            </a:fld>
            <a:endParaRPr lang="en-GB"/>
          </a:p>
        </p:txBody>
      </p:sp>
      <p:sp>
        <p:nvSpPr>
          <p:cNvPr id="104864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5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AB3B59-1BCD-40C1-9688-277C43131D2F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EFCA131-FE60-428E-A04B-E3851F7B196E}" type="datetimeFigureOut">
              <a:rPr lang="en-GB" smtClean="0"/>
            </a:fld>
            <a:endParaRPr lang="en-GB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AB3B59-1BCD-40C1-9688-277C43131D2F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48681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48682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8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EFCA131-FE60-428E-A04B-E3851F7B196E}" type="datetimeFigureOut">
              <a:rPr lang="en-GB" smtClean="0"/>
            </a:fld>
            <a:endParaRPr lang="en-GB"/>
          </a:p>
        </p:txBody>
      </p:sp>
      <p:sp>
        <p:nvSpPr>
          <p:cNvPr id="104868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AB3B59-1BCD-40C1-9688-277C43131D2F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48657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GB"/>
          </a:p>
        </p:txBody>
      </p:sp>
      <p:sp>
        <p:nvSpPr>
          <p:cNvPr id="104865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5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EFCA131-FE60-428E-A04B-E3851F7B196E}" type="datetimeFigureOut">
              <a:rPr lang="en-GB" smtClean="0"/>
            </a:fld>
            <a:endParaRPr lang="en-GB"/>
          </a:p>
        </p:txBody>
      </p:sp>
      <p:sp>
        <p:nvSpPr>
          <p:cNvPr id="104866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6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AB3B59-1BCD-40C1-9688-277C43131D2F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CA131-FE60-428E-A04B-E3851F7B196E}" type="datetimeFigureOut">
              <a:rPr lang="en-GB" smtClean="0"/>
            </a:fld>
            <a:endParaRPr lang="en-GB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B3B59-1BCD-40C1-9688-277C43131D2F}" type="slidenum">
              <a:rPr lang="en-GB" smtClean="0"/>
            </a:fld>
            <a:endParaRPr lang="en-GB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file:///C:\course\chap17\s15.BMP" TargetMode="External"/><Relationship Id="rId3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file:///C:\course\chap17\s16.BMP" TargetMode="External"/><Relationship Id="rId3" Type="http://schemas.openxmlformats.org/officeDocument/2006/relationships/image" Target="../media/image18.png"/><Relationship Id="rId4" Type="http://schemas.openxmlformats.org/officeDocument/2006/relationships/image" Target="file:///C:\course\chap17\s17.BMP" TargetMode="External"/><Relationship Id="rId5" Type="http://schemas.openxmlformats.org/officeDocument/2006/relationships/image" Target="../media/image19.png"/><Relationship Id="rId6" Type="http://schemas.openxmlformats.org/officeDocument/2006/relationships/image" Target="file:///C:\course\chap17\s18.BMP" TargetMode="External"/><Relationship Id="rId7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file:///C:\course\chap17\s19.BMP" TargetMode="External"/><Relationship Id="rId3" Type="http://schemas.openxmlformats.org/officeDocument/2006/relationships/image" Target="../media/image21.png"/><Relationship Id="rId4" Type="http://schemas.openxmlformats.org/officeDocument/2006/relationships/image" Target="file:///C:\course\chap17\s20.BMP" TargetMode="External"/><Relationship Id="rId5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file:///C:\course\chap17\s21.BMP" TargetMode="External"/><Relationship Id="rId3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7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7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7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extBox 1"/>
          <p:cNvSpPr txBox="1"/>
          <p:nvPr/>
        </p:nvSpPr>
        <p:spPr>
          <a:xfrm>
            <a:off x="509452" y="117567"/>
            <a:ext cx="11025052" cy="52322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2800" lang="en-GB" smtClean="0">
                <a:solidFill>
                  <a:srgbClr val="FF0000"/>
                </a:solidFill>
              </a:rPr>
              <a:t>REFRACTION THROUGH LENSES</a:t>
            </a:r>
            <a:endParaRPr b="1" dirty="0" sz="2800" lang="en-GB">
              <a:solidFill>
                <a:srgbClr val="FF0000"/>
              </a:solidFill>
            </a:endParaRPr>
          </a:p>
        </p:txBody>
      </p:sp>
      <p:sp>
        <p:nvSpPr>
          <p:cNvPr id="1048585" name="TextBox 3"/>
          <p:cNvSpPr txBox="1"/>
          <p:nvPr/>
        </p:nvSpPr>
        <p:spPr>
          <a:xfrm>
            <a:off x="505810" y="120894"/>
            <a:ext cx="10802982" cy="3512820"/>
          </a:xfrm>
          <a:prstGeom prst="rect"/>
          <a:noFill/>
        </p:spPr>
        <p:txBody>
          <a:bodyPr rtlCol="0" wrap="square">
            <a:spAutoFit/>
          </a:bodyPr>
          <a:p>
            <a:pPr algn="just"/>
            <a:endParaRPr b="1" dirty="0" sz="2800" i="1" lang="en-GB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lens is made up of a transparent refracting medium, generally of some type of glass, with spherically shaped surfaces on the front and back. </a:t>
            </a:r>
          </a:p>
          <a:p>
            <a:pPr algn="just"/>
            <a:endParaRPr dirty="0" sz="28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ray incident on the lens refracts at the front surface (according to Snell's law) propagates through the lens, and refracts again at the rear surface.</a:t>
            </a:r>
            <a:endParaRPr dirty="0" sz="28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2" name="Picture 5" descr="404px-Lens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915556" y="3758162"/>
            <a:ext cx="10399574" cy="2946961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09453" y="953590"/>
            <a:ext cx="10646228" cy="4415244"/>
          </a:xfrm>
          <a:prstGeom prst="rect"/>
        </p:spPr>
      </p:pic>
      <p:sp>
        <p:nvSpPr>
          <p:cNvPr id="1048604" name="TextBox 2"/>
          <p:cNvSpPr txBox="1"/>
          <p:nvPr/>
        </p:nvSpPr>
        <p:spPr>
          <a:xfrm>
            <a:off x="352698" y="122593"/>
            <a:ext cx="11495314" cy="83099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GB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Nature, position and relative size of the image formed by a convex lens for various positions of the object</a:t>
            </a:r>
            <a:endParaRPr b="1" dirty="0" sz="2400" lang="en-GB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5" name="TextBox 3"/>
          <p:cNvSpPr txBox="1"/>
          <p:nvPr/>
        </p:nvSpPr>
        <p:spPr>
          <a:xfrm>
            <a:off x="509453" y="5590903"/>
            <a:ext cx="10802983" cy="83099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i="1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dirty="0" sz="2400" i="1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Convex lens forms virtual and erect image when the object is between focus F and the optical centre O</a:t>
            </a:r>
            <a:endParaRPr dirty="0" sz="2400" i="1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extBox 1"/>
          <p:cNvSpPr txBox="1"/>
          <p:nvPr/>
        </p:nvSpPr>
        <p:spPr>
          <a:xfrm>
            <a:off x="457200" y="222069"/>
            <a:ext cx="11338560" cy="52322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2800" lang="en-GB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Formation by  </a:t>
            </a:r>
            <a:r>
              <a:rPr b="1" dirty="0" sz="2800" lang="en-GB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Concave </a:t>
            </a:r>
            <a:r>
              <a:rPr b="1" dirty="0" sz="2800" lang="en-GB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Lens (Ray Diagrams</a:t>
            </a:r>
            <a:r>
              <a:rPr b="1" dirty="0" sz="2800" lang="en-GB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b="1" dirty="0" sz="2800" lang="en-GB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3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554478" y="745289"/>
            <a:ext cx="8686799" cy="2452552"/>
          </a:xfrm>
          <a:prstGeom prst="rect"/>
        </p:spPr>
      </p:pic>
      <p:pic>
        <p:nvPicPr>
          <p:cNvPr id="209716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12368" y="3197841"/>
            <a:ext cx="9771017" cy="2586753"/>
          </a:xfrm>
          <a:prstGeom prst="rect"/>
        </p:spPr>
      </p:pic>
      <p:sp>
        <p:nvSpPr>
          <p:cNvPr id="1048607" name="TextBox 4"/>
          <p:cNvSpPr txBox="1"/>
          <p:nvPr/>
        </p:nvSpPr>
        <p:spPr>
          <a:xfrm>
            <a:off x="640076" y="5941040"/>
            <a:ext cx="10789924" cy="830997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400" i="1" lang="en-GB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Note: </a:t>
            </a:r>
            <a:r>
              <a:rPr dirty="0" sz="2400" lang="en-GB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For Concave lens, no real image is formed and the image is formed between F and O irrespective of where the object is placed apart from infinity.</a:t>
            </a:r>
            <a:endParaRPr dirty="0" sz="2400" lang="en-GB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extBox 1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548640" y="418011"/>
            <a:ext cx="11207931" cy="5957593"/>
          </a:xfrm>
          <a:prstGeom prst="rect"/>
          <a:blipFill>
            <a:blip xmlns:r="http://schemas.openxmlformats.org/officeDocument/2006/relationships" r:embed="rId1"/>
            <a:stretch>
              <a:fillRect l="-1088" t="-1126" r="-1033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extBox 1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418010" y="261257"/>
            <a:ext cx="11194869" cy="6582443"/>
          </a:xfrm>
          <a:prstGeom prst="rect"/>
          <a:blipFill>
            <a:blip xmlns:r="http://schemas.openxmlformats.org/officeDocument/2006/relationships" r:embed="rId1"/>
            <a:stretch>
              <a:fillRect l="-1144" t="-1019" r="-1089" b="-1667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extBox 1"/>
          <p:cNvSpPr txBox="1"/>
          <p:nvPr/>
        </p:nvSpPr>
        <p:spPr>
          <a:xfrm>
            <a:off x="209005" y="509451"/>
            <a:ext cx="11390812" cy="5202555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2800" lang="en-GB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convention for thin lens formula</a:t>
            </a:r>
          </a:p>
          <a:p>
            <a:pPr algn="ctr"/>
            <a:r>
              <a:rPr b="1" dirty="0" sz="2800" lang="en-GB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indent="-457200" marL="457200">
              <a:buFont typeface="Wingdings" panose="05000000000000000000" pitchFamily="2" charset="2"/>
              <a:buChar char="§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 travels initially from left to right toward the lens. </a:t>
            </a:r>
            <a:endParaRPr dirty="0" sz="28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457200" marL="457200">
              <a:buFont typeface="Wingdings" panose="05000000000000000000" pitchFamily="2" charset="2"/>
              <a:buChar char="§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distance u is positive for real objects located to the left of the lens and negative for virtual objects located to the right of the lens. </a:t>
            </a:r>
          </a:p>
          <a:p>
            <a:pPr algn="just" indent="-457200" marL="457200">
              <a:buFont typeface="Wingdings" panose="05000000000000000000" pitchFamily="2" charset="2"/>
              <a:buChar char="§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distance v is positive for real images formed to the right of the lens and negative for virtual images formed to the left of the lens.</a:t>
            </a:r>
          </a:p>
          <a:p>
            <a:pPr algn="just" indent="-457200" marL="457200">
              <a:buFont typeface="Wingdings" panose="05000000000000000000" pitchFamily="2" charset="2"/>
              <a:buChar char="§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focal length f is positive for a converging lens, negative for a diverging lens. </a:t>
            </a:r>
          </a:p>
          <a:p>
            <a:pPr algn="just" indent="-457200" marL="457200">
              <a:buFont typeface="Wingdings" panose="05000000000000000000" pitchFamily="2" charset="2"/>
              <a:buChar char="§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radius of curvature r is positive for a convex surface, negative for a concave surface.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763000" cy="609600"/>
          </a:xfrm>
        </p:spPr>
        <p:txBody>
          <a:bodyPr>
            <a:normAutofit fontScale="90000"/>
          </a:bodyPr>
          <a:p>
            <a:r>
              <a:rPr altLang="en-US" b="1" dirty="0" sz="2800"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LENSES: </a:t>
            </a:r>
            <a:r>
              <a:rPr altLang="en-US" dirty="0" sz="28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altLang="en-US" dirty="0" sz="28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altLang="en-US" dirty="0" sz="2800"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8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Cameras</a:t>
            </a:r>
          </a:p>
        </p:txBody>
      </p:sp>
      <p:sp>
        <p:nvSpPr>
          <p:cNvPr id="1048617" name="Rectangle 3"/>
          <p:cNvSpPr>
            <a:spLocks noGrp="1" noChangeArrowheads="1"/>
          </p:cNvSpPr>
          <p:nvPr>
            <p:ph idx="1"/>
          </p:nvPr>
        </p:nvSpPr>
        <p:spPr>
          <a:xfrm>
            <a:off x="391885" y="838200"/>
            <a:ext cx="11168743" cy="5715000"/>
          </a:xfrm>
        </p:spPr>
        <p:txBody>
          <a:bodyPr>
            <a:noAutofit/>
          </a:bodyPr>
          <a:p>
            <a:pPr algn="just">
              <a:lnSpc>
                <a:spcPct val="80000"/>
              </a:lnSpc>
            </a:pP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pinhole camera can produce a sharp picture if the pinhole is small</a:t>
            </a:r>
          </a:p>
          <a:p>
            <a:pPr algn="just">
              <a:lnSpc>
                <a:spcPct val="80000"/>
              </a:lnSpc>
            </a:pP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amount of light striking the film is small. Very long exposure times are needed to make impression on the film</a:t>
            </a:r>
          </a:p>
          <a:p>
            <a:pPr algn="just">
              <a:lnSpc>
                <a:spcPct val="80000"/>
              </a:lnSpc>
            </a:pP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By using </a:t>
            </a:r>
            <a:r>
              <a:rPr altLang="en-US" b="1" dirty="0" sz="2400" 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converging lens instead of a pinhole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exposure time can be greatly reduced.</a:t>
            </a:r>
          </a:p>
          <a:p>
            <a:pPr algn="just">
              <a:lnSpc>
                <a:spcPct val="80000"/>
              </a:lnSpc>
            </a:pP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Bigger lens better picture quality</a:t>
            </a:r>
          </a:p>
          <a:p>
            <a:pPr algn="just">
              <a:lnSpc>
                <a:spcPct val="80000"/>
              </a:lnSpc>
            </a:pP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Focus free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cameras: can form sharp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images from objects far away (object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distance fixed to infinity, image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formed at the focal plane)</a:t>
            </a:r>
          </a:p>
          <a:p>
            <a:pPr algn="just">
              <a:lnSpc>
                <a:spcPct val="80000"/>
              </a:lnSpc>
            </a:pP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Auto focus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cameras: can vary the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position of the lens relative to the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film--&gt; can focalize all images on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the film</a:t>
            </a:r>
          </a:p>
        </p:txBody>
      </p:sp>
      <p:pic>
        <p:nvPicPr>
          <p:cNvPr id="2097165" name="Picture 4" descr="C:\course\chap17\s15.BMP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r:link="rId2"/>
          <a:srcRect/>
          <a:stretch>
            <a:fillRect/>
          </a:stretch>
        </p:blipFill>
        <p:spPr bwMode="auto">
          <a:xfrm>
            <a:off x="7239001" y="3124200"/>
            <a:ext cx="3681548" cy="2743200"/>
          </a:xfrm>
          <a:prstGeom prst="rect"/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Rectangle 2"/>
          <p:cNvSpPr>
            <a:spLocks noGrp="1" noChangeArrowheads="1"/>
          </p:cNvSpPr>
          <p:nvPr>
            <p:ph type="title"/>
          </p:nvPr>
        </p:nvSpPr>
        <p:spPr>
          <a:xfrm>
            <a:off x="770709" y="224246"/>
            <a:ext cx="4532811" cy="613953"/>
          </a:xfrm>
        </p:spPr>
        <p:txBody>
          <a:bodyPr>
            <a:normAutofit fontScale="90000"/>
          </a:bodyPr>
          <a:p>
            <a:r>
              <a:rPr altLang="en-US" dirty="0" sz="2800"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altLang="en-US" dirty="0" sz="28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Our eyes and </a:t>
            </a:r>
            <a:r>
              <a:rPr altLang="en-US" dirty="0" sz="2800"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eye glasses</a:t>
            </a:r>
            <a:endParaRPr altLang="en-US" dirty="0" sz="3200"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9" name="Rectangle 3"/>
          <p:cNvSpPr>
            <a:spLocks noGrp="1" noChangeArrowheads="1"/>
          </p:cNvSpPr>
          <p:nvPr>
            <p:ph idx="1"/>
          </p:nvPr>
        </p:nvSpPr>
        <p:spPr>
          <a:xfrm>
            <a:off x="209006" y="914400"/>
            <a:ext cx="6572794" cy="5562600"/>
          </a:xfrm>
        </p:spPr>
        <p:txBody>
          <a:bodyPr>
            <a:normAutofit fontScale="94750" lnSpcReduction="10000"/>
          </a:bodyPr>
          <a:p>
            <a:pPr>
              <a:lnSpc>
                <a:spcPct val="90000"/>
              </a:lnSpc>
            </a:pPr>
            <a:endParaRPr altLang="en-US" dirty="0" sz="2000" lang="en-US"/>
          </a:p>
          <a:p>
            <a:pPr algn="just">
              <a:lnSpc>
                <a:spcPct val="90000"/>
              </a:lnSpc>
            </a:pP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Eyes: an optical system that can form a real, virtual and reduced size image on the retina</a:t>
            </a:r>
          </a:p>
          <a:p>
            <a:pPr algn="just">
              <a:lnSpc>
                <a:spcPct val="90000"/>
              </a:lnSpc>
            </a:pP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Multiple refractors: </a:t>
            </a: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cornea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lens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and some </a:t>
            </a: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fluids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(total power: 60 diopters, lens only: 20 diopters)</a:t>
            </a:r>
          </a:p>
          <a:p>
            <a:pPr algn="just">
              <a:lnSpc>
                <a:spcPct val="90000"/>
              </a:lnSpc>
            </a:pP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lens can vary its focal length (20-24 diopters) (eyes like an auto-focus camera) (auto-focusing  property decreases with age)</a:t>
            </a:r>
          </a:p>
          <a:p>
            <a:pPr algn="just">
              <a:lnSpc>
                <a:spcPct val="90000"/>
              </a:lnSpc>
            </a:pP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eye problems: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-</a:t>
            </a: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myopia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(nearsightedness): clear images formed in front of the retina, corrected by eyeglasses with diverging lenses)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hyperopia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(farsightedness): clear images are formed behind the retina, corrected by eyeglasses with converging lenses)</a:t>
            </a:r>
          </a:p>
        </p:txBody>
      </p:sp>
      <p:pic>
        <p:nvPicPr>
          <p:cNvPr id="2097166" name="Picture 4" descr="C:\course\chap17\s16.BMP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r:link="rId2"/>
          <a:srcRect/>
          <a:stretch>
            <a:fillRect/>
          </a:stretch>
        </p:blipFill>
        <p:spPr bwMode="auto">
          <a:xfrm>
            <a:off x="7136675" y="224247"/>
            <a:ext cx="4149633" cy="2181225"/>
          </a:xfrm>
          <a:prstGeom prst="rect"/>
          <a:noFill/>
        </p:spPr>
      </p:pic>
      <p:pic>
        <p:nvPicPr>
          <p:cNvPr id="2097167" name="Picture 5" descr="C:\course\chap17\s17.BMP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 r:link="rId4"/>
          <a:srcRect/>
          <a:stretch>
            <a:fillRect/>
          </a:stretch>
        </p:blipFill>
        <p:spPr bwMode="auto">
          <a:xfrm>
            <a:off x="6781800" y="2629719"/>
            <a:ext cx="2631984" cy="3385457"/>
          </a:xfrm>
          <a:prstGeom prst="rect"/>
          <a:noFill/>
        </p:spPr>
      </p:pic>
      <p:pic>
        <p:nvPicPr>
          <p:cNvPr id="2097168" name="Picture 6" descr="C:\course\chap17\s18.BMP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5" r:link="rId6"/>
          <a:srcRect/>
          <a:stretch>
            <a:fillRect/>
          </a:stretch>
        </p:blipFill>
        <p:spPr bwMode="auto">
          <a:xfrm>
            <a:off x="9570538" y="2629719"/>
            <a:ext cx="2499542" cy="3385457"/>
          </a:xfrm>
          <a:prstGeom prst="rect"/>
          <a:noFill/>
        </p:spPr>
      </p:pic>
      <p:sp>
        <p:nvSpPr>
          <p:cNvPr id="1048620" name="TextBox 1"/>
          <p:cNvSpPr txBox="1"/>
          <p:nvPr/>
        </p:nvSpPr>
        <p:spPr>
          <a:xfrm>
            <a:off x="7136675" y="6107668"/>
            <a:ext cx="4358639" cy="369332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lang="en-GB" smtClean="0"/>
              <a:t>Eye defects and Corrections</a:t>
            </a:r>
            <a:endParaRPr b="1" dirty="0"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8839200" cy="457200"/>
          </a:xfrm>
        </p:spPr>
        <p:txBody>
          <a:bodyPr>
            <a:noAutofit/>
          </a:bodyPr>
          <a:p>
            <a:r>
              <a:rPr altLang="en-US" dirty="0" sz="2800"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altLang="en-US" dirty="0" sz="28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altLang="en-US" dirty="0" sz="2800"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Magnifiers (Microscopes)</a:t>
            </a:r>
            <a:endParaRPr altLang="en-US" dirty="0" sz="2800"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2" name="Rectangle 3"/>
          <p:cNvSpPr>
            <a:spLocks noGrp="1" noChangeArrowheads="1"/>
          </p:cNvSpPr>
          <p:nvPr>
            <p:ph idx="1"/>
          </p:nvPr>
        </p:nvSpPr>
        <p:spPr>
          <a:xfrm>
            <a:off x="339634" y="563880"/>
            <a:ext cx="11482252" cy="6019800"/>
          </a:xfrm>
        </p:spPr>
        <p:txBody>
          <a:bodyPr/>
          <a:p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size of the images seen by our eyes depends on the objects actual size and on its distance away</a:t>
            </a:r>
          </a:p>
          <a:p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What really matters is the angular size of the object</a:t>
            </a:r>
          </a:p>
          <a:p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angular size can be increased by bringing closer to the eye: if too close we cannot focus on it</a:t>
            </a:r>
          </a:p>
          <a:p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 can get both an increased angular size and sharp image by using converging lens.</a:t>
            </a:r>
          </a:p>
          <a:p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Magnifying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glass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microscope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(magnification is the product of the magnification of the objective and eyepiece lens)</a:t>
            </a:r>
            <a:endParaRPr altLang="en-US" b="1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9" name="Picture 4" descr="C:\course\chap17\s19.BMP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r:link="rId2"/>
          <a:srcRect/>
          <a:stretch>
            <a:fillRect/>
          </a:stretch>
        </p:blipFill>
        <p:spPr bwMode="auto">
          <a:xfrm>
            <a:off x="849086" y="3814354"/>
            <a:ext cx="4942114" cy="2891246"/>
          </a:xfrm>
          <a:prstGeom prst="rect"/>
          <a:noFill/>
        </p:spPr>
      </p:pic>
      <p:pic>
        <p:nvPicPr>
          <p:cNvPr id="2097170" name="Picture 5" descr="C:\course\chap17\s20.BMP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 r:link="rId4"/>
          <a:srcRect/>
          <a:stretch>
            <a:fillRect/>
          </a:stretch>
        </p:blipFill>
        <p:spPr bwMode="auto">
          <a:xfrm>
            <a:off x="5943600" y="3683726"/>
            <a:ext cx="5878286" cy="3010762"/>
          </a:xfrm>
          <a:prstGeom prst="rect"/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82880"/>
            <a:ext cx="5734594" cy="470263"/>
          </a:xfrm>
        </p:spPr>
        <p:txBody>
          <a:bodyPr>
            <a:noAutofit/>
          </a:bodyPr>
          <a:p>
            <a:r>
              <a:rPr altLang="en-US" dirty="0" sz="2800"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IV   Telescopes</a:t>
            </a:r>
            <a:endParaRPr altLang="en-US" dirty="0" sz="2800"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4" name="Rectangle 3"/>
          <p:cNvSpPr>
            <a:spLocks noGrp="1" noChangeArrowheads="1"/>
          </p:cNvSpPr>
          <p:nvPr>
            <p:ph idx="1"/>
          </p:nvPr>
        </p:nvSpPr>
        <p:spPr>
          <a:xfrm>
            <a:off x="322217" y="653143"/>
            <a:ext cx="11547565" cy="5867400"/>
          </a:xfrm>
        </p:spPr>
        <p:txBody>
          <a:bodyPr>
            <a:normAutofit/>
          </a:bodyPr>
          <a:p>
            <a:pPr algn="just"/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idea is again to increase the angle through which we observe a distant object: impression of getting it closer</a:t>
            </a:r>
          </a:p>
          <a:p>
            <a:pPr algn="just"/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Done by using converging lenses--&gt; </a:t>
            </a:r>
            <a:r>
              <a:rPr altLang="en-US" b="1" dirty="0" sz="2400" 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refracting  telescopes</a:t>
            </a:r>
            <a:endParaRPr altLang="en-US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magnification of the telescope: ratio of the focal lengths of the objective and eyepiece</a:t>
            </a:r>
          </a:p>
          <a:p>
            <a:pPr algn="just"/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get big magnification: long telescopes</a:t>
            </a:r>
          </a:p>
          <a:p>
            <a:pPr algn="just"/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as magnification increases the brightness decreases</a:t>
            </a:r>
          </a:p>
          <a:p>
            <a:pPr algn="just"/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get big brightness --&gt; big objective lens, BUT: but big lens --&gt; big aberrations </a:t>
            </a:r>
          </a:p>
          <a:p>
            <a:pPr algn="just"/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good telescopes: expensive!   Cheaper possibility to use big curved mirror (no chromatic aberration)--&gt; </a:t>
            </a:r>
            <a:r>
              <a:rPr altLang="en-US" b="1" dirty="0" sz="2400" 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reflecting telescopes</a:t>
            </a:r>
            <a:endParaRPr altLang="en-US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1" name="Picture 4" descr="C:\course\chap17\s21.BMP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r:link="rId2"/>
          <a:srcRect/>
          <a:stretch>
            <a:fillRect/>
          </a:stretch>
        </p:blipFill>
        <p:spPr bwMode="auto">
          <a:xfrm>
            <a:off x="5146766" y="4234543"/>
            <a:ext cx="5791200" cy="2286000"/>
          </a:xfrm>
          <a:prstGeom prst="rect"/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extBox 1"/>
          <p:cNvSpPr txBox="1"/>
          <p:nvPr/>
        </p:nvSpPr>
        <p:spPr>
          <a:xfrm>
            <a:off x="849084" y="104503"/>
            <a:ext cx="10175965" cy="52322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2800" lang="en-GB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REFRACTION THROUGH PRISMS</a:t>
            </a:r>
            <a:endParaRPr b="1" dirty="0" sz="2800" lang="en-GB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6" name="TextBox 2"/>
          <p:cNvSpPr txBox="1"/>
          <p:nvPr/>
        </p:nvSpPr>
        <p:spPr>
          <a:xfrm>
            <a:off x="293911" y="523220"/>
            <a:ext cx="11286309" cy="4220845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2800" lang="en-GB" smtClean="0"/>
              <a:t>A glass prism is a transparent object which has two plane surfaces, XDEY and XDF Z, inclined to each other (Fig 1). The angle between the inclined plane surfaces XDF Z and XDEY is known as the angle of the prism, or the refracting angle, the line of the intersection XD of the planes is known as the refracting edge. </a:t>
            </a:r>
            <a:endParaRPr dirty="0" sz="28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Glass prisms are often used to bend light in a given direction as well as to bend it back again. </a:t>
            </a:r>
            <a:r>
              <a:rPr dirty="0" sz="2800" lang="en-GB" smtClean="0"/>
              <a:t>The process of refraction in prisms is understood easily with the use of light rays and Snell’s law. </a:t>
            </a:r>
          </a:p>
          <a:p>
            <a:pPr algn="just"/>
            <a:endParaRPr dirty="0" sz="2800" lang="en-GB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2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10631" y="3911781"/>
            <a:ext cx="4463551" cy="2541270"/>
          </a:xfrm>
          <a:prstGeom prst="rect"/>
        </p:spPr>
      </p:pic>
      <p:sp>
        <p:nvSpPr>
          <p:cNvPr id="1048627" name="TextBox 5"/>
          <p:cNvSpPr txBox="1"/>
          <p:nvPr/>
        </p:nvSpPr>
        <p:spPr>
          <a:xfrm>
            <a:off x="6844937" y="6400800"/>
            <a:ext cx="1410789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GB" smtClean="0"/>
              <a:t>Fig. 1</a:t>
            </a:r>
            <a:endParaRPr dirty="0"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extBox 1"/>
          <p:cNvSpPr txBox="1"/>
          <p:nvPr/>
        </p:nvSpPr>
        <p:spPr>
          <a:xfrm>
            <a:off x="444136" y="2301746"/>
            <a:ext cx="11456126" cy="4285360"/>
          </a:xfrm>
          <a:prstGeom prst="rect"/>
          <a:noFill/>
        </p:spPr>
        <p:txBody>
          <a:bodyPr rtlCol="0" wrap="square">
            <a:spAutoFit/>
          </a:bodyPr>
          <a:p>
            <a:pPr algn="just" indent="-342900" marL="342900">
              <a:lnSpc>
                <a:spcPct val="80000"/>
              </a:lnSpc>
              <a:buFontTx/>
              <a:buAutoNum type="arabicPeriod"/>
            </a:pPr>
            <a:r>
              <a:rPr altLang="en-US" b="1" dirty="0" sz="2800" i="1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Convex or Converging Lens</a:t>
            </a:r>
            <a:r>
              <a:rPr altLang="en-US"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is  a lens that converges all light rays passing through it to meet at a point called focus. Convex lenses are 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thick at the centre and thin at the edges. </a:t>
            </a:r>
          </a:p>
          <a:p>
            <a:pPr algn="just">
              <a:lnSpc>
                <a:spcPct val="80000"/>
              </a:lnSpc>
            </a:pPr>
            <a:endParaRPr dirty="0" sz="2800" lang="en-GB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342900" marL="342900">
              <a:lnSpc>
                <a:spcPct val="80000"/>
              </a:lnSpc>
              <a:buFontTx/>
              <a:buAutoNum type="arabicPeriod"/>
            </a:pPr>
            <a:endParaRPr altLang="en-US" dirty="0" sz="2800" lang="en-GB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altLang="en-US" b="1" dirty="0" sz="2800" i="1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Concave or Diverging Lens: </a:t>
            </a:r>
            <a:r>
              <a:rPr altLang="en-US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that diverges all the light rays passing</a:t>
            </a:r>
          </a:p>
          <a:p>
            <a:pPr algn="just">
              <a:lnSpc>
                <a:spcPct val="80000"/>
              </a:lnSpc>
            </a:pPr>
            <a:r>
              <a:rPr altLang="en-US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through it away from a point (focus). Concave </a:t>
            </a:r>
            <a:r>
              <a:rPr altLang="en-US"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lenses are 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 at the centre</a:t>
            </a:r>
          </a:p>
          <a:p>
            <a:pPr algn="just">
              <a:lnSpc>
                <a:spcPct val="80000"/>
              </a:lnSpc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and thick at the edges. </a:t>
            </a:r>
          </a:p>
          <a:p>
            <a:pPr algn="just">
              <a:lnSpc>
                <a:spcPct val="80000"/>
              </a:lnSpc>
            </a:pPr>
            <a:r>
              <a:rPr altLang="en-US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altLang="en-US"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dirty="0" sz="24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3" name="TextBox 5"/>
          <p:cNvSpPr txBox="1"/>
          <p:nvPr/>
        </p:nvSpPr>
        <p:spPr>
          <a:xfrm>
            <a:off x="509451" y="313509"/>
            <a:ext cx="11011989" cy="2391918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2800" lang="en-GB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LENS</a:t>
            </a:r>
          </a:p>
          <a:p>
            <a:pPr algn="ctr"/>
            <a:endParaRPr b="1" dirty="0" sz="2800" lang="en-GB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Lenses 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are generally classified into two main groups: 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those that converge light rays (like concave mirrors) and </a:t>
            </a:r>
            <a:r>
              <a:rPr altLang="en-US"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those 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diverge the light rays (like convex mirrors)</a:t>
            </a:r>
          </a:p>
          <a:p>
            <a:endParaRPr dirty="0" sz="2800"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212771" y="2312735"/>
            <a:ext cx="4049486" cy="2474459"/>
          </a:xfrm>
          <a:prstGeom prst="rect"/>
        </p:spPr>
      </p:pic>
      <p:sp>
        <p:nvSpPr>
          <p:cNvPr id="1048628" name="TextBox 4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6662057" y="5644962"/>
            <a:ext cx="5277394" cy="770852"/>
          </a:xfrm>
          <a:prstGeom prst="rect"/>
          <a:blipFill>
            <a:blip xmlns:r="http://schemas.openxmlformats.org/officeDocument/2006/relationships" r:embed="rId2"/>
            <a:stretch>
              <a:fillRect t="-7143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629" name="TextBox 5"/>
          <p:cNvSpPr txBox="1"/>
          <p:nvPr/>
        </p:nvSpPr>
        <p:spPr>
          <a:xfrm>
            <a:off x="535577" y="66547"/>
            <a:ext cx="11403874" cy="87630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GB" smtClean="0">
                <a:solidFill>
                  <a:srgbClr val="FF0000"/>
                </a:solidFill>
              </a:rPr>
              <a:t>Relationship Between the Refractive Index N, Prism Apex Angle A, and Minimum Angle of Deviation </a:t>
            </a:r>
            <a:r>
              <a:rPr b="1" dirty="0" sz="2400" lang="en-GB" err="1" smtClean="0">
                <a:solidFill>
                  <a:srgbClr val="FF0000"/>
                </a:solidFill>
              </a:rPr>
              <a:t>dm</a:t>
            </a:r>
            <a:r>
              <a:rPr b="1" dirty="0" sz="2400" lang="en-GB" smtClean="0">
                <a:solidFill>
                  <a:srgbClr val="FF0000"/>
                </a:solidFill>
              </a:rPr>
              <a:t> </a:t>
            </a:r>
            <a:endParaRPr b="1" dirty="0" sz="2400" lang="en-GB">
              <a:solidFill>
                <a:srgbClr val="FF0000"/>
              </a:solidFill>
            </a:endParaRPr>
          </a:p>
        </p:txBody>
      </p:sp>
      <p:pic>
        <p:nvPicPr>
          <p:cNvPr id="209717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3938452" y="5366249"/>
            <a:ext cx="2161902" cy="1080645"/>
          </a:xfrm>
          <a:prstGeom prst="rect"/>
        </p:spPr>
      </p:pic>
      <p:sp>
        <p:nvSpPr>
          <p:cNvPr id="1048630" name="TextBox 9"/>
          <p:cNvSpPr txBox="1"/>
          <p:nvPr/>
        </p:nvSpPr>
        <p:spPr>
          <a:xfrm>
            <a:off x="261257" y="1053549"/>
            <a:ext cx="11678194" cy="1938992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When a light ray enters a prism at one face and exits at another, the exiting ray is deviated from its original direction. The prism shown is isosceles in cross section with apex angle A = 30° and refractive index n = 1.50. The incident angle θ and the angle of </a:t>
            </a:r>
            <a:r>
              <a:rPr dirty="0" sz="24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minimum deviation </a:t>
            </a:r>
            <a:r>
              <a:rPr dirty="0" sz="24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</a:t>
            </a:r>
            <a:r>
              <a:rPr dirty="0" sz="24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are shown on the diagram. </a:t>
            </a:r>
          </a:p>
          <a:p>
            <a:pPr algn="just"/>
            <a:endParaRPr dirty="0" sz="2400" lang="en-GB"/>
          </a:p>
        </p:txBody>
      </p:sp>
      <p:pic>
        <p:nvPicPr>
          <p:cNvPr id="2097175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4090852" y="5518649"/>
            <a:ext cx="2161902" cy="1080645"/>
          </a:xfrm>
          <a:prstGeom prst="rect"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extBox 1"/>
          <p:cNvSpPr txBox="1"/>
          <p:nvPr/>
        </p:nvSpPr>
        <p:spPr>
          <a:xfrm>
            <a:off x="287383" y="326571"/>
            <a:ext cx="11717383" cy="351282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2800" lang="en-GB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Visible Spectrum and Dispersion</a:t>
            </a:r>
          </a:p>
          <a:p>
            <a:pPr algn="just"/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index of refraction of many transparent materials, such as glass and water, varies slightly with wavelength. This is how prisms and water droplets create rainbows from sunlight. </a:t>
            </a:r>
          </a:p>
          <a:p>
            <a:pPr algn="just"/>
            <a:endParaRPr dirty="0" sz="2800" lang="en-GB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altLang="en-US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Dispersion is 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separation of light into colors arranged according to their frequency, by interaction with a prism or diffraction grating.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spreading of light into the full spectrum is called dispersion</a:t>
            </a:r>
            <a:endParaRPr dirty="0" sz="28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6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291841" y="3866000"/>
            <a:ext cx="4904966" cy="2991999"/>
          </a:xfrm>
          <a:prstGeom prst="rect"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extBox 1"/>
          <p:cNvSpPr txBox="1"/>
          <p:nvPr/>
        </p:nvSpPr>
        <p:spPr>
          <a:xfrm>
            <a:off x="326571" y="0"/>
            <a:ext cx="11403875" cy="1815882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2800" lang="en-GB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Applications of Prisms</a:t>
            </a:r>
          </a:p>
          <a:p>
            <a:pPr algn="just"/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Prisms that depend on total internal reflection are commonly used in optical systems, both to change direction of light travel and to change the orientation of an image. </a:t>
            </a:r>
            <a:endParaRPr dirty="0" sz="28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7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338250" y="1793744"/>
            <a:ext cx="8033657" cy="4376057"/>
          </a:xfrm>
          <a:prstGeom prst="rect"/>
        </p:spPr>
      </p:pic>
      <p:sp>
        <p:nvSpPr>
          <p:cNvPr id="1048633" name="TextBox 3"/>
          <p:cNvSpPr txBox="1"/>
          <p:nvPr/>
        </p:nvSpPr>
        <p:spPr>
          <a:xfrm>
            <a:off x="1933303" y="6169801"/>
            <a:ext cx="7556863" cy="87630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2400" lang="en-GB" smtClean="0"/>
              <a:t>Figure a – d. Image manipulation with refracting prisms </a:t>
            </a:r>
            <a:endParaRPr b="1" dirty="0" sz="2400"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p>
            <a:pPr eaLnBrk="1" hangingPunct="1"/>
            <a:r>
              <a:rPr altLang="en-US" dirty="0" lang="en-US" smtClean="0">
                <a:solidFill>
                  <a:srgbClr val="FF0000"/>
                </a:solidFill>
              </a:rPr>
              <a:t/>
            </a:r>
            <a:br>
              <a:rPr altLang="en-US" dirty="0" lang="en-US" smtClean="0">
                <a:solidFill>
                  <a:srgbClr val="FF0000"/>
                </a:solidFill>
              </a:rPr>
            </a:br>
            <a:endParaRPr altLang="en-US" dirty="0" lang="en-US" smtClean="0">
              <a:solidFill>
                <a:srgbClr val="FF0000"/>
              </a:solidFill>
            </a:endParaRPr>
          </a:p>
        </p:txBody>
      </p:sp>
      <p:sp>
        <p:nvSpPr>
          <p:cNvPr id="1048635" name="Content Placeholder 1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Autofit/>
          </a:bodyPr>
          <a:p>
            <a:pPr indent="0" marL="0">
              <a:buNone/>
            </a:pPr>
            <a:r>
              <a:rPr dirty="0" lang="en-US" smtClean="0"/>
              <a:t>Example 1: An object is placed 6 cm in front of a diverging lens of focal length 12 cm. Find the position of the image.</a:t>
            </a:r>
          </a:p>
          <a:p>
            <a:pPr indent="0" marL="0">
              <a:buNone/>
            </a:pPr>
            <a:r>
              <a:rPr dirty="0" lang="en-US" smtClean="0"/>
              <a:t>Solution: Since the lens is diverging, f = - 12 cm.</a:t>
            </a:r>
          </a:p>
          <a:p>
            <a:pPr indent="0" marL="0">
              <a:buNone/>
            </a:pPr>
            <a:r>
              <a:rPr dirty="0" lang="en-US" smtClean="0"/>
              <a:t>The object is real, u = 6 cm</a:t>
            </a:r>
          </a:p>
          <a:p>
            <a:pPr indent="0" marL="0">
              <a:buNone/>
            </a:pPr>
            <a:r>
              <a:rPr dirty="0" lang="en-US" smtClean="0"/>
              <a:t> Using 1/v + 1/u = 1/f</a:t>
            </a:r>
          </a:p>
          <a:p>
            <a:pPr indent="0" marL="0">
              <a:buNone/>
            </a:pPr>
            <a:r>
              <a:rPr dirty="0" lang="en-US" smtClean="0"/>
              <a:t>1/v + 1/6 = - 1/12</a:t>
            </a:r>
          </a:p>
          <a:p>
            <a:pPr indent="0" marL="0">
              <a:buNone/>
            </a:pPr>
            <a:r>
              <a:rPr dirty="0" lang="en-US" smtClean="0"/>
              <a:t>1/v = - 1/12 – 1/6 = -3/12</a:t>
            </a:r>
          </a:p>
          <a:p>
            <a:pPr indent="0" marL="0">
              <a:buNone/>
            </a:pPr>
            <a:r>
              <a:rPr dirty="0" lang="en-US" smtClean="0"/>
              <a:t>V = - 12/3 = -4</a:t>
            </a:r>
          </a:p>
          <a:p>
            <a:pPr indent="0" marL="0">
              <a:buNone/>
            </a:pPr>
            <a:r>
              <a:rPr dirty="0" lang="en-US" smtClean="0"/>
              <a:t>Since v is negative in sign, the image is virtual and it is 4 cm from the lens</a:t>
            </a:r>
            <a:endParaRPr dirty="0"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24810"/>
          </a:xfrm>
        </p:spPr>
        <p:txBody>
          <a:bodyPr>
            <a:normAutofit fontScale="90000"/>
          </a:bodyPr>
          <a:p>
            <a:endParaRPr dirty="0" lang="en-US"/>
          </a:p>
        </p:txBody>
      </p:sp>
      <p:sp>
        <p:nvSpPr>
          <p:cNvPr id="1048637" name="Content Placeholder 2"/>
          <p:cNvSpPr>
            <a:spLocks noGrp="1"/>
          </p:cNvSpPr>
          <p:nvPr>
            <p:ph idx="1"/>
          </p:nvPr>
        </p:nvSpPr>
        <p:spPr>
          <a:xfrm>
            <a:off x="838200" y="1253613"/>
            <a:ext cx="10515600" cy="4923350"/>
          </a:xfrm>
        </p:spPr>
        <p:txBody>
          <a:bodyPr>
            <a:normAutofit fontScale="94821" lnSpcReduction="20000"/>
          </a:bodyPr>
          <a:p>
            <a:pPr indent="0" marL="0">
              <a:buNone/>
            </a:pPr>
            <a:r>
              <a:rPr dirty="0" sz="3000" lang="en-US" smtClean="0"/>
              <a:t>Example </a:t>
            </a:r>
            <a:r>
              <a:rPr dirty="0" sz="3000" lang="en-US" smtClean="0"/>
              <a:t>2: A beam of light, converging to a point 1o cm behind </a:t>
            </a:r>
            <a:r>
              <a:rPr dirty="0" sz="3000" lang="en-US"/>
              <a:t>a </a:t>
            </a:r>
            <a:r>
              <a:rPr dirty="0" sz="3000" lang="en-US" smtClean="0"/>
              <a:t>converging lens, is incident on the lens. </a:t>
            </a:r>
            <a:r>
              <a:rPr dirty="0" sz="3000" lang="en-US"/>
              <a:t>Find the position of </a:t>
            </a:r>
            <a:r>
              <a:rPr dirty="0" sz="3000" lang="en-US" smtClean="0"/>
              <a:t>the point image if the lens has a focal length of 40 cm.</a:t>
            </a:r>
            <a:endParaRPr dirty="0" sz="3000" lang="en-US"/>
          </a:p>
          <a:p>
            <a:pPr indent="0" marL="0">
              <a:buNone/>
            </a:pPr>
            <a:r>
              <a:rPr dirty="0" sz="3000" lang="en-US"/>
              <a:t>Solution: </a:t>
            </a:r>
            <a:r>
              <a:rPr dirty="0" sz="3000" lang="en-US" smtClean="0"/>
              <a:t>Because it is behind the lens, u </a:t>
            </a:r>
            <a:r>
              <a:rPr dirty="0" sz="3000" lang="en-US"/>
              <a:t>= - </a:t>
            </a:r>
            <a:r>
              <a:rPr dirty="0" sz="3000" lang="en-US" smtClean="0"/>
              <a:t>10 </a:t>
            </a:r>
            <a:r>
              <a:rPr dirty="0" sz="3000" lang="en-US"/>
              <a:t>cm.</a:t>
            </a:r>
          </a:p>
          <a:p>
            <a:pPr indent="0" marL="0">
              <a:buNone/>
            </a:pPr>
            <a:r>
              <a:rPr dirty="0" sz="3000" lang="en-US" smtClean="0"/>
              <a:t>Since the lens is converging, f </a:t>
            </a:r>
            <a:r>
              <a:rPr dirty="0" sz="3000" lang="en-US"/>
              <a:t>= </a:t>
            </a:r>
            <a:r>
              <a:rPr dirty="0" sz="3000" lang="en-US" smtClean="0"/>
              <a:t>40 </a:t>
            </a:r>
            <a:r>
              <a:rPr dirty="0" sz="3000" lang="en-US"/>
              <a:t>cm</a:t>
            </a:r>
          </a:p>
          <a:p>
            <a:pPr indent="0" marL="0">
              <a:buNone/>
            </a:pPr>
            <a:r>
              <a:rPr dirty="0" sz="3000" lang="en-US"/>
              <a:t> Using 1/v + 1/u = </a:t>
            </a:r>
            <a:r>
              <a:rPr dirty="0" sz="3000" lang="en-US" smtClean="0"/>
              <a:t>1/f</a:t>
            </a:r>
          </a:p>
          <a:p>
            <a:pPr indent="0" marL="0">
              <a:buNone/>
            </a:pPr>
            <a:r>
              <a:rPr dirty="0" sz="3000" lang="en-US" smtClean="0"/>
              <a:t>1/v – 1/10 = 1/40</a:t>
            </a:r>
          </a:p>
          <a:p>
            <a:pPr indent="0" marL="0">
              <a:buNone/>
            </a:pPr>
            <a:r>
              <a:rPr dirty="0" sz="3000" lang="en-US" smtClean="0"/>
              <a:t>1/v = 1/40 + 1/10 = 5/40</a:t>
            </a:r>
          </a:p>
          <a:p>
            <a:pPr indent="0" marL="0">
              <a:buNone/>
            </a:pPr>
            <a:r>
              <a:rPr dirty="0" sz="3000" lang="en-US" smtClean="0"/>
              <a:t>V = 40/5 = 8</a:t>
            </a:r>
          </a:p>
          <a:p>
            <a:pPr indent="0" marL="0">
              <a:buNone/>
            </a:pPr>
            <a:r>
              <a:rPr dirty="0" sz="3000" lang="en-US" smtClean="0"/>
              <a:t> </a:t>
            </a:r>
            <a:r>
              <a:rPr dirty="0" sz="3000" lang="en-US"/>
              <a:t>Since v is </a:t>
            </a:r>
            <a:r>
              <a:rPr dirty="0" sz="3000" lang="en-US" smtClean="0"/>
              <a:t>positive </a:t>
            </a:r>
            <a:r>
              <a:rPr dirty="0" sz="3000" lang="en-US"/>
              <a:t>in sign, the image is </a:t>
            </a:r>
            <a:r>
              <a:rPr dirty="0" sz="3000" lang="en-US" smtClean="0"/>
              <a:t>real </a:t>
            </a:r>
            <a:r>
              <a:rPr dirty="0" sz="3000" lang="en-US"/>
              <a:t>and it is </a:t>
            </a:r>
            <a:r>
              <a:rPr dirty="0" sz="3000" lang="en-US" smtClean="0"/>
              <a:t>8 </a:t>
            </a:r>
            <a:r>
              <a:rPr dirty="0" sz="3000" lang="en-US"/>
              <a:t>cm from the lens</a:t>
            </a:r>
          </a:p>
          <a:p>
            <a:pPr indent="0" marL="0">
              <a:buNone/>
            </a:pPr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extBox 1"/>
          <p:cNvSpPr txBox="1"/>
          <p:nvPr/>
        </p:nvSpPr>
        <p:spPr>
          <a:xfrm>
            <a:off x="274322" y="147049"/>
            <a:ext cx="11625942" cy="7378065"/>
          </a:xfrm>
          <a:prstGeom prst="rect"/>
          <a:noFill/>
        </p:spPr>
        <p:txBody>
          <a:bodyPr rtlCol="0" wrap="square">
            <a:spAutoFit/>
          </a:bodyPr>
          <a:p>
            <a:pPr algn="just" indent="-514350" marL="514350">
              <a:buAutoNum type="arabicPeriod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object 5 cm in length is held 25 cm away from a converging lens of focal 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length 10 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cm. Draw the ray diagram and find the position, size and the nature of the image formed. </a:t>
            </a:r>
          </a:p>
          <a:p>
            <a:pPr algn="just" indent="-514350" marL="514350">
              <a:buAutoNum type="arabicPeriod"/>
            </a:pPr>
            <a:endParaRPr dirty="0" sz="2800" lang="en-GB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 concave lens of focal length 15 cm forms an image 10 cm from the lens.</a:t>
            </a:r>
          </a:p>
          <a:p>
            <a:pPr algn="just"/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How far is the object placed from the lens? Draw the ray diagram. </a:t>
            </a:r>
          </a:p>
          <a:p>
            <a:pPr algn="just"/>
            <a:endParaRPr dirty="0" sz="2800" lang="en-GB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magnification produced by a plane mirror is +1. What does this mean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endParaRPr dirty="0" sz="2800" lang="en-GB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 </a:t>
            </a:r>
            <a:r>
              <a:rPr dirty="0" sz="2800" lang="en-US" smtClean="0"/>
              <a:t>A </a:t>
            </a:r>
            <a:r>
              <a:rPr dirty="0" sz="2800" lang="en-US"/>
              <a:t>glass prism of angle 72</a:t>
            </a:r>
            <a:r>
              <a:rPr baseline="30000" dirty="0" sz="2800" lang="en-US"/>
              <a:t>0</a:t>
            </a:r>
            <a:r>
              <a:rPr dirty="0" sz="2800" lang="en-US"/>
              <a:t> and index of refraction 1.66 is immersed in a liquid of refractive index 1.33. What is the angle of minimum deviation for a parallel beam of light passing through the prism?</a:t>
            </a:r>
          </a:p>
          <a:p>
            <a:endParaRPr dirty="0" sz="2800" lang="en-US"/>
          </a:p>
          <a:p>
            <a:endParaRPr dirty="0" sz="2800" lang="en-US"/>
          </a:p>
          <a:p>
            <a:pPr algn="just"/>
            <a:endParaRPr dirty="0" sz="2800" lang="en-GB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9" name="TextBox 2"/>
          <p:cNvSpPr txBox="1"/>
          <p:nvPr/>
        </p:nvSpPr>
        <p:spPr>
          <a:xfrm>
            <a:off x="1106872" y="1419447"/>
            <a:ext cx="10567851" cy="52322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2800" lang="en-GB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b="1" dirty="0" sz="2800" lang="en-GB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extBox 1"/>
          <p:cNvSpPr txBox="1"/>
          <p:nvPr/>
        </p:nvSpPr>
        <p:spPr>
          <a:xfrm>
            <a:off x="177465" y="330238"/>
            <a:ext cx="11103429" cy="7351395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5. An object 5.0 cm in length is placed at a distance of 20 cm in front of a convex mirror of radius of curvature 30 cm. Find the position of the image, its nature and size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dirty="0" sz="28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6. An object of size 7.0 cm is placed at 27 cm in front of a concave mirror of focal length 18 cm. At what distance from the mirror should a screen be placed, so that a sharp focussed image can be obtained? Find the size and the nature of the image. </a:t>
            </a:r>
            <a:endParaRPr dirty="0" sz="2800" lang="en-GB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dirty="0" sz="28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. Find the focal length of a lens of power – 2.0 D. What type of lens is this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algn="just"/>
            <a:endParaRPr dirty="0" sz="28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 doctor has prescribed a corrective lens of power +1.5 D. Find the focal length of the lens. Is the prescribed lens diverging or 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converging?</a:t>
            </a:r>
            <a:endParaRPr dirty="0" sz="2800" lang="en-GB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dirty="0" sz="28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GB"/>
          </a:p>
        </p:txBody>
      </p:sp>
      <p:sp>
        <p:nvSpPr>
          <p:cNvPr id="1048641" name="TextBox 2"/>
          <p:cNvSpPr txBox="1"/>
          <p:nvPr/>
        </p:nvSpPr>
        <p:spPr>
          <a:xfrm>
            <a:off x="1041942" y="1587651"/>
            <a:ext cx="10567851" cy="52322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sz="2800" lang="en-GB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b="1" dirty="0" sz="2800" lang="en-GB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6" descr="diverging_lens_display"/>
          <p:cNvPicPr>
            <a:picLocks noChangeAspect="1" noGrp="1" noChangeArrowheads="1"/>
          </p:cNvPicPr>
          <p:nvPr>
            <p:ph sz="half" idx="2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779623" y="1825626"/>
            <a:ext cx="5003073" cy="3595460"/>
          </a:xfrm>
          <a:prstGeom prst="rect"/>
          <a:noFill/>
          <a:ln>
            <a:noFill/>
          </a:ln>
        </p:spPr>
      </p:pic>
      <p:sp>
        <p:nvSpPr>
          <p:cNvPr id="1048594" name="TextBox 6"/>
          <p:cNvSpPr txBox="1"/>
          <p:nvPr/>
        </p:nvSpPr>
        <p:spPr>
          <a:xfrm>
            <a:off x="7014754" y="1048564"/>
            <a:ext cx="4180114" cy="52322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Diverging Lens</a:t>
            </a:r>
            <a:endParaRPr dirty="0" sz="28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4" name="Picture 17" descr="converging_lens_display"/>
          <p:cNvPicPr>
            <a:picLocks noChangeAspect="1" noGrp="1" noChangeArrowheads="1"/>
          </p:cNvPicPr>
          <p:nvPr>
            <p:ph sz="half" idx="1"/>
          </p:nvPr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655638" y="1825625"/>
            <a:ext cx="4830762" cy="3843655"/>
          </a:xfrm>
          <a:prstGeom prst="rect"/>
          <a:noFill/>
          <a:ln>
            <a:noFill/>
          </a:ln>
        </p:spPr>
      </p:pic>
      <p:sp>
        <p:nvSpPr>
          <p:cNvPr id="1048595" name="TextBox 8"/>
          <p:cNvSpPr txBox="1"/>
          <p:nvPr/>
        </p:nvSpPr>
        <p:spPr>
          <a:xfrm>
            <a:off x="457200" y="1048564"/>
            <a:ext cx="5029200" cy="52322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Converging Lens</a:t>
            </a:r>
            <a:endParaRPr dirty="0" sz="28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6" name="TextBox 10"/>
          <p:cNvSpPr txBox="1"/>
          <p:nvPr/>
        </p:nvSpPr>
        <p:spPr>
          <a:xfrm>
            <a:off x="235131" y="5669280"/>
            <a:ext cx="5473337" cy="822959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24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Rays converging at a point called focus</a:t>
            </a:r>
            <a:endParaRPr dirty="0" sz="24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7" name="TextBox 11"/>
          <p:cNvSpPr txBox="1"/>
          <p:nvPr/>
        </p:nvSpPr>
        <p:spPr>
          <a:xfrm>
            <a:off x="6128975" y="5669279"/>
            <a:ext cx="6063025" cy="82296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24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Rays </a:t>
            </a:r>
            <a:r>
              <a:rPr dirty="0"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diverging away from a point called focus</a:t>
            </a:r>
            <a:endParaRPr dirty="0" sz="24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44137" y="836023"/>
            <a:ext cx="10998926" cy="4336868"/>
          </a:xfrm>
          <a:prstGeom prst="rect"/>
        </p:spPr>
      </p:pic>
      <p:sp>
        <p:nvSpPr>
          <p:cNvPr id="1048598" name="TextBox 2"/>
          <p:cNvSpPr txBox="1"/>
          <p:nvPr/>
        </p:nvSpPr>
        <p:spPr>
          <a:xfrm>
            <a:off x="444137" y="5695406"/>
            <a:ext cx="11338560" cy="52322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 of the Two Main types of Lenses</a:t>
            </a:r>
            <a:endParaRPr dirty="0" sz="28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extBox 1"/>
          <p:cNvSpPr txBox="1"/>
          <p:nvPr/>
        </p:nvSpPr>
        <p:spPr>
          <a:xfrm>
            <a:off x="404948" y="156753"/>
            <a:ext cx="11573692" cy="6387465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2200" lang="en-GB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TERMS RELATED TO SPHERICAL LENS</a:t>
            </a:r>
          </a:p>
          <a:p>
            <a:pPr algn="just" indent="-342900" marL="342900">
              <a:buAutoNum type="arabicPeriod"/>
            </a:pPr>
            <a:r>
              <a:rPr b="1" dirty="0" sz="2200" i="1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Centre of curvature:</a:t>
            </a:r>
            <a:r>
              <a:rPr dirty="0" sz="22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lens, either a convex lens or a concave lens is a combination of two spherical surfaces. Each of these surfaces forms part of the sphere. The centre of these two spheres are called centre of curvature represented by C1 and C2</a:t>
            </a:r>
          </a:p>
          <a:p>
            <a:pPr algn="just" indent="-342900" marL="342900">
              <a:buAutoNum type="arabicPeriod"/>
            </a:pPr>
            <a:endParaRPr dirty="0" sz="22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342900" marL="342900">
              <a:buAutoNum type="arabicPeriod"/>
            </a:pPr>
            <a:r>
              <a:rPr b="1" dirty="0" sz="2200" i="1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axis:  </a:t>
            </a:r>
            <a:r>
              <a:rPr dirty="0" sz="22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Imaginary straight line passing through the two centres of curvature </a:t>
            </a:r>
          </a:p>
          <a:p>
            <a:pPr algn="just" indent="-342900" marL="342900">
              <a:buAutoNum type="arabicPeriod"/>
            </a:pPr>
            <a:endParaRPr dirty="0" sz="22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342900" marL="342900">
              <a:buAutoNum type="arabicPeriod"/>
            </a:pPr>
            <a:r>
              <a:rPr b="1" dirty="0" sz="2200" i="1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Optical Centre:</a:t>
            </a:r>
            <a:r>
              <a:rPr dirty="0" sz="22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central point of lens is its optical centre (O). A ray of light, when passes through 'O' it remains </a:t>
            </a:r>
            <a:r>
              <a:rPr dirty="0" sz="22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undeviated</a:t>
            </a:r>
            <a:r>
              <a:rPr dirty="0" sz="22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i.e. it goes straight.</a:t>
            </a:r>
          </a:p>
          <a:p>
            <a:pPr algn="just" indent="-342900" marL="342900">
              <a:buAutoNum type="arabicPeriod"/>
            </a:pPr>
            <a:endParaRPr dirty="0" sz="22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342900" marL="342900">
              <a:buAutoNum type="arabicPeriod"/>
            </a:pPr>
            <a:r>
              <a:rPr b="1" dirty="0" sz="2200" i="1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1" dirty="0" sz="2200" i="1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rincipal focus of a </a:t>
            </a:r>
            <a:r>
              <a:rPr b="1" dirty="0" sz="2200" i="1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converging </a:t>
            </a:r>
            <a:r>
              <a:rPr b="1" dirty="0" sz="2200" i="1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lens:</a:t>
            </a:r>
            <a:r>
              <a:rPr dirty="0" sz="22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point on its principal axis to which light rays parallel to the principal axis converge after passing through the lens</a:t>
            </a:r>
          </a:p>
          <a:p>
            <a:pPr algn="just" indent="-342900" marL="342900">
              <a:buAutoNum type="arabicPeriod"/>
            </a:pPr>
            <a:endParaRPr dirty="0" sz="22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342900" marL="342900">
              <a:buAutoNum type="arabicPeriod"/>
            </a:pPr>
            <a:r>
              <a:rPr b="1" dirty="0" sz="2200" i="1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1" dirty="0" sz="2200" i="1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rincipal focus of a </a:t>
            </a:r>
            <a:r>
              <a:rPr b="1" dirty="0" sz="2200" i="1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diverging</a:t>
            </a:r>
            <a:r>
              <a:rPr b="1" dirty="0" sz="2200" i="1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200" i="1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lens: </a:t>
            </a:r>
            <a:r>
              <a:rPr dirty="0" sz="22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point on its principal axis from which light rays, originally parallel to the principal axis appear to diverge after passing through the lens. </a:t>
            </a:r>
          </a:p>
          <a:p>
            <a:pPr algn="just" indent="-342900" marL="342900">
              <a:buAutoNum type="arabicPeriod"/>
            </a:pPr>
            <a:endParaRPr dirty="0" sz="22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342900" marL="342900">
              <a:buAutoNum type="arabicPeriod"/>
            </a:pPr>
            <a:r>
              <a:rPr b="1" dirty="0" sz="2200" i="1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="1" dirty="0" sz="2200" i="1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ocal length (f) of a lens: </a:t>
            </a:r>
            <a:r>
              <a:rPr dirty="0" sz="22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distance of the principal focus from the optical centre.</a:t>
            </a:r>
          </a:p>
          <a:p>
            <a:pPr algn="just" indent="-342900" marL="342900">
              <a:buAutoNum type="arabicPeriod"/>
            </a:pPr>
            <a:endParaRPr dirty="0" sz="22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342900" marL="342900">
              <a:buAutoNum type="arabicPeriod"/>
            </a:pPr>
            <a:r>
              <a:rPr b="1" dirty="0" sz="2200" i="1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Aperture:</a:t>
            </a:r>
            <a:r>
              <a:rPr b="1" dirty="0" sz="22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effective diameter of the circular outline of a spherical lens</a:t>
            </a:r>
            <a:endParaRPr dirty="0" sz="22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57647" y="457200"/>
            <a:ext cx="10633164" cy="2847703"/>
          </a:xfrm>
          <a:prstGeom prst="rect"/>
        </p:spPr>
      </p:pic>
      <p:pic>
        <p:nvPicPr>
          <p:cNvPr id="2097157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27017" y="3717607"/>
            <a:ext cx="10607040" cy="271462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extBox 1"/>
          <p:cNvSpPr txBox="1"/>
          <p:nvPr/>
        </p:nvSpPr>
        <p:spPr>
          <a:xfrm>
            <a:off x="404949" y="182880"/>
            <a:ext cx="11207932" cy="2844165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2800" lang="en-GB" smtClean="0">
                <a:solidFill>
                  <a:srgbClr val="FF0000"/>
                </a:solidFill>
              </a:rPr>
              <a:t>Rules for Tracing Images Formed by Spherical Lens </a:t>
            </a:r>
          </a:p>
          <a:p>
            <a:pPr algn="just"/>
            <a:endParaRPr b="1" dirty="0" sz="2800" i="1" lang="en-GB" smtClean="0"/>
          </a:p>
          <a:p>
            <a:pPr algn="just"/>
            <a:r>
              <a:rPr b="1" dirty="0" sz="2800" i="1" lang="en-GB" smtClean="0"/>
              <a:t>Rule 1: </a:t>
            </a:r>
            <a:r>
              <a:rPr dirty="0" sz="2800" lang="en-GB" smtClean="0"/>
              <a:t>A ray which is parallel to the principal axis, after refraction passes through the principal focus on the other side of the lens in case of a convex lens or appears to diverge from the principal focus on the same side of the lens in case of a concave lens. </a:t>
            </a:r>
            <a:endParaRPr dirty="0" sz="28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8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98171" y="2991395"/>
            <a:ext cx="8307977" cy="2638698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extBox 4"/>
          <p:cNvSpPr txBox="1"/>
          <p:nvPr/>
        </p:nvSpPr>
        <p:spPr>
          <a:xfrm>
            <a:off x="418012" y="173900"/>
            <a:ext cx="11220994" cy="130429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400" i="1" lang="en-GB" smtClean="0"/>
              <a:t>Rule 2: </a:t>
            </a:r>
            <a:r>
              <a:rPr dirty="0" sz="2400" lang="en-GB" smtClean="0"/>
              <a:t>A ray passing through the principal focus of a convex lens or appearing to meet at the principal focus of a concave lens after refraction emerges parallel to the principal axis.</a:t>
            </a:r>
            <a:endParaRPr dirty="0" sz="2400" lang="en-GB"/>
          </a:p>
        </p:txBody>
      </p:sp>
      <p:pic>
        <p:nvPicPr>
          <p:cNvPr id="2097159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400571" y="1157278"/>
            <a:ext cx="7733212" cy="2522405"/>
          </a:xfrm>
          <a:prstGeom prst="rect"/>
        </p:spPr>
      </p:pic>
      <p:sp>
        <p:nvSpPr>
          <p:cNvPr id="1048602" name="TextBox 6"/>
          <p:cNvSpPr txBox="1"/>
          <p:nvPr/>
        </p:nvSpPr>
        <p:spPr>
          <a:xfrm>
            <a:off x="418012" y="3553097"/>
            <a:ext cx="11430000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 3: A ray passing through the optical centre of a convex lens or a concave lens emerges without any deviation. </a:t>
            </a:r>
            <a:endParaRPr dirty="0" sz="28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0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796143" y="4507204"/>
            <a:ext cx="8464732" cy="2142307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extBox 3"/>
          <p:cNvSpPr txBox="1"/>
          <p:nvPr/>
        </p:nvSpPr>
        <p:spPr>
          <a:xfrm>
            <a:off x="235131" y="182880"/>
            <a:ext cx="11495315" cy="52322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2800" lang="en-GB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Formation by  Convex Lens (Ray Diagrams)</a:t>
            </a:r>
            <a:endParaRPr b="1" dirty="0" sz="2800" lang="en-GB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1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35577" y="801867"/>
            <a:ext cx="11194869" cy="5724525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HP</dc:creator>
  <cp:lastModifiedBy>OGUNGBE</cp:lastModifiedBy>
  <dcterms:created xsi:type="dcterms:W3CDTF">2020-07-19T08:32:31Z</dcterms:created>
  <dcterms:modified xsi:type="dcterms:W3CDTF">2021-04-19T20:53:20Z</dcterms:modified>
</cp:coreProperties>
</file>