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02" r:id="rId3"/>
    <p:sldId id="262" r:id="rId4"/>
    <p:sldId id="257" r:id="rId5"/>
    <p:sldId id="301" r:id="rId6"/>
    <p:sldId id="304" r:id="rId7"/>
    <p:sldId id="259" r:id="rId8"/>
    <p:sldId id="263" r:id="rId9"/>
    <p:sldId id="264" r:id="rId10"/>
    <p:sldId id="266"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Alafia Azeezat O" initials="DAAO" lastIdx="1" clrIdx="0">
    <p:extLst>
      <p:ext uri="{19B8F6BF-5375-455C-9EA6-DF929625EA0E}">
        <p15:presenceInfo xmlns:p15="http://schemas.microsoft.com/office/powerpoint/2012/main" userId="Dr Alafia Azeezat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6DA91-5A8F-4151-875A-EDBB19826EC0}" type="datetimeFigureOut">
              <a:rPr lang="en-GB" smtClean="0"/>
              <a:t>16/07/19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7158E-52C9-4704-82F2-59E48C460C3F}" type="slidenum">
              <a:rPr lang="en-GB" smtClean="0"/>
              <a:t>‹#›</a:t>
            </a:fld>
            <a:endParaRPr lang="en-GB"/>
          </a:p>
        </p:txBody>
      </p:sp>
    </p:spTree>
    <p:extLst>
      <p:ext uri="{BB962C8B-B14F-4D97-AF65-F5344CB8AC3E}">
        <p14:creationId xmlns:p14="http://schemas.microsoft.com/office/powerpoint/2010/main" val="306436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108684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6653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025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309550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174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357053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364020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41957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13882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t>16/07/19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150588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7AB7C5-9F7B-4602-B804-F0A86C6C9433}" type="datetimeFigureOut">
              <a:rPr lang="en-GB" smtClean="0"/>
              <a:t>16/07/19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238397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AB7C5-9F7B-4602-B804-F0A86C6C9433}" type="datetimeFigureOut">
              <a:rPr lang="en-GB" smtClean="0"/>
              <a:t>16/07/19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246389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AB7C5-9F7B-4602-B804-F0A86C6C9433}" type="datetimeFigureOut">
              <a:rPr lang="en-GB" smtClean="0"/>
              <a:t>16/07/19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40124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AB7C5-9F7B-4602-B804-F0A86C6C9433}" type="datetimeFigureOut">
              <a:rPr lang="en-GB" smtClean="0"/>
              <a:t>16/07/19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14940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AB7C5-9F7B-4602-B804-F0A86C6C9433}" type="datetimeFigureOut">
              <a:rPr lang="en-GB" smtClean="0"/>
              <a:t>16/07/19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875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AB7C5-9F7B-4602-B804-F0A86C6C9433}" type="datetimeFigureOut">
              <a:rPr lang="en-GB" smtClean="0"/>
              <a:t>16/07/19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t>‹#›</a:t>
            </a:fld>
            <a:endParaRPr lang="en-GB"/>
          </a:p>
        </p:txBody>
      </p:sp>
    </p:spTree>
    <p:extLst>
      <p:ext uri="{BB962C8B-B14F-4D97-AF65-F5344CB8AC3E}">
        <p14:creationId xmlns:p14="http://schemas.microsoft.com/office/powerpoint/2010/main" val="95270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7AB7C5-9F7B-4602-B804-F0A86C6C9433}" type="datetimeFigureOut">
              <a:rPr lang="en-GB" smtClean="0"/>
              <a:t>16/07/19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61787-80DE-46E2-BC56-19D15B169712}" type="slidenum">
              <a:rPr lang="en-GB" smtClean="0"/>
              <a:t>‹#›</a:t>
            </a:fld>
            <a:endParaRPr lang="en-GB"/>
          </a:p>
        </p:txBody>
      </p:sp>
    </p:spTree>
    <p:extLst>
      <p:ext uri="{BB962C8B-B14F-4D97-AF65-F5344CB8AC3E}">
        <p14:creationId xmlns:p14="http://schemas.microsoft.com/office/powerpoint/2010/main" val="173034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Plant" TargetMode="External"/><Relationship Id="rId2" Type="http://schemas.openxmlformats.org/officeDocument/2006/relationships/hyperlink" Target="http://en.wikipedia.org/wiki/Animal" TargetMode="External"/><Relationship Id="rId1" Type="http://schemas.openxmlformats.org/officeDocument/2006/relationships/slideLayout" Target="../slideLayouts/slideLayout2.xml"/><Relationship Id="rId4" Type="http://schemas.openxmlformats.org/officeDocument/2006/relationships/hyperlink" Target="http://en.wikipedia.org/wiki/Body_pla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12460"/>
            <a:ext cx="7766936" cy="1646302"/>
          </a:xfrm>
        </p:spPr>
        <p:txBody>
          <a:bodyPr/>
          <a:lstStyle/>
          <a:p>
            <a:r>
              <a:rPr lang="en-GB" dirty="0" smtClean="0"/>
              <a:t>Evolutionary Trends</a:t>
            </a:r>
            <a:endParaRPr lang="en-GB" dirty="0"/>
          </a:p>
        </p:txBody>
      </p:sp>
      <p:sp>
        <p:nvSpPr>
          <p:cNvPr id="3" name="Subtitle 2"/>
          <p:cNvSpPr>
            <a:spLocks noGrp="1"/>
          </p:cNvSpPr>
          <p:nvPr>
            <p:ph type="subTitle" idx="1"/>
          </p:nvPr>
        </p:nvSpPr>
        <p:spPr/>
        <p:txBody>
          <a:bodyPr>
            <a:normAutofit lnSpcReduction="10000"/>
          </a:bodyPr>
          <a:lstStyle/>
          <a:p>
            <a:r>
              <a:rPr lang="en-GB" dirty="0" smtClean="0"/>
              <a:t>BIO 101</a:t>
            </a:r>
          </a:p>
          <a:p>
            <a:r>
              <a:rPr lang="en-GB" dirty="0" smtClean="0"/>
              <a:t>By</a:t>
            </a:r>
          </a:p>
          <a:p>
            <a:r>
              <a:rPr lang="en-GB" dirty="0" smtClean="0"/>
              <a:t>Alafia, A.O. (</a:t>
            </a:r>
            <a:r>
              <a:rPr lang="en-GB" dirty="0" err="1" smtClean="0"/>
              <a:t>Ph.D</a:t>
            </a:r>
            <a:r>
              <a:rPr lang="en-GB" dirty="0" smtClean="0"/>
              <a:t>)</a:t>
            </a:r>
            <a:endParaRPr lang="en-GB" dirty="0"/>
          </a:p>
        </p:txBody>
      </p:sp>
      <p:pic>
        <p:nvPicPr>
          <p:cNvPr id="4" name="Picture 2" descr="C:\Users\ALAFIA\Downloads\evolutionary tren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230" y="2841223"/>
            <a:ext cx="5950424" cy="366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91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77334" y="1473959"/>
            <a:ext cx="8596668" cy="4567404"/>
          </a:xfrm>
        </p:spPr>
        <p:txBody>
          <a:bodyPr>
            <a:normAutofit/>
          </a:bodyPr>
          <a:lstStyle/>
          <a:p>
            <a:r>
              <a:rPr lang="en-US" dirty="0" smtClean="0"/>
              <a:t>Evolution can be viewed in two related but different ways</a:t>
            </a:r>
          </a:p>
          <a:p>
            <a:pPr lvl="3">
              <a:buFont typeface="Wingdings" pitchFamily="2" charset="2"/>
              <a:buChar char="Ø"/>
            </a:pPr>
            <a:r>
              <a:rPr lang="en-US" sz="1800" dirty="0" smtClean="0">
                <a:latin typeface="Arial" panose="020B0604020202020204" pitchFamily="34" charset="0"/>
                <a:cs typeface="Arial" panose="020B0604020202020204" pitchFamily="34" charset="0"/>
              </a:rPr>
              <a:t>As a pattern</a:t>
            </a:r>
          </a:p>
          <a:p>
            <a:pPr lvl="3">
              <a:buFont typeface="Wingdings" pitchFamily="2" charset="2"/>
              <a:buChar char="Ø"/>
            </a:pPr>
            <a:r>
              <a:rPr lang="en-US" sz="1800" dirty="0" smtClean="0">
                <a:latin typeface="Arial" panose="020B0604020202020204" pitchFamily="34" charset="0"/>
                <a:cs typeface="Arial" panose="020B0604020202020204" pitchFamily="34" charset="0"/>
              </a:rPr>
              <a:t>As a process</a:t>
            </a:r>
          </a:p>
          <a:p>
            <a:pPr marL="466344" lvl="3" indent="0">
              <a:buNone/>
            </a:pPr>
            <a:r>
              <a:rPr lang="en-US" sz="2000" dirty="0" smtClean="0">
                <a:latin typeface="Arial Black" panose="020B0A04020102020204" pitchFamily="34" charset="0"/>
              </a:rPr>
              <a:t>One way to assess whether natural selection or other factors are causing evolution at a particular locus is to determine what the genetic makeup of a population would be if it were not evolving at that locus, and then compare with the real scenario. If there are no difference we can conclude that the real population is not evolving.</a:t>
            </a:r>
          </a:p>
          <a:p>
            <a:pPr marL="466344" lvl="3" indent="0">
              <a:buNone/>
            </a:pPr>
            <a:r>
              <a:rPr lang="en-US" sz="2000" dirty="0">
                <a:latin typeface="Arial Black" panose="020B0A04020102020204" pitchFamily="34" charset="0"/>
              </a:rPr>
              <a:t>	</a:t>
            </a:r>
            <a:r>
              <a:rPr lang="en-US" sz="2000" dirty="0" smtClean="0">
                <a:latin typeface="Arial Black" panose="020B0A04020102020204" pitchFamily="34" charset="0"/>
              </a:rPr>
              <a:t>	</a:t>
            </a:r>
            <a:endParaRPr lang="en-US" sz="2000" dirty="0">
              <a:latin typeface="Arial Black" panose="020B0A04020102020204" pitchFamily="34" charset="0"/>
            </a:endParaRPr>
          </a:p>
        </p:txBody>
      </p:sp>
    </p:spTree>
    <p:extLst>
      <p:ext uri="{BB962C8B-B14F-4D97-AF65-F5344CB8AC3E}">
        <p14:creationId xmlns:p14="http://schemas.microsoft.com/office/powerpoint/2010/main" val="935028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 Mode of Speciation</a:t>
            </a:r>
            <a:endParaRPr lang="en-US" dirty="0"/>
          </a:p>
        </p:txBody>
      </p:sp>
      <p:sp>
        <p:nvSpPr>
          <p:cNvPr id="3" name="Content Placeholder 2"/>
          <p:cNvSpPr>
            <a:spLocks noGrp="1"/>
          </p:cNvSpPr>
          <p:nvPr>
            <p:ph idx="1"/>
          </p:nvPr>
        </p:nvSpPr>
        <p:spPr>
          <a:xfrm>
            <a:off x="1050878" y="1282890"/>
            <a:ext cx="8817022" cy="4872250"/>
          </a:xfrm>
        </p:spPr>
        <p:txBody>
          <a:bodyPr>
            <a:normAutofit fontScale="92500" lnSpcReduction="20000"/>
          </a:bodyPr>
          <a:lstStyle/>
          <a:p>
            <a:endParaRPr lang="en-US" dirty="0"/>
          </a:p>
          <a:p>
            <a:r>
              <a:rPr lang="en-US" sz="2400" dirty="0"/>
              <a:t>A species is a group of populations whose members have the potential to interbreed in nature and produce viable, fertile  offspring </a:t>
            </a:r>
          </a:p>
          <a:p>
            <a:r>
              <a:rPr lang="en-US" sz="2400" dirty="0"/>
              <a:t>There are two types of speciation: allopatric and sympatric speciation. </a:t>
            </a:r>
          </a:p>
          <a:p>
            <a:r>
              <a:rPr lang="en-US" sz="2400" dirty="0"/>
              <a:t>The two differ in geographical distribution of the populations in question. </a:t>
            </a:r>
          </a:p>
          <a:p>
            <a:r>
              <a:rPr lang="en-US" sz="2400" dirty="0"/>
              <a:t>Allopatric speciation is  the most common form of speciation. It occurs when a population is split into two (or more) geographically isolated subdivisions that organisms cannot bridge. Eventually, the two populations' gene pools change independently until they could not interbreed even if they were brought back together. In other words, they have </a:t>
            </a:r>
            <a:r>
              <a:rPr lang="en-US" sz="2400" dirty="0" err="1"/>
              <a:t>speciated</a:t>
            </a:r>
            <a:r>
              <a:rPr lang="en-US" sz="2400" dirty="0"/>
              <a:t>. </a:t>
            </a:r>
          </a:p>
          <a:p>
            <a:r>
              <a:rPr lang="en-US" dirty="0" smtClean="0"/>
              <a:t>.</a:t>
            </a:r>
            <a:endParaRPr lang="en-US" dirty="0"/>
          </a:p>
        </p:txBody>
      </p:sp>
    </p:spTree>
    <p:extLst>
      <p:ext uri="{BB962C8B-B14F-4D97-AF65-F5344CB8AC3E}">
        <p14:creationId xmlns:p14="http://schemas.microsoft.com/office/powerpoint/2010/main" val="2311273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a:t>
            </a:r>
            <a:endParaRPr lang="en-US" dirty="0"/>
          </a:p>
        </p:txBody>
      </p:sp>
      <p:sp>
        <p:nvSpPr>
          <p:cNvPr id="3" name="Content Placeholder 2"/>
          <p:cNvSpPr>
            <a:spLocks noGrp="1"/>
          </p:cNvSpPr>
          <p:nvPr>
            <p:ph idx="1"/>
          </p:nvPr>
        </p:nvSpPr>
        <p:spPr>
          <a:xfrm>
            <a:off x="900752" y="1296536"/>
            <a:ext cx="8967148" cy="5180463"/>
          </a:xfrm>
        </p:spPr>
        <p:txBody>
          <a:bodyPr>
            <a:normAutofit/>
          </a:bodyPr>
          <a:lstStyle/>
          <a:p>
            <a:r>
              <a:rPr lang="en-US" sz="2400" dirty="0"/>
              <a:t>Sympatric speciation occurs when two subpopulations become reproductively isolated without first becoming geographically isolated. </a:t>
            </a:r>
          </a:p>
          <a:p>
            <a:r>
              <a:rPr lang="en-US" sz="2400" dirty="0"/>
              <a:t>Insects that live on a single host plant provide a model for sympatric speciation. If a group of insects switched host plants they would not breed with other members of their species still living on their former host plant. The two subpopulations could diverge and </a:t>
            </a:r>
            <a:r>
              <a:rPr lang="en-US" sz="2400" dirty="0" err="1"/>
              <a:t>speciate</a:t>
            </a:r>
            <a:r>
              <a:rPr lang="en-US" sz="2400" dirty="0"/>
              <a:t>.</a:t>
            </a:r>
          </a:p>
          <a:p>
            <a:r>
              <a:rPr lang="en-US" sz="2400" dirty="0"/>
              <a:t>. Agricultural records show that a strain of the apple maggot fly </a:t>
            </a:r>
            <a:r>
              <a:rPr lang="en-US" sz="2400" i="1" dirty="0" err="1"/>
              <a:t>Rhagolettis</a:t>
            </a:r>
            <a:r>
              <a:rPr lang="en-US" sz="2400" i="1" dirty="0"/>
              <a:t> </a:t>
            </a:r>
            <a:r>
              <a:rPr lang="en-US" sz="2400" i="1" dirty="0" err="1"/>
              <a:t>pomenella</a:t>
            </a:r>
            <a:r>
              <a:rPr lang="en-US" sz="2400" dirty="0"/>
              <a:t> began infesting apples in the 1860's. Formerly it had only infested hawthorn fruit.</a:t>
            </a:r>
          </a:p>
        </p:txBody>
      </p:sp>
    </p:spTree>
    <p:extLst>
      <p:ext uri="{BB962C8B-B14F-4D97-AF65-F5344CB8AC3E}">
        <p14:creationId xmlns:p14="http://schemas.microsoft.com/office/powerpoint/2010/main" val="133526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a:t>
            </a:r>
            <a:endParaRPr lang="en-US" dirty="0"/>
          </a:p>
        </p:txBody>
      </p:sp>
      <p:sp>
        <p:nvSpPr>
          <p:cNvPr id="3" name="Content Placeholder 2"/>
          <p:cNvSpPr>
            <a:spLocks noGrp="1"/>
          </p:cNvSpPr>
          <p:nvPr>
            <p:ph idx="1"/>
          </p:nvPr>
        </p:nvSpPr>
        <p:spPr>
          <a:xfrm>
            <a:off x="2286000" y="1382977"/>
            <a:ext cx="7520940" cy="3579849"/>
          </a:xfrm>
        </p:spPr>
        <p:txBody>
          <a:bodyPr>
            <a:normAutofit fontScale="92500" lnSpcReduction="10000"/>
          </a:bodyPr>
          <a:lstStyle/>
          <a:p>
            <a:r>
              <a:rPr lang="en-US" dirty="0"/>
              <a:t> </a:t>
            </a:r>
          </a:p>
          <a:p>
            <a:r>
              <a:rPr lang="en-US" dirty="0" smtClean="0"/>
              <a:t>	</a:t>
            </a:r>
            <a:r>
              <a:rPr lang="en-US" sz="2800" dirty="0"/>
              <a:t>Speciation has been observed. In the plant genus </a:t>
            </a:r>
            <a:r>
              <a:rPr lang="en-US" sz="2800" i="1" dirty="0" err="1"/>
              <a:t>Tragopogon</a:t>
            </a:r>
            <a:r>
              <a:rPr lang="en-US" sz="2800" dirty="0"/>
              <a:t>, two new species </a:t>
            </a:r>
            <a:r>
              <a:rPr lang="en-US" sz="2400" dirty="0"/>
              <a:t>have evolved within the past 50-60 years. They are </a:t>
            </a:r>
            <a:r>
              <a:rPr lang="en-US" sz="2400" i="1" dirty="0"/>
              <a:t>T. </a:t>
            </a:r>
            <a:r>
              <a:rPr lang="en-US" sz="2400" i="1" dirty="0" err="1"/>
              <a:t>mirus</a:t>
            </a:r>
            <a:r>
              <a:rPr lang="en-US" sz="2400" dirty="0"/>
              <a:t> and </a:t>
            </a:r>
            <a:r>
              <a:rPr lang="en-US" sz="2400" i="1" dirty="0"/>
              <a:t>T. </a:t>
            </a:r>
            <a:r>
              <a:rPr lang="en-US" sz="2400" i="1" dirty="0" err="1"/>
              <a:t>miscellus</a:t>
            </a:r>
            <a:r>
              <a:rPr lang="en-US" sz="2400" dirty="0"/>
              <a:t>. The new species were formed when one diploid species fertilized a different diploid species and produced a </a:t>
            </a:r>
            <a:r>
              <a:rPr lang="en-US" sz="2400" dirty="0" err="1"/>
              <a:t>tetraploid</a:t>
            </a:r>
            <a:r>
              <a:rPr lang="en-US" sz="2400" dirty="0"/>
              <a:t> offspring. This </a:t>
            </a:r>
            <a:r>
              <a:rPr lang="en-US" sz="2400" dirty="0" err="1"/>
              <a:t>tetraploid</a:t>
            </a:r>
            <a:r>
              <a:rPr lang="en-US" sz="2400" dirty="0"/>
              <a:t> offspring could not fertilize or be fertilized by either of its two parent species types. It is reproductively isolated, the definition of a species. </a:t>
            </a:r>
          </a:p>
          <a:p>
            <a:pPr algn="just"/>
            <a:endParaRPr lang="en-US" sz="2400" dirty="0"/>
          </a:p>
        </p:txBody>
      </p:sp>
    </p:spTree>
    <p:extLst>
      <p:ext uri="{BB962C8B-B14F-4D97-AF65-F5344CB8AC3E}">
        <p14:creationId xmlns:p14="http://schemas.microsoft.com/office/powerpoint/2010/main" val="357842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Factors that promote sympatric speciation</a:t>
            </a:r>
          </a:p>
          <a:p>
            <a:r>
              <a:rPr lang="en-US" dirty="0" smtClean="0"/>
              <a:t>	1. Polyploidy</a:t>
            </a:r>
          </a:p>
          <a:p>
            <a:r>
              <a:rPr lang="en-US" dirty="0" smtClean="0"/>
              <a:t>	2. Habitat differentiation</a:t>
            </a:r>
          </a:p>
          <a:p>
            <a:r>
              <a:rPr lang="en-US" dirty="0" smtClean="0"/>
              <a:t>	3. Sexual selection</a:t>
            </a:r>
            <a:endParaRPr lang="en-US" dirty="0"/>
          </a:p>
        </p:txBody>
      </p:sp>
    </p:spTree>
    <p:extLst>
      <p:ext uri="{BB962C8B-B14F-4D97-AF65-F5344CB8AC3E}">
        <p14:creationId xmlns:p14="http://schemas.microsoft.com/office/powerpoint/2010/main" val="3861174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Extinction</a:t>
            </a:r>
            <a:endParaRPr lang="en-US" dirty="0"/>
          </a:p>
        </p:txBody>
      </p:sp>
      <p:sp>
        <p:nvSpPr>
          <p:cNvPr id="3" name="Content Placeholder 2"/>
          <p:cNvSpPr>
            <a:spLocks noGrp="1"/>
          </p:cNvSpPr>
          <p:nvPr>
            <p:ph idx="1"/>
          </p:nvPr>
        </p:nvSpPr>
        <p:spPr/>
        <p:txBody>
          <a:bodyPr/>
          <a:lstStyle/>
          <a:p>
            <a:r>
              <a:rPr lang="en-US" sz="2000" dirty="0"/>
              <a:t>Extinction is the ultimate fate of all species. </a:t>
            </a:r>
          </a:p>
          <a:p>
            <a:r>
              <a:rPr lang="en-US" sz="2000" dirty="0"/>
              <a:t>The reasons for extinction are numerous. </a:t>
            </a:r>
          </a:p>
          <a:p>
            <a:r>
              <a:rPr lang="en-US" sz="2000" dirty="0"/>
              <a:t>A species can be competitively excluded by a closely related species, the habitat a species lives in can disappear and/or the organisms that the species exploits could come up with an unbeatable defense. </a:t>
            </a:r>
          </a:p>
          <a:p>
            <a:endParaRPr lang="en-US" dirty="0"/>
          </a:p>
        </p:txBody>
      </p:sp>
    </p:spTree>
    <p:extLst>
      <p:ext uri="{BB962C8B-B14F-4D97-AF65-F5344CB8AC3E}">
        <p14:creationId xmlns:p14="http://schemas.microsoft.com/office/powerpoint/2010/main" val="1981704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EARTH</a:t>
            </a:r>
            <a:br>
              <a:rPr lang="en-US" dirty="0" smtClean="0"/>
            </a:br>
            <a:endParaRPr lang="en-US" dirty="0"/>
          </a:p>
        </p:txBody>
      </p:sp>
      <p:sp>
        <p:nvSpPr>
          <p:cNvPr id="3" name="Content Placeholder 2"/>
          <p:cNvSpPr>
            <a:spLocks noGrp="1"/>
          </p:cNvSpPr>
          <p:nvPr>
            <p:ph idx="1"/>
          </p:nvPr>
        </p:nvSpPr>
        <p:spPr/>
        <p:txBody>
          <a:bodyPr/>
          <a:lstStyle/>
          <a:p>
            <a:r>
              <a:rPr lang="en-US" dirty="0" smtClean="0"/>
              <a:t>Geologic records has told us that Earths time can be divided into three Eons, </a:t>
            </a:r>
          </a:p>
          <a:p>
            <a:r>
              <a:rPr lang="en-US" dirty="0" smtClean="0"/>
              <a:t>The first two Eons – the </a:t>
            </a:r>
            <a:r>
              <a:rPr lang="en-US" dirty="0" err="1" smtClean="0"/>
              <a:t>Archean</a:t>
            </a:r>
            <a:r>
              <a:rPr lang="en-US" dirty="0" smtClean="0"/>
              <a:t> and </a:t>
            </a:r>
            <a:r>
              <a:rPr lang="en-US" dirty="0" err="1" smtClean="0"/>
              <a:t>Protoezoic</a:t>
            </a:r>
            <a:r>
              <a:rPr lang="en-US" dirty="0" smtClean="0"/>
              <a:t>  together lasted approximately 4 billion years. The </a:t>
            </a:r>
            <a:r>
              <a:rPr lang="en-US" dirty="0" err="1" smtClean="0"/>
              <a:t>Phanerozoic</a:t>
            </a:r>
            <a:r>
              <a:rPr lang="en-US" dirty="0" smtClean="0"/>
              <a:t>  eon, the last half billion years ago encompasses most of the time that animals have existed on earth.</a:t>
            </a:r>
          </a:p>
          <a:p>
            <a:r>
              <a:rPr lang="en-US" dirty="0" smtClean="0"/>
              <a:t>It is divided into three Eras : the Paleozoic, Mesozoic and Cenozoic. </a:t>
            </a:r>
          </a:p>
          <a:p>
            <a:r>
              <a:rPr lang="en-US" dirty="0" smtClean="0"/>
              <a:t>Each era represents a distinct age in history of Earth and its life.</a:t>
            </a:r>
          </a:p>
          <a:p>
            <a:r>
              <a:rPr lang="en-US" dirty="0" smtClean="0"/>
              <a:t> The first evidence of life dates back to 3.5 billion </a:t>
            </a:r>
            <a:r>
              <a:rPr lang="en-US" dirty="0" err="1" smtClean="0"/>
              <a:t>yaers</a:t>
            </a:r>
            <a:r>
              <a:rPr lang="en-US" dirty="0" smtClean="0"/>
              <a:t> ago and the record comes from fossilized </a:t>
            </a:r>
            <a:r>
              <a:rPr lang="en-US" dirty="0" err="1" smtClean="0"/>
              <a:t>stromatolites</a:t>
            </a:r>
            <a:r>
              <a:rPr lang="en-US" dirty="0" smtClean="0"/>
              <a:t>, formed by </a:t>
            </a:r>
            <a:r>
              <a:rPr lang="en-US" dirty="0" err="1" smtClean="0"/>
              <a:t>Prokayotes</a:t>
            </a:r>
            <a:endParaRPr lang="en-US" dirty="0" smtClean="0"/>
          </a:p>
        </p:txBody>
      </p:sp>
    </p:spTree>
    <p:extLst>
      <p:ext uri="{BB962C8B-B14F-4D97-AF65-F5344CB8AC3E}">
        <p14:creationId xmlns:p14="http://schemas.microsoft.com/office/powerpoint/2010/main" val="1555046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Evolutionary trends in ANIMALS</a:t>
            </a:r>
            <a:endParaRPr lang="en-US" dirty="0"/>
          </a:p>
        </p:txBody>
      </p:sp>
      <p:sp>
        <p:nvSpPr>
          <p:cNvPr id="7" name="Content Placeholder 6"/>
          <p:cNvSpPr>
            <a:spLocks noGrp="1"/>
          </p:cNvSpPr>
          <p:nvPr>
            <p:ph idx="1"/>
          </p:nvPr>
        </p:nvSpPr>
        <p:spPr/>
        <p:txBody>
          <a:bodyPr>
            <a:normAutofit/>
          </a:bodyPr>
          <a:lstStyle/>
          <a:p>
            <a:r>
              <a:rPr lang="en-US" sz="2800" dirty="0">
                <a:solidFill>
                  <a:srgbClr val="FF0000"/>
                </a:solidFill>
              </a:rPr>
              <a:t>1. Trends in Symmetry</a:t>
            </a:r>
            <a:endParaRPr lang="en-US" sz="2800" dirty="0"/>
          </a:p>
          <a:p>
            <a:r>
              <a:rPr lang="en-US" sz="2800" dirty="0">
                <a:solidFill>
                  <a:schemeClr val="bg2"/>
                </a:solidFill>
              </a:rPr>
              <a:t>2. Trends in Digestive Tracts</a:t>
            </a:r>
            <a:endParaRPr lang="en-US" sz="2800" dirty="0"/>
          </a:p>
          <a:p>
            <a:r>
              <a:rPr lang="en-US" sz="2800" dirty="0">
                <a:solidFill>
                  <a:srgbClr val="333300"/>
                </a:solidFill>
              </a:rPr>
              <a:t>3. Trends in Body Cavities</a:t>
            </a:r>
          </a:p>
          <a:p>
            <a:r>
              <a:rPr lang="en-US" sz="2800" dirty="0"/>
              <a:t>4. Trends in Cephalization </a:t>
            </a:r>
          </a:p>
          <a:p>
            <a:r>
              <a:rPr lang="en-US" sz="2800" dirty="0">
                <a:solidFill>
                  <a:srgbClr val="FFFF00"/>
                </a:solidFill>
              </a:rPr>
              <a:t>5. Trends in Segmentation</a:t>
            </a:r>
          </a:p>
          <a:p>
            <a:r>
              <a:rPr lang="en-US" sz="2800" dirty="0">
                <a:solidFill>
                  <a:srgbClr val="FFFF00"/>
                </a:solidFill>
              </a:rPr>
              <a:t>6. Trends in Skeletal modification</a:t>
            </a:r>
          </a:p>
          <a:p>
            <a:endParaRPr lang="en-US" sz="2800" dirty="0"/>
          </a:p>
        </p:txBody>
      </p:sp>
    </p:spTree>
    <p:extLst>
      <p:ext uri="{BB962C8B-B14F-4D97-AF65-F5344CB8AC3E}">
        <p14:creationId xmlns:p14="http://schemas.microsoft.com/office/powerpoint/2010/main" val="2146456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solidFill>
                  <a:srgbClr val="FF0000"/>
                </a:solidFill>
              </a:rPr>
              <a:t>Asymmetry ( No Symmetry )</a:t>
            </a:r>
            <a:endParaRPr lang="en-US" dirty="0"/>
          </a:p>
          <a:p>
            <a:r>
              <a:rPr lang="en-US" dirty="0">
                <a:solidFill>
                  <a:schemeClr val="bg2"/>
                </a:solidFill>
              </a:rPr>
              <a:t>Radial Symmetry</a:t>
            </a:r>
            <a:endParaRPr lang="en-US" dirty="0"/>
          </a:p>
          <a:p>
            <a:r>
              <a:rPr lang="en-US" dirty="0"/>
              <a:t>Bilateral Symmetry</a:t>
            </a:r>
          </a:p>
          <a:p>
            <a:endParaRPr lang="en-US" dirty="0"/>
          </a:p>
        </p:txBody>
      </p:sp>
      <p:sp>
        <p:nvSpPr>
          <p:cNvPr id="4" name="Title 3"/>
          <p:cNvSpPr>
            <a:spLocks noGrp="1"/>
          </p:cNvSpPr>
          <p:nvPr>
            <p:ph type="title"/>
          </p:nvPr>
        </p:nvSpPr>
        <p:spPr/>
        <p:txBody>
          <a:bodyPr/>
          <a:lstStyle/>
          <a:p>
            <a:r>
              <a:rPr lang="en-US" dirty="0" smtClean="0"/>
              <a:t>EVOLTUTIONARY TREND IN SYMMETRY</a:t>
            </a:r>
            <a:endParaRPr lang="en-US" dirty="0"/>
          </a:p>
        </p:txBody>
      </p:sp>
      <p:pic>
        <p:nvPicPr>
          <p:cNvPr id="5" name="Content Placeholder 4" descr="Symmetry"/>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85298" y="990600"/>
            <a:ext cx="4425502"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45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solidFill>
                  <a:srgbClr val="FF0000"/>
                </a:solidFill>
              </a:rPr>
              <a:t>Incomplete</a:t>
            </a:r>
            <a:endParaRPr lang="en-US" dirty="0"/>
          </a:p>
          <a:p>
            <a:r>
              <a:rPr lang="en-US" dirty="0">
                <a:solidFill>
                  <a:schemeClr val="bg2"/>
                </a:solidFill>
              </a:rPr>
              <a:t>Complete</a:t>
            </a:r>
            <a:endParaRPr lang="en-US" dirty="0"/>
          </a:p>
          <a:p>
            <a:endParaRPr lang="en-US" dirty="0"/>
          </a:p>
        </p:txBody>
      </p:sp>
      <p:sp>
        <p:nvSpPr>
          <p:cNvPr id="4" name="Title 3"/>
          <p:cNvSpPr>
            <a:spLocks noGrp="1"/>
          </p:cNvSpPr>
          <p:nvPr>
            <p:ph type="title"/>
          </p:nvPr>
        </p:nvSpPr>
        <p:spPr/>
        <p:txBody>
          <a:bodyPr/>
          <a:lstStyle/>
          <a:p>
            <a:r>
              <a:rPr lang="en-US" dirty="0" smtClean="0"/>
              <a:t>Digestive system			complete</a:t>
            </a:r>
            <a:endParaRPr lang="en-US" dirty="0"/>
          </a:p>
        </p:txBody>
      </p:sp>
      <p:pic>
        <p:nvPicPr>
          <p:cNvPr id="5" name="Content Placeholder 4" descr="Ascari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24588" y="1066800"/>
            <a:ext cx="3200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2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Evolutionary trend</a:t>
            </a:r>
          </a:p>
        </p:txBody>
      </p:sp>
      <p:sp>
        <p:nvSpPr>
          <p:cNvPr id="3" name="Content Placeholder 2"/>
          <p:cNvSpPr>
            <a:spLocks noGrp="1"/>
          </p:cNvSpPr>
          <p:nvPr>
            <p:ph idx="1"/>
          </p:nvPr>
        </p:nvSpPr>
        <p:spPr>
          <a:xfrm>
            <a:off x="677334" y="1399309"/>
            <a:ext cx="8596668" cy="5209309"/>
          </a:xfrm>
          <a:pattFill prst="pct5">
            <a:fgClr>
              <a:schemeClr val="accent1"/>
            </a:fgClr>
            <a:bgClr>
              <a:schemeClr val="bg1"/>
            </a:bgClr>
          </a:pattFill>
        </p:spPr>
        <p:txBody>
          <a:bodyPr/>
          <a:lstStyle/>
          <a:p>
            <a:r>
              <a:rPr lang="en-GB" dirty="0" smtClean="0"/>
              <a:t>EVOLUTIONARY TREND </a:t>
            </a:r>
          </a:p>
          <a:p>
            <a:pPr lvl="1"/>
            <a:r>
              <a:rPr lang="en-GB" dirty="0" smtClean="0"/>
              <a:t>Can be defined as a persistent, directional change in a character state, or set of character states, resulting in a significant change through time.</a:t>
            </a:r>
          </a:p>
          <a:p>
            <a:endParaRPr lang="en-US" b="1" dirty="0" smtClean="0"/>
          </a:p>
          <a:p>
            <a:r>
              <a:rPr lang="en-US" b="1" dirty="0" smtClean="0"/>
              <a:t>Evolution</a:t>
            </a:r>
            <a:r>
              <a:rPr lang="en-US" dirty="0" smtClean="0"/>
              <a:t> means unrolling or unfolding. It is a process of gradual and orderly change from one condition to another. Such gradual and orderly changes are taking place in all the living, as well as non-living things.</a:t>
            </a:r>
          </a:p>
          <a:p>
            <a:endParaRPr lang="en-US" dirty="0" smtClean="0"/>
          </a:p>
          <a:p>
            <a:r>
              <a:rPr lang="en-US" dirty="0" smtClean="0"/>
              <a:t>EVOLUTION IS </a:t>
            </a:r>
            <a:r>
              <a:rPr lang="en-US" dirty="0"/>
              <a:t> </a:t>
            </a:r>
            <a:r>
              <a:rPr lang="en-US" dirty="0" smtClean="0"/>
              <a:t>a scientific </a:t>
            </a:r>
            <a:r>
              <a:rPr lang="en-US" dirty="0"/>
              <a:t>theory proposed by Charles Darwin. It occurs at the population level, It is made possible by genetic </a:t>
            </a:r>
            <a:r>
              <a:rPr lang="en-US" dirty="0" smtClean="0"/>
              <a:t>variations</a:t>
            </a:r>
          </a:p>
          <a:p>
            <a:endParaRPr lang="en-US" dirty="0"/>
          </a:p>
          <a:p>
            <a:r>
              <a:rPr lang="en-US" dirty="0" smtClean="0"/>
              <a:t>Evolutionary trends can be determined by evaluating the amount of morphometric change per unit time.</a:t>
            </a:r>
            <a:endParaRPr lang="en-US" dirty="0"/>
          </a:p>
          <a:p>
            <a:endParaRPr lang="en-GB" dirty="0"/>
          </a:p>
        </p:txBody>
      </p:sp>
    </p:spTree>
    <p:extLst>
      <p:ext uri="{BB962C8B-B14F-4D97-AF65-F5344CB8AC3E}">
        <p14:creationId xmlns:p14="http://schemas.microsoft.com/office/powerpoint/2010/main" val="1060469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r"/>
            <a:r>
              <a:rPr lang="en-US"/>
              <a:t>      </a:t>
            </a:r>
            <a:r>
              <a:rPr lang="en-US">
                <a:solidFill>
                  <a:srgbClr val="FFFF00"/>
                </a:solidFill>
              </a:rPr>
              <a:t>Incomplete</a:t>
            </a:r>
            <a:endParaRPr lang="en-US"/>
          </a:p>
        </p:txBody>
      </p:sp>
      <p:sp>
        <p:nvSpPr>
          <p:cNvPr id="5123" name="Rectangle 3"/>
          <p:cNvSpPr>
            <a:spLocks noGrp="1" noChangeArrowheads="1"/>
          </p:cNvSpPr>
          <p:nvPr>
            <p:ph type="body" idx="1"/>
          </p:nvPr>
        </p:nvSpPr>
        <p:spPr/>
        <p:txBody>
          <a:bodyPr/>
          <a:lstStyle/>
          <a:p>
            <a:endParaRPr lang="en-US"/>
          </a:p>
        </p:txBody>
      </p:sp>
      <p:pic>
        <p:nvPicPr>
          <p:cNvPr id="5124" name="Picture 4" descr="CLOS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40386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LOSI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67000"/>
            <a:ext cx="3810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LOSIN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114800"/>
            <a:ext cx="39624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752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additive="base">
                                        <p:cTn id="13" dur="500" fill="hold"/>
                                        <p:tgtEl>
                                          <p:spTgt spid="5125"/>
                                        </p:tgtEl>
                                        <p:attrNameLst>
                                          <p:attrName>ppt_x</p:attrName>
                                        </p:attrNameLst>
                                      </p:cBhvr>
                                      <p:tavLst>
                                        <p:tav tm="0">
                                          <p:val>
                                            <p:strVal val="0-#ppt_w/2"/>
                                          </p:val>
                                        </p:tav>
                                        <p:tav tm="100000">
                                          <p:val>
                                            <p:strVal val="#ppt_x"/>
                                          </p:val>
                                        </p:tav>
                                      </p:tavLst>
                                    </p:anim>
                                    <p:anim calcmode="lin" valueType="num">
                                      <p:cBhvr additive="base">
                                        <p:cTn id="14" dur="500" fill="hold"/>
                                        <p:tgtEl>
                                          <p:spTgt spid="51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500" fill="hold"/>
                                        <p:tgtEl>
                                          <p:spTgt spid="5126"/>
                                        </p:tgtEl>
                                        <p:attrNameLst>
                                          <p:attrName>ppt_x</p:attrName>
                                        </p:attrNameLst>
                                      </p:cBhvr>
                                      <p:tavLst>
                                        <p:tav tm="0">
                                          <p:val>
                                            <p:strVal val="1+#ppt_w/2"/>
                                          </p:val>
                                        </p:tav>
                                        <p:tav tm="100000">
                                          <p:val>
                                            <p:strVal val="#ppt_x"/>
                                          </p:val>
                                        </p:tav>
                                      </p:tavLst>
                                    </p:anim>
                                    <p:anim calcmode="lin" valueType="num">
                                      <p:cBhvr additive="base">
                                        <p:cTn id="20"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additive="base">
                                        <p:cTn id="25" dur="500" fill="hold"/>
                                        <p:tgtEl>
                                          <p:spTgt spid="512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Trend in Body cavity</a:t>
            </a:r>
            <a:endParaRPr lang="en-US" dirty="0"/>
          </a:p>
        </p:txBody>
      </p:sp>
      <p:sp>
        <p:nvSpPr>
          <p:cNvPr id="3" name="Content Placeholder 2"/>
          <p:cNvSpPr>
            <a:spLocks noGrp="1"/>
          </p:cNvSpPr>
          <p:nvPr>
            <p:ph idx="1"/>
          </p:nvPr>
        </p:nvSpPr>
        <p:spPr/>
        <p:txBody>
          <a:bodyPr>
            <a:normAutofit/>
          </a:bodyPr>
          <a:lstStyle/>
          <a:p>
            <a:r>
              <a:rPr lang="en-US" sz="2400" dirty="0" err="1">
                <a:solidFill>
                  <a:schemeClr val="bg2"/>
                </a:solidFill>
              </a:rPr>
              <a:t>Acoelom</a:t>
            </a:r>
            <a:r>
              <a:rPr lang="en-US" sz="2400" dirty="0">
                <a:solidFill>
                  <a:schemeClr val="bg2"/>
                </a:solidFill>
              </a:rPr>
              <a:t> (No Coelom )</a:t>
            </a:r>
            <a:r>
              <a:rPr lang="en-US" sz="2400" dirty="0" err="1">
                <a:solidFill>
                  <a:schemeClr val="bg2"/>
                </a:solidFill>
              </a:rPr>
              <a:t>e.g</a:t>
            </a:r>
            <a:r>
              <a:rPr lang="en-US" sz="2400" dirty="0">
                <a:solidFill>
                  <a:schemeClr val="bg2"/>
                </a:solidFill>
              </a:rPr>
              <a:t> </a:t>
            </a:r>
            <a:r>
              <a:rPr lang="en-US" sz="2400" dirty="0" err="1">
                <a:solidFill>
                  <a:schemeClr val="bg2"/>
                </a:solidFill>
              </a:rPr>
              <a:t>platyhelminthes</a:t>
            </a:r>
            <a:r>
              <a:rPr lang="en-US" sz="2400" dirty="0">
                <a:solidFill>
                  <a:schemeClr val="bg2"/>
                </a:solidFill>
              </a:rPr>
              <a:t>  Flatworms</a:t>
            </a:r>
          </a:p>
          <a:p>
            <a:r>
              <a:rPr lang="en-US" sz="2400" dirty="0" err="1"/>
              <a:t>Pseudocoelom</a:t>
            </a:r>
            <a:r>
              <a:rPr lang="en-US" sz="2400" dirty="0"/>
              <a:t> (False Body Cavity) </a:t>
            </a:r>
            <a:r>
              <a:rPr lang="en-US" sz="2400" dirty="0" err="1"/>
              <a:t>e.g</a:t>
            </a:r>
            <a:r>
              <a:rPr lang="en-US" sz="2400" dirty="0"/>
              <a:t> Round worm (</a:t>
            </a:r>
            <a:r>
              <a:rPr lang="en-US" sz="2400" dirty="0" err="1"/>
              <a:t>Ascaris</a:t>
            </a:r>
            <a:r>
              <a:rPr lang="en-US" sz="2400" dirty="0"/>
              <a:t>)</a:t>
            </a:r>
          </a:p>
          <a:p>
            <a:r>
              <a:rPr lang="en-US" sz="2400" dirty="0">
                <a:solidFill>
                  <a:srgbClr val="FFFF00"/>
                </a:solidFill>
              </a:rPr>
              <a:t>Coelom (True Coelom) </a:t>
            </a:r>
            <a:r>
              <a:rPr lang="en-US" sz="2400" dirty="0" err="1">
                <a:solidFill>
                  <a:srgbClr val="FFFF00"/>
                </a:solidFill>
              </a:rPr>
              <a:t>e.g</a:t>
            </a:r>
            <a:r>
              <a:rPr lang="en-US" sz="2400" dirty="0">
                <a:solidFill>
                  <a:srgbClr val="FFFF00"/>
                </a:solidFill>
              </a:rPr>
              <a:t> Earthworm </a:t>
            </a:r>
          </a:p>
          <a:p>
            <a:endParaRPr lang="en-US" sz="2400" dirty="0"/>
          </a:p>
        </p:txBody>
      </p:sp>
    </p:spTree>
    <p:extLst>
      <p:ext uri="{BB962C8B-B14F-4D97-AF65-F5344CB8AC3E}">
        <p14:creationId xmlns:p14="http://schemas.microsoft.com/office/powerpoint/2010/main" val="3205231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coelom and </a:t>
            </a:r>
            <a:r>
              <a:rPr lang="en-US" dirty="0" err="1" smtClean="0"/>
              <a:t>psuedocoelom</a:t>
            </a:r>
            <a:r>
              <a:rPr lang="en-US" dirty="0" smtClean="0"/>
              <a:t> </a:t>
            </a:r>
            <a:endParaRPr lang="en-US" dirty="0"/>
          </a:p>
        </p:txBody>
      </p:sp>
      <p:sp>
        <p:nvSpPr>
          <p:cNvPr id="3" name="Content Placeholder 2"/>
          <p:cNvSpPr>
            <a:spLocks noGrp="1"/>
          </p:cNvSpPr>
          <p:nvPr>
            <p:ph sz="half" idx="2"/>
          </p:nvPr>
        </p:nvSpPr>
        <p:spPr>
          <a:xfrm>
            <a:off x="1905000" y="1701848"/>
            <a:ext cx="4114800" cy="4394152"/>
          </a:xfrm>
        </p:spPr>
        <p:txBody>
          <a:bodyPr>
            <a:normAutofit fontScale="25000" lnSpcReduction="20000"/>
          </a:bodyPr>
          <a:lstStyle/>
          <a:p>
            <a:pPr>
              <a:lnSpc>
                <a:spcPct val="90000"/>
              </a:lnSpc>
            </a:pPr>
            <a:r>
              <a:rPr lang="en-US" sz="8000" dirty="0">
                <a:solidFill>
                  <a:srgbClr val="FF0000"/>
                </a:solidFill>
              </a:rPr>
              <a:t>The reproductive and digestive organs can evolve more complex shapes and functions.</a:t>
            </a:r>
          </a:p>
          <a:p>
            <a:pPr>
              <a:lnSpc>
                <a:spcPct val="90000"/>
              </a:lnSpc>
            </a:pPr>
            <a:r>
              <a:rPr lang="en-US" sz="8000" dirty="0"/>
              <a:t>The gut tube and other organs are cushioned and thus better protected.</a:t>
            </a:r>
          </a:p>
          <a:p>
            <a:pPr>
              <a:lnSpc>
                <a:spcPct val="90000"/>
              </a:lnSpc>
            </a:pPr>
            <a:r>
              <a:rPr lang="en-US" sz="8000" dirty="0">
                <a:solidFill>
                  <a:srgbClr val="669900"/>
                </a:solidFill>
              </a:rPr>
              <a:t>Can act as </a:t>
            </a:r>
            <a:r>
              <a:rPr lang="en-US" sz="8000" dirty="0" err="1">
                <a:solidFill>
                  <a:srgbClr val="669900"/>
                </a:solidFill>
              </a:rPr>
              <a:t>hydroskeleton</a:t>
            </a:r>
            <a:r>
              <a:rPr lang="en-US" sz="8000" dirty="0">
                <a:solidFill>
                  <a:srgbClr val="669900"/>
                </a:solidFill>
              </a:rPr>
              <a:t> providing </a:t>
            </a:r>
            <a:r>
              <a:rPr lang="en-US" sz="8000" dirty="0">
                <a:solidFill>
                  <a:srgbClr val="FFFF00"/>
                </a:solidFill>
              </a:rPr>
              <a:t>support</a:t>
            </a:r>
            <a:r>
              <a:rPr lang="en-US" sz="8000" dirty="0">
                <a:solidFill>
                  <a:srgbClr val="669900"/>
                </a:solidFill>
              </a:rPr>
              <a:t> and </a:t>
            </a:r>
            <a:r>
              <a:rPr lang="en-US" sz="8000" dirty="0">
                <a:solidFill>
                  <a:srgbClr val="FFFF00"/>
                </a:solidFill>
              </a:rPr>
              <a:t>rigidity</a:t>
            </a:r>
            <a:r>
              <a:rPr lang="en-US" sz="8000" dirty="0">
                <a:solidFill>
                  <a:srgbClr val="669900"/>
                </a:solidFill>
              </a:rPr>
              <a:t> for the soft animal.</a:t>
            </a:r>
            <a:endParaRPr lang="en-US" sz="8000" dirty="0">
              <a:solidFill>
                <a:srgbClr val="FF33CC"/>
              </a:solidFill>
            </a:endParaRPr>
          </a:p>
          <a:p>
            <a:pPr>
              <a:lnSpc>
                <a:spcPct val="90000"/>
              </a:lnSpc>
            </a:pPr>
            <a:r>
              <a:rPr lang="en-US" sz="8000" dirty="0">
                <a:solidFill>
                  <a:schemeClr val="bg2"/>
                </a:solidFill>
              </a:rPr>
              <a:t>The activities of the suspended gut can take place undisturbed by the activity of the animal’s outer</a:t>
            </a:r>
          </a:p>
          <a:p>
            <a:pPr>
              <a:lnSpc>
                <a:spcPct val="90000"/>
              </a:lnSpc>
            </a:pPr>
            <a:endParaRPr lang="en-US" dirty="0"/>
          </a:p>
        </p:txBody>
      </p:sp>
      <p:sp>
        <p:nvSpPr>
          <p:cNvPr id="6" name="Text Placeholder 5"/>
          <p:cNvSpPr>
            <a:spLocks noGrp="1"/>
          </p:cNvSpPr>
          <p:nvPr>
            <p:ph type="body" sz="quarter" idx="3"/>
          </p:nvPr>
        </p:nvSpPr>
        <p:spPr/>
        <p:txBody>
          <a:bodyPr/>
          <a:lstStyle/>
          <a:p>
            <a:endParaRPr lang="en-US"/>
          </a:p>
        </p:txBody>
      </p:sp>
      <p:sp>
        <p:nvSpPr>
          <p:cNvPr id="7" name="Content Placeholder 6"/>
          <p:cNvSpPr>
            <a:spLocks noGrp="1"/>
          </p:cNvSpPr>
          <p:nvPr>
            <p:ph sz="quarter" idx="4"/>
          </p:nvPr>
        </p:nvSpPr>
        <p:spPr/>
        <p:txBody>
          <a:bodyPr/>
          <a:lstStyle/>
          <a:p>
            <a:endParaRPr lang="en-US" dirty="0"/>
          </a:p>
        </p:txBody>
      </p:sp>
      <p:pic>
        <p:nvPicPr>
          <p:cNvPr id="4" name="Picture 4" descr="Body p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762000"/>
            <a:ext cx="5236216"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472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052" descr="P469-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457200"/>
            <a:ext cx="6400800" cy="63143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2353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594360"/>
            <a:ext cx="7520940" cy="777240"/>
          </a:xfrm>
        </p:spPr>
        <p:txBody>
          <a:bodyPr>
            <a:normAutofit fontScale="90000"/>
          </a:bodyPr>
          <a:lstStyle/>
          <a:p>
            <a:r>
              <a:rPr lang="en-US" sz="3200" dirty="0"/>
              <a:t>EVOLUTIONARY TREND IN CEPHALIZATION</a:t>
            </a:r>
          </a:p>
        </p:txBody>
      </p:sp>
      <p:sp>
        <p:nvSpPr>
          <p:cNvPr id="3" name="Content Placeholder 2"/>
          <p:cNvSpPr>
            <a:spLocks noGrp="1"/>
          </p:cNvSpPr>
          <p:nvPr>
            <p:ph idx="1"/>
          </p:nvPr>
        </p:nvSpPr>
        <p:spPr>
          <a:xfrm>
            <a:off x="2346960" y="1758424"/>
            <a:ext cx="7520940" cy="3804177"/>
          </a:xfrm>
        </p:spPr>
        <p:txBody>
          <a:bodyPr>
            <a:normAutofit/>
          </a:bodyPr>
          <a:lstStyle/>
          <a:p>
            <a:r>
              <a:rPr lang="en-US" sz="2800" b="1" dirty="0"/>
              <a:t>Cephalization</a:t>
            </a:r>
            <a:r>
              <a:rPr lang="en-US" sz="2800" dirty="0"/>
              <a:t> is considered an evolutionary trend, whereby nervous tissue, over many generations, becomes concentrated toward one end of an organism. </a:t>
            </a:r>
          </a:p>
          <a:p>
            <a:r>
              <a:rPr lang="en-US" sz="2800" dirty="0"/>
              <a:t>This process eventually produces a head region with sensory organs.</a:t>
            </a:r>
          </a:p>
        </p:txBody>
      </p:sp>
    </p:spTree>
    <p:extLst>
      <p:ext uri="{BB962C8B-B14F-4D97-AF65-F5344CB8AC3E}">
        <p14:creationId xmlns:p14="http://schemas.microsoft.com/office/powerpoint/2010/main" val="936495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u="sng" dirty="0">
                <a:solidFill>
                  <a:schemeClr val="bg2"/>
                </a:solidFill>
              </a:rPr>
              <a:t>Protostomes</a:t>
            </a:r>
            <a:r>
              <a:rPr lang="en-US" sz="2400" dirty="0">
                <a:solidFill>
                  <a:schemeClr val="bg2"/>
                </a:solidFill>
              </a:rPr>
              <a:t> or “First Mouth Animals”</a:t>
            </a:r>
          </a:p>
          <a:p>
            <a:pPr>
              <a:buFontTx/>
              <a:buNone/>
            </a:pPr>
            <a:r>
              <a:rPr lang="en-US" sz="2400" dirty="0"/>
              <a:t>   During their embryonic development the mouth forms first and the anus second.</a:t>
            </a:r>
            <a:endParaRPr lang="en-US" sz="2400" dirty="0">
              <a:solidFill>
                <a:schemeClr val="bg2"/>
              </a:solidFill>
            </a:endParaRPr>
          </a:p>
          <a:p>
            <a:r>
              <a:rPr lang="en-US" sz="2400" b="1" u="sng" dirty="0" err="1">
                <a:solidFill>
                  <a:srgbClr val="FFFF00"/>
                </a:solidFill>
              </a:rPr>
              <a:t>Deuterostomes</a:t>
            </a:r>
            <a:r>
              <a:rPr lang="en-US" sz="2400" dirty="0">
                <a:solidFill>
                  <a:srgbClr val="FFFF00"/>
                </a:solidFill>
              </a:rPr>
              <a:t>: “Second Mouth Animals”</a:t>
            </a:r>
          </a:p>
          <a:p>
            <a:pPr>
              <a:buFontTx/>
              <a:buNone/>
            </a:pPr>
            <a:r>
              <a:rPr lang="en-US" sz="2400" dirty="0"/>
              <a:t>   During their embryonic development the anus forms first and the mouth second.</a:t>
            </a:r>
          </a:p>
          <a:p>
            <a:endParaRPr lang="en-US" sz="2400" dirty="0"/>
          </a:p>
        </p:txBody>
      </p:sp>
    </p:spTree>
    <p:extLst>
      <p:ext uri="{BB962C8B-B14F-4D97-AF65-F5344CB8AC3E}">
        <p14:creationId xmlns:p14="http://schemas.microsoft.com/office/powerpoint/2010/main" val="3007761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solidFill>
                  <a:srgbClr val="FFFF00"/>
                </a:solidFill>
              </a:rPr>
              <a:t>Larva </a:t>
            </a:r>
            <a:endParaRPr lang="en-US"/>
          </a:p>
        </p:txBody>
      </p:sp>
      <p:pic>
        <p:nvPicPr>
          <p:cNvPr id="28677" name="Picture 5" descr="Larva"/>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7010400" y="2667001"/>
            <a:ext cx="2098824" cy="27247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6" name="Picture 4" descr="Larva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30476"/>
            <a:ext cx="3030538" cy="3667125"/>
          </a:xfrm>
          <a:prstGeom prst="rect">
            <a:avLst/>
          </a:prstGeom>
          <a:noFill/>
          <a:extLst>
            <a:ext uri="{909E8E84-426E-40DD-AFC4-6F175D3DCCD1}">
              <a14:hiddenFill xmlns:a14="http://schemas.microsoft.com/office/drawing/2010/main">
                <a:solidFill>
                  <a:srgbClr val="FFFFFF"/>
                </a:solidFill>
              </a14:hiddenFill>
            </a:ext>
          </a:extLst>
        </p:spPr>
      </p:pic>
      <p:sp>
        <p:nvSpPr>
          <p:cNvPr id="28680" name="Rectangle 8"/>
          <p:cNvSpPr>
            <a:spLocks noChangeArrowheads="1"/>
          </p:cNvSpPr>
          <p:nvPr/>
        </p:nvSpPr>
        <p:spPr bwMode="auto">
          <a:xfrm>
            <a:off x="2819401" y="2209800"/>
            <a:ext cx="1636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000000"/>
                  </a:outerShdw>
                </a:effectLst>
              </a:rPr>
              <a:t>Deuterostome</a:t>
            </a:r>
          </a:p>
        </p:txBody>
      </p:sp>
      <p:sp>
        <p:nvSpPr>
          <p:cNvPr id="28683" name="Rectangle 11"/>
          <p:cNvSpPr>
            <a:spLocks noChangeArrowheads="1"/>
          </p:cNvSpPr>
          <p:nvPr/>
        </p:nvSpPr>
        <p:spPr bwMode="auto">
          <a:xfrm>
            <a:off x="7239000" y="2209800"/>
            <a:ext cx="1356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000000"/>
                  </a:outerShdw>
                </a:effectLst>
              </a:rPr>
              <a:t>Protostome</a:t>
            </a:r>
          </a:p>
        </p:txBody>
      </p:sp>
    </p:spTree>
    <p:extLst>
      <p:ext uri="{BB962C8B-B14F-4D97-AF65-F5344CB8AC3E}">
        <p14:creationId xmlns:p14="http://schemas.microsoft.com/office/powerpoint/2010/main" val="27296847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ox(out)">
                                      <p:cBhvr>
                                        <p:cTn id="7" dur="500"/>
                                        <p:tgtEl>
                                          <p:spTgt spid="286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 calcmode="lin" valueType="num">
                                      <p:cBhvr additive="base">
                                        <p:cTn id="12" dur="500" fill="hold"/>
                                        <p:tgtEl>
                                          <p:spTgt spid="28676"/>
                                        </p:tgtEl>
                                        <p:attrNameLst>
                                          <p:attrName>ppt_x</p:attrName>
                                        </p:attrNameLst>
                                      </p:cBhvr>
                                      <p:tavLst>
                                        <p:tav tm="0">
                                          <p:val>
                                            <p:strVal val="#ppt_x"/>
                                          </p:val>
                                        </p:tav>
                                        <p:tav tm="100000">
                                          <p:val>
                                            <p:strVal val="#ppt_x"/>
                                          </p:val>
                                        </p:tav>
                                      </p:tavLst>
                                    </p:anim>
                                    <p:anim calcmode="lin" valueType="num">
                                      <p:cBhvr additive="base">
                                        <p:cTn id="13"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 calcmode="lin" valueType="num">
                                      <p:cBhvr additive="base">
                                        <p:cTn id="18" dur="500" fill="hold"/>
                                        <p:tgtEl>
                                          <p:spTgt spid="28677"/>
                                        </p:tgtEl>
                                        <p:attrNameLst>
                                          <p:attrName>ppt_x</p:attrName>
                                        </p:attrNameLst>
                                      </p:cBhvr>
                                      <p:tavLst>
                                        <p:tav tm="0">
                                          <p:val>
                                            <p:strVal val="#ppt_x"/>
                                          </p:val>
                                        </p:tav>
                                        <p:tav tm="100000">
                                          <p:val>
                                            <p:strVal val="#ppt_x"/>
                                          </p:val>
                                        </p:tav>
                                      </p:tavLst>
                                    </p:anim>
                                    <p:anim calcmode="lin" valueType="num">
                                      <p:cBhvr additive="base">
                                        <p:cTn id="19" dur="500" fill="hold"/>
                                        <p:tgtEl>
                                          <p:spTgt spid="286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Trend in Segmentation</a:t>
            </a:r>
            <a:endParaRPr lang="en-US" dirty="0"/>
          </a:p>
        </p:txBody>
      </p:sp>
      <p:sp>
        <p:nvSpPr>
          <p:cNvPr id="3" name="Content Placeholder 2"/>
          <p:cNvSpPr>
            <a:spLocks noGrp="1"/>
          </p:cNvSpPr>
          <p:nvPr>
            <p:ph idx="1"/>
          </p:nvPr>
        </p:nvSpPr>
        <p:spPr/>
        <p:txBody>
          <a:bodyPr/>
          <a:lstStyle/>
          <a:p>
            <a:r>
              <a:rPr lang="en-US" b="1" dirty="0" smtClean="0"/>
              <a:t>Segmentation</a:t>
            </a:r>
            <a:r>
              <a:rPr lang="en-US" dirty="0" smtClean="0"/>
              <a:t> in biology refers to the division of some </a:t>
            </a:r>
            <a:r>
              <a:rPr lang="en-US" dirty="0" smtClean="0">
                <a:hlinkClick r:id="rId2" tooltip="Animal"/>
              </a:rPr>
              <a:t>animal</a:t>
            </a:r>
            <a:r>
              <a:rPr lang="en-US" dirty="0" smtClean="0"/>
              <a:t> and </a:t>
            </a:r>
            <a:r>
              <a:rPr lang="en-US" dirty="0" smtClean="0">
                <a:hlinkClick r:id="rId3" tooltip="Plant"/>
              </a:rPr>
              <a:t>plant</a:t>
            </a:r>
            <a:r>
              <a:rPr lang="en-US" dirty="0" smtClean="0"/>
              <a:t> </a:t>
            </a:r>
            <a:r>
              <a:rPr lang="en-US" dirty="0" smtClean="0">
                <a:hlinkClick r:id="rId4" tooltip="Body plan"/>
              </a:rPr>
              <a:t>body plans</a:t>
            </a:r>
            <a:r>
              <a:rPr lang="en-US" dirty="0" smtClean="0"/>
              <a:t> into a series of repetitive segments.   </a:t>
            </a:r>
          </a:p>
          <a:p>
            <a:r>
              <a:rPr lang="en-US" sz="2400" dirty="0"/>
              <a:t>i. this similar repeated units permit larger organisms</a:t>
            </a:r>
          </a:p>
          <a:p>
            <a:r>
              <a:rPr lang="en-US" sz="2400" dirty="0"/>
              <a:t>ii. in annelids (segmented worms), segments are similar</a:t>
            </a:r>
          </a:p>
          <a:p>
            <a:r>
              <a:rPr lang="en-US" sz="2400" dirty="0"/>
              <a:t>-- form fluid filled compartments that can be stretched or compressed separately-- worm locomotion</a:t>
            </a:r>
          </a:p>
          <a:p>
            <a:r>
              <a:rPr lang="en-US" sz="2400" dirty="0"/>
              <a:t>iii. segmentation permits specialization of different segments </a:t>
            </a:r>
          </a:p>
          <a:p>
            <a:endParaRPr lang="en-US" sz="2400" dirty="0"/>
          </a:p>
        </p:txBody>
      </p:sp>
    </p:spTree>
    <p:extLst>
      <p:ext uri="{BB962C8B-B14F-4D97-AF65-F5344CB8AC3E}">
        <p14:creationId xmlns:p14="http://schemas.microsoft.com/office/powerpoint/2010/main" val="105216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760"/>
            <a:ext cx="8534400" cy="548640"/>
          </a:xfrm>
        </p:spPr>
        <p:txBody>
          <a:bodyPr>
            <a:normAutofit fontScale="90000"/>
          </a:bodyPr>
          <a:lstStyle/>
          <a:p>
            <a:r>
              <a:rPr lang="en-US" dirty="0"/>
              <a:t>Evolutionary Trend in </a:t>
            </a:r>
            <a:r>
              <a:rPr lang="en-US" dirty="0" smtClean="0"/>
              <a:t>SKELETAL MODIFICATION</a:t>
            </a:r>
            <a:endParaRPr lang="en-GB" dirty="0"/>
          </a:p>
        </p:txBody>
      </p:sp>
      <p:sp>
        <p:nvSpPr>
          <p:cNvPr id="3" name="Content Placeholder 2"/>
          <p:cNvSpPr>
            <a:spLocks noGrp="1"/>
          </p:cNvSpPr>
          <p:nvPr>
            <p:ph idx="1"/>
          </p:nvPr>
        </p:nvSpPr>
        <p:spPr>
          <a:xfrm>
            <a:off x="483356" y="1866333"/>
            <a:ext cx="8763000" cy="4397989"/>
          </a:xfrm>
        </p:spPr>
        <p:txBody>
          <a:bodyPr>
            <a:normAutofit/>
          </a:bodyPr>
          <a:lstStyle/>
          <a:p>
            <a:r>
              <a:rPr lang="en-GB" dirty="0" smtClean="0"/>
              <a:t>TREND AMONG PRIMATE</a:t>
            </a:r>
          </a:p>
          <a:p>
            <a:pPr>
              <a:buFont typeface="Arial" panose="020B0604020202020204" pitchFamily="34" charset="0"/>
              <a:buChar char="•"/>
            </a:pPr>
            <a:r>
              <a:rPr lang="en-GB" dirty="0" smtClean="0"/>
              <a:t>FROM LEGGED GAITS TO SPECIALIZED MODE OF LOCOMOTION E.G BIPEDALISM (TWO LEGGED GAIT)</a:t>
            </a:r>
          </a:p>
          <a:p>
            <a:pPr lvl="2">
              <a:buFont typeface="Arial" panose="020B0604020202020204" pitchFamily="34" charset="0"/>
              <a:buChar char="•"/>
            </a:pPr>
            <a:r>
              <a:rPr lang="en-GB" dirty="0"/>
              <a:t>CHANGES IN THE SHOULDERS, BACKBONE, PELVIC GIRDLE, LEGS AND </a:t>
            </a:r>
          </a:p>
          <a:p>
            <a:pPr lvl="2">
              <a:buFont typeface="Arial" panose="020B0604020202020204" pitchFamily="34" charset="0"/>
              <a:buChar char="•"/>
            </a:pPr>
            <a:endParaRPr lang="en-GB" dirty="0" smtClean="0"/>
          </a:p>
          <a:p>
            <a:pPr>
              <a:buFont typeface="Arial" panose="020B0604020202020204" pitchFamily="34" charset="0"/>
              <a:buChar char="•"/>
            </a:pPr>
            <a:r>
              <a:rPr lang="en-GB" dirty="0" smtClean="0"/>
              <a:t>CHANGE IN DENTITION</a:t>
            </a:r>
          </a:p>
          <a:p>
            <a:pPr>
              <a:buFont typeface="Arial" panose="020B0604020202020204" pitchFamily="34" charset="0"/>
              <a:buChar char="•"/>
            </a:pPr>
            <a:r>
              <a:rPr lang="en-GB" dirty="0" smtClean="0"/>
              <a:t>MODIFICATION </a:t>
            </a:r>
            <a:r>
              <a:rPr lang="en-GB" dirty="0"/>
              <a:t>OF HANDS LEADING TO INCREASED MANIPULATIVE </a:t>
            </a:r>
            <a:r>
              <a:rPr lang="en-GB" dirty="0" smtClean="0"/>
              <a:t>SKILLS</a:t>
            </a:r>
          </a:p>
          <a:p>
            <a:pPr>
              <a:buFont typeface="Arial" panose="020B0604020202020204" pitchFamily="34" charset="0"/>
              <a:buChar char="•"/>
            </a:pPr>
            <a:r>
              <a:rPr lang="en-GB" dirty="0" smtClean="0"/>
              <a:t>LESS RELIANCE ON SENSE OF SMELL, MORE RELIANCE ON ENHANCED DAYTIME VISION</a:t>
            </a:r>
          </a:p>
          <a:p>
            <a:pPr>
              <a:buFont typeface="Arial" panose="020B0604020202020204" pitchFamily="34" charset="0"/>
              <a:buChar char="•"/>
            </a:pPr>
            <a:r>
              <a:rPr lang="en-GB" dirty="0" smtClean="0"/>
              <a:t>FROM SPECIALIZED TO OMNVOROUS EATING HABITS</a:t>
            </a:r>
          </a:p>
          <a:p>
            <a:pPr>
              <a:buFont typeface="Arial" panose="020B0604020202020204" pitchFamily="34" charset="0"/>
              <a:buChar char="•"/>
            </a:pPr>
            <a:r>
              <a:rPr lang="en-GB" dirty="0" smtClean="0"/>
              <a:t>BRAIN EXPANSION AND REORGANIZATION.- THIS TREND BEGAN WITHAMONG MAMMALS GENERALLY BUT ACCELERATED DURING HOMONID EVOLUTION</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20081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TREND IN BEHAIVOURAL MODIFICATION</a:t>
            </a:r>
          </a:p>
          <a:p>
            <a:pPr lvl="1"/>
            <a:r>
              <a:rPr lang="en-GB" dirty="0" smtClean="0"/>
              <a:t>LONGER LIFE SPAN</a:t>
            </a:r>
          </a:p>
          <a:p>
            <a:pPr lvl="1"/>
            <a:r>
              <a:rPr lang="en-GB" dirty="0" smtClean="0"/>
              <a:t>LONGER PERIODS BETWEEN PREGNANCY</a:t>
            </a:r>
          </a:p>
          <a:p>
            <a:pPr lvl="1"/>
            <a:r>
              <a:rPr lang="en-GB" dirty="0" smtClean="0"/>
              <a:t>SINGLE BIRTHS RATHER THAN LITTERS</a:t>
            </a:r>
          </a:p>
          <a:p>
            <a:pPr lvl="1"/>
            <a:r>
              <a:rPr lang="en-GB" dirty="0" smtClean="0"/>
              <a:t>EXTENDED PERIOD OF INFANCY DEPENDENCY</a:t>
            </a:r>
            <a:endParaRPr lang="en-GB" dirty="0"/>
          </a:p>
        </p:txBody>
      </p:sp>
    </p:spTree>
    <p:extLst>
      <p:ext uri="{BB962C8B-B14F-4D97-AF65-F5344CB8AC3E}">
        <p14:creationId xmlns:p14="http://schemas.microsoft.com/office/powerpoint/2010/main" val="161718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Evolutionary trend</a:t>
            </a:r>
            <a:endParaRPr lang="en-GB" dirty="0"/>
          </a:p>
        </p:txBody>
      </p:sp>
      <p:sp>
        <p:nvSpPr>
          <p:cNvPr id="3" name="Content Placeholder 2"/>
          <p:cNvSpPr>
            <a:spLocks noGrp="1"/>
          </p:cNvSpPr>
          <p:nvPr>
            <p:ph idx="1"/>
          </p:nvPr>
        </p:nvSpPr>
        <p:spPr/>
        <p:txBody>
          <a:bodyPr>
            <a:normAutofit/>
          </a:bodyPr>
          <a:lstStyle/>
          <a:p>
            <a:r>
              <a:rPr lang="en-US" b="1" dirty="0"/>
              <a:t>Evolutionary biology</a:t>
            </a:r>
            <a:r>
              <a:rPr lang="en-US" dirty="0"/>
              <a:t> is a subfield of </a:t>
            </a:r>
            <a:r>
              <a:rPr lang="en-US" b="1" dirty="0"/>
              <a:t>biology</a:t>
            </a:r>
            <a:r>
              <a:rPr lang="en-US" dirty="0"/>
              <a:t> concerned with the study of the </a:t>
            </a:r>
            <a:r>
              <a:rPr lang="en-US" b="1" dirty="0"/>
              <a:t>evolutionary</a:t>
            </a:r>
            <a:r>
              <a:rPr lang="en-US" dirty="0"/>
              <a:t> processes that produced the diversity of life on Earth. </a:t>
            </a:r>
            <a:endParaRPr lang="en-US" dirty="0" smtClean="0"/>
          </a:p>
          <a:p>
            <a:r>
              <a:rPr lang="en-US" b="1" dirty="0" smtClean="0"/>
              <a:t>Evolutionary </a:t>
            </a:r>
            <a:r>
              <a:rPr lang="en-US" b="1" dirty="0"/>
              <a:t>biologists</a:t>
            </a:r>
            <a:r>
              <a:rPr lang="en-US" dirty="0"/>
              <a:t> study the descent of species, and the origin of new species.</a:t>
            </a:r>
          </a:p>
          <a:p>
            <a:r>
              <a:rPr lang="en-US" dirty="0" smtClean="0"/>
              <a:t>EVIDENCES </a:t>
            </a:r>
            <a:r>
              <a:rPr lang="en-US" dirty="0" smtClean="0"/>
              <a:t>THAT SPECIES EVOLVE COMES FROM THREE LINES OF  INVESTIGATION</a:t>
            </a:r>
          </a:p>
          <a:p>
            <a:pPr lvl="1"/>
            <a:r>
              <a:rPr lang="en-US" dirty="0" smtClean="0"/>
              <a:t>Relationship were discerned among major groups of animals (Comparative anatomy)</a:t>
            </a:r>
          </a:p>
          <a:p>
            <a:pPr lvl="1"/>
            <a:r>
              <a:rPr lang="en-US" dirty="0" smtClean="0"/>
              <a:t>Explorers discovered difference in the world distribution of species (Biogeography)</a:t>
            </a:r>
          </a:p>
          <a:p>
            <a:pPr lvl="1"/>
            <a:r>
              <a:rPr lang="en-US" dirty="0" smtClean="0"/>
              <a:t>Geologist discovered apparent sequence of changing fossils in distinct layers of the earth</a:t>
            </a:r>
            <a:endParaRPr lang="en-GB" dirty="0"/>
          </a:p>
        </p:txBody>
      </p:sp>
    </p:spTree>
    <p:extLst>
      <p:ext uri="{BB962C8B-B14F-4D97-AF65-F5344CB8AC3E}">
        <p14:creationId xmlns:p14="http://schemas.microsoft.com/office/powerpoint/2010/main" val="3290361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EVOLUTIONARY TRENDS IN PLANTS</a:t>
            </a:r>
            <a:endParaRPr lang="en-GB" dirty="0"/>
          </a:p>
        </p:txBody>
      </p:sp>
      <p:sp>
        <p:nvSpPr>
          <p:cNvPr id="3" name="Content Placeholder 2"/>
          <p:cNvSpPr>
            <a:spLocks noGrp="1"/>
          </p:cNvSpPr>
          <p:nvPr>
            <p:ph idx="1"/>
          </p:nvPr>
        </p:nvSpPr>
        <p:spPr/>
        <p:txBody>
          <a:bodyPr/>
          <a:lstStyle/>
          <a:p>
            <a:r>
              <a:rPr lang="en-GB" dirty="0" smtClean="0"/>
              <a:t>Plants are thought to have evolved from an aquatic green alga protest, later they evolved important adaptations for land including vascular tissues, seeds and flowers.</a:t>
            </a:r>
          </a:p>
          <a:p>
            <a:pPr marL="342900" lvl="1" indent="-342900"/>
            <a:r>
              <a:rPr lang="en-GB" dirty="0" smtClean="0"/>
              <a:t>The earliest plants were probably the s</a:t>
            </a:r>
            <a:r>
              <a:rPr lang="en-GB" dirty="0"/>
              <a:t>tonewort an aquatic algae. </a:t>
            </a:r>
          </a:p>
          <a:p>
            <a:endParaRPr lang="en-GB" dirty="0" smtClean="0"/>
          </a:p>
          <a:p>
            <a:pPr lvl="1"/>
            <a:r>
              <a:rPr lang="en-GB" dirty="0" smtClean="0"/>
              <a:t>THEY HAD STALKS INSTEAD OF STIFF STEMS</a:t>
            </a:r>
          </a:p>
          <a:p>
            <a:pPr lvl="1"/>
            <a:r>
              <a:rPr lang="en-GB" smtClean="0"/>
              <a:t>HAIRLIKE RHIZOIDS INSTEADS OF ROOTS</a:t>
            </a:r>
            <a:endParaRPr lang="en-GB" dirty="0"/>
          </a:p>
        </p:txBody>
      </p:sp>
    </p:spTree>
    <p:extLst>
      <p:ext uri="{BB962C8B-B14F-4D97-AF65-F5344CB8AC3E}">
        <p14:creationId xmlns:p14="http://schemas.microsoft.com/office/powerpoint/2010/main" val="353432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Life on Earth</a:t>
            </a:r>
            <a:endParaRPr lang="en-GB" dirty="0"/>
          </a:p>
        </p:txBody>
      </p:sp>
      <p:sp>
        <p:nvSpPr>
          <p:cNvPr id="3" name="Content Placeholder 2"/>
          <p:cNvSpPr>
            <a:spLocks noGrp="1"/>
          </p:cNvSpPr>
          <p:nvPr>
            <p:ph idx="1"/>
          </p:nvPr>
        </p:nvSpPr>
        <p:spPr>
          <a:xfrm>
            <a:off x="677334" y="1296537"/>
            <a:ext cx="8596668" cy="5145206"/>
          </a:xfrm>
        </p:spPr>
        <p:txBody>
          <a:bodyPr/>
          <a:lstStyle/>
          <a:p>
            <a:r>
              <a:rPr lang="en-GB" dirty="0" smtClean="0"/>
              <a:t>BILLIONS OF YEARS AGO EXPLOSION OF DYING STARS RIPPED THROUGH OUR GALAXY AND LEFT BEHIND A DENSE CLOUD OF DUST AND GAS</a:t>
            </a:r>
          </a:p>
          <a:p>
            <a:r>
              <a:rPr lang="en-GB" dirty="0" smtClean="0"/>
              <a:t>AS THE CLOUD COOLED</a:t>
            </a:r>
          </a:p>
          <a:p>
            <a:r>
              <a:rPr lang="en-GB" dirty="0" smtClean="0"/>
              <a:t>There are scientific evidence that earth and the other planets of the solar system formed about 4.6 billion years ago.</a:t>
            </a:r>
          </a:p>
          <a:p>
            <a:r>
              <a:rPr lang="en-GB" dirty="0" smtClean="0"/>
              <a:t>Evidences have shown that conditions on early Earth made the origin of life possible </a:t>
            </a:r>
            <a:r>
              <a:rPr lang="en-GB" dirty="0" err="1" smtClean="0"/>
              <a:t>e.g</a:t>
            </a:r>
            <a:r>
              <a:rPr lang="en-GB" dirty="0" smtClean="0"/>
              <a:t> is the fossils of microorganisms that are about  3.5 billion years old. </a:t>
            </a:r>
          </a:p>
          <a:p>
            <a:r>
              <a:rPr lang="en-GB" dirty="0" smtClean="0"/>
              <a:t>There are approximately two million species of animals and plants living today, </a:t>
            </a:r>
          </a:p>
          <a:p>
            <a:r>
              <a:rPr lang="en-GB" dirty="0" smtClean="0"/>
              <a:t>How did this diversity of life come to exist? </a:t>
            </a:r>
            <a:endParaRPr lang="en-GB" dirty="0"/>
          </a:p>
        </p:txBody>
      </p:sp>
    </p:spTree>
    <p:extLst>
      <p:ext uri="{BB962C8B-B14F-4D97-AF65-F5344CB8AC3E}">
        <p14:creationId xmlns:p14="http://schemas.microsoft.com/office/powerpoint/2010/main" val="32540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endParaRPr lang="en-GB" dirty="0"/>
          </a:p>
        </p:txBody>
      </p:sp>
      <p:sp>
        <p:nvSpPr>
          <p:cNvPr id="3" name="Content Placeholder 2"/>
          <p:cNvSpPr>
            <a:spLocks noGrp="1"/>
          </p:cNvSpPr>
          <p:nvPr>
            <p:ph idx="1"/>
          </p:nvPr>
        </p:nvSpPr>
        <p:spPr>
          <a:xfrm>
            <a:off x="318655" y="1246910"/>
            <a:ext cx="10584871" cy="5638799"/>
          </a:xfrm>
        </p:spPr>
        <p:txBody>
          <a:bodyPr>
            <a:normAutofit/>
          </a:bodyPr>
          <a:lstStyle/>
          <a:p>
            <a:r>
              <a:rPr lang="en-GB" dirty="0" smtClean="0"/>
              <a:t>According to doctrine of organic evolution, the present living objects on the earth have descended from the early simpler organisms by the process of gradual modifications and changes.</a:t>
            </a:r>
          </a:p>
          <a:p>
            <a:r>
              <a:rPr lang="en-GB" dirty="0" smtClean="0"/>
              <a:t>Evolution may be progressive or retrogressive.</a:t>
            </a:r>
          </a:p>
          <a:p>
            <a:r>
              <a:rPr lang="en-GB" dirty="0" smtClean="0"/>
              <a:t>Progressive evolution means that simpler forms of organisms moves towards becoming more complex structural and physiological organizations.</a:t>
            </a:r>
          </a:p>
          <a:p>
            <a:r>
              <a:rPr lang="en-GB" dirty="0" smtClean="0"/>
              <a:t>Retrogressive evolution can also occur when structurally more complex organic forms produce simpler individuals.</a:t>
            </a:r>
          </a:p>
          <a:p>
            <a:r>
              <a:rPr lang="en-GB" dirty="0" smtClean="0"/>
              <a:t>Examples of retrogressive evolution in plants includes </a:t>
            </a:r>
          </a:p>
          <a:p>
            <a:pPr lvl="1"/>
            <a:r>
              <a:rPr lang="en-GB" dirty="0" smtClean="0"/>
              <a:t>Derivation of fungi from algal ancestors as a result of loss of chlorophyll, </a:t>
            </a:r>
          </a:p>
          <a:p>
            <a:pPr lvl="1"/>
            <a:r>
              <a:rPr lang="en-GB" dirty="0" smtClean="0"/>
              <a:t>The development of structurally simplified types of flowers from more elaborate and more complex flowers</a:t>
            </a:r>
          </a:p>
          <a:p>
            <a:pPr lvl="1"/>
            <a:r>
              <a:rPr lang="en-GB" dirty="0" smtClean="0"/>
              <a:t>Change from autotropic nature to parasitic mode of nutrition in parasitic </a:t>
            </a:r>
            <a:r>
              <a:rPr lang="en-GB" dirty="0" err="1" smtClean="0"/>
              <a:t>Cuscuta</a:t>
            </a:r>
            <a:r>
              <a:rPr lang="en-GB" dirty="0" smtClean="0"/>
              <a:t> due to loss of chlorophyll</a:t>
            </a:r>
            <a:endParaRPr lang="en-GB" dirty="0"/>
          </a:p>
        </p:txBody>
      </p:sp>
    </p:spTree>
    <p:extLst>
      <p:ext uri="{BB962C8B-B14F-4D97-AF65-F5344CB8AC3E}">
        <p14:creationId xmlns:p14="http://schemas.microsoft.com/office/powerpoint/2010/main" val="98798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609600"/>
            <a:ext cx="9052329" cy="318655"/>
          </a:xfrm>
        </p:spPr>
        <p:txBody>
          <a:bodyPr>
            <a:normAutofit fontScale="90000"/>
          </a:bodyPr>
          <a:lstStyle/>
          <a:p>
            <a:endParaRPr lang="en-GB" dirty="0"/>
          </a:p>
        </p:txBody>
      </p:sp>
      <p:sp>
        <p:nvSpPr>
          <p:cNvPr id="3" name="Content Placeholder 2"/>
          <p:cNvSpPr>
            <a:spLocks noGrp="1"/>
          </p:cNvSpPr>
          <p:nvPr>
            <p:ph idx="1"/>
          </p:nvPr>
        </p:nvSpPr>
        <p:spPr>
          <a:xfrm>
            <a:off x="677334" y="1066800"/>
            <a:ext cx="8596668" cy="5611091"/>
          </a:xfrm>
        </p:spPr>
        <p:txBody>
          <a:bodyPr/>
          <a:lstStyle/>
          <a:p>
            <a:r>
              <a:rPr lang="en-GB" dirty="0" smtClean="0"/>
              <a:t>The modern concept of organic evolution </a:t>
            </a:r>
          </a:p>
          <a:p>
            <a:pPr lvl="1"/>
            <a:r>
              <a:rPr lang="en-GB" sz="2000" dirty="0" smtClean="0">
                <a:latin typeface="Arial" panose="020B0604020202020204" pitchFamily="34" charset="0"/>
                <a:cs typeface="Arial" panose="020B0604020202020204" pitchFamily="34" charset="0"/>
              </a:rPr>
              <a:t>The theory suggest that the living world has undergone vast modification in the remote past, it is changing  and presumably it will go on changing in the future</a:t>
            </a:r>
          </a:p>
          <a:p>
            <a:pPr marL="457200" lvl="1" indent="0">
              <a:buNone/>
            </a:pPr>
            <a:endParaRPr lang="en-GB" sz="2000" dirty="0" smtClean="0">
              <a:latin typeface="Arial" panose="020B0604020202020204" pitchFamily="34" charset="0"/>
              <a:cs typeface="Arial" panose="020B0604020202020204" pitchFamily="34" charset="0"/>
            </a:endParaRPr>
          </a:p>
          <a:p>
            <a:pPr lvl="1"/>
            <a:r>
              <a:rPr lang="en-GB" sz="2000" dirty="0" smtClean="0">
                <a:latin typeface="Arial" panose="020B0604020202020204" pitchFamily="34" charset="0"/>
                <a:cs typeface="Arial" panose="020B0604020202020204" pitchFamily="34" charset="0"/>
              </a:rPr>
              <a:t>The evolution in the past has resulted different types of organisms among which many have become extinct and many are still existing </a:t>
            </a:r>
          </a:p>
          <a:p>
            <a:pPr lvl="1"/>
            <a:endParaRPr lang="en-GB" sz="2000" dirty="0" smtClean="0">
              <a:latin typeface="Arial" panose="020B0604020202020204" pitchFamily="34" charset="0"/>
              <a:cs typeface="Arial" panose="020B0604020202020204" pitchFamily="34" charset="0"/>
            </a:endParaRPr>
          </a:p>
          <a:p>
            <a:pPr lvl="1"/>
            <a:r>
              <a:rPr lang="en-GB" sz="2000" dirty="0" smtClean="0">
                <a:latin typeface="Arial" panose="020B0604020202020204" pitchFamily="34" charset="0"/>
                <a:cs typeface="Arial" panose="020B0604020202020204" pitchFamily="34" charset="0"/>
              </a:rPr>
              <a:t>Evolution  yields new groups of plants and animals, advances very slowly and requires millions of years to produce new taxa</a:t>
            </a:r>
          </a:p>
          <a:p>
            <a:pPr lvl="1"/>
            <a:endParaRPr lang="en-GB" sz="2000" dirty="0" smtClean="0">
              <a:latin typeface="Arial" panose="020B0604020202020204" pitchFamily="34" charset="0"/>
              <a:cs typeface="Arial" panose="020B0604020202020204" pitchFamily="34" charset="0"/>
            </a:endParaRPr>
          </a:p>
          <a:p>
            <a:pPr lvl="1"/>
            <a:r>
              <a:rPr lang="en-GB" sz="2000" dirty="0" smtClean="0">
                <a:latin typeface="Arial" panose="020B0604020202020204" pitchFamily="34" charset="0"/>
                <a:cs typeface="Arial" panose="020B0604020202020204" pitchFamily="34" charset="0"/>
              </a:rPr>
              <a:t>Evolution proceeds either on progressive or on retrogressive lines. Both these processes of evolution are proceeding simultaneously in nature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631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EVOLUTION</a:t>
            </a:r>
            <a:endParaRPr lang="en-GB" dirty="0"/>
          </a:p>
        </p:txBody>
      </p:sp>
      <p:sp>
        <p:nvSpPr>
          <p:cNvPr id="3" name="Content Placeholder 2"/>
          <p:cNvSpPr>
            <a:spLocks noGrp="1"/>
          </p:cNvSpPr>
          <p:nvPr>
            <p:ph idx="1"/>
          </p:nvPr>
        </p:nvSpPr>
        <p:spPr>
          <a:xfrm>
            <a:off x="264994" y="1511726"/>
            <a:ext cx="10515600" cy="4351338"/>
          </a:xfrm>
        </p:spPr>
        <p:txBody>
          <a:bodyPr>
            <a:normAutofit fontScale="92500" lnSpcReduction="10000"/>
          </a:bodyPr>
          <a:lstStyle/>
          <a:p>
            <a:r>
              <a:rPr lang="en-GB" dirty="0" smtClean="0"/>
              <a:t>There are two levels of evolution </a:t>
            </a:r>
          </a:p>
          <a:p>
            <a:pPr lvl="1"/>
            <a:r>
              <a:rPr lang="en-GB" dirty="0" smtClean="0"/>
              <a:t>Microevolution</a:t>
            </a:r>
          </a:p>
          <a:p>
            <a:pPr lvl="1"/>
            <a:r>
              <a:rPr lang="en-GB" dirty="0" smtClean="0"/>
              <a:t>Macroevolution</a:t>
            </a:r>
          </a:p>
          <a:p>
            <a:pPr marL="457200" lvl="1" indent="0">
              <a:buNone/>
            </a:pPr>
            <a:endParaRPr lang="en-GB" dirty="0" smtClean="0"/>
          </a:p>
          <a:p>
            <a:r>
              <a:rPr lang="en-GB" dirty="0" smtClean="0"/>
              <a:t> </a:t>
            </a:r>
            <a:r>
              <a:rPr lang="en-US" sz="2400" dirty="0"/>
              <a:t>Microevolution- changes in allele frequencies in a population over generations, it occurs at the genetic level. Small scale changes.</a:t>
            </a:r>
          </a:p>
          <a:p>
            <a:pPr lvl="1">
              <a:buFont typeface="Wingdings" panose="05000000000000000000" pitchFamily="2" charset="2"/>
              <a:buChar char="Ø"/>
            </a:pPr>
            <a:r>
              <a:rPr lang="en-US" sz="2000" dirty="0"/>
              <a:t>	What causes allele frequency to change</a:t>
            </a:r>
          </a:p>
          <a:p>
            <a:pPr lvl="4"/>
            <a:r>
              <a:rPr lang="en-US" sz="2400" dirty="0" smtClean="0"/>
              <a:t>Natural </a:t>
            </a:r>
            <a:r>
              <a:rPr lang="en-US" sz="2400" dirty="0"/>
              <a:t>selection</a:t>
            </a:r>
          </a:p>
          <a:p>
            <a:pPr lvl="4"/>
            <a:r>
              <a:rPr lang="en-US" sz="2400" dirty="0"/>
              <a:t>Genetic drift – chance events that alters allele frequencies</a:t>
            </a:r>
          </a:p>
          <a:p>
            <a:pPr lvl="4"/>
            <a:r>
              <a:rPr lang="en-US" sz="2400" dirty="0"/>
              <a:t>Gene flow – the transfer of alleles between </a:t>
            </a:r>
            <a:r>
              <a:rPr lang="en-US" sz="2400" dirty="0" smtClean="0"/>
              <a:t>populations.</a:t>
            </a:r>
          </a:p>
          <a:p>
            <a:pPr marL="1828800" lvl="4" indent="0">
              <a:buNone/>
            </a:pPr>
            <a:r>
              <a:rPr lang="en-US" sz="2400" dirty="0" smtClean="0"/>
              <a:t>Only </a:t>
            </a:r>
            <a:r>
              <a:rPr lang="en-US" sz="2400" dirty="0"/>
              <a:t>natural selection can cause ADAPTIVE RADIATION</a:t>
            </a:r>
          </a:p>
          <a:p>
            <a:endParaRPr lang="en-US" sz="2400" dirty="0"/>
          </a:p>
          <a:p>
            <a:endParaRPr lang="en-GB" dirty="0"/>
          </a:p>
        </p:txBody>
      </p:sp>
    </p:spTree>
    <p:extLst>
      <p:ext uri="{BB962C8B-B14F-4D97-AF65-F5344CB8AC3E}">
        <p14:creationId xmlns:p14="http://schemas.microsoft.com/office/powerpoint/2010/main" val="966308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EVOLUTION</a:t>
            </a:r>
            <a:endParaRPr lang="en-GB" dirty="0"/>
          </a:p>
        </p:txBody>
      </p:sp>
      <p:sp>
        <p:nvSpPr>
          <p:cNvPr id="3" name="Content Placeholder 2"/>
          <p:cNvSpPr>
            <a:spLocks noGrp="1"/>
          </p:cNvSpPr>
          <p:nvPr>
            <p:ph idx="1"/>
          </p:nvPr>
        </p:nvSpPr>
        <p:spPr/>
        <p:txBody>
          <a:bodyPr/>
          <a:lstStyle/>
          <a:p>
            <a:r>
              <a:rPr lang="en-US" dirty="0"/>
              <a:t>Macroevolution-Larger changes, such as when a new species is formed. It includes the idea that all life forms is connected and can be traced back to one common ancestor. </a:t>
            </a:r>
          </a:p>
          <a:p>
            <a:r>
              <a:rPr lang="en-US" dirty="0"/>
              <a:t>Macroevolution is cumulative </a:t>
            </a:r>
            <a:r>
              <a:rPr lang="en-US" dirty="0" smtClean="0"/>
              <a:t>microevolution</a:t>
            </a:r>
          </a:p>
          <a:p>
            <a:r>
              <a:rPr lang="en-GB" dirty="0"/>
              <a:t>The sweeping changes in life on Earth revealed by fossils illustrates MACROEVOLUTION</a:t>
            </a:r>
            <a:endParaRPr lang="en-US" dirty="0"/>
          </a:p>
          <a:p>
            <a:endParaRPr lang="en-GB" dirty="0"/>
          </a:p>
        </p:txBody>
      </p:sp>
    </p:spTree>
    <p:extLst>
      <p:ext uri="{BB962C8B-B14F-4D97-AF65-F5344CB8AC3E}">
        <p14:creationId xmlns:p14="http://schemas.microsoft.com/office/powerpoint/2010/main" val="369984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process of evolution can be summarized in three sentences: </a:t>
            </a:r>
          </a:p>
          <a:p>
            <a:pPr lvl="1">
              <a:buFont typeface="Wingdings" pitchFamily="2" charset="2"/>
              <a:buChar char="v"/>
            </a:pPr>
            <a:r>
              <a:rPr lang="en-US" sz="2800" dirty="0"/>
              <a:t>Genes mutate.</a:t>
            </a:r>
          </a:p>
          <a:p>
            <a:pPr lvl="1">
              <a:buFont typeface="Wingdings" pitchFamily="2" charset="2"/>
              <a:buChar char="v"/>
            </a:pPr>
            <a:r>
              <a:rPr lang="en-US" sz="2800" dirty="0"/>
              <a:t>Individuals are selected. </a:t>
            </a:r>
          </a:p>
          <a:p>
            <a:pPr lvl="1">
              <a:buFont typeface="Wingdings" pitchFamily="2" charset="2"/>
              <a:buChar char="v"/>
            </a:pPr>
            <a:r>
              <a:rPr lang="en-US" sz="2800" dirty="0"/>
              <a:t>Populations evolve. </a:t>
            </a:r>
          </a:p>
          <a:p>
            <a:r>
              <a:rPr lang="en-US" dirty="0"/>
              <a:t>Note: individuals do not evolve but populations evolve </a:t>
            </a:r>
            <a:r>
              <a:rPr lang="en-US" dirty="0" err="1"/>
              <a:t>e.g</a:t>
            </a:r>
            <a:r>
              <a:rPr lang="en-US" dirty="0"/>
              <a:t> </a:t>
            </a:r>
            <a:r>
              <a:rPr lang="en-US" i="1" dirty="0" err="1"/>
              <a:t>Biston</a:t>
            </a:r>
            <a:r>
              <a:rPr lang="en-US" i="1" dirty="0"/>
              <a:t> </a:t>
            </a:r>
            <a:r>
              <a:rPr lang="en-US" i="1" dirty="0" err="1"/>
              <a:t>betularia</a:t>
            </a:r>
            <a:r>
              <a:rPr lang="en-US" i="1" dirty="0"/>
              <a:t> (</a:t>
            </a:r>
            <a:r>
              <a:rPr lang="en-US" dirty="0"/>
              <a:t>English moth), </a:t>
            </a:r>
            <a:r>
              <a:rPr lang="en-US" i="1" dirty="0" err="1"/>
              <a:t>Geospiza</a:t>
            </a:r>
            <a:r>
              <a:rPr lang="en-US" i="1" dirty="0"/>
              <a:t> </a:t>
            </a:r>
            <a:r>
              <a:rPr lang="en-US" i="1" dirty="0" err="1"/>
              <a:t>fortis</a:t>
            </a:r>
            <a:r>
              <a:rPr lang="en-US" dirty="0"/>
              <a:t>. </a:t>
            </a:r>
          </a:p>
          <a:p>
            <a:endParaRPr lang="en-GB" dirty="0"/>
          </a:p>
        </p:txBody>
      </p:sp>
    </p:spTree>
    <p:extLst>
      <p:ext uri="{BB962C8B-B14F-4D97-AF65-F5344CB8AC3E}">
        <p14:creationId xmlns:p14="http://schemas.microsoft.com/office/powerpoint/2010/main" val="546180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3232</TotalTime>
  <Words>1578</Words>
  <Application>Microsoft Office PowerPoint</Application>
  <PresentationFormat>Widescreen</PresentationFormat>
  <Paragraphs>158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Trebuchet MS</vt:lpstr>
      <vt:lpstr>Wingdings</vt:lpstr>
      <vt:lpstr>Wingdings 3</vt:lpstr>
      <vt:lpstr>Facet</vt:lpstr>
      <vt:lpstr>Evolutionary Trends</vt:lpstr>
      <vt:lpstr>Evolutionary trend</vt:lpstr>
      <vt:lpstr>Evolutionary trend</vt:lpstr>
      <vt:lpstr>History of Life on Earth</vt:lpstr>
      <vt:lpstr>PowerPoint Presentation</vt:lpstr>
      <vt:lpstr>PowerPoint Presentation</vt:lpstr>
      <vt:lpstr>LEVELS OF EVOLUTION</vt:lpstr>
      <vt:lpstr>LEVELS OF EVOLUTION</vt:lpstr>
      <vt:lpstr>PowerPoint Presentation</vt:lpstr>
      <vt:lpstr>Evolution</vt:lpstr>
      <vt:lpstr>ORIGIN OF SPECIES: Mode of Speciation</vt:lpstr>
      <vt:lpstr>ORIGIN OF SPECIES</vt:lpstr>
      <vt:lpstr>ORIGIN OF SPECIES</vt:lpstr>
      <vt:lpstr>PowerPoint Presentation</vt:lpstr>
      <vt:lpstr>Extinction</vt:lpstr>
      <vt:lpstr>HISTORY OF EARTH </vt:lpstr>
      <vt:lpstr>Evolutionary trends in ANIMALS</vt:lpstr>
      <vt:lpstr>EVOLTUTIONARY TREND IN SYMMETRY</vt:lpstr>
      <vt:lpstr>Digestive system   complete</vt:lpstr>
      <vt:lpstr>      Incomplete</vt:lpstr>
      <vt:lpstr>Evolutionary Trend in Body cavity</vt:lpstr>
      <vt:lpstr>Advantages of coelom and psuedocoelom </vt:lpstr>
      <vt:lpstr>PowerPoint Presentation</vt:lpstr>
      <vt:lpstr>EVOLUTIONARY TREND IN CEPHALIZATION</vt:lpstr>
      <vt:lpstr>PowerPoint Presentation</vt:lpstr>
      <vt:lpstr>Larva </vt:lpstr>
      <vt:lpstr>Evolutionary Trend in Segmentation</vt:lpstr>
      <vt:lpstr>Evolutionary Trend in SKELETAL MODIFICATION</vt:lpstr>
      <vt:lpstr>PowerPoint Presentation</vt:lpstr>
      <vt:lpstr>EVOLUTIONARY TRENDS IN PLANTS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Trends</dc:title>
  <dc:creator>Dr Alafia Azeezat O</dc:creator>
  <cp:lastModifiedBy>HP</cp:lastModifiedBy>
  <cp:revision>34</cp:revision>
  <dcterms:created xsi:type="dcterms:W3CDTF">2018-01-31T14:20:38Z</dcterms:created>
  <dcterms:modified xsi:type="dcterms:W3CDTF">2019-07-16T08:45:20Z</dcterms:modified>
</cp:coreProperties>
</file>