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E634D0-CB9F-492B-9533-DE4DAF12215A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DF753C-A26E-4307-A332-477CD479513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300" b="1" cap="none" spc="0" dirty="0">
                <a:solidFill>
                  <a:srgbClr val="DEF5FA">
                    <a:lumMod val="50000"/>
                  </a:srgb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BIO 101: Introductory Biology</a:t>
            </a:r>
            <a:br>
              <a:rPr lang="en-US" sz="4300" b="1" cap="none" spc="0" dirty="0">
                <a:solidFill>
                  <a:srgbClr val="DEF5FA">
                    <a:lumMod val="50000"/>
                  </a:srgb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4300" b="1" cap="none" spc="0" dirty="0">
                <a:solidFill>
                  <a:srgbClr val="DEF5FA">
                    <a:lumMod val="50000"/>
                  </a:srgb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Osinaike T.S.</a:t>
            </a:r>
            <a:br>
              <a:rPr lang="en-US" sz="4300" b="1" cap="none" spc="0" dirty="0">
                <a:solidFill>
                  <a:srgbClr val="DEF5FA">
                    <a:lumMod val="50000"/>
                  </a:srgb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4300" b="1" cap="none" spc="0" dirty="0">
                <a:solidFill>
                  <a:srgbClr val="DEF5FA">
                    <a:lumMod val="50000"/>
                  </a:srgb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(Lecture C19 </a:t>
            </a:r>
            <a:r>
              <a:rPr lang="en-US" sz="4300" b="1" cap="none" spc="0" dirty="0" smtClean="0">
                <a:solidFill>
                  <a:srgbClr val="DEF5FA">
                    <a:lumMod val="50000"/>
                  </a:srgb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–3)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21088"/>
            <a:ext cx="68580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 smtClean="0">
                <a:solidFill>
                  <a:schemeClr val="accent2"/>
                </a:solidFill>
              </a:rPr>
              <a:t>ametogenesis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6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620000" cy="498876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400" dirty="0" smtClean="0">
                <a:latin typeface="Calibri" pitchFamily="34" charset="0"/>
              </a:rPr>
              <a:t>   </a:t>
            </a:r>
            <a:r>
              <a:rPr lang="en-GB" sz="2400" b="1" dirty="0" err="1" smtClean="0">
                <a:latin typeface="Calibri" pitchFamily="34" charset="0"/>
              </a:rPr>
              <a:t>Megasporogenesis</a:t>
            </a:r>
            <a:r>
              <a:rPr lang="en-GB" sz="2400" b="1" dirty="0" smtClean="0">
                <a:latin typeface="Calibri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In </a:t>
            </a:r>
            <a:r>
              <a:rPr lang="en-GB" sz="2400" b="0" dirty="0">
                <a:latin typeface="Calibri" pitchFamily="34" charset="0"/>
              </a:rPr>
              <a:t>Angiosperms the ovules are present inside the ovary in multiple lobes.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A </a:t>
            </a:r>
            <a:r>
              <a:rPr lang="en-GB" sz="2400" b="0" dirty="0">
                <a:latin typeface="Calibri" pitchFamily="34" charset="0"/>
              </a:rPr>
              <a:t>cell in the ovule differentiates into a megaspore mother cell.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The </a:t>
            </a:r>
            <a:r>
              <a:rPr lang="en-GB" sz="2400" b="0" dirty="0">
                <a:latin typeface="Calibri" pitchFamily="34" charset="0"/>
              </a:rPr>
              <a:t>megaspore mother cell is diploid.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This </a:t>
            </a:r>
            <a:r>
              <a:rPr lang="en-GB" sz="2400" b="0" dirty="0">
                <a:latin typeface="Calibri" pitchFamily="34" charset="0"/>
              </a:rPr>
              <a:t>megaspore mother cell undergoes meiosis to form 4 haploid megaspores.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3 </a:t>
            </a:r>
            <a:r>
              <a:rPr lang="en-GB" sz="2400" b="0" dirty="0">
                <a:latin typeface="Calibri" pitchFamily="34" charset="0"/>
              </a:rPr>
              <a:t>of the 4 megaspores degenerate and only one megaspore is left in each </a:t>
            </a:r>
            <a:r>
              <a:rPr lang="en-GB" sz="2400" b="0" dirty="0" smtClean="0">
                <a:latin typeface="Calibri" pitchFamily="34" charset="0"/>
              </a:rPr>
              <a:t>ovule. </a:t>
            </a:r>
          </a:p>
          <a:p>
            <a:endParaRPr lang="en-GB" sz="2400" b="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MEGAMETOGENESIS CONT’D</a:t>
            </a:r>
            <a:endParaRPr lang="en-GB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8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400" dirty="0" smtClean="0">
                <a:latin typeface="Calibri" pitchFamily="34" charset="0"/>
              </a:rPr>
              <a:t>   </a:t>
            </a:r>
            <a:r>
              <a:rPr lang="en-GB" sz="2400" b="1" dirty="0" err="1" smtClean="0">
                <a:latin typeface="Calibri" pitchFamily="34" charset="0"/>
              </a:rPr>
              <a:t>Megagametogenesis</a:t>
            </a:r>
            <a:r>
              <a:rPr lang="en-GB" sz="2400" b="1" dirty="0" smtClean="0">
                <a:latin typeface="Calibri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This </a:t>
            </a:r>
            <a:r>
              <a:rPr lang="en-GB" sz="2400" b="0" dirty="0">
                <a:latin typeface="Calibri" pitchFamily="34" charset="0"/>
              </a:rPr>
              <a:t>megaspore nucleus now begins to divide mitotically to form 8 nuclei.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6 </a:t>
            </a:r>
            <a:r>
              <a:rPr lang="en-GB" sz="2400" b="0" dirty="0">
                <a:latin typeface="Calibri" pitchFamily="34" charset="0"/>
              </a:rPr>
              <a:t>of the 8 nuclei migrate to opposing poles (3 each) while two nuclei remain at the </a:t>
            </a:r>
            <a:r>
              <a:rPr lang="en-GB" sz="2400" b="0" dirty="0" err="1">
                <a:latin typeface="Calibri" pitchFamily="34" charset="0"/>
              </a:rPr>
              <a:t>center</a:t>
            </a:r>
            <a:r>
              <a:rPr lang="en-GB" sz="2400" b="0" dirty="0">
                <a:latin typeface="Calibri" pitchFamily="34" charset="0"/>
              </a:rPr>
              <a:t>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The </a:t>
            </a:r>
            <a:r>
              <a:rPr lang="en-GB" sz="2400" b="0" dirty="0">
                <a:latin typeface="Calibri" pitchFamily="34" charset="0"/>
              </a:rPr>
              <a:t>nuclei that remain at the </a:t>
            </a:r>
            <a:r>
              <a:rPr lang="en-GB" sz="2400" b="0" dirty="0" err="1">
                <a:latin typeface="Calibri" pitchFamily="34" charset="0"/>
              </a:rPr>
              <a:t>center</a:t>
            </a:r>
            <a:r>
              <a:rPr lang="en-GB" sz="2400" b="0" dirty="0">
                <a:latin typeface="Calibri" pitchFamily="34" charset="0"/>
              </a:rPr>
              <a:t> are known as polar nuclei.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These </a:t>
            </a:r>
            <a:r>
              <a:rPr lang="en-GB" sz="2400" b="0" dirty="0">
                <a:latin typeface="Calibri" pitchFamily="34" charset="0"/>
              </a:rPr>
              <a:t>polar nuclei fuse to form the secondary nucleus. The megaspore matures into an embryo sac. </a:t>
            </a:r>
            <a:endParaRPr lang="en-GB" sz="2400" b="0" dirty="0" smtClean="0">
              <a:latin typeface="Calibri" pitchFamily="34" charset="0"/>
            </a:endParaRPr>
          </a:p>
          <a:p>
            <a:pPr marL="109728" indent="0">
              <a:buNone/>
            </a:pPr>
            <a:endParaRPr lang="en-GB" sz="2400" b="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  <a:latin typeface="Calibri" pitchFamily="34" charset="0"/>
              </a:rPr>
              <a:t>MEGAMETOGENESIS CONT’D</a:t>
            </a:r>
            <a:endParaRPr lang="en-GB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6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52094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84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2728" y="1616430"/>
            <a:ext cx="5718544" cy="425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91264" cy="13716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alibri" pitchFamily="34" charset="0"/>
              </a:rPr>
              <a:t>DIAGRAMMATIC REPRESENTATION OF GAMETOGENESIS IN ANIMALS E.G. HUMAN</a:t>
            </a:r>
            <a:endParaRPr lang="en-GB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7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268760"/>
            <a:ext cx="7056784" cy="4032448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0" dirty="0">
                <a:latin typeface="Calibri" pitchFamily="34" charset="0"/>
              </a:rPr>
              <a:t>Gametogenesis is the process of the formation of haploid (n) gamete from diploid (2n) reproductive body</a:t>
            </a:r>
            <a:r>
              <a:rPr lang="en-GB" sz="2400" b="0" dirty="0" smtClean="0">
                <a:latin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Gametes </a:t>
            </a:r>
            <a:r>
              <a:rPr lang="en-GB" sz="2400" b="0" dirty="0">
                <a:latin typeface="Calibri" pitchFamily="34" charset="0"/>
              </a:rPr>
              <a:t>are formed by specialized meiosis/reduction division</a:t>
            </a:r>
            <a:r>
              <a:rPr lang="en-GB" sz="2400" b="0" dirty="0" smtClean="0">
                <a:latin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Although </a:t>
            </a:r>
            <a:r>
              <a:rPr lang="en-GB" sz="2400" b="0" dirty="0">
                <a:latin typeface="Calibri" pitchFamily="34" charset="0"/>
              </a:rPr>
              <a:t>the male and female gametes are sometimes very dissimilar morphologically (</a:t>
            </a:r>
            <a:r>
              <a:rPr lang="en-GB" sz="2400" b="0" dirty="0" err="1">
                <a:latin typeface="Calibri" pitchFamily="34" charset="0"/>
              </a:rPr>
              <a:t>oogamy</a:t>
            </a:r>
            <a:r>
              <a:rPr lang="en-GB" sz="2400" b="0" dirty="0" smtClean="0">
                <a:latin typeface="Calibri" pitchFamily="34" charset="0"/>
              </a:rPr>
              <a:t>)- in higher plants and animals, </a:t>
            </a:r>
            <a:r>
              <a:rPr lang="en-GB" sz="2400" b="0" dirty="0">
                <a:latin typeface="Calibri" pitchFamily="34" charset="0"/>
              </a:rPr>
              <a:t>yet both comprise similar phases of </a:t>
            </a:r>
            <a:r>
              <a:rPr lang="en-GB" sz="2400" b="0" dirty="0" smtClean="0">
                <a:latin typeface="Calibri" pitchFamily="34" charset="0"/>
              </a:rPr>
              <a:t>sequential </a:t>
            </a:r>
            <a:r>
              <a:rPr lang="en-GB" sz="2400" b="0" dirty="0">
                <a:latin typeface="Calibri" pitchFamily="34" charset="0"/>
              </a:rPr>
              <a:t>changes. </a:t>
            </a:r>
            <a:endParaRPr lang="en-GB" sz="2400" b="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rgbClr val="C00000"/>
                </a:solidFill>
                <a:latin typeface="Calibri" pitchFamily="34" charset="0"/>
              </a:rPr>
              <a:t>GAMETOGENESIS</a:t>
            </a:r>
          </a:p>
        </p:txBody>
      </p:sp>
    </p:spTree>
    <p:extLst>
      <p:ext uri="{BB962C8B-B14F-4D97-AF65-F5344CB8AC3E}">
        <p14:creationId xmlns:p14="http://schemas.microsoft.com/office/powerpoint/2010/main" val="4417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0" dirty="0">
                <a:latin typeface="Calibri" pitchFamily="34" charset="0"/>
              </a:rPr>
              <a:t>Gametogenesis is </a:t>
            </a:r>
            <a:r>
              <a:rPr lang="en-GB" sz="2400" dirty="0" smtClean="0">
                <a:latin typeface="Calibri" pitchFamily="34" charset="0"/>
              </a:rPr>
              <a:t>of </a:t>
            </a:r>
            <a:r>
              <a:rPr lang="en-GB" sz="2400" b="0" dirty="0" smtClean="0">
                <a:latin typeface="Calibri" pitchFamily="34" charset="0"/>
              </a:rPr>
              <a:t>two </a:t>
            </a:r>
            <a:r>
              <a:rPr lang="en-GB" sz="2400" b="0" dirty="0">
                <a:latin typeface="Calibri" pitchFamily="34" charset="0"/>
              </a:rPr>
              <a:t>types first one is </a:t>
            </a:r>
            <a:r>
              <a:rPr lang="en-GB" sz="2400" dirty="0" smtClean="0">
                <a:latin typeface="Calibri" pitchFamily="34" charset="0"/>
              </a:rPr>
              <a:t>known as </a:t>
            </a:r>
            <a:r>
              <a:rPr lang="en-GB" sz="2400" b="0" dirty="0" err="1" smtClean="0">
                <a:latin typeface="Calibri" pitchFamily="34" charset="0"/>
              </a:rPr>
              <a:t>microgametogenesis</a:t>
            </a:r>
            <a:r>
              <a:rPr lang="en-GB" sz="2400" b="0" dirty="0" smtClean="0">
                <a:latin typeface="Calibri" pitchFamily="34" charset="0"/>
              </a:rPr>
              <a:t> </a:t>
            </a:r>
            <a:r>
              <a:rPr lang="en-GB" sz="2400" b="0" dirty="0">
                <a:latin typeface="Calibri" pitchFamily="34" charset="0"/>
              </a:rPr>
              <a:t>(spermatogenesis) and the second one is </a:t>
            </a:r>
            <a:r>
              <a:rPr lang="en-GB" sz="2400" b="0" dirty="0" err="1">
                <a:latin typeface="Calibri" pitchFamily="34" charset="0"/>
              </a:rPr>
              <a:t>megagametogenesis</a:t>
            </a:r>
            <a:r>
              <a:rPr lang="en-GB" sz="2400" b="0" dirty="0">
                <a:latin typeface="Calibri" pitchFamily="34" charset="0"/>
              </a:rPr>
              <a:t> (oogenesis).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err="1" smtClean="0">
                <a:latin typeface="Calibri" pitchFamily="34" charset="0"/>
              </a:rPr>
              <a:t>Microgametogenesis</a:t>
            </a:r>
            <a:r>
              <a:rPr lang="en-GB" sz="2400" b="0" dirty="0" smtClean="0">
                <a:latin typeface="Calibri" pitchFamily="34" charset="0"/>
              </a:rPr>
              <a:t>/spermatogenesis </a:t>
            </a:r>
            <a:r>
              <a:rPr lang="en-GB" sz="2400" b="0" dirty="0">
                <a:latin typeface="Calibri" pitchFamily="34" charset="0"/>
              </a:rPr>
              <a:t>is the process of formation of functional </a:t>
            </a:r>
            <a:r>
              <a:rPr lang="en-GB" sz="2400" b="0" dirty="0" err="1">
                <a:latin typeface="Calibri" pitchFamily="34" charset="0"/>
              </a:rPr>
              <a:t>antherozoids</a:t>
            </a:r>
            <a:r>
              <a:rPr lang="en-GB" sz="2400" b="0" dirty="0">
                <a:latin typeface="Calibri" pitchFamily="34" charset="0"/>
              </a:rPr>
              <a:t> –plants and sperm- animals from diploid </a:t>
            </a:r>
            <a:r>
              <a:rPr lang="en-GB" sz="2400" b="0" dirty="0" err="1" smtClean="0">
                <a:latin typeface="Calibri" pitchFamily="34" charset="0"/>
              </a:rPr>
              <a:t>microsprorocyte</a:t>
            </a:r>
            <a:r>
              <a:rPr lang="en-GB" sz="2400" b="0" dirty="0">
                <a:latin typeface="Calibri" pitchFamily="34" charset="0"/>
              </a:rPr>
              <a:t>/ spermatocyte.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Oogenesis </a:t>
            </a:r>
            <a:r>
              <a:rPr lang="en-GB" sz="2400" b="0" dirty="0">
                <a:latin typeface="Calibri" pitchFamily="34" charset="0"/>
              </a:rPr>
              <a:t>is the formation of haploid </a:t>
            </a:r>
            <a:r>
              <a:rPr lang="en-GB" sz="2400" b="0" dirty="0" smtClean="0">
                <a:latin typeface="Calibri" pitchFamily="34" charset="0"/>
              </a:rPr>
              <a:t>egg/ovum </a:t>
            </a:r>
            <a:r>
              <a:rPr lang="en-GB" sz="2400" b="0" dirty="0">
                <a:latin typeface="Calibri" pitchFamily="34" charset="0"/>
              </a:rPr>
              <a:t>from the diploid spore mother cell (</a:t>
            </a:r>
            <a:r>
              <a:rPr lang="en-GB" sz="2400" b="0" dirty="0" err="1">
                <a:latin typeface="Calibri" pitchFamily="34" charset="0"/>
              </a:rPr>
              <a:t>megasporocyte</a:t>
            </a:r>
            <a:r>
              <a:rPr lang="en-GB" sz="2400" b="0">
                <a:latin typeface="Calibri" pitchFamily="34" charset="0"/>
              </a:rPr>
              <a:t>)/ </a:t>
            </a:r>
            <a:r>
              <a:rPr lang="en-GB" sz="2400" b="0" smtClean="0">
                <a:latin typeface="Calibri" pitchFamily="34" charset="0"/>
              </a:rPr>
              <a:t>oocyte </a:t>
            </a:r>
            <a:r>
              <a:rPr lang="en-GB" sz="2400" b="0" dirty="0">
                <a:latin typeface="Calibri" pitchFamily="34" charset="0"/>
              </a:rPr>
              <a:t>of the ovary. </a:t>
            </a:r>
          </a:p>
          <a:p>
            <a:pPr marL="342900" indent="-342900">
              <a:buFont typeface="Arial" pitchFamily="34" charset="0"/>
              <a:buChar char="•"/>
            </a:pPr>
            <a:endParaRPr lang="en-GB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C00000"/>
                </a:solidFill>
                <a:latin typeface="Calibri" pitchFamily="34" charset="0"/>
              </a:rPr>
              <a:t>GAMETOGENESIS CONT’D</a:t>
            </a:r>
            <a:endParaRPr lang="en-GB" sz="40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6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504056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0" dirty="0">
                <a:latin typeface="Calibri" pitchFamily="34" charset="0"/>
              </a:rPr>
              <a:t>This is Gametogenesis leading to the formation of male gametes in plants and animals.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In </a:t>
            </a:r>
            <a:r>
              <a:rPr lang="en-GB" sz="2400" b="0" dirty="0">
                <a:latin typeface="Calibri" pitchFamily="34" charset="0"/>
              </a:rPr>
              <a:t>Angiosperms, the most advanced group of plants it occurs in two stages: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err="1" smtClean="0">
                <a:latin typeface="Calibri" pitchFamily="34" charset="0"/>
              </a:rPr>
              <a:t>Microsporogenesis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err="1" smtClean="0">
                <a:latin typeface="Calibri" pitchFamily="34" charset="0"/>
              </a:rPr>
              <a:t>Microgametogenesis</a:t>
            </a:r>
            <a:endParaRPr lang="en-GB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</a:rPr>
              <a:t>      </a:t>
            </a:r>
            <a:r>
              <a:rPr lang="en-US" sz="2400" b="1" dirty="0" err="1" smtClean="0">
                <a:latin typeface="Calibri" pitchFamily="34" charset="0"/>
              </a:rPr>
              <a:t>Microsporogenesis</a:t>
            </a:r>
            <a:r>
              <a:rPr lang="en-US" sz="2400" dirty="0" smtClean="0">
                <a:latin typeface="Calibri" pitchFamily="34" charset="0"/>
              </a:rPr>
              <a:t> </a:t>
            </a:r>
            <a:endParaRPr lang="en-GB" sz="2400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>
                <a:latin typeface="Calibri" pitchFamily="34" charset="0"/>
              </a:rPr>
              <a:t>The androecium of the plant is made up of the stamen, filament, and anthers.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The </a:t>
            </a:r>
            <a:r>
              <a:rPr lang="en-GB" sz="2400" b="0" dirty="0">
                <a:latin typeface="Calibri" pitchFamily="34" charset="0"/>
              </a:rPr>
              <a:t>pollen grains that carry the male gametes are contained in the anthers</a:t>
            </a:r>
            <a:r>
              <a:rPr lang="en-GB" sz="2400" b="0" dirty="0" smtClean="0">
                <a:latin typeface="Calibri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859216" cy="104764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>
                <a:solidFill>
                  <a:srgbClr val="C00000"/>
                </a:solidFill>
                <a:latin typeface="Calibri" pitchFamily="34" charset="0"/>
              </a:rPr>
              <a:t>MICROGAMETOGENESIS: 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24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The anther is anatomically divided into lobes and the lobes are further divided into chambers called microsporangia.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Pollens present in these microsporangia  are  known as pollen sac. </a:t>
            </a: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It is said that the pollen sac develops from a parent cell known as the </a:t>
            </a:r>
            <a:r>
              <a:rPr lang="en-GB" sz="2400" dirty="0" err="1">
                <a:solidFill>
                  <a:srgbClr val="000000"/>
                </a:solidFill>
                <a:latin typeface="Calibri" pitchFamily="34" charset="0"/>
              </a:rPr>
              <a:t>archesporial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 cell. </a:t>
            </a:r>
            <a:endParaRPr lang="en-GB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This </a:t>
            </a:r>
            <a:r>
              <a:rPr lang="en-GB" sz="2400" dirty="0" err="1">
                <a:solidFill>
                  <a:srgbClr val="000000"/>
                </a:solidFill>
                <a:latin typeface="Calibri" pitchFamily="34" charset="0"/>
              </a:rPr>
              <a:t>archesporial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 cell divides into outer and inner layers</a:t>
            </a: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The inner layer forms the </a:t>
            </a:r>
            <a:r>
              <a:rPr lang="en-GB" sz="2400" dirty="0" err="1">
                <a:solidFill>
                  <a:srgbClr val="000000"/>
                </a:solidFill>
                <a:latin typeface="Calibri" pitchFamily="34" charset="0"/>
              </a:rPr>
              <a:t>sporogenous</a:t>
            </a:r>
            <a:r>
              <a:rPr lang="en-GB" sz="2400" dirty="0">
                <a:solidFill>
                  <a:srgbClr val="000000"/>
                </a:solidFill>
                <a:latin typeface="Calibri" pitchFamily="34" charset="0"/>
              </a:rPr>
              <a:t> tissue or cell that forms the pollen mother cell.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GB" sz="1600" b="0" dirty="0">
              <a:solidFill>
                <a:srgbClr val="000000"/>
              </a:solidFill>
            </a:endParaRPr>
          </a:p>
          <a:p>
            <a:endParaRPr lang="en-GB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alibri" pitchFamily="34" charset="0"/>
              </a:rPr>
              <a:t>MICROGAMETOGENESIS CONT’D</a:t>
            </a:r>
            <a:endParaRPr lang="en-GB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5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7152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0" dirty="0">
                <a:latin typeface="Calibri" pitchFamily="34" charset="0"/>
              </a:rPr>
              <a:t>This </a:t>
            </a:r>
            <a:r>
              <a:rPr lang="en-GB" sz="2400" b="0" dirty="0" err="1">
                <a:latin typeface="Calibri" pitchFamily="34" charset="0"/>
              </a:rPr>
              <a:t>sporogenous</a:t>
            </a:r>
            <a:r>
              <a:rPr lang="en-GB" sz="2400" b="0" dirty="0">
                <a:latin typeface="Calibri" pitchFamily="34" charset="0"/>
              </a:rPr>
              <a:t> tissue is surrounded by the </a:t>
            </a:r>
            <a:r>
              <a:rPr lang="en-GB" sz="2400" b="0" dirty="0" err="1">
                <a:latin typeface="Calibri" pitchFamily="34" charset="0"/>
              </a:rPr>
              <a:t>tapetum</a:t>
            </a:r>
            <a:r>
              <a:rPr lang="en-GB" sz="2400" b="0" dirty="0">
                <a:latin typeface="Calibri" pitchFamily="34" charset="0"/>
              </a:rPr>
              <a:t> layer which provided nourishment to the pollen or microspore mother cell present in the </a:t>
            </a:r>
            <a:r>
              <a:rPr lang="en-GB" sz="2400" b="0" dirty="0" err="1">
                <a:latin typeface="Calibri" pitchFamily="34" charset="0"/>
              </a:rPr>
              <a:t>sporogenous</a:t>
            </a:r>
            <a:r>
              <a:rPr lang="en-GB" sz="2400" b="0" dirty="0">
                <a:latin typeface="Calibri" pitchFamily="34" charset="0"/>
              </a:rPr>
              <a:t> tissue.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The </a:t>
            </a:r>
            <a:r>
              <a:rPr lang="en-GB" sz="2400" b="0" dirty="0">
                <a:latin typeface="Calibri" pitchFamily="34" charset="0"/>
              </a:rPr>
              <a:t>microspore mother cell is diploid and divides </a:t>
            </a:r>
            <a:r>
              <a:rPr lang="en-GB" sz="2400" b="0" dirty="0" err="1">
                <a:latin typeface="Calibri" pitchFamily="34" charset="0"/>
              </a:rPr>
              <a:t>meiotically</a:t>
            </a:r>
            <a:r>
              <a:rPr lang="en-GB" sz="2400" b="0" dirty="0">
                <a:latin typeface="Calibri" pitchFamily="34" charset="0"/>
              </a:rPr>
              <a:t> to form haploid microspores or pollen</a:t>
            </a:r>
            <a:r>
              <a:rPr lang="en-GB" sz="2400" b="0" dirty="0" smtClean="0">
                <a:latin typeface="Calibri" pitchFamily="34" charset="0"/>
              </a:rPr>
              <a:t>.</a:t>
            </a:r>
          </a:p>
          <a:p>
            <a:pPr marL="109728" lvl="0" indent="0">
              <a:buNone/>
            </a:pPr>
            <a:r>
              <a:rPr lang="en-GB" sz="2400" b="0" dirty="0" smtClean="0">
                <a:latin typeface="Calibri" pitchFamily="34" charset="0"/>
              </a:rPr>
              <a:t>  </a:t>
            </a:r>
            <a:r>
              <a:rPr lang="en-GB" sz="2400" b="1" dirty="0" smtClean="0">
                <a:latin typeface="Calibri" pitchFamily="34" charset="0"/>
              </a:rPr>
              <a:t> </a:t>
            </a:r>
            <a:r>
              <a:rPr lang="en-GB" sz="2400" b="1" dirty="0" err="1">
                <a:latin typeface="Calibri" pitchFamily="34" charset="0"/>
              </a:rPr>
              <a:t>M</a:t>
            </a:r>
            <a:r>
              <a:rPr lang="en-GB" sz="2400" b="1" dirty="0" err="1" smtClean="0">
                <a:latin typeface="Calibri" pitchFamily="34" charset="0"/>
              </a:rPr>
              <a:t>icrogametogenesis</a:t>
            </a:r>
            <a:r>
              <a:rPr lang="en-GB" sz="2400" b="1" dirty="0" smtClean="0">
                <a:solidFill>
                  <a:srgbClr val="000000"/>
                </a:solidFill>
                <a:latin typeface="Calibri" pitchFamily="34" charset="0"/>
              </a:rPr>
              <a:t> 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GB" sz="2400" b="0" dirty="0" smtClean="0">
                <a:solidFill>
                  <a:srgbClr val="000000"/>
                </a:solidFill>
                <a:latin typeface="Calibri" pitchFamily="34" charset="0"/>
              </a:rPr>
              <a:t>The </a:t>
            </a:r>
            <a:r>
              <a:rPr lang="en-GB" sz="2400" b="0" dirty="0">
                <a:solidFill>
                  <a:srgbClr val="000000"/>
                </a:solidFill>
                <a:latin typeface="Calibri" pitchFamily="34" charset="0"/>
              </a:rPr>
              <a:t>pollen grain is the haploid cell that is made up of two layers: the outer </a:t>
            </a:r>
            <a:r>
              <a:rPr lang="en-GB" sz="2400" b="0" dirty="0" err="1">
                <a:solidFill>
                  <a:srgbClr val="000000"/>
                </a:solidFill>
                <a:latin typeface="Calibri" pitchFamily="34" charset="0"/>
              </a:rPr>
              <a:t>exine</a:t>
            </a:r>
            <a:r>
              <a:rPr lang="en-GB" sz="2400" b="0" dirty="0">
                <a:solidFill>
                  <a:srgbClr val="000000"/>
                </a:solidFill>
                <a:latin typeface="Calibri" pitchFamily="34" charset="0"/>
              </a:rPr>
              <a:t> layer which is derived from the </a:t>
            </a:r>
            <a:r>
              <a:rPr lang="en-GB" sz="2400" b="0" dirty="0" err="1">
                <a:solidFill>
                  <a:srgbClr val="000000"/>
                </a:solidFill>
                <a:latin typeface="Calibri" pitchFamily="34" charset="0"/>
              </a:rPr>
              <a:t>tapetum</a:t>
            </a:r>
            <a:r>
              <a:rPr lang="en-GB" sz="2400" b="0" dirty="0">
                <a:solidFill>
                  <a:srgbClr val="000000"/>
                </a:solidFill>
                <a:latin typeface="Calibri" pitchFamily="34" charset="0"/>
              </a:rPr>
              <a:t> and the inner layer called </a:t>
            </a:r>
            <a:r>
              <a:rPr lang="en-GB" sz="2400" b="0" dirty="0" err="1">
                <a:solidFill>
                  <a:srgbClr val="000000"/>
                </a:solidFill>
                <a:latin typeface="Calibri" pitchFamily="34" charset="0"/>
              </a:rPr>
              <a:t>intine</a:t>
            </a:r>
            <a:r>
              <a:rPr lang="en-GB" sz="2400" b="0" dirty="0">
                <a:solidFill>
                  <a:srgbClr val="000000"/>
                </a:solidFill>
                <a:latin typeface="Calibri" pitchFamily="34" charset="0"/>
              </a:rPr>
              <a:t>. 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91264" cy="13716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alibri" pitchFamily="34" charset="0"/>
              </a:rPr>
              <a:t>MICROGAMETOGENESIS CONT’D</a:t>
            </a:r>
            <a:endParaRPr lang="en-GB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The </a:t>
            </a:r>
            <a:r>
              <a:rPr lang="en-GB" sz="2400" b="0" dirty="0" err="1">
                <a:latin typeface="Calibri" pitchFamily="34" charset="0"/>
              </a:rPr>
              <a:t>exine</a:t>
            </a:r>
            <a:r>
              <a:rPr lang="en-GB" sz="2400" b="0" dirty="0">
                <a:latin typeface="Calibri" pitchFamily="34" charset="0"/>
              </a:rPr>
              <a:t> is present all over the pollen grain except in one small part from where the pollen tube emerges during post pollination.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This </a:t>
            </a:r>
            <a:r>
              <a:rPr lang="en-GB" sz="2400" b="0" dirty="0">
                <a:latin typeface="Calibri" pitchFamily="34" charset="0"/>
              </a:rPr>
              <a:t>small part is known as the germ pore. The pollen grain divides into two halves- the small generative nucleus and the larger vegetative nucleus. </a:t>
            </a:r>
            <a:endParaRPr lang="en-GB" sz="2400" b="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 smtClean="0">
                <a:latin typeface="Calibri" pitchFamily="34" charset="0"/>
              </a:rPr>
              <a:t>The </a:t>
            </a:r>
            <a:r>
              <a:rPr lang="en-GB" sz="2400" b="0" dirty="0">
                <a:latin typeface="Calibri" pitchFamily="34" charset="0"/>
              </a:rPr>
              <a:t>generative cell gives rise to two male nuclei whereas the vegetative cell gives rise to the pollen tube.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alibri" pitchFamily="34" charset="0"/>
              </a:rPr>
              <a:t>MICROGAMETOGENESIS CONT’D</a:t>
            </a:r>
            <a:endParaRPr lang="en-GB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2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53087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58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0" dirty="0" err="1">
                <a:latin typeface="Calibri" pitchFamily="34" charset="0"/>
              </a:rPr>
              <a:t>Megametogenesis</a:t>
            </a:r>
            <a:r>
              <a:rPr lang="en-GB" sz="2400" b="0" dirty="0">
                <a:latin typeface="Calibri" pitchFamily="34" charset="0"/>
              </a:rPr>
              <a:t> in plants is a process leading  to formation of the female gametes, like the male gametes, occurs in two stages</a:t>
            </a:r>
            <a:r>
              <a:rPr lang="en-GB" sz="2400" b="0" dirty="0" smtClean="0">
                <a:latin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GB" sz="2400" b="0" dirty="0" smtClean="0">
                <a:latin typeface="Calibri" pitchFamily="34" charset="0"/>
              </a:rPr>
              <a:t>•</a:t>
            </a:r>
            <a:r>
              <a:rPr lang="en-GB" sz="2400" b="0" dirty="0">
                <a:latin typeface="Calibri" pitchFamily="34" charset="0"/>
              </a:rPr>
              <a:t>	</a:t>
            </a:r>
            <a:r>
              <a:rPr lang="en-GB" sz="2400" b="0" dirty="0" err="1" smtClean="0">
                <a:latin typeface="Calibri" pitchFamily="34" charset="0"/>
              </a:rPr>
              <a:t>Megasporogenesis</a:t>
            </a:r>
            <a:endParaRPr lang="en-GB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GB" sz="2400" b="0" dirty="0" smtClean="0">
                <a:latin typeface="Calibri" pitchFamily="34" charset="0"/>
              </a:rPr>
              <a:t>•</a:t>
            </a:r>
            <a:r>
              <a:rPr lang="en-GB" sz="2400" b="0" dirty="0">
                <a:latin typeface="Calibri" pitchFamily="34" charset="0"/>
              </a:rPr>
              <a:t>	</a:t>
            </a:r>
            <a:r>
              <a:rPr lang="en-GB" sz="2400" b="0" dirty="0" err="1">
                <a:latin typeface="Calibri" pitchFamily="34" charset="0"/>
              </a:rPr>
              <a:t>Megagametogenesis</a:t>
            </a:r>
            <a:endParaRPr lang="en-GB" sz="2400" b="0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0" dirty="0">
                <a:latin typeface="Calibri" pitchFamily="34" charset="0"/>
              </a:rPr>
              <a:t>The word ‘mega-‘ is used instead of ‘micro-‘ in females because the female gametes are </a:t>
            </a:r>
            <a:r>
              <a:rPr lang="en-GB" sz="2400" b="0" dirty="0" smtClean="0">
                <a:latin typeface="Calibri" pitchFamily="34" charset="0"/>
              </a:rPr>
              <a:t> </a:t>
            </a:r>
            <a:r>
              <a:rPr lang="en-GB" sz="2400" b="0" dirty="0">
                <a:latin typeface="Calibri" pitchFamily="34" charset="0"/>
              </a:rPr>
              <a:t>larger in size as compared to the male gametes.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b="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  <a:latin typeface="Calibri" pitchFamily="34" charset="0"/>
              </a:rPr>
              <a:t>MEGAMETOGENESIS</a:t>
            </a:r>
            <a:endParaRPr lang="en-GB" sz="40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08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143</TotalTime>
  <Words>591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BIO 101: Introductory Biology Osinaike T.S. (Lecture C19 –3)</vt:lpstr>
      <vt:lpstr>GAMETOGENESIS</vt:lpstr>
      <vt:lpstr>GAMETOGENESIS CONT’D</vt:lpstr>
      <vt:lpstr>    MICROGAMETOGENESIS:     </vt:lpstr>
      <vt:lpstr>MICROGAMETOGENESIS CONT’D</vt:lpstr>
      <vt:lpstr>MICROGAMETOGENESIS CONT’D</vt:lpstr>
      <vt:lpstr>MICROGAMETOGENESIS CONT’D</vt:lpstr>
      <vt:lpstr>PowerPoint Presentation</vt:lpstr>
      <vt:lpstr>MEGAMETOGENESIS</vt:lpstr>
      <vt:lpstr>MEGAMETOGENESIS CONT’D</vt:lpstr>
      <vt:lpstr>MEGAMETOGENESIS CONT’D</vt:lpstr>
      <vt:lpstr>PowerPoint Presentation</vt:lpstr>
      <vt:lpstr>DIAGRAMMATIC REPRESENTATION OF GAMETOGENESIS IN ANIMALS E.G. HUMAN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2020-05-14T08:40:19Z</dcterms:created>
  <dcterms:modified xsi:type="dcterms:W3CDTF">2020-05-15T07:20:08Z</dcterms:modified>
</cp:coreProperties>
</file>