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1D1525-F37F-4E4D-B612-F498FDE5758A}"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AB45CD-A09C-4635-83E6-1CD117E76086}" type="slidenum">
              <a:rPr lang="en-US" smtClean="0"/>
              <a:t>‹#›</a:t>
            </a:fld>
            <a:endParaRPr lang="en-US"/>
          </a:p>
        </p:txBody>
      </p:sp>
    </p:spTree>
    <p:extLst>
      <p:ext uri="{BB962C8B-B14F-4D97-AF65-F5344CB8AC3E}">
        <p14:creationId xmlns:p14="http://schemas.microsoft.com/office/powerpoint/2010/main" val="3035328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1D1525-F37F-4E4D-B612-F498FDE5758A}"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AB45CD-A09C-4635-83E6-1CD117E76086}" type="slidenum">
              <a:rPr lang="en-US" smtClean="0"/>
              <a:t>‹#›</a:t>
            </a:fld>
            <a:endParaRPr lang="en-US"/>
          </a:p>
        </p:txBody>
      </p:sp>
    </p:spTree>
    <p:extLst>
      <p:ext uri="{BB962C8B-B14F-4D97-AF65-F5344CB8AC3E}">
        <p14:creationId xmlns:p14="http://schemas.microsoft.com/office/powerpoint/2010/main" val="748052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1D1525-F37F-4E4D-B612-F498FDE5758A}"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AB45CD-A09C-4635-83E6-1CD117E76086}" type="slidenum">
              <a:rPr lang="en-US" smtClean="0"/>
              <a:t>‹#›</a:t>
            </a:fld>
            <a:endParaRPr lang="en-US"/>
          </a:p>
        </p:txBody>
      </p:sp>
    </p:spTree>
    <p:extLst>
      <p:ext uri="{BB962C8B-B14F-4D97-AF65-F5344CB8AC3E}">
        <p14:creationId xmlns:p14="http://schemas.microsoft.com/office/powerpoint/2010/main" val="1301138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1D1525-F37F-4E4D-B612-F498FDE5758A}"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AB45CD-A09C-4635-83E6-1CD117E76086}" type="slidenum">
              <a:rPr lang="en-US" smtClean="0"/>
              <a:t>‹#›</a:t>
            </a:fld>
            <a:endParaRPr lang="en-US"/>
          </a:p>
        </p:txBody>
      </p:sp>
    </p:spTree>
    <p:extLst>
      <p:ext uri="{BB962C8B-B14F-4D97-AF65-F5344CB8AC3E}">
        <p14:creationId xmlns:p14="http://schemas.microsoft.com/office/powerpoint/2010/main" val="3964240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1D1525-F37F-4E4D-B612-F498FDE5758A}"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AB45CD-A09C-4635-83E6-1CD117E76086}" type="slidenum">
              <a:rPr lang="en-US" smtClean="0"/>
              <a:t>‹#›</a:t>
            </a:fld>
            <a:endParaRPr lang="en-US"/>
          </a:p>
        </p:txBody>
      </p:sp>
    </p:spTree>
    <p:extLst>
      <p:ext uri="{BB962C8B-B14F-4D97-AF65-F5344CB8AC3E}">
        <p14:creationId xmlns:p14="http://schemas.microsoft.com/office/powerpoint/2010/main" val="1636422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1D1525-F37F-4E4D-B612-F498FDE5758A}" type="datetimeFigureOut">
              <a:rPr lang="en-US" smtClean="0"/>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AB45CD-A09C-4635-83E6-1CD117E76086}" type="slidenum">
              <a:rPr lang="en-US" smtClean="0"/>
              <a:t>‹#›</a:t>
            </a:fld>
            <a:endParaRPr lang="en-US"/>
          </a:p>
        </p:txBody>
      </p:sp>
    </p:spTree>
    <p:extLst>
      <p:ext uri="{BB962C8B-B14F-4D97-AF65-F5344CB8AC3E}">
        <p14:creationId xmlns:p14="http://schemas.microsoft.com/office/powerpoint/2010/main" val="1541259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1D1525-F37F-4E4D-B612-F498FDE5758A}" type="datetimeFigureOut">
              <a:rPr lang="en-US" smtClean="0"/>
              <a:t>5/6/2020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AB45CD-A09C-4635-83E6-1CD117E76086}" type="slidenum">
              <a:rPr lang="en-US" smtClean="0"/>
              <a:t>‹#›</a:t>
            </a:fld>
            <a:endParaRPr lang="en-US"/>
          </a:p>
        </p:txBody>
      </p:sp>
    </p:spTree>
    <p:extLst>
      <p:ext uri="{BB962C8B-B14F-4D97-AF65-F5344CB8AC3E}">
        <p14:creationId xmlns:p14="http://schemas.microsoft.com/office/powerpoint/2010/main" val="2538499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1D1525-F37F-4E4D-B612-F498FDE5758A}" type="datetimeFigureOut">
              <a:rPr lang="en-US" smtClean="0"/>
              <a:t>5/6/2020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AB45CD-A09C-4635-83E6-1CD117E76086}" type="slidenum">
              <a:rPr lang="en-US" smtClean="0"/>
              <a:t>‹#›</a:t>
            </a:fld>
            <a:endParaRPr lang="en-US"/>
          </a:p>
        </p:txBody>
      </p:sp>
    </p:spTree>
    <p:extLst>
      <p:ext uri="{BB962C8B-B14F-4D97-AF65-F5344CB8AC3E}">
        <p14:creationId xmlns:p14="http://schemas.microsoft.com/office/powerpoint/2010/main" val="1780266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1D1525-F37F-4E4D-B612-F498FDE5758A}" type="datetimeFigureOut">
              <a:rPr lang="en-US" smtClean="0"/>
              <a:t>5/6/2020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AB45CD-A09C-4635-83E6-1CD117E76086}" type="slidenum">
              <a:rPr lang="en-US" smtClean="0"/>
              <a:t>‹#›</a:t>
            </a:fld>
            <a:endParaRPr lang="en-US"/>
          </a:p>
        </p:txBody>
      </p:sp>
    </p:spTree>
    <p:extLst>
      <p:ext uri="{BB962C8B-B14F-4D97-AF65-F5344CB8AC3E}">
        <p14:creationId xmlns:p14="http://schemas.microsoft.com/office/powerpoint/2010/main" val="114557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1D1525-F37F-4E4D-B612-F498FDE5758A}" type="datetimeFigureOut">
              <a:rPr lang="en-US" smtClean="0"/>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AB45CD-A09C-4635-83E6-1CD117E76086}" type="slidenum">
              <a:rPr lang="en-US" smtClean="0"/>
              <a:t>‹#›</a:t>
            </a:fld>
            <a:endParaRPr lang="en-US"/>
          </a:p>
        </p:txBody>
      </p:sp>
    </p:spTree>
    <p:extLst>
      <p:ext uri="{BB962C8B-B14F-4D97-AF65-F5344CB8AC3E}">
        <p14:creationId xmlns:p14="http://schemas.microsoft.com/office/powerpoint/2010/main" val="1021808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1D1525-F37F-4E4D-B612-F498FDE5758A}" type="datetimeFigureOut">
              <a:rPr lang="en-US" smtClean="0"/>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AB45CD-A09C-4635-83E6-1CD117E76086}" type="slidenum">
              <a:rPr lang="en-US" smtClean="0"/>
              <a:t>‹#›</a:t>
            </a:fld>
            <a:endParaRPr lang="en-US"/>
          </a:p>
        </p:txBody>
      </p:sp>
    </p:spTree>
    <p:extLst>
      <p:ext uri="{BB962C8B-B14F-4D97-AF65-F5344CB8AC3E}">
        <p14:creationId xmlns:p14="http://schemas.microsoft.com/office/powerpoint/2010/main" val="1723390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1D1525-F37F-4E4D-B612-F498FDE5758A}" type="datetimeFigureOut">
              <a:rPr lang="en-US" smtClean="0"/>
              <a:t>5/6/2020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AB45CD-A09C-4635-83E6-1CD117E76086}" type="slidenum">
              <a:rPr lang="en-US" smtClean="0"/>
              <a:t>‹#›</a:t>
            </a:fld>
            <a:endParaRPr lang="en-US"/>
          </a:p>
        </p:txBody>
      </p:sp>
    </p:spTree>
    <p:extLst>
      <p:ext uri="{BB962C8B-B14F-4D97-AF65-F5344CB8AC3E}">
        <p14:creationId xmlns:p14="http://schemas.microsoft.com/office/powerpoint/2010/main" val="1469283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Biomolecules: </a:t>
            </a:r>
            <a:r>
              <a:rPr lang="en-US" dirty="0" smtClean="0"/>
              <a:t>Proteins and Nucleic acids</a:t>
            </a:r>
            <a:endParaRPr lang="en-US" dirty="0"/>
          </a:p>
        </p:txBody>
      </p:sp>
      <p:sp>
        <p:nvSpPr>
          <p:cNvPr id="3" name="Subtitle 2"/>
          <p:cNvSpPr>
            <a:spLocks noGrp="1"/>
          </p:cNvSpPr>
          <p:nvPr>
            <p:ph type="subTitle" idx="1"/>
          </p:nvPr>
        </p:nvSpPr>
        <p:spPr/>
        <p:txBody>
          <a:bodyPr/>
          <a:lstStyle/>
          <a:p>
            <a:r>
              <a:rPr lang="en-US" dirty="0" smtClean="0"/>
              <a:t>BIO 101</a:t>
            </a:r>
          </a:p>
          <a:p>
            <a:r>
              <a:rPr lang="en-US" dirty="0" err="1" smtClean="0"/>
              <a:t>Adu</a:t>
            </a:r>
            <a:r>
              <a:rPr lang="en-US" dirty="0" smtClean="0"/>
              <a:t>, </a:t>
            </a:r>
            <a:r>
              <a:rPr lang="en-US" dirty="0" err="1" smtClean="0"/>
              <a:t>Oluwatosin</a:t>
            </a:r>
            <a:r>
              <a:rPr lang="en-US" dirty="0" smtClean="0"/>
              <a:t> B.</a:t>
            </a:r>
          </a:p>
          <a:p>
            <a:r>
              <a:rPr lang="en-US" dirty="0" smtClean="0"/>
              <a:t>C19- </a:t>
            </a:r>
            <a:endParaRPr lang="en-US" dirty="0"/>
          </a:p>
        </p:txBody>
      </p:sp>
    </p:spTree>
    <p:extLst>
      <p:ext uri="{BB962C8B-B14F-4D97-AF65-F5344CB8AC3E}">
        <p14:creationId xmlns:p14="http://schemas.microsoft.com/office/powerpoint/2010/main" val="1265113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898776" cy="634082"/>
          </a:xfrm>
        </p:spPr>
        <p:txBody>
          <a:bodyPr>
            <a:normAutofit/>
          </a:bodyPr>
          <a:lstStyle/>
          <a:p>
            <a:pPr algn="l"/>
            <a:r>
              <a:rPr lang="en-US" sz="3200" dirty="0" smtClean="0"/>
              <a:t>Conjugated proteins</a:t>
            </a:r>
            <a:endParaRPr lang="en-US" sz="3200" dirty="0"/>
          </a:p>
        </p:txBody>
      </p:sp>
      <p:sp>
        <p:nvSpPr>
          <p:cNvPr id="3" name="Content Placeholder 2"/>
          <p:cNvSpPr>
            <a:spLocks noGrp="1"/>
          </p:cNvSpPr>
          <p:nvPr>
            <p:ph idx="1"/>
          </p:nvPr>
        </p:nvSpPr>
        <p:spPr>
          <a:xfrm>
            <a:off x="169168" y="908720"/>
            <a:ext cx="4330824" cy="6120680"/>
          </a:xfrm>
        </p:spPr>
        <p:txBody>
          <a:bodyPr>
            <a:normAutofit fontScale="62500" lnSpcReduction="20000"/>
          </a:bodyPr>
          <a:lstStyle/>
          <a:p>
            <a:pPr marL="179388" indent="-166688"/>
            <a:r>
              <a:rPr lang="en-US" dirty="0" smtClean="0"/>
              <a:t>Many </a:t>
            </a:r>
            <a:r>
              <a:rPr lang="en-US" dirty="0"/>
              <a:t>proteins, </a:t>
            </a:r>
            <a:r>
              <a:rPr lang="en-US" dirty="0" smtClean="0"/>
              <a:t>e.g., </a:t>
            </a:r>
            <a:r>
              <a:rPr lang="en-US" dirty="0"/>
              <a:t>chymotrypsin, contain only amino acid residues and no other chemical constituents; these are </a:t>
            </a:r>
            <a:r>
              <a:rPr lang="en-US" b="1" dirty="0" smtClean="0"/>
              <a:t>simple </a:t>
            </a:r>
            <a:r>
              <a:rPr lang="en-US" b="1" dirty="0"/>
              <a:t>proteins</a:t>
            </a:r>
            <a:r>
              <a:rPr lang="en-US" dirty="0" smtClean="0"/>
              <a:t>.</a:t>
            </a:r>
          </a:p>
          <a:p>
            <a:pPr marL="179388" indent="-166688"/>
            <a:endParaRPr lang="en-US" dirty="0" smtClean="0"/>
          </a:p>
          <a:p>
            <a:pPr marL="179388" indent="-166688"/>
            <a:r>
              <a:rPr lang="en-US" dirty="0" smtClean="0"/>
              <a:t>Some proteins </a:t>
            </a:r>
            <a:r>
              <a:rPr lang="en-US" dirty="0"/>
              <a:t>contain </a:t>
            </a:r>
            <a:r>
              <a:rPr lang="en-US" dirty="0" smtClean="0"/>
              <a:t>associated </a:t>
            </a:r>
            <a:r>
              <a:rPr lang="en-US" dirty="0"/>
              <a:t>chemical components in addition to amino acids; these are </a:t>
            </a:r>
            <a:r>
              <a:rPr lang="en-US" b="1" dirty="0" smtClean="0"/>
              <a:t>conjugated </a:t>
            </a:r>
            <a:r>
              <a:rPr lang="en-US" b="1" dirty="0"/>
              <a:t>proteins</a:t>
            </a:r>
            <a:r>
              <a:rPr lang="en-US" dirty="0"/>
              <a:t>. </a:t>
            </a:r>
            <a:endParaRPr lang="en-US" dirty="0" smtClean="0"/>
          </a:p>
          <a:p>
            <a:pPr marL="179388" indent="-166688"/>
            <a:endParaRPr lang="en-US" dirty="0" smtClean="0"/>
          </a:p>
          <a:p>
            <a:pPr marL="179388" indent="-166688"/>
            <a:r>
              <a:rPr lang="en-US" dirty="0" smtClean="0"/>
              <a:t>The </a:t>
            </a:r>
            <a:r>
              <a:rPr lang="en-US" dirty="0"/>
              <a:t>non–amino acid part of a conjugated protein is </a:t>
            </a:r>
            <a:r>
              <a:rPr lang="en-US" dirty="0" smtClean="0"/>
              <a:t>its </a:t>
            </a:r>
            <a:r>
              <a:rPr lang="en-US" b="1" dirty="0"/>
              <a:t>prosthetic group</a:t>
            </a:r>
            <a:r>
              <a:rPr lang="en-US" dirty="0"/>
              <a:t>. </a:t>
            </a:r>
            <a:endParaRPr lang="en-US" dirty="0" smtClean="0"/>
          </a:p>
          <a:p>
            <a:pPr marL="179388" indent="-166688"/>
            <a:endParaRPr lang="en-US" dirty="0" smtClean="0"/>
          </a:p>
          <a:p>
            <a:pPr marL="179388" indent="-166688"/>
            <a:r>
              <a:rPr lang="en-US" dirty="0" smtClean="0"/>
              <a:t>Conjugated </a:t>
            </a:r>
            <a:r>
              <a:rPr lang="en-US" dirty="0"/>
              <a:t>proteins are classified on the basis of the chemical nature of their prosthetic </a:t>
            </a:r>
            <a:r>
              <a:rPr lang="en-US" dirty="0" smtClean="0"/>
              <a:t>groups e.g. </a:t>
            </a:r>
            <a:r>
              <a:rPr lang="en-US" b="1" dirty="0" smtClean="0"/>
              <a:t>glycoproteins</a:t>
            </a:r>
            <a:r>
              <a:rPr lang="en-US" dirty="0" smtClean="0"/>
              <a:t> = protein + sugar</a:t>
            </a:r>
          </a:p>
          <a:p>
            <a:pPr marL="179388" indent="-166688"/>
            <a:endParaRPr lang="en-US" dirty="0" smtClean="0"/>
          </a:p>
          <a:p>
            <a:pPr marL="179388" indent="-166688"/>
            <a:r>
              <a:rPr lang="en-US" dirty="0" smtClean="0"/>
              <a:t>prosthetic </a:t>
            </a:r>
            <a:r>
              <a:rPr lang="en-US" dirty="0"/>
              <a:t>group plays an important role in the protein’s biological function.</a:t>
            </a:r>
          </a:p>
          <a:p>
            <a:pPr marL="179388" indent="-166688"/>
            <a:endParaRPr lang="en-US" dirty="0"/>
          </a:p>
        </p:txBody>
      </p:sp>
      <p:grpSp>
        <p:nvGrpSpPr>
          <p:cNvPr id="5" name="Group 4"/>
          <p:cNvGrpSpPr>
            <a:grpSpLocks noChangeAspect="1"/>
          </p:cNvGrpSpPr>
          <p:nvPr/>
        </p:nvGrpSpPr>
        <p:grpSpPr bwMode="auto">
          <a:xfrm>
            <a:off x="4587903" y="1700808"/>
            <a:ext cx="4248150" cy="3887788"/>
            <a:chOff x="2880" y="618"/>
            <a:chExt cx="2676" cy="2449"/>
          </a:xfrm>
        </p:grpSpPr>
        <p:sp>
          <p:nvSpPr>
            <p:cNvPr id="6" name="AutoShape 3"/>
            <p:cNvSpPr>
              <a:spLocks noChangeAspect="1" noChangeArrowheads="1" noTextEdit="1"/>
            </p:cNvSpPr>
            <p:nvPr/>
          </p:nvSpPr>
          <p:spPr bwMode="auto">
            <a:xfrm>
              <a:off x="2880" y="618"/>
              <a:ext cx="2676" cy="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 y="618"/>
              <a:ext cx="2680" cy="2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Rectangle 6"/>
          <p:cNvSpPr/>
          <p:nvPr/>
        </p:nvSpPr>
        <p:spPr>
          <a:xfrm>
            <a:off x="4603806" y="1309349"/>
            <a:ext cx="2111347" cy="369332"/>
          </a:xfrm>
          <a:prstGeom prst="rect">
            <a:avLst/>
          </a:prstGeom>
        </p:spPr>
        <p:txBody>
          <a:bodyPr wrap="none">
            <a:spAutoFit/>
          </a:bodyPr>
          <a:lstStyle/>
          <a:p>
            <a:r>
              <a:rPr lang="en-US" b="1" dirty="0"/>
              <a:t>Conjugated Proteins</a:t>
            </a:r>
            <a:endParaRPr lang="en-US" dirty="0"/>
          </a:p>
        </p:txBody>
      </p:sp>
    </p:spTree>
    <p:extLst>
      <p:ext uri="{BB962C8B-B14F-4D97-AF65-F5344CB8AC3E}">
        <p14:creationId xmlns:p14="http://schemas.microsoft.com/office/powerpoint/2010/main" val="1465010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19056" cy="562074"/>
          </a:xfrm>
        </p:spPr>
        <p:txBody>
          <a:bodyPr>
            <a:normAutofit fontScale="90000"/>
          </a:bodyPr>
          <a:lstStyle/>
          <a:p>
            <a:pPr algn="l"/>
            <a:r>
              <a:rPr lang="en-US" sz="3200" b="1" dirty="0" smtClean="0"/>
              <a:t>Structural organization of proteins</a:t>
            </a:r>
            <a:endParaRPr lang="en-US" sz="3200" dirty="0"/>
          </a:p>
        </p:txBody>
      </p:sp>
      <p:sp>
        <p:nvSpPr>
          <p:cNvPr id="3" name="Content Placeholder 2"/>
          <p:cNvSpPr>
            <a:spLocks noGrp="1"/>
          </p:cNvSpPr>
          <p:nvPr>
            <p:ph idx="1"/>
          </p:nvPr>
        </p:nvSpPr>
        <p:spPr>
          <a:xfrm>
            <a:off x="457200" y="908720"/>
            <a:ext cx="8229600" cy="5217443"/>
          </a:xfrm>
        </p:spPr>
        <p:txBody>
          <a:bodyPr>
            <a:normAutofit fontScale="62500" lnSpcReduction="20000"/>
          </a:bodyPr>
          <a:lstStyle/>
          <a:p>
            <a:r>
              <a:rPr lang="en-US" dirty="0" smtClean="0"/>
              <a:t>The </a:t>
            </a:r>
            <a:r>
              <a:rPr lang="en-US" dirty="0"/>
              <a:t>spatial arrangement of atoms in a protein or any part of a protein is called its </a:t>
            </a:r>
            <a:r>
              <a:rPr lang="en-US" b="1" dirty="0"/>
              <a:t>conformation or shape</a:t>
            </a:r>
            <a:r>
              <a:rPr lang="en-US" dirty="0"/>
              <a:t>. This conformation </a:t>
            </a:r>
            <a:r>
              <a:rPr lang="en-US" dirty="0" smtClean="0"/>
              <a:t>is </a:t>
            </a:r>
            <a:r>
              <a:rPr lang="en-US" dirty="0"/>
              <a:t>essential for the function of proteins. </a:t>
            </a:r>
            <a:endParaRPr lang="en-US" dirty="0" smtClean="0"/>
          </a:p>
          <a:p>
            <a:endParaRPr lang="en-US" dirty="0"/>
          </a:p>
          <a:p>
            <a:r>
              <a:rPr lang="en-US" dirty="0" smtClean="0"/>
              <a:t>The </a:t>
            </a:r>
            <a:r>
              <a:rPr lang="en-US" dirty="0"/>
              <a:t>shape of a protein develops in stages. Protein structures generally are described at four levels: </a:t>
            </a:r>
            <a:r>
              <a:rPr lang="en-US" b="1" dirty="0"/>
              <a:t>primary, secondary, tertiary, </a:t>
            </a:r>
            <a:r>
              <a:rPr lang="en-US" dirty="0"/>
              <a:t>and</a:t>
            </a:r>
            <a:r>
              <a:rPr lang="en-US" b="1" dirty="0"/>
              <a:t> quaternary</a:t>
            </a:r>
            <a:r>
              <a:rPr lang="en-US" dirty="0"/>
              <a:t>. </a:t>
            </a:r>
          </a:p>
          <a:p>
            <a:pPr marL="0" indent="0">
              <a:buNone/>
            </a:pPr>
            <a:endParaRPr lang="en-US" dirty="0"/>
          </a:p>
          <a:p>
            <a:r>
              <a:rPr lang="en-US" b="1" dirty="0" smtClean="0"/>
              <a:t>Primary structure</a:t>
            </a:r>
            <a:r>
              <a:rPr lang="en-US" dirty="0" smtClean="0"/>
              <a:t> </a:t>
            </a:r>
            <a:r>
              <a:rPr lang="en-US" dirty="0"/>
              <a:t>is simply the </a:t>
            </a:r>
            <a:r>
              <a:rPr lang="en-US" dirty="0" smtClean="0"/>
              <a:t>two-dimensional </a:t>
            </a:r>
            <a:r>
              <a:rPr lang="en-US" b="1" dirty="0"/>
              <a:t>linear sequence </a:t>
            </a:r>
            <a:r>
              <a:rPr lang="en-US" dirty="0"/>
              <a:t>of amino acids in the peptide chain. The primary structure is a long string of amino acids forming polypeptide </a:t>
            </a:r>
            <a:r>
              <a:rPr lang="en-US" dirty="0" smtClean="0"/>
              <a:t>chains</a:t>
            </a:r>
            <a:r>
              <a:rPr lang="en-US" dirty="0"/>
              <a:t> </a:t>
            </a:r>
            <a:r>
              <a:rPr lang="en-US" dirty="0" err="1" smtClean="0"/>
              <a:t>stabilised</a:t>
            </a:r>
            <a:r>
              <a:rPr lang="en-US" dirty="0" smtClean="0"/>
              <a:t> by </a:t>
            </a:r>
            <a:r>
              <a:rPr lang="en-US" b="1" dirty="0" smtClean="0"/>
              <a:t>covalent bond</a:t>
            </a:r>
            <a:endParaRPr lang="en-US" b="1" dirty="0"/>
          </a:p>
          <a:p>
            <a:pPr marL="0" indent="0">
              <a:buNone/>
            </a:pPr>
            <a:endParaRPr lang="en-US" dirty="0"/>
          </a:p>
          <a:p>
            <a:r>
              <a:rPr lang="en-US" b="1" dirty="0" smtClean="0"/>
              <a:t>Secondary structure</a:t>
            </a:r>
            <a:r>
              <a:rPr lang="en-US" dirty="0" smtClean="0"/>
              <a:t> </a:t>
            </a:r>
            <a:r>
              <a:rPr lang="en-US" dirty="0"/>
              <a:t>is formed as the protein </a:t>
            </a:r>
            <a:r>
              <a:rPr lang="en-US" dirty="0" smtClean="0"/>
              <a:t>twists </a:t>
            </a:r>
            <a:r>
              <a:rPr lang="en-US" dirty="0"/>
              <a:t>in accordance with chemical forces within the primary chain. The hydrogen in the amine groups and the oxygen in the carboxyl groups of the backbone form hydrogen bonds that stabilize the secondary structures</a:t>
            </a:r>
            <a:r>
              <a:rPr lang="en-US" dirty="0" smtClean="0"/>
              <a:t>.</a:t>
            </a:r>
            <a:endParaRPr lang="en-US" dirty="0"/>
          </a:p>
        </p:txBody>
      </p:sp>
    </p:spTree>
    <p:extLst>
      <p:ext uri="{BB962C8B-B14F-4D97-AF65-F5344CB8AC3E}">
        <p14:creationId xmlns:p14="http://schemas.microsoft.com/office/powerpoint/2010/main" val="480504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lnSpcReduction="10000"/>
          </a:bodyPr>
          <a:lstStyle/>
          <a:p>
            <a:r>
              <a:rPr lang="en-US" dirty="0" smtClean="0"/>
              <a:t>Secondary structure commonly takes one of two forms. </a:t>
            </a:r>
          </a:p>
          <a:p>
            <a:pPr marL="971550" lvl="1" indent="-514350">
              <a:buFont typeface="+mj-lt"/>
              <a:buAutoNum type="arabicPeriod"/>
            </a:pPr>
            <a:r>
              <a:rPr lang="en-US" b="1" dirty="0" smtClean="0"/>
              <a:t>left-handed </a:t>
            </a:r>
            <a:r>
              <a:rPr lang="en-US" b="1" dirty="0"/>
              <a:t>helix</a:t>
            </a:r>
            <a:r>
              <a:rPr lang="en-US" dirty="0"/>
              <a:t> that is developed as the molecule twines around itself. This form is called an </a:t>
            </a:r>
            <a:r>
              <a:rPr lang="en-US" b="1" dirty="0"/>
              <a:t>α-helix</a:t>
            </a:r>
            <a:r>
              <a:rPr lang="en-US" dirty="0"/>
              <a:t>.  </a:t>
            </a:r>
            <a:r>
              <a:rPr lang="en-US" b="1" dirty="0"/>
              <a:t>Globular proteins</a:t>
            </a:r>
            <a:r>
              <a:rPr lang="en-US" dirty="0"/>
              <a:t> typically contain the α-helix form. </a:t>
            </a:r>
            <a:r>
              <a:rPr lang="en-US" dirty="0" smtClean="0"/>
              <a:t>Hormones </a:t>
            </a:r>
            <a:r>
              <a:rPr lang="en-US" dirty="0"/>
              <a:t>are globular proteins. </a:t>
            </a:r>
          </a:p>
          <a:p>
            <a:pPr marL="971550" lvl="1" indent="-514350">
              <a:buFont typeface="+mj-lt"/>
              <a:buAutoNum type="arabicPeriod"/>
            </a:pPr>
            <a:r>
              <a:rPr lang="en-US" dirty="0"/>
              <a:t>The other secondary form is a crimped shape called a </a:t>
            </a:r>
            <a:r>
              <a:rPr lang="en-US" b="1" dirty="0"/>
              <a:t>β-pleated</a:t>
            </a:r>
            <a:r>
              <a:rPr lang="en-US" dirty="0"/>
              <a:t> </a:t>
            </a:r>
            <a:r>
              <a:rPr lang="en-US" b="1" dirty="0"/>
              <a:t>sheet</a:t>
            </a:r>
            <a:r>
              <a:rPr lang="en-US" dirty="0"/>
              <a:t>. A β-pleated sheet looks a little like a piece of tin. </a:t>
            </a:r>
            <a:r>
              <a:rPr lang="en-US" dirty="0" smtClean="0"/>
              <a:t>β-Sheets </a:t>
            </a:r>
            <a:r>
              <a:rPr lang="en-US" dirty="0"/>
              <a:t>are usually found in </a:t>
            </a:r>
            <a:r>
              <a:rPr lang="en-US" b="1" dirty="0"/>
              <a:t>structural proteins</a:t>
            </a:r>
            <a:r>
              <a:rPr lang="en-US" dirty="0"/>
              <a:t>, such as silk and the β-keratin proteins found in claws, beaks, and shells of turtles. </a:t>
            </a:r>
          </a:p>
          <a:p>
            <a:endParaRPr lang="en-US" dirty="0"/>
          </a:p>
        </p:txBody>
      </p:sp>
    </p:spTree>
    <p:extLst>
      <p:ext uri="{BB962C8B-B14F-4D97-AF65-F5344CB8AC3E}">
        <p14:creationId xmlns:p14="http://schemas.microsoft.com/office/powerpoint/2010/main" val="1041110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fontScale="77500" lnSpcReduction="20000"/>
          </a:bodyPr>
          <a:lstStyle/>
          <a:p>
            <a:r>
              <a:rPr lang="en-US" b="1" dirty="0"/>
              <a:t>Tertiary structure</a:t>
            </a:r>
            <a:r>
              <a:rPr lang="en-US" dirty="0"/>
              <a:t> is the final 3-Dimensional shape of one folded amino acid chain. </a:t>
            </a:r>
            <a:endParaRPr lang="en-US" dirty="0" smtClean="0"/>
          </a:p>
          <a:p>
            <a:pPr lvl="1"/>
            <a:r>
              <a:rPr lang="en-US" dirty="0" smtClean="0"/>
              <a:t>The </a:t>
            </a:r>
            <a:r>
              <a:rPr lang="en-US" dirty="0"/>
              <a:t>final shape of any polypeptide chain is unique and will have specific areas that are necessary for the function of the protein. </a:t>
            </a:r>
            <a:endParaRPr lang="en-US" dirty="0" smtClean="0"/>
          </a:p>
          <a:p>
            <a:pPr marL="457200" lvl="1" indent="0">
              <a:buNone/>
            </a:pPr>
            <a:endParaRPr lang="en-US" dirty="0" smtClean="0"/>
          </a:p>
          <a:p>
            <a:pPr lvl="1"/>
            <a:r>
              <a:rPr lang="en-US" dirty="0" smtClean="0"/>
              <a:t>The </a:t>
            </a:r>
            <a:r>
              <a:rPr lang="en-US" dirty="0"/>
              <a:t>tertiary structure is stabilized by </a:t>
            </a:r>
            <a:r>
              <a:rPr lang="en-US" b="1" dirty="0"/>
              <a:t>hydrogen bond, ionic bond, hydrophobic interactions </a:t>
            </a:r>
            <a:r>
              <a:rPr lang="en-US" dirty="0"/>
              <a:t>and</a:t>
            </a:r>
            <a:r>
              <a:rPr lang="en-US" b="1" dirty="0"/>
              <a:t> disulfide bonds</a:t>
            </a:r>
            <a:endParaRPr lang="en-US" dirty="0"/>
          </a:p>
          <a:p>
            <a:pPr marL="0" indent="0">
              <a:buNone/>
            </a:pPr>
            <a:endParaRPr lang="en-US" dirty="0"/>
          </a:p>
          <a:p>
            <a:r>
              <a:rPr lang="en-US" dirty="0"/>
              <a:t>A </a:t>
            </a:r>
            <a:r>
              <a:rPr lang="en-US" b="1" dirty="0"/>
              <a:t>quaternary structure</a:t>
            </a:r>
            <a:r>
              <a:rPr lang="en-US" dirty="0"/>
              <a:t> may be formed from the association of two or more peptide strands. </a:t>
            </a:r>
            <a:endParaRPr lang="en-US" dirty="0" smtClean="0"/>
          </a:p>
          <a:p>
            <a:pPr lvl="1"/>
            <a:r>
              <a:rPr lang="en-US" dirty="0" smtClean="0"/>
              <a:t>Some </a:t>
            </a:r>
            <a:r>
              <a:rPr lang="en-US" dirty="0"/>
              <a:t>proteins are large and complex, consisting of many polypeptide chains. These proteins have </a:t>
            </a:r>
            <a:r>
              <a:rPr lang="en-US" dirty="0" err="1"/>
              <a:t>quarternary</a:t>
            </a:r>
            <a:r>
              <a:rPr lang="en-US" dirty="0"/>
              <a:t> structure. </a:t>
            </a:r>
            <a:endParaRPr lang="en-US" dirty="0" smtClean="0"/>
          </a:p>
          <a:p>
            <a:pPr lvl="1"/>
            <a:r>
              <a:rPr lang="en-US" dirty="0" smtClean="0"/>
              <a:t>Hemoglobin (with four polypeptide chains) and (with </a:t>
            </a:r>
            <a:r>
              <a:rPr lang="en-US" dirty="0"/>
              <a:t>three </a:t>
            </a:r>
            <a:r>
              <a:rPr lang="en-US" dirty="0" smtClean="0"/>
              <a:t>chains) are </a:t>
            </a:r>
            <a:r>
              <a:rPr lang="en-US" dirty="0" smtClean="0"/>
              <a:t>proteins with </a:t>
            </a:r>
            <a:r>
              <a:rPr lang="en-US" dirty="0" err="1" smtClean="0"/>
              <a:t>quarternary</a:t>
            </a:r>
            <a:r>
              <a:rPr lang="en-US" dirty="0" smtClean="0"/>
              <a:t> structure. </a:t>
            </a:r>
          </a:p>
          <a:p>
            <a:pPr lvl="1"/>
            <a:r>
              <a:rPr lang="en-US" dirty="0" smtClean="0"/>
              <a:t>The </a:t>
            </a:r>
            <a:r>
              <a:rPr lang="en-US" dirty="0"/>
              <a:t>formation of </a:t>
            </a:r>
            <a:r>
              <a:rPr lang="en-US" b="1" dirty="0"/>
              <a:t>disulfide bonds</a:t>
            </a:r>
            <a:r>
              <a:rPr lang="en-US" dirty="0"/>
              <a:t> is important in the quaternary structure of many proteins.</a:t>
            </a:r>
          </a:p>
          <a:p>
            <a:pPr marL="0" indent="0">
              <a:buNone/>
            </a:pPr>
            <a:endParaRPr lang="en-US" dirty="0"/>
          </a:p>
          <a:p>
            <a:endParaRPr lang="en-US" dirty="0"/>
          </a:p>
        </p:txBody>
      </p:sp>
    </p:spTree>
    <p:extLst>
      <p:ext uri="{BB962C8B-B14F-4D97-AF65-F5344CB8AC3E}">
        <p14:creationId xmlns:p14="http://schemas.microsoft.com/office/powerpoint/2010/main" val="21425483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114800" cy="490066"/>
          </a:xfrm>
        </p:spPr>
        <p:txBody>
          <a:bodyPr>
            <a:normAutofit fontScale="90000"/>
          </a:bodyPr>
          <a:lstStyle/>
          <a:p>
            <a:pPr algn="l"/>
            <a:r>
              <a:rPr lang="en-US" sz="3600" b="1" dirty="0" smtClean="0"/>
              <a:t>Functions of Proteins</a:t>
            </a:r>
            <a:endParaRPr lang="en-US" sz="3600" dirty="0"/>
          </a:p>
        </p:txBody>
      </p:sp>
      <p:sp>
        <p:nvSpPr>
          <p:cNvPr id="3" name="Content Placeholder 2"/>
          <p:cNvSpPr>
            <a:spLocks noGrp="1"/>
          </p:cNvSpPr>
          <p:nvPr>
            <p:ph idx="1"/>
          </p:nvPr>
        </p:nvSpPr>
        <p:spPr>
          <a:xfrm>
            <a:off x="179512" y="836712"/>
            <a:ext cx="8712968" cy="5832648"/>
          </a:xfrm>
        </p:spPr>
        <p:txBody>
          <a:bodyPr>
            <a:normAutofit fontScale="92500" lnSpcReduction="20000"/>
          </a:bodyPr>
          <a:lstStyle/>
          <a:p>
            <a:pPr marL="176213" indent="-176213"/>
            <a:r>
              <a:rPr lang="en-US" dirty="0" smtClean="0"/>
              <a:t>Some of </a:t>
            </a:r>
            <a:r>
              <a:rPr lang="en-US" dirty="0"/>
              <a:t>the important functions </a:t>
            </a:r>
            <a:r>
              <a:rPr lang="en-US" dirty="0" smtClean="0"/>
              <a:t>of proteins include:</a:t>
            </a:r>
          </a:p>
          <a:p>
            <a:pPr marL="0" indent="0">
              <a:buNone/>
            </a:pPr>
            <a:endParaRPr lang="en-US" dirty="0"/>
          </a:p>
          <a:p>
            <a:pPr marL="530225" indent="-265113">
              <a:buNone/>
            </a:pPr>
            <a:r>
              <a:rPr lang="en-US" dirty="0"/>
              <a:t>✓ </a:t>
            </a:r>
            <a:r>
              <a:rPr lang="en-US" b="1" dirty="0"/>
              <a:t>Proteins are enzymes. </a:t>
            </a:r>
            <a:r>
              <a:rPr lang="en-US" dirty="0"/>
              <a:t>Enzymes make chemical reactions happen </a:t>
            </a:r>
            <a:r>
              <a:rPr lang="en-US" dirty="0" smtClean="0"/>
              <a:t>faster</a:t>
            </a:r>
            <a:r>
              <a:rPr lang="en-US" dirty="0"/>
              <a:t>.</a:t>
            </a:r>
          </a:p>
          <a:p>
            <a:pPr marL="530225" indent="-265113">
              <a:buNone/>
            </a:pPr>
            <a:r>
              <a:rPr lang="en-US" dirty="0"/>
              <a:t>✓ </a:t>
            </a:r>
            <a:r>
              <a:rPr lang="en-US" b="1" dirty="0"/>
              <a:t>Proteins reinforce structures. </a:t>
            </a:r>
            <a:r>
              <a:rPr lang="en-US" dirty="0"/>
              <a:t>Proteins are part of the structure of plasma membranes, and cytoskeletal </a:t>
            </a:r>
            <a:r>
              <a:rPr lang="en-US" dirty="0" smtClean="0"/>
              <a:t>proteins. </a:t>
            </a:r>
            <a:r>
              <a:rPr lang="en-US" dirty="0"/>
              <a:t>Proteins in the extracellular matrix support cells </a:t>
            </a:r>
            <a:r>
              <a:rPr lang="en-US" dirty="0" smtClean="0"/>
              <a:t>e.g. collagen</a:t>
            </a:r>
            <a:r>
              <a:rPr lang="en-US" dirty="0"/>
              <a:t>.</a:t>
            </a:r>
          </a:p>
          <a:p>
            <a:pPr marL="530225" indent="-265113">
              <a:buNone/>
            </a:pPr>
            <a:r>
              <a:rPr lang="en-US" dirty="0"/>
              <a:t>✓ </a:t>
            </a:r>
            <a:r>
              <a:rPr lang="en-US" b="1" dirty="0"/>
              <a:t>Proteins transport materials into and out of the cell</a:t>
            </a:r>
            <a:r>
              <a:rPr lang="en-US" dirty="0"/>
              <a:t>. Proteins in the plasma membrane help molecules enter and exit the cell.</a:t>
            </a:r>
          </a:p>
          <a:p>
            <a:pPr marL="530225" indent="-265113">
              <a:buNone/>
            </a:pPr>
            <a:r>
              <a:rPr lang="en-US" dirty="0"/>
              <a:t>✓ </a:t>
            </a:r>
            <a:r>
              <a:rPr lang="en-US" b="1" dirty="0"/>
              <a:t>Proteins are involved in cellular identity</a:t>
            </a:r>
            <a:r>
              <a:rPr lang="en-US" dirty="0"/>
              <a:t>. Glycoproteins on cell surfaces act as a marker that identifies the cell type</a:t>
            </a:r>
            <a:r>
              <a:rPr lang="en-US" dirty="0" smtClean="0"/>
              <a:t>.</a:t>
            </a:r>
            <a:endParaRPr lang="en-US" dirty="0"/>
          </a:p>
        </p:txBody>
      </p:sp>
    </p:spTree>
    <p:extLst>
      <p:ext uri="{BB962C8B-B14F-4D97-AF65-F5344CB8AC3E}">
        <p14:creationId xmlns:p14="http://schemas.microsoft.com/office/powerpoint/2010/main" val="16085155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4929411"/>
          </a:xfrm>
        </p:spPr>
        <p:txBody>
          <a:bodyPr>
            <a:normAutofit lnSpcReduction="10000"/>
          </a:bodyPr>
          <a:lstStyle/>
          <a:p>
            <a:pPr marL="530225" indent="-265113">
              <a:buNone/>
            </a:pPr>
            <a:r>
              <a:rPr lang="en-US" dirty="0" smtClean="0"/>
              <a:t>✓ </a:t>
            </a:r>
            <a:r>
              <a:rPr lang="en-US" b="1" dirty="0" smtClean="0"/>
              <a:t>Proteins help cells move</a:t>
            </a:r>
            <a:r>
              <a:rPr lang="en-US" dirty="0" smtClean="0"/>
              <a:t>. Cytoskeletal proteins power the movement of flagella and allow cells to crawl.</a:t>
            </a:r>
          </a:p>
          <a:p>
            <a:pPr marL="530225" indent="-265113">
              <a:buNone/>
            </a:pPr>
            <a:r>
              <a:rPr lang="en-US" dirty="0" smtClean="0"/>
              <a:t>✓ </a:t>
            </a:r>
            <a:r>
              <a:rPr lang="en-US" b="1" dirty="0" smtClean="0"/>
              <a:t>Proteins help cells communicate</a:t>
            </a:r>
            <a:r>
              <a:rPr lang="en-US" dirty="0" smtClean="0"/>
              <a:t>. Proteins are receptors for signals. Also, some signaling molecules, like insulin, are proteins.</a:t>
            </a:r>
          </a:p>
          <a:p>
            <a:pPr marL="530225" indent="-265113">
              <a:buNone/>
            </a:pPr>
            <a:r>
              <a:rPr lang="en-US" dirty="0" smtClean="0"/>
              <a:t>✓ </a:t>
            </a:r>
            <a:r>
              <a:rPr lang="en-US" b="1" dirty="0" smtClean="0"/>
              <a:t>Proteins organize molecules within the cell</a:t>
            </a:r>
            <a:r>
              <a:rPr lang="en-US" dirty="0" smtClean="0"/>
              <a:t>. Chaperone proteins assist folding of new proteins and guide proteins to their proper locations within the cell.</a:t>
            </a:r>
          </a:p>
          <a:p>
            <a:endParaRPr lang="en-US" dirty="0"/>
          </a:p>
        </p:txBody>
      </p:sp>
    </p:spTree>
    <p:extLst>
      <p:ext uri="{BB962C8B-B14F-4D97-AF65-F5344CB8AC3E}">
        <p14:creationId xmlns:p14="http://schemas.microsoft.com/office/powerpoint/2010/main" val="1252586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322712" cy="778098"/>
          </a:xfrm>
        </p:spPr>
        <p:txBody>
          <a:bodyPr>
            <a:normAutofit/>
          </a:bodyPr>
          <a:lstStyle/>
          <a:p>
            <a:pPr algn="l"/>
            <a:r>
              <a:rPr lang="en-US" sz="3200" b="1" dirty="0" smtClean="0"/>
              <a:t>NUCLEIC ACIDS</a:t>
            </a:r>
            <a:endParaRPr lang="en-US" sz="3200" dirty="0"/>
          </a:p>
        </p:txBody>
      </p:sp>
      <p:sp>
        <p:nvSpPr>
          <p:cNvPr id="3" name="Content Placeholder 2"/>
          <p:cNvSpPr>
            <a:spLocks noGrp="1"/>
          </p:cNvSpPr>
          <p:nvPr>
            <p:ph idx="1"/>
          </p:nvPr>
        </p:nvSpPr>
        <p:spPr>
          <a:xfrm>
            <a:off x="457200" y="1124744"/>
            <a:ext cx="8229600" cy="5616624"/>
          </a:xfrm>
        </p:spPr>
        <p:txBody>
          <a:bodyPr>
            <a:normAutofit fontScale="70000" lnSpcReduction="20000"/>
          </a:bodyPr>
          <a:lstStyle/>
          <a:p>
            <a:r>
              <a:rPr lang="en-US" b="1" dirty="0" smtClean="0"/>
              <a:t>Nucleotides</a:t>
            </a:r>
            <a:r>
              <a:rPr lang="en-US" dirty="0" smtClean="0"/>
              <a:t> are </a:t>
            </a:r>
            <a:r>
              <a:rPr lang="en-US" dirty="0"/>
              <a:t>one of the most important classes of molecules in the body. </a:t>
            </a:r>
            <a:endParaRPr lang="en-US" dirty="0" smtClean="0"/>
          </a:p>
          <a:p>
            <a:pPr lvl="1"/>
            <a:r>
              <a:rPr lang="en-US" dirty="0" smtClean="0"/>
              <a:t>They act </a:t>
            </a:r>
            <a:r>
              <a:rPr lang="en-US" dirty="0"/>
              <a:t>as the basis for sources of energy (adenosine triphosphate [ATP], </a:t>
            </a:r>
            <a:r>
              <a:rPr lang="en-US" dirty="0" err="1"/>
              <a:t>guanosine</a:t>
            </a:r>
            <a:r>
              <a:rPr lang="en-US" dirty="0"/>
              <a:t> triphosphate [GTP]) that drive biochemical reactions. </a:t>
            </a:r>
            <a:endParaRPr lang="en-US" dirty="0" smtClean="0"/>
          </a:p>
          <a:p>
            <a:pPr lvl="1"/>
            <a:r>
              <a:rPr lang="en-US" dirty="0" smtClean="0"/>
              <a:t>Important constituent </a:t>
            </a:r>
            <a:r>
              <a:rPr lang="en-US" dirty="0"/>
              <a:t>in several coenzymes, </a:t>
            </a:r>
            <a:endParaRPr lang="en-US" dirty="0" smtClean="0"/>
          </a:p>
          <a:p>
            <a:pPr lvl="1"/>
            <a:r>
              <a:rPr lang="en-US" dirty="0" smtClean="0"/>
              <a:t>The most </a:t>
            </a:r>
            <a:r>
              <a:rPr lang="en-US" dirty="0"/>
              <a:t>famous </a:t>
            </a:r>
            <a:r>
              <a:rPr lang="en-US" dirty="0" smtClean="0"/>
              <a:t>role </a:t>
            </a:r>
            <a:r>
              <a:rPr lang="en-US" dirty="0"/>
              <a:t>of the nucleotides is as a component of the nucleic </a:t>
            </a:r>
            <a:r>
              <a:rPr lang="en-US" dirty="0" smtClean="0"/>
              <a:t>acids- </a:t>
            </a:r>
            <a:r>
              <a:rPr lang="en-US" dirty="0"/>
              <a:t>RNA and DNA</a:t>
            </a:r>
            <a:r>
              <a:rPr lang="en-US" dirty="0" smtClean="0"/>
              <a:t>.</a:t>
            </a:r>
          </a:p>
          <a:p>
            <a:pPr lvl="1"/>
            <a:endParaRPr lang="en-US" dirty="0"/>
          </a:p>
          <a:p>
            <a:r>
              <a:rPr lang="en-US" dirty="0"/>
              <a:t>A nucleotide has three characteristic components: </a:t>
            </a:r>
          </a:p>
          <a:p>
            <a:pPr marL="800100" lvl="2" indent="0">
              <a:buNone/>
            </a:pPr>
            <a:r>
              <a:rPr lang="en-US" sz="3100" dirty="0"/>
              <a:t>(1) a </a:t>
            </a:r>
            <a:r>
              <a:rPr lang="en-US" sz="3100" dirty="0" smtClean="0"/>
              <a:t>nitrogenous </a:t>
            </a:r>
            <a:r>
              <a:rPr lang="en-US" sz="3100" dirty="0"/>
              <a:t>base,</a:t>
            </a:r>
          </a:p>
          <a:p>
            <a:pPr marL="800100" lvl="2" indent="0">
              <a:buNone/>
            </a:pPr>
            <a:r>
              <a:rPr lang="en-US" sz="3100" dirty="0" smtClean="0"/>
              <a:t>(</a:t>
            </a:r>
            <a:r>
              <a:rPr lang="en-US" sz="3100" dirty="0"/>
              <a:t>2) a pentose, and </a:t>
            </a:r>
          </a:p>
          <a:p>
            <a:pPr marL="800100" lvl="2" indent="0">
              <a:buNone/>
            </a:pPr>
            <a:r>
              <a:rPr lang="en-US" sz="3100" dirty="0"/>
              <a:t>(3) one or more </a:t>
            </a:r>
            <a:r>
              <a:rPr lang="en-US" sz="3100" dirty="0" smtClean="0"/>
              <a:t>phosphates</a:t>
            </a:r>
          </a:p>
          <a:p>
            <a:pPr marL="800100" lvl="2" indent="0">
              <a:buNone/>
            </a:pPr>
            <a:endParaRPr lang="en-US" sz="3100" dirty="0"/>
          </a:p>
          <a:p>
            <a:r>
              <a:rPr lang="en-US" dirty="0"/>
              <a:t>The molecule without a phosphate group is called a </a:t>
            </a:r>
            <a:r>
              <a:rPr lang="en-US" b="1" dirty="0"/>
              <a:t>nucleoside</a:t>
            </a:r>
            <a:r>
              <a:rPr lang="en-US" dirty="0" smtClean="0"/>
              <a:t>.</a:t>
            </a:r>
          </a:p>
          <a:p>
            <a:endParaRPr lang="en-US" dirty="0"/>
          </a:p>
          <a:p>
            <a:r>
              <a:rPr lang="en-US" dirty="0" smtClean="0"/>
              <a:t> </a:t>
            </a:r>
            <a:r>
              <a:rPr lang="en-US" dirty="0"/>
              <a:t>The nitrogenous bases are derivatives of two parent compounds, </a:t>
            </a:r>
            <a:r>
              <a:rPr lang="en-US" b="1" dirty="0"/>
              <a:t>pyrimidine </a:t>
            </a:r>
            <a:r>
              <a:rPr lang="en-US" dirty="0"/>
              <a:t>and</a:t>
            </a:r>
            <a:r>
              <a:rPr lang="en-US" b="1" dirty="0"/>
              <a:t> purine</a:t>
            </a:r>
            <a:r>
              <a:rPr lang="en-US" dirty="0"/>
              <a:t>. The bases and </a:t>
            </a:r>
            <a:r>
              <a:rPr lang="en-US" dirty="0" err="1"/>
              <a:t>pentoses</a:t>
            </a:r>
            <a:r>
              <a:rPr lang="en-US" dirty="0"/>
              <a:t> of the common nucleotides are heterocyclic compounds.</a:t>
            </a:r>
          </a:p>
          <a:p>
            <a:endParaRPr lang="en-US" dirty="0"/>
          </a:p>
        </p:txBody>
      </p:sp>
    </p:spTree>
    <p:extLst>
      <p:ext uri="{BB962C8B-B14F-4D97-AF65-F5344CB8AC3E}">
        <p14:creationId xmlns:p14="http://schemas.microsoft.com/office/powerpoint/2010/main" val="2919450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260648"/>
            <a:ext cx="5904656" cy="2967008"/>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475656" y="3429000"/>
            <a:ext cx="5832648" cy="2448272"/>
          </a:xfrm>
          <a:prstGeom prst="rect">
            <a:avLst/>
          </a:prstGeom>
          <a:noFill/>
          <a:ln>
            <a:noFill/>
          </a:ln>
        </p:spPr>
      </p:pic>
    </p:spTree>
    <p:extLst>
      <p:ext uri="{BB962C8B-B14F-4D97-AF65-F5344CB8AC3E}">
        <p14:creationId xmlns:p14="http://schemas.microsoft.com/office/powerpoint/2010/main" val="1448678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515813"/>
            <a:ext cx="3888432" cy="5505475"/>
          </a:xfrm>
        </p:spPr>
        <p:txBody>
          <a:bodyPr>
            <a:normAutofit fontScale="85000" lnSpcReduction="20000"/>
          </a:bodyPr>
          <a:lstStyle/>
          <a:p>
            <a:r>
              <a:rPr lang="en-US" dirty="0"/>
              <a:t>Both DNA and RNA contain two major purine bases, </a:t>
            </a:r>
            <a:r>
              <a:rPr lang="en-US" b="1" dirty="0"/>
              <a:t>adenine (A</a:t>
            </a:r>
            <a:r>
              <a:rPr lang="en-US" dirty="0"/>
              <a:t>) and </a:t>
            </a:r>
            <a:r>
              <a:rPr lang="en-US" b="1" dirty="0"/>
              <a:t>guanine (G)</a:t>
            </a:r>
            <a:r>
              <a:rPr lang="en-US" dirty="0"/>
              <a:t>, and two major </a:t>
            </a:r>
            <a:r>
              <a:rPr lang="en-US" dirty="0" err="1"/>
              <a:t>pyrimidines</a:t>
            </a:r>
            <a:r>
              <a:rPr lang="en-US" dirty="0"/>
              <a:t>. </a:t>
            </a:r>
            <a:endParaRPr lang="en-US" dirty="0" smtClean="0"/>
          </a:p>
          <a:p>
            <a:endParaRPr lang="en-US" dirty="0"/>
          </a:p>
          <a:p>
            <a:r>
              <a:rPr lang="en-US" dirty="0" smtClean="0"/>
              <a:t>In </a:t>
            </a:r>
            <a:r>
              <a:rPr lang="en-US" dirty="0"/>
              <a:t>both DNA and RNA one of the </a:t>
            </a:r>
            <a:r>
              <a:rPr lang="en-US" dirty="0" err="1"/>
              <a:t>pyrimidines</a:t>
            </a:r>
            <a:r>
              <a:rPr lang="en-US" dirty="0"/>
              <a:t> is </a:t>
            </a:r>
            <a:r>
              <a:rPr lang="en-US" b="1" dirty="0"/>
              <a:t>cytosine (C)</a:t>
            </a:r>
            <a:r>
              <a:rPr lang="en-US" dirty="0"/>
              <a:t>, but the second common pyrimidine is not the same in both: it is </a:t>
            </a:r>
            <a:r>
              <a:rPr lang="en-US" b="1" dirty="0"/>
              <a:t>thymine (T)</a:t>
            </a:r>
            <a:r>
              <a:rPr lang="en-US" dirty="0"/>
              <a:t> in DNA and </a:t>
            </a:r>
            <a:r>
              <a:rPr lang="en-US" b="1" dirty="0"/>
              <a:t>uracil (U)</a:t>
            </a:r>
            <a:r>
              <a:rPr lang="en-US" dirty="0"/>
              <a:t> in RNA. </a:t>
            </a:r>
          </a:p>
          <a:p>
            <a:endParaRPr lang="en-US" dirty="0"/>
          </a:p>
        </p:txBody>
      </p:sp>
      <p:sp>
        <p:nvSpPr>
          <p:cNvPr id="5" name="Rectangle 4"/>
          <p:cNvSpPr/>
          <p:nvPr/>
        </p:nvSpPr>
        <p:spPr>
          <a:xfrm>
            <a:off x="4243270" y="6021288"/>
            <a:ext cx="4572000" cy="646331"/>
          </a:xfrm>
          <a:prstGeom prst="rect">
            <a:avLst/>
          </a:prstGeom>
        </p:spPr>
        <p:txBody>
          <a:bodyPr>
            <a:spAutoFit/>
          </a:bodyPr>
          <a:lstStyle/>
          <a:p>
            <a:r>
              <a:rPr lang="en-US" b="1" dirty="0"/>
              <a:t>Major purine and pyrimidine bases of nucleic acids.</a:t>
            </a:r>
            <a:endParaRPr lang="en-US" dirty="0"/>
          </a:p>
        </p:txBody>
      </p:sp>
      <p:grpSp>
        <p:nvGrpSpPr>
          <p:cNvPr id="6" name="Group 4"/>
          <p:cNvGrpSpPr>
            <a:grpSpLocks noChangeAspect="1"/>
          </p:cNvGrpSpPr>
          <p:nvPr/>
        </p:nvGrpSpPr>
        <p:grpSpPr bwMode="auto">
          <a:xfrm>
            <a:off x="4356100" y="836613"/>
            <a:ext cx="4464050" cy="5184775"/>
            <a:chOff x="2744" y="527"/>
            <a:chExt cx="2812" cy="3266"/>
          </a:xfrm>
        </p:grpSpPr>
        <p:sp>
          <p:nvSpPr>
            <p:cNvPr id="7" name="AutoShape 3"/>
            <p:cNvSpPr>
              <a:spLocks noChangeAspect="1" noChangeArrowheads="1" noTextEdit="1"/>
            </p:cNvSpPr>
            <p:nvPr/>
          </p:nvSpPr>
          <p:spPr bwMode="auto">
            <a:xfrm>
              <a:off x="2744" y="527"/>
              <a:ext cx="2812" cy="3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4" y="527"/>
              <a:ext cx="2816" cy="3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2230192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noChangeAspect="1"/>
          </p:cNvGrpSpPr>
          <p:nvPr/>
        </p:nvGrpSpPr>
        <p:grpSpPr bwMode="auto">
          <a:xfrm>
            <a:off x="1" y="260648"/>
            <a:ext cx="9144000" cy="5184576"/>
            <a:chOff x="2290" y="663"/>
            <a:chExt cx="3252" cy="2994"/>
          </a:xfrm>
        </p:grpSpPr>
        <p:sp>
          <p:nvSpPr>
            <p:cNvPr id="6" name="AutoShape 3"/>
            <p:cNvSpPr>
              <a:spLocks noChangeAspect="1" noChangeArrowheads="1" noTextEdit="1"/>
            </p:cNvSpPr>
            <p:nvPr/>
          </p:nvSpPr>
          <p:spPr bwMode="auto">
            <a:xfrm>
              <a:off x="2290" y="663"/>
              <a:ext cx="3252" cy="2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5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0" y="663"/>
              <a:ext cx="3256" cy="2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Content Placeholder 2"/>
          <p:cNvSpPr>
            <a:spLocks noGrp="1"/>
          </p:cNvSpPr>
          <p:nvPr>
            <p:ph idx="1"/>
          </p:nvPr>
        </p:nvSpPr>
        <p:spPr>
          <a:xfrm>
            <a:off x="457200" y="5453882"/>
            <a:ext cx="8229600" cy="1287486"/>
          </a:xfrm>
        </p:spPr>
        <p:txBody>
          <a:bodyPr>
            <a:normAutofit fontScale="70000" lnSpcReduction="20000"/>
          </a:bodyPr>
          <a:lstStyle/>
          <a:p>
            <a:r>
              <a:rPr lang="en-US" dirty="0"/>
              <a:t>Nucleic acids have two kinds of </a:t>
            </a:r>
            <a:r>
              <a:rPr lang="en-US" dirty="0" err="1" smtClean="0"/>
              <a:t>pentoses</a:t>
            </a:r>
            <a:r>
              <a:rPr lang="en-US" dirty="0" smtClean="0"/>
              <a:t>: </a:t>
            </a:r>
            <a:r>
              <a:rPr lang="en-US" dirty="0" err="1" smtClean="0"/>
              <a:t>deoxyribonucleotide</a:t>
            </a:r>
            <a:r>
              <a:rPr lang="en-US" dirty="0" smtClean="0"/>
              <a:t> </a:t>
            </a:r>
            <a:r>
              <a:rPr lang="en-US" dirty="0"/>
              <a:t>units of DNA contain 2′-deoxy-D-ribose, and the </a:t>
            </a:r>
            <a:r>
              <a:rPr lang="en-US" dirty="0" err="1"/>
              <a:t>ribonucleotide</a:t>
            </a:r>
            <a:r>
              <a:rPr lang="en-US" dirty="0"/>
              <a:t> units of RNA contain D-ribose. In nucleotides, both </a:t>
            </a:r>
            <a:r>
              <a:rPr lang="en-US" dirty="0" smtClean="0"/>
              <a:t>f </a:t>
            </a:r>
            <a:r>
              <a:rPr lang="en-US" dirty="0" err="1"/>
              <a:t>pentoses</a:t>
            </a:r>
            <a:r>
              <a:rPr lang="en-US" dirty="0"/>
              <a:t> are in their </a:t>
            </a:r>
            <a:r>
              <a:rPr lang="en-US" dirty="0" smtClean="0"/>
              <a:t>β-</a:t>
            </a:r>
            <a:r>
              <a:rPr lang="en-US" dirty="0" err="1" smtClean="0"/>
              <a:t>furanose</a:t>
            </a:r>
            <a:r>
              <a:rPr lang="en-US" dirty="0" smtClean="0"/>
              <a:t> </a:t>
            </a:r>
            <a:r>
              <a:rPr lang="en-US" dirty="0"/>
              <a:t>form.</a:t>
            </a:r>
          </a:p>
          <a:p>
            <a:endParaRPr lang="en-US" dirty="0"/>
          </a:p>
        </p:txBody>
      </p:sp>
    </p:spTree>
    <p:extLst>
      <p:ext uri="{BB962C8B-B14F-4D97-AF65-F5344CB8AC3E}">
        <p14:creationId xmlns:p14="http://schemas.microsoft.com/office/powerpoint/2010/main" val="4515342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347048" cy="562074"/>
          </a:xfrm>
        </p:spPr>
        <p:txBody>
          <a:bodyPr>
            <a:normAutofit fontScale="90000"/>
          </a:bodyPr>
          <a:lstStyle/>
          <a:p>
            <a:pPr algn="l"/>
            <a:r>
              <a:rPr lang="en-US" sz="3200" b="1" dirty="0" smtClean="0"/>
              <a:t>PROTEIN</a:t>
            </a:r>
            <a:endParaRPr lang="en-US" sz="3200" dirty="0"/>
          </a:p>
        </p:txBody>
      </p:sp>
      <p:sp>
        <p:nvSpPr>
          <p:cNvPr id="3" name="Content Placeholder 2"/>
          <p:cNvSpPr>
            <a:spLocks noGrp="1"/>
          </p:cNvSpPr>
          <p:nvPr>
            <p:ph idx="1"/>
          </p:nvPr>
        </p:nvSpPr>
        <p:spPr>
          <a:xfrm>
            <a:off x="457200" y="908720"/>
            <a:ext cx="8229600" cy="5217443"/>
          </a:xfrm>
        </p:spPr>
        <p:txBody>
          <a:bodyPr>
            <a:normAutofit fontScale="70000" lnSpcReduction="20000"/>
          </a:bodyPr>
          <a:lstStyle/>
          <a:p>
            <a:r>
              <a:rPr lang="en-US" dirty="0" smtClean="0"/>
              <a:t>A </a:t>
            </a:r>
            <a:r>
              <a:rPr lang="en-US" dirty="0"/>
              <a:t>protein is a large organic molecule constructed of a chain of amino acids. The word protein, derived from the Greek </a:t>
            </a:r>
            <a:r>
              <a:rPr lang="en-US" i="1" dirty="0" err="1"/>
              <a:t>proteios</a:t>
            </a:r>
            <a:r>
              <a:rPr lang="en-US" dirty="0"/>
              <a:t>, loosely means “holding first place</a:t>
            </a:r>
            <a:r>
              <a:rPr lang="en-US" dirty="0" smtClean="0"/>
              <a:t>” </a:t>
            </a:r>
          </a:p>
          <a:p>
            <a:endParaRPr lang="en-US" dirty="0" smtClean="0"/>
          </a:p>
          <a:p>
            <a:r>
              <a:rPr lang="en-US" dirty="0" smtClean="0"/>
              <a:t>They </a:t>
            </a:r>
            <a:r>
              <a:rPr lang="en-US" dirty="0"/>
              <a:t>orchestrate the business of life by controlling multiple bioprocesses including metabolism, cell growth, and </a:t>
            </a:r>
            <a:r>
              <a:rPr lang="en-US" dirty="0" smtClean="0"/>
              <a:t>neurotransmission.</a:t>
            </a:r>
          </a:p>
          <a:p>
            <a:endParaRPr lang="en-US" dirty="0" smtClean="0"/>
          </a:p>
          <a:p>
            <a:r>
              <a:rPr lang="en-US" dirty="0" smtClean="0"/>
              <a:t>Proteins also provide </a:t>
            </a:r>
            <a:r>
              <a:rPr lang="en-US" dirty="0"/>
              <a:t>structure and can act as energy source, the main reason they are so important is their role as enzymes—enabling chemical reactions that are critical to life</a:t>
            </a:r>
            <a:r>
              <a:rPr lang="en-US" dirty="0" smtClean="0"/>
              <a:t>.</a:t>
            </a:r>
          </a:p>
          <a:p>
            <a:endParaRPr lang="en-US" dirty="0" smtClean="0"/>
          </a:p>
          <a:p>
            <a:r>
              <a:rPr lang="en-US" dirty="0"/>
              <a:t>Proteins are </a:t>
            </a:r>
            <a:r>
              <a:rPr lang="en-US" b="1" dirty="0"/>
              <a:t>polymers of amino acids</a:t>
            </a:r>
            <a:r>
              <a:rPr lang="en-US" dirty="0"/>
              <a:t>, with each amino acid residue joined to its neighbor by a specific type of covalent bond called </a:t>
            </a:r>
            <a:r>
              <a:rPr lang="en-US" b="1" dirty="0"/>
              <a:t>peptide bond.</a:t>
            </a:r>
            <a:r>
              <a:rPr lang="en-US" dirty="0"/>
              <a:t> </a:t>
            </a:r>
            <a:endParaRPr lang="en-US" dirty="0" smtClean="0"/>
          </a:p>
          <a:p>
            <a:endParaRPr lang="en-US" dirty="0"/>
          </a:p>
          <a:p>
            <a:r>
              <a:rPr lang="en-US" dirty="0" smtClean="0"/>
              <a:t>Twenty </a:t>
            </a:r>
            <a:r>
              <a:rPr lang="en-US" dirty="0"/>
              <a:t>different amino acids are commonly found in proteins.</a:t>
            </a:r>
          </a:p>
          <a:p>
            <a:endParaRPr lang="en-US" dirty="0"/>
          </a:p>
          <a:p>
            <a:endParaRPr lang="en-US" dirty="0"/>
          </a:p>
        </p:txBody>
      </p:sp>
    </p:spTree>
    <p:extLst>
      <p:ext uri="{BB962C8B-B14F-4D97-AF65-F5344CB8AC3E}">
        <p14:creationId xmlns:p14="http://schemas.microsoft.com/office/powerpoint/2010/main" val="3537697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250704" cy="706090"/>
          </a:xfrm>
        </p:spPr>
        <p:txBody>
          <a:bodyPr>
            <a:normAutofit/>
          </a:bodyPr>
          <a:lstStyle/>
          <a:p>
            <a:pPr algn="l"/>
            <a:r>
              <a:rPr lang="en-US" sz="3200" b="1" dirty="0" smtClean="0"/>
              <a:t>Nucleic Acids</a:t>
            </a:r>
            <a:endParaRPr lang="en-US" sz="3200" dirty="0"/>
          </a:p>
        </p:txBody>
      </p:sp>
      <p:sp>
        <p:nvSpPr>
          <p:cNvPr id="3" name="Content Placeholder 2"/>
          <p:cNvSpPr>
            <a:spLocks noGrp="1"/>
          </p:cNvSpPr>
          <p:nvPr>
            <p:ph idx="1"/>
          </p:nvPr>
        </p:nvSpPr>
        <p:spPr>
          <a:xfrm>
            <a:off x="457200" y="1052736"/>
            <a:ext cx="8229600" cy="5073427"/>
          </a:xfrm>
        </p:spPr>
        <p:txBody>
          <a:bodyPr>
            <a:normAutofit fontScale="77500" lnSpcReduction="20000"/>
          </a:bodyPr>
          <a:lstStyle/>
          <a:p>
            <a:r>
              <a:rPr lang="en-US" dirty="0" smtClean="0"/>
              <a:t>Successive nucleotides </a:t>
            </a:r>
            <a:r>
              <a:rPr lang="en-US" dirty="0"/>
              <a:t>of </a:t>
            </a:r>
            <a:r>
              <a:rPr lang="en-US" dirty="0" smtClean="0"/>
              <a:t>DNA </a:t>
            </a:r>
            <a:r>
              <a:rPr lang="en-US" dirty="0"/>
              <a:t>and RNA are covalently linked through </a:t>
            </a:r>
            <a:r>
              <a:rPr lang="en-US" b="1" dirty="0" err="1" smtClean="0"/>
              <a:t>phosphodiester</a:t>
            </a:r>
            <a:r>
              <a:rPr lang="en-US" b="1" dirty="0" smtClean="0"/>
              <a:t> bond</a:t>
            </a:r>
            <a:r>
              <a:rPr lang="en-US" dirty="0"/>
              <a:t> </a:t>
            </a:r>
            <a:r>
              <a:rPr lang="en-US" dirty="0" smtClean="0"/>
              <a:t>in </a:t>
            </a:r>
            <a:r>
              <a:rPr lang="en-US" dirty="0"/>
              <a:t>which the 5′-phosphate group of one nucleotide unit is joined to the 3′-hydroxyl group of the </a:t>
            </a:r>
            <a:r>
              <a:rPr lang="en-US" dirty="0" smtClean="0"/>
              <a:t>next. </a:t>
            </a:r>
          </a:p>
          <a:p>
            <a:endParaRPr lang="en-US" dirty="0"/>
          </a:p>
          <a:p>
            <a:r>
              <a:rPr lang="en-US" dirty="0" smtClean="0"/>
              <a:t>The </a:t>
            </a:r>
            <a:r>
              <a:rPr lang="en-US" dirty="0"/>
              <a:t>covalent backbones of nucleic acids consist of alternating phosphate and pentose residues, and the nitrogenous bases may be regarded as side groups joined to the backbone at regular intervals</a:t>
            </a:r>
            <a:r>
              <a:rPr lang="en-US" dirty="0" smtClean="0"/>
              <a:t>.</a:t>
            </a:r>
          </a:p>
          <a:p>
            <a:endParaRPr lang="en-US" dirty="0"/>
          </a:p>
          <a:p>
            <a:r>
              <a:rPr lang="en-US" dirty="0" smtClean="0"/>
              <a:t>Polymers containing </a:t>
            </a:r>
            <a:r>
              <a:rPr lang="en-US" dirty="0"/>
              <a:t>50 or fewer nucleotides are generally called </a:t>
            </a:r>
            <a:r>
              <a:rPr lang="en-US" b="1" dirty="0"/>
              <a:t>oligonucleotides</a:t>
            </a:r>
            <a:r>
              <a:rPr lang="en-US" dirty="0"/>
              <a:t>. </a:t>
            </a:r>
            <a:endParaRPr lang="en-US" dirty="0" smtClean="0"/>
          </a:p>
          <a:p>
            <a:endParaRPr lang="en-US" dirty="0"/>
          </a:p>
          <a:p>
            <a:r>
              <a:rPr lang="en-US" dirty="0" smtClean="0"/>
              <a:t>A </a:t>
            </a:r>
            <a:r>
              <a:rPr lang="en-US" dirty="0"/>
              <a:t>longer nucleic acid is called a </a:t>
            </a:r>
            <a:r>
              <a:rPr lang="en-US" b="1" dirty="0"/>
              <a:t>polynucleotide</a:t>
            </a:r>
            <a:r>
              <a:rPr lang="en-US" dirty="0"/>
              <a:t>.</a:t>
            </a:r>
          </a:p>
          <a:p>
            <a:endParaRPr lang="en-US" dirty="0"/>
          </a:p>
        </p:txBody>
      </p:sp>
    </p:spTree>
    <p:extLst>
      <p:ext uri="{BB962C8B-B14F-4D97-AF65-F5344CB8AC3E}">
        <p14:creationId xmlns:p14="http://schemas.microsoft.com/office/powerpoint/2010/main" val="4124821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7584" y="6205954"/>
            <a:ext cx="7632848" cy="369332"/>
          </a:xfrm>
          <a:prstGeom prst="rect">
            <a:avLst/>
          </a:prstGeom>
        </p:spPr>
        <p:txBody>
          <a:bodyPr wrap="square">
            <a:spAutoFit/>
          </a:bodyPr>
          <a:lstStyle/>
          <a:p>
            <a:r>
              <a:rPr lang="en-US" b="1" dirty="0" err="1"/>
              <a:t>Phosphodiester</a:t>
            </a:r>
            <a:r>
              <a:rPr lang="en-US" b="1" dirty="0"/>
              <a:t> linkages in the covalent backbone of DNA and RNA.</a:t>
            </a:r>
            <a:endParaRPr lang="en-US" dirty="0"/>
          </a:p>
        </p:txBody>
      </p:sp>
      <p:grpSp>
        <p:nvGrpSpPr>
          <p:cNvPr id="6" name="Group 4"/>
          <p:cNvGrpSpPr>
            <a:grpSpLocks noChangeAspect="1"/>
          </p:cNvGrpSpPr>
          <p:nvPr/>
        </p:nvGrpSpPr>
        <p:grpSpPr bwMode="auto">
          <a:xfrm>
            <a:off x="1331913" y="404813"/>
            <a:ext cx="5616575" cy="5721350"/>
            <a:chOff x="839" y="255"/>
            <a:chExt cx="3538" cy="3604"/>
          </a:xfrm>
        </p:grpSpPr>
        <p:sp>
          <p:nvSpPr>
            <p:cNvPr id="7" name="AutoShape 3"/>
            <p:cNvSpPr>
              <a:spLocks noChangeAspect="1" noChangeArrowheads="1" noTextEdit="1"/>
            </p:cNvSpPr>
            <p:nvPr/>
          </p:nvSpPr>
          <p:spPr bwMode="auto">
            <a:xfrm>
              <a:off x="839" y="255"/>
              <a:ext cx="3538" cy="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61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 y="255"/>
              <a:ext cx="3544" cy="3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802542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904656"/>
          </a:xfrm>
        </p:spPr>
        <p:txBody>
          <a:bodyPr>
            <a:normAutofit fontScale="77500" lnSpcReduction="20000"/>
          </a:bodyPr>
          <a:lstStyle/>
          <a:p>
            <a:r>
              <a:rPr lang="en-US" dirty="0"/>
              <a:t>The order and type of nucleotides in a polynucleotide strand make up its </a:t>
            </a:r>
            <a:r>
              <a:rPr lang="en-US" b="1" dirty="0"/>
              <a:t>primary structure</a:t>
            </a:r>
            <a:r>
              <a:rPr lang="en-US" dirty="0" smtClean="0"/>
              <a:t>.</a:t>
            </a:r>
          </a:p>
          <a:p>
            <a:r>
              <a:rPr lang="en-US" dirty="0" smtClean="0"/>
              <a:t> </a:t>
            </a:r>
            <a:r>
              <a:rPr lang="en-US" dirty="0"/>
              <a:t>The order of nitrogenous bases within a polynucleotide chain </a:t>
            </a:r>
            <a:r>
              <a:rPr lang="en-US" dirty="0" smtClean="0"/>
              <a:t>is called </a:t>
            </a:r>
            <a:r>
              <a:rPr lang="en-US" dirty="0"/>
              <a:t>its </a:t>
            </a:r>
            <a:r>
              <a:rPr lang="en-US" b="1" dirty="0"/>
              <a:t>sequence</a:t>
            </a:r>
            <a:r>
              <a:rPr lang="en-US" dirty="0"/>
              <a:t>. </a:t>
            </a:r>
            <a:endParaRPr lang="en-US" dirty="0" smtClean="0"/>
          </a:p>
          <a:p>
            <a:endParaRPr lang="en-US" dirty="0"/>
          </a:p>
          <a:p>
            <a:r>
              <a:rPr lang="en-US" dirty="0" smtClean="0"/>
              <a:t>Both </a:t>
            </a:r>
            <a:r>
              <a:rPr lang="en-US" dirty="0"/>
              <a:t>DNA and RNA are made of polynucleotide chains, but the two types of molecules are unique. </a:t>
            </a:r>
            <a:endParaRPr lang="en-US" dirty="0" smtClean="0"/>
          </a:p>
          <a:p>
            <a:endParaRPr lang="en-US" dirty="0"/>
          </a:p>
          <a:p>
            <a:r>
              <a:rPr lang="en-US" dirty="0" smtClean="0"/>
              <a:t>Three </a:t>
            </a:r>
            <a:r>
              <a:rPr lang="en-US" dirty="0"/>
              <a:t>major differences exist between DNA and RNA: </a:t>
            </a:r>
          </a:p>
          <a:p>
            <a:pPr marL="633413" indent="-279400">
              <a:buNone/>
            </a:pPr>
            <a:r>
              <a:rPr lang="en-US" dirty="0" smtClean="0"/>
              <a:t>✓DNA </a:t>
            </a:r>
            <a:r>
              <a:rPr lang="en-US" dirty="0"/>
              <a:t>contains the nitrogenous base thymine, while RNA contains uracil. (Both contain adenine, guanine, and cytosine.)</a:t>
            </a:r>
          </a:p>
          <a:p>
            <a:pPr marL="633413" indent="-279400">
              <a:buNone/>
            </a:pPr>
            <a:r>
              <a:rPr lang="en-US" dirty="0" smtClean="0"/>
              <a:t>✓DNA </a:t>
            </a:r>
            <a:r>
              <a:rPr lang="en-US" dirty="0"/>
              <a:t>nucleotides have the sugar </a:t>
            </a:r>
            <a:r>
              <a:rPr lang="en-US" dirty="0" err="1"/>
              <a:t>deoxyribose</a:t>
            </a:r>
            <a:r>
              <a:rPr lang="en-US" dirty="0"/>
              <a:t>, while RNA nucleotides have ribose.</a:t>
            </a:r>
          </a:p>
          <a:p>
            <a:pPr marL="633413" indent="-279400">
              <a:buNone/>
            </a:pPr>
            <a:r>
              <a:rPr lang="en-US" dirty="0" smtClean="0"/>
              <a:t>✓DNA </a:t>
            </a:r>
            <a:r>
              <a:rPr lang="en-US" dirty="0"/>
              <a:t>molecules are double-stranded, while RNA molecules are single stranded.</a:t>
            </a:r>
          </a:p>
          <a:p>
            <a:endParaRPr lang="en-US" dirty="0"/>
          </a:p>
        </p:txBody>
      </p:sp>
    </p:spTree>
    <p:extLst>
      <p:ext uri="{BB962C8B-B14F-4D97-AF65-F5344CB8AC3E}">
        <p14:creationId xmlns:p14="http://schemas.microsoft.com/office/powerpoint/2010/main" val="3924528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402832" cy="706090"/>
          </a:xfrm>
        </p:spPr>
        <p:txBody>
          <a:bodyPr>
            <a:normAutofit/>
          </a:bodyPr>
          <a:lstStyle/>
          <a:p>
            <a:pPr algn="l"/>
            <a:r>
              <a:rPr lang="en-US" sz="3200" b="1" dirty="0" smtClean="0"/>
              <a:t>The double helix of DNA</a:t>
            </a:r>
            <a:endParaRPr lang="en-US" sz="3200" dirty="0"/>
          </a:p>
        </p:txBody>
      </p:sp>
      <p:sp>
        <p:nvSpPr>
          <p:cNvPr id="3" name="Content Placeholder 2"/>
          <p:cNvSpPr>
            <a:spLocks noGrp="1"/>
          </p:cNvSpPr>
          <p:nvPr>
            <p:ph idx="1"/>
          </p:nvPr>
        </p:nvSpPr>
        <p:spPr>
          <a:xfrm>
            <a:off x="457200" y="1052736"/>
            <a:ext cx="5122912" cy="5073427"/>
          </a:xfrm>
        </p:spPr>
        <p:txBody>
          <a:bodyPr>
            <a:normAutofit fontScale="55000" lnSpcReduction="20000"/>
          </a:bodyPr>
          <a:lstStyle/>
          <a:p>
            <a:r>
              <a:rPr lang="en-US" dirty="0" smtClean="0"/>
              <a:t>Polynucleotide </a:t>
            </a:r>
            <a:r>
              <a:rPr lang="en-US" dirty="0"/>
              <a:t>chains interact with each other and with themselves to give nucleic acids three-dimensional shape, called their </a:t>
            </a:r>
            <a:r>
              <a:rPr lang="en-US" b="1" dirty="0"/>
              <a:t>secondary structure</a:t>
            </a:r>
            <a:r>
              <a:rPr lang="en-US" dirty="0"/>
              <a:t>. </a:t>
            </a:r>
            <a:endParaRPr lang="en-US" dirty="0" smtClean="0"/>
          </a:p>
          <a:p>
            <a:pPr marL="0" indent="0">
              <a:buNone/>
            </a:pPr>
            <a:endParaRPr lang="en-US" dirty="0" smtClean="0"/>
          </a:p>
          <a:p>
            <a:r>
              <a:rPr lang="en-US" dirty="0" smtClean="0"/>
              <a:t>The </a:t>
            </a:r>
            <a:r>
              <a:rPr lang="en-US" dirty="0"/>
              <a:t>secondary structure of DNA is a </a:t>
            </a:r>
            <a:r>
              <a:rPr lang="en-US" b="1" dirty="0"/>
              <a:t>double helix</a:t>
            </a:r>
            <a:r>
              <a:rPr lang="en-US" dirty="0"/>
              <a:t>. </a:t>
            </a:r>
            <a:endParaRPr lang="en-US" dirty="0" smtClean="0"/>
          </a:p>
          <a:p>
            <a:endParaRPr lang="en-US" dirty="0" smtClean="0"/>
          </a:p>
          <a:p>
            <a:r>
              <a:rPr lang="en-US" dirty="0" smtClean="0"/>
              <a:t>Two </a:t>
            </a:r>
            <a:r>
              <a:rPr lang="en-US" dirty="0"/>
              <a:t>polynucleotide chains join together, forming a molecule with the shape of a twisted ladder. The sides of the ladder are made of the sugar phosphate backbones of the two </a:t>
            </a:r>
            <a:r>
              <a:rPr lang="en-US" dirty="0" smtClean="0"/>
              <a:t>strands. </a:t>
            </a:r>
          </a:p>
          <a:p>
            <a:endParaRPr lang="en-US" dirty="0"/>
          </a:p>
          <a:p>
            <a:r>
              <a:rPr lang="en-US" dirty="0" smtClean="0"/>
              <a:t>The </a:t>
            </a:r>
            <a:r>
              <a:rPr lang="en-US" dirty="0"/>
              <a:t>nitrogenous bases project off of the sugar-phosphate backbone and join together by hydrogen bonds, forming the “rungs” of the ladder.</a:t>
            </a:r>
          </a:p>
          <a:p>
            <a:r>
              <a:rPr lang="en-US" dirty="0"/>
              <a:t> </a:t>
            </a:r>
          </a:p>
          <a:p>
            <a:endParaRPr lang="en-US" dirty="0"/>
          </a:p>
        </p:txBody>
      </p:sp>
      <p:sp>
        <p:nvSpPr>
          <p:cNvPr id="5" name="Rectangle 4"/>
          <p:cNvSpPr/>
          <p:nvPr/>
        </p:nvSpPr>
        <p:spPr>
          <a:xfrm>
            <a:off x="5148064" y="5661248"/>
            <a:ext cx="3489801" cy="369332"/>
          </a:xfrm>
          <a:prstGeom prst="rect">
            <a:avLst/>
          </a:prstGeom>
        </p:spPr>
        <p:txBody>
          <a:bodyPr wrap="none">
            <a:spAutoFit/>
          </a:bodyPr>
          <a:lstStyle/>
          <a:p>
            <a:r>
              <a:rPr lang="en-US" b="1" dirty="0"/>
              <a:t>The double helix structure of DNA.</a:t>
            </a:r>
            <a:endParaRPr lang="en-US" dirty="0"/>
          </a:p>
        </p:txBody>
      </p:sp>
      <p:grpSp>
        <p:nvGrpSpPr>
          <p:cNvPr id="6" name="Group 4"/>
          <p:cNvGrpSpPr>
            <a:grpSpLocks noChangeAspect="1"/>
          </p:cNvGrpSpPr>
          <p:nvPr/>
        </p:nvGrpSpPr>
        <p:grpSpPr bwMode="auto">
          <a:xfrm>
            <a:off x="5580112" y="1196974"/>
            <a:ext cx="3240038" cy="4502957"/>
            <a:chOff x="3696" y="754"/>
            <a:chExt cx="1860" cy="2585"/>
          </a:xfrm>
        </p:grpSpPr>
        <p:sp>
          <p:nvSpPr>
            <p:cNvPr id="7" name="AutoShape 3"/>
            <p:cNvSpPr>
              <a:spLocks noChangeAspect="1" noChangeArrowheads="1" noTextEdit="1"/>
            </p:cNvSpPr>
            <p:nvPr/>
          </p:nvSpPr>
          <p:spPr bwMode="auto">
            <a:xfrm>
              <a:off x="3696" y="754"/>
              <a:ext cx="1860" cy="2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71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6" y="754"/>
              <a:ext cx="1868" cy="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728549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fontScale="77500" lnSpcReduction="20000"/>
          </a:bodyPr>
          <a:lstStyle/>
          <a:p>
            <a:r>
              <a:rPr lang="en-US" dirty="0" smtClean="0"/>
              <a:t>The two chains of the double helix are </a:t>
            </a:r>
            <a:r>
              <a:rPr lang="en-US" b="1" dirty="0" smtClean="0"/>
              <a:t>antiparallel </a:t>
            </a:r>
            <a:r>
              <a:rPr lang="en-US" dirty="0" smtClean="0"/>
              <a:t>to each other, i.e. they are opposite in polarity. </a:t>
            </a:r>
          </a:p>
          <a:p>
            <a:pPr marL="0" indent="0">
              <a:buNone/>
            </a:pPr>
            <a:endParaRPr lang="en-US" dirty="0" smtClean="0"/>
          </a:p>
          <a:p>
            <a:r>
              <a:rPr lang="en-US" dirty="0" smtClean="0"/>
              <a:t>The two antiparallel strands of DNA are held together by </a:t>
            </a:r>
            <a:r>
              <a:rPr lang="en-US" b="1" dirty="0" smtClean="0"/>
              <a:t>hydrogen bonds </a:t>
            </a:r>
            <a:r>
              <a:rPr lang="en-US" dirty="0" smtClean="0"/>
              <a:t>between their nitrogenous bases. </a:t>
            </a:r>
          </a:p>
          <a:p>
            <a:endParaRPr lang="en-US" dirty="0"/>
          </a:p>
          <a:p>
            <a:r>
              <a:rPr lang="en-US" dirty="0" smtClean="0"/>
              <a:t>In order for the hydrogen bonds to form, Adenine (A) forms hydrogen bonds with thymine (T), and cytosine (C) forms hydrogen bonds with guanine (G). </a:t>
            </a:r>
          </a:p>
          <a:p>
            <a:endParaRPr lang="en-US" dirty="0"/>
          </a:p>
          <a:p>
            <a:r>
              <a:rPr lang="en-US" dirty="0" smtClean="0"/>
              <a:t>In DNA, </a:t>
            </a:r>
            <a:r>
              <a:rPr lang="en-US" b="1" dirty="0" smtClean="0"/>
              <a:t>A</a:t>
            </a:r>
            <a:r>
              <a:rPr lang="en-US" dirty="0" smtClean="0"/>
              <a:t> is </a:t>
            </a:r>
            <a:r>
              <a:rPr lang="en-US" b="1" dirty="0" smtClean="0"/>
              <a:t>complementary</a:t>
            </a:r>
            <a:r>
              <a:rPr lang="en-US" dirty="0" smtClean="0"/>
              <a:t> to </a:t>
            </a:r>
            <a:r>
              <a:rPr lang="en-US" b="1" dirty="0" smtClean="0"/>
              <a:t>T</a:t>
            </a:r>
            <a:r>
              <a:rPr lang="en-US" dirty="0" smtClean="0"/>
              <a:t>, and </a:t>
            </a:r>
            <a:r>
              <a:rPr lang="en-US" b="1" dirty="0" smtClean="0"/>
              <a:t>C</a:t>
            </a:r>
            <a:r>
              <a:rPr lang="en-US" dirty="0" smtClean="0"/>
              <a:t> is </a:t>
            </a:r>
            <a:r>
              <a:rPr lang="en-US" b="1" dirty="0" smtClean="0"/>
              <a:t>complementary</a:t>
            </a:r>
            <a:r>
              <a:rPr lang="en-US" dirty="0" smtClean="0"/>
              <a:t> to </a:t>
            </a:r>
            <a:r>
              <a:rPr lang="en-US" b="1" dirty="0" smtClean="0"/>
              <a:t>G</a:t>
            </a:r>
            <a:r>
              <a:rPr lang="en-US" dirty="0" smtClean="0"/>
              <a:t>.</a:t>
            </a:r>
          </a:p>
          <a:p>
            <a:endParaRPr lang="en-US" dirty="0"/>
          </a:p>
          <a:p>
            <a:r>
              <a:rPr lang="en-US" dirty="0" smtClean="0"/>
              <a:t> When these bases match up, they form complementary base pairs. The base pairing rules for DNA are A=T and C=G.</a:t>
            </a:r>
          </a:p>
          <a:p>
            <a:endParaRPr lang="en-US" dirty="0"/>
          </a:p>
        </p:txBody>
      </p:sp>
    </p:spTree>
    <p:extLst>
      <p:ext uri="{BB962C8B-B14F-4D97-AF65-F5344CB8AC3E}">
        <p14:creationId xmlns:p14="http://schemas.microsoft.com/office/powerpoint/2010/main" val="3996178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562074"/>
          </a:xfrm>
        </p:spPr>
        <p:txBody>
          <a:bodyPr>
            <a:normAutofit fontScale="90000"/>
          </a:bodyPr>
          <a:lstStyle/>
          <a:p>
            <a:pPr algn="l"/>
            <a:r>
              <a:rPr lang="en-US" sz="3200" b="1" dirty="0" smtClean="0"/>
              <a:t>The Function of DNA and RNA</a:t>
            </a:r>
            <a:endParaRPr lang="en-US" sz="3200" dirty="0"/>
          </a:p>
        </p:txBody>
      </p:sp>
      <p:sp>
        <p:nvSpPr>
          <p:cNvPr id="3" name="Content Placeholder 2"/>
          <p:cNvSpPr>
            <a:spLocks noGrp="1"/>
          </p:cNvSpPr>
          <p:nvPr>
            <p:ph idx="1"/>
          </p:nvPr>
        </p:nvSpPr>
        <p:spPr>
          <a:xfrm>
            <a:off x="457200" y="1052736"/>
            <a:ext cx="8229600" cy="5073427"/>
          </a:xfrm>
        </p:spPr>
        <p:txBody>
          <a:bodyPr>
            <a:normAutofit fontScale="62500" lnSpcReduction="20000"/>
          </a:bodyPr>
          <a:lstStyle/>
          <a:p>
            <a:r>
              <a:rPr lang="en-US" dirty="0" smtClean="0"/>
              <a:t>DNA </a:t>
            </a:r>
            <a:r>
              <a:rPr lang="en-US" dirty="0"/>
              <a:t>and RNA molecules are involved in information storage and retrieval in cells. </a:t>
            </a:r>
            <a:endParaRPr lang="en-US" dirty="0" smtClean="0"/>
          </a:p>
          <a:p>
            <a:endParaRPr lang="en-US" dirty="0" smtClean="0"/>
          </a:p>
          <a:p>
            <a:r>
              <a:rPr lang="en-US" dirty="0" smtClean="0"/>
              <a:t>DNA </a:t>
            </a:r>
            <a:r>
              <a:rPr lang="en-US" dirty="0"/>
              <a:t>stores the information that ultimately determines the characteristics of cells and organisms. The information is written in a chemical</a:t>
            </a:r>
            <a:r>
              <a:rPr lang="en-US" b="1" dirty="0"/>
              <a:t> code </a:t>
            </a:r>
            <a:r>
              <a:rPr lang="en-US" dirty="0"/>
              <a:t>determined by the </a:t>
            </a:r>
            <a:r>
              <a:rPr lang="en-US" b="1" dirty="0"/>
              <a:t>order of nitrogenous bases </a:t>
            </a:r>
            <a:r>
              <a:rPr lang="en-US" dirty="0"/>
              <a:t>within the DNA. </a:t>
            </a:r>
            <a:endParaRPr lang="en-US" dirty="0" smtClean="0"/>
          </a:p>
          <a:p>
            <a:endParaRPr lang="en-US" dirty="0" smtClean="0"/>
          </a:p>
          <a:p>
            <a:r>
              <a:rPr lang="en-US" dirty="0" smtClean="0"/>
              <a:t>When </a:t>
            </a:r>
            <a:r>
              <a:rPr lang="en-US" dirty="0"/>
              <a:t>cells decode the DNA message, it provides instructions for important cell structures and functions, including the following</a:t>
            </a:r>
            <a:r>
              <a:rPr lang="en-US" dirty="0" smtClean="0"/>
              <a:t>:</a:t>
            </a:r>
          </a:p>
          <a:p>
            <a:endParaRPr lang="en-US" dirty="0"/>
          </a:p>
          <a:p>
            <a:pPr marL="530225" indent="-265113">
              <a:buNone/>
            </a:pPr>
            <a:r>
              <a:rPr lang="en-US" dirty="0"/>
              <a:t>✓ Protein structure is determined by the sequence of nucleotides in DNA. Through the processes of </a:t>
            </a:r>
            <a:r>
              <a:rPr lang="en-US" b="1" dirty="0"/>
              <a:t>transcription </a:t>
            </a:r>
            <a:r>
              <a:rPr lang="en-US" dirty="0"/>
              <a:t>and</a:t>
            </a:r>
            <a:r>
              <a:rPr lang="en-US" b="1" dirty="0"/>
              <a:t> translation</a:t>
            </a:r>
            <a:r>
              <a:rPr lang="en-US" dirty="0"/>
              <a:t>, the code in DNA is copied and used to specify the sequence of amino acids (primary structure) in polypeptide chains. </a:t>
            </a:r>
            <a:endParaRPr lang="en-US" dirty="0" smtClean="0"/>
          </a:p>
          <a:p>
            <a:pPr marL="530225" indent="-265113">
              <a:buNone/>
            </a:pPr>
            <a:endParaRPr lang="en-US" dirty="0"/>
          </a:p>
          <a:p>
            <a:pPr marL="530225" indent="-265113">
              <a:buNone/>
            </a:pPr>
            <a:r>
              <a:rPr lang="en-US" dirty="0"/>
              <a:t>✓ RNA structure is also determined by the sequence of nucleotides in DNA. Through the process of </a:t>
            </a:r>
            <a:r>
              <a:rPr lang="en-US" b="1" dirty="0"/>
              <a:t>transcription</a:t>
            </a:r>
            <a:r>
              <a:rPr lang="en-US" dirty="0"/>
              <a:t>, the sequence of nucleotides in DNA is used to build RNA molecules.</a:t>
            </a:r>
          </a:p>
          <a:p>
            <a:pPr marL="0" indent="0">
              <a:buNone/>
            </a:pPr>
            <a:endParaRPr lang="en-US" dirty="0"/>
          </a:p>
          <a:p>
            <a:endParaRPr lang="en-US" dirty="0"/>
          </a:p>
        </p:txBody>
      </p:sp>
    </p:spTree>
    <p:extLst>
      <p:ext uri="{BB962C8B-B14F-4D97-AF65-F5344CB8AC3E}">
        <p14:creationId xmlns:p14="http://schemas.microsoft.com/office/powerpoint/2010/main" val="15704482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394720" cy="634082"/>
          </a:xfrm>
        </p:spPr>
        <p:txBody>
          <a:bodyPr>
            <a:noAutofit/>
          </a:bodyPr>
          <a:lstStyle/>
          <a:p>
            <a:pPr algn="l"/>
            <a:r>
              <a:rPr lang="en-US" sz="3200" b="1" dirty="0" smtClean="0"/>
              <a:t>Types of RNA</a:t>
            </a:r>
            <a:endParaRPr lang="en-US" sz="3200" dirty="0"/>
          </a:p>
        </p:txBody>
      </p:sp>
      <p:sp>
        <p:nvSpPr>
          <p:cNvPr id="3" name="Content Placeholder 2"/>
          <p:cNvSpPr>
            <a:spLocks noGrp="1"/>
          </p:cNvSpPr>
          <p:nvPr>
            <p:ph idx="1"/>
          </p:nvPr>
        </p:nvSpPr>
        <p:spPr>
          <a:xfrm>
            <a:off x="457200" y="836712"/>
            <a:ext cx="8229600" cy="5289451"/>
          </a:xfrm>
        </p:spPr>
        <p:txBody>
          <a:bodyPr>
            <a:normAutofit fontScale="85000" lnSpcReduction="10000"/>
          </a:bodyPr>
          <a:lstStyle/>
          <a:p>
            <a:r>
              <a:rPr lang="en-US" dirty="0" smtClean="0"/>
              <a:t>Several </a:t>
            </a:r>
            <a:r>
              <a:rPr lang="en-US" dirty="0"/>
              <a:t>types of RNA molecules are built from the information in DNA. Each type of RNA has a different function in cells:</a:t>
            </a:r>
          </a:p>
          <a:p>
            <a:pPr marL="442913" indent="-266700">
              <a:buNone/>
            </a:pPr>
            <a:r>
              <a:rPr lang="en-US" dirty="0" smtClean="0"/>
              <a:t>✓</a:t>
            </a:r>
            <a:r>
              <a:rPr lang="en-US" b="1" dirty="0" smtClean="0"/>
              <a:t>Messenger </a:t>
            </a:r>
            <a:r>
              <a:rPr lang="en-US" b="1" dirty="0"/>
              <a:t>RNA (mRNA)</a:t>
            </a:r>
            <a:r>
              <a:rPr lang="en-US" dirty="0"/>
              <a:t> carries the code for protein structure from the DNA to ribosomes where it can be used to produce proteins</a:t>
            </a:r>
            <a:r>
              <a:rPr lang="en-US" dirty="0" smtClean="0"/>
              <a:t>.</a:t>
            </a:r>
          </a:p>
          <a:p>
            <a:pPr marL="442913" indent="-266700">
              <a:buNone/>
            </a:pPr>
            <a:endParaRPr lang="en-US" dirty="0"/>
          </a:p>
          <a:p>
            <a:pPr marL="442913" indent="-266700">
              <a:buNone/>
            </a:pPr>
            <a:r>
              <a:rPr lang="en-US" dirty="0" smtClean="0"/>
              <a:t>✓</a:t>
            </a:r>
            <a:r>
              <a:rPr lang="en-US" b="1" dirty="0" smtClean="0"/>
              <a:t>Transfer </a:t>
            </a:r>
            <a:r>
              <a:rPr lang="en-US" b="1" dirty="0"/>
              <a:t>RNA (</a:t>
            </a:r>
            <a:r>
              <a:rPr lang="en-US" b="1" dirty="0" err="1"/>
              <a:t>tRNA</a:t>
            </a:r>
            <a:r>
              <a:rPr lang="en-US" dirty="0"/>
              <a:t>) decodes the message in mRNA by matching amino acids to the mRNA code. </a:t>
            </a:r>
            <a:endParaRPr lang="en-US" dirty="0" smtClean="0"/>
          </a:p>
          <a:p>
            <a:pPr marL="442913" indent="-266700">
              <a:buNone/>
            </a:pPr>
            <a:endParaRPr lang="en-US" dirty="0"/>
          </a:p>
          <a:p>
            <a:pPr marL="442913" indent="-266700">
              <a:buNone/>
            </a:pPr>
            <a:r>
              <a:rPr lang="en-US" dirty="0" smtClean="0"/>
              <a:t>✓</a:t>
            </a:r>
            <a:r>
              <a:rPr lang="en-US" b="1" dirty="0" smtClean="0"/>
              <a:t>Ribosomal </a:t>
            </a:r>
            <a:r>
              <a:rPr lang="en-US" b="1" dirty="0"/>
              <a:t>RNA (</a:t>
            </a:r>
            <a:r>
              <a:rPr lang="en-US" b="1" dirty="0" err="1"/>
              <a:t>rRNA</a:t>
            </a:r>
            <a:r>
              <a:rPr lang="en-US" b="1" dirty="0"/>
              <a:t>)</a:t>
            </a:r>
            <a:r>
              <a:rPr lang="en-US" dirty="0"/>
              <a:t> is part of the structure of the ribosome.</a:t>
            </a:r>
          </a:p>
          <a:p>
            <a:endParaRPr lang="en-US" dirty="0"/>
          </a:p>
        </p:txBody>
      </p:sp>
    </p:spTree>
    <p:extLst>
      <p:ext uri="{BB962C8B-B14F-4D97-AF65-F5344CB8AC3E}">
        <p14:creationId xmlns:p14="http://schemas.microsoft.com/office/powerpoint/2010/main" val="1628260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610744" cy="706090"/>
          </a:xfrm>
        </p:spPr>
        <p:txBody>
          <a:bodyPr>
            <a:normAutofit/>
          </a:bodyPr>
          <a:lstStyle/>
          <a:p>
            <a:pPr algn="l"/>
            <a:r>
              <a:rPr lang="en-US" sz="3200" b="1" dirty="0" smtClean="0"/>
              <a:t>Amino Acids</a:t>
            </a:r>
            <a:endParaRPr lang="en-US" sz="3200" dirty="0"/>
          </a:p>
        </p:txBody>
      </p:sp>
      <p:sp>
        <p:nvSpPr>
          <p:cNvPr id="3" name="Content Placeholder 2"/>
          <p:cNvSpPr>
            <a:spLocks noGrp="1"/>
          </p:cNvSpPr>
          <p:nvPr>
            <p:ph idx="1"/>
          </p:nvPr>
        </p:nvSpPr>
        <p:spPr>
          <a:xfrm>
            <a:off x="457200" y="980728"/>
            <a:ext cx="5410944" cy="5145435"/>
          </a:xfrm>
        </p:spPr>
        <p:txBody>
          <a:bodyPr>
            <a:normAutofit fontScale="55000" lnSpcReduction="20000"/>
          </a:bodyPr>
          <a:lstStyle/>
          <a:p>
            <a:r>
              <a:rPr lang="en-US" dirty="0" smtClean="0"/>
              <a:t>All </a:t>
            </a:r>
            <a:r>
              <a:rPr lang="en-US" dirty="0"/>
              <a:t>20 of the common amino acids are </a:t>
            </a:r>
            <a:r>
              <a:rPr lang="en-US" b="1" dirty="0"/>
              <a:t>α-amino acids</a:t>
            </a:r>
            <a:r>
              <a:rPr lang="en-US" dirty="0" smtClean="0"/>
              <a:t>.</a:t>
            </a:r>
          </a:p>
          <a:p>
            <a:endParaRPr lang="en-US" dirty="0"/>
          </a:p>
          <a:p>
            <a:r>
              <a:rPr lang="en-US" dirty="0" smtClean="0"/>
              <a:t> </a:t>
            </a:r>
            <a:r>
              <a:rPr lang="en-US" dirty="0"/>
              <a:t>They have a carboxyl group and an amino group bonded to the same carbon atom (the α carbon). </a:t>
            </a:r>
            <a:endParaRPr lang="en-US" dirty="0" smtClean="0"/>
          </a:p>
          <a:p>
            <a:endParaRPr lang="en-US" dirty="0" smtClean="0"/>
          </a:p>
          <a:p>
            <a:r>
              <a:rPr lang="en-US" dirty="0" smtClean="0"/>
              <a:t>They </a:t>
            </a:r>
            <a:r>
              <a:rPr lang="en-US" dirty="0"/>
              <a:t>differ from each other in their side chains, or </a:t>
            </a:r>
            <a:r>
              <a:rPr lang="en-US" b="1" dirty="0"/>
              <a:t>R groups</a:t>
            </a:r>
            <a:r>
              <a:rPr lang="en-US" dirty="0"/>
              <a:t>, which vary in structure, size, and electric charge, and which influence the solubility of the amino acids in water. </a:t>
            </a:r>
            <a:endParaRPr lang="en-US" dirty="0" smtClean="0"/>
          </a:p>
          <a:p>
            <a:endParaRPr lang="en-US" dirty="0"/>
          </a:p>
          <a:p>
            <a:r>
              <a:rPr lang="en-US" dirty="0" smtClean="0"/>
              <a:t>In </a:t>
            </a:r>
            <a:r>
              <a:rPr lang="en-US" dirty="0"/>
              <a:t>addition to these 20 amino acids there are many less common ones. </a:t>
            </a:r>
            <a:endParaRPr lang="en-US" dirty="0" smtClean="0"/>
          </a:p>
          <a:p>
            <a:endParaRPr lang="en-US" dirty="0"/>
          </a:p>
          <a:p>
            <a:r>
              <a:rPr lang="en-US" dirty="0" smtClean="0"/>
              <a:t>The </a:t>
            </a:r>
            <a:r>
              <a:rPr lang="en-US" dirty="0"/>
              <a:t>common amino acids of proteins have been assigned three letter abbreviations and one-letter symbols, which are used as shorthand to indicate the composition and sequence of amino acids polymerized in proteins.</a:t>
            </a:r>
          </a:p>
          <a:p>
            <a:endParaRPr lang="en-US" dirty="0"/>
          </a:p>
        </p:txBody>
      </p:sp>
      <p:sp>
        <p:nvSpPr>
          <p:cNvPr id="6" name="Rectangle 5"/>
          <p:cNvSpPr/>
          <p:nvPr/>
        </p:nvSpPr>
        <p:spPr>
          <a:xfrm>
            <a:off x="5525155" y="5733256"/>
            <a:ext cx="3494290" cy="369332"/>
          </a:xfrm>
          <a:prstGeom prst="rect">
            <a:avLst/>
          </a:prstGeom>
        </p:spPr>
        <p:txBody>
          <a:bodyPr wrap="none">
            <a:spAutoFit/>
          </a:bodyPr>
          <a:lstStyle/>
          <a:p>
            <a:r>
              <a:rPr lang="en-US" b="1" dirty="0"/>
              <a:t>General structure of an amino acid</a:t>
            </a:r>
            <a:endParaRPr lang="en-US" dirty="0"/>
          </a:p>
        </p:txBody>
      </p:sp>
      <p:grpSp>
        <p:nvGrpSpPr>
          <p:cNvPr id="7" name="Group 4"/>
          <p:cNvGrpSpPr>
            <a:grpSpLocks noChangeAspect="1"/>
          </p:cNvGrpSpPr>
          <p:nvPr/>
        </p:nvGrpSpPr>
        <p:grpSpPr bwMode="auto">
          <a:xfrm>
            <a:off x="6084888" y="1052513"/>
            <a:ext cx="2374900" cy="2160587"/>
            <a:chOff x="3833" y="663"/>
            <a:chExt cx="1496" cy="1361"/>
          </a:xfrm>
        </p:grpSpPr>
        <p:sp>
          <p:nvSpPr>
            <p:cNvPr id="8" name="AutoShape 3"/>
            <p:cNvSpPr>
              <a:spLocks noChangeAspect="1" noChangeArrowheads="1" noTextEdit="1"/>
            </p:cNvSpPr>
            <p:nvPr/>
          </p:nvSpPr>
          <p:spPr bwMode="auto">
            <a:xfrm>
              <a:off x="3833" y="663"/>
              <a:ext cx="1496" cy="1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 y="663"/>
              <a:ext cx="1507" cy="1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Group 8"/>
          <p:cNvGrpSpPr>
            <a:grpSpLocks noChangeAspect="1"/>
          </p:cNvGrpSpPr>
          <p:nvPr/>
        </p:nvGrpSpPr>
        <p:grpSpPr bwMode="auto">
          <a:xfrm>
            <a:off x="6119813" y="3400425"/>
            <a:ext cx="2339975" cy="2116138"/>
            <a:chOff x="3855" y="2142"/>
            <a:chExt cx="1474" cy="1333"/>
          </a:xfrm>
        </p:grpSpPr>
        <p:sp>
          <p:nvSpPr>
            <p:cNvPr id="10" name="AutoShape 7"/>
            <p:cNvSpPr>
              <a:spLocks noChangeAspect="1" noChangeArrowheads="1" noTextEdit="1"/>
            </p:cNvSpPr>
            <p:nvPr/>
          </p:nvSpPr>
          <p:spPr bwMode="auto">
            <a:xfrm>
              <a:off x="3855" y="2142"/>
              <a:ext cx="1474" cy="1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3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5" y="2142"/>
              <a:ext cx="1478" cy="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24025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4546848" cy="5577483"/>
          </a:xfrm>
        </p:spPr>
        <p:txBody>
          <a:bodyPr>
            <a:normAutofit fontScale="70000" lnSpcReduction="20000"/>
          </a:bodyPr>
          <a:lstStyle/>
          <a:p>
            <a:r>
              <a:rPr lang="en-US" dirty="0"/>
              <a:t>For all the common amino acids except glycine, the α carbon is bonded to four different groups: a carboxyl group, an amino group, an R group, and a hydrogen atom (in glycine, the R group is another hydrogen atom). </a:t>
            </a:r>
            <a:endParaRPr lang="en-US" dirty="0" smtClean="0"/>
          </a:p>
          <a:p>
            <a:endParaRPr lang="en-US" dirty="0"/>
          </a:p>
          <a:p>
            <a:r>
              <a:rPr lang="en-US" dirty="0" smtClean="0"/>
              <a:t>The </a:t>
            </a:r>
            <a:r>
              <a:rPr lang="en-US" dirty="0"/>
              <a:t>α-carbon atom is thus a </a:t>
            </a:r>
            <a:r>
              <a:rPr lang="en-US" b="1" dirty="0"/>
              <a:t>chiral center</a:t>
            </a:r>
            <a:r>
              <a:rPr lang="en-US" dirty="0"/>
              <a:t>. </a:t>
            </a:r>
            <a:r>
              <a:rPr lang="en-US" dirty="0" smtClean="0"/>
              <a:t>With two </a:t>
            </a:r>
            <a:r>
              <a:rPr lang="en-US" dirty="0"/>
              <a:t>possible stereoisomers- D and L. </a:t>
            </a:r>
            <a:endParaRPr lang="en-US" dirty="0" smtClean="0"/>
          </a:p>
          <a:p>
            <a:r>
              <a:rPr lang="en-US" dirty="0" smtClean="0"/>
              <a:t>The </a:t>
            </a:r>
            <a:r>
              <a:rPr lang="en-US" dirty="0"/>
              <a:t>amino acid residues in protein molecules are exclusively L stereoisomers. </a:t>
            </a:r>
            <a:endParaRPr lang="en-US" dirty="0" smtClean="0"/>
          </a:p>
          <a:p>
            <a:r>
              <a:rPr lang="en-US" dirty="0" smtClean="0"/>
              <a:t>D-Amino </a:t>
            </a:r>
            <a:r>
              <a:rPr lang="en-US" dirty="0"/>
              <a:t>acid residues have been found in only a few, generally small peptides, including some peptides of bacterial cell walls and certain peptide antibiotics.</a:t>
            </a:r>
          </a:p>
          <a:p>
            <a:pPr marL="0" indent="0">
              <a:buNone/>
            </a:pPr>
            <a:endParaRPr lang="en-US" dirty="0"/>
          </a:p>
          <a:p>
            <a:endParaRPr lang="en-US" dirty="0"/>
          </a:p>
        </p:txBody>
      </p:sp>
      <p:sp>
        <p:nvSpPr>
          <p:cNvPr id="6" name="AutoShape 3"/>
          <p:cNvSpPr>
            <a:spLocks noChangeAspect="1" noChangeArrowheads="1" noTextEdit="1"/>
          </p:cNvSpPr>
          <p:nvPr/>
        </p:nvSpPr>
        <p:spPr bwMode="auto">
          <a:xfrm>
            <a:off x="5178018" y="2189791"/>
            <a:ext cx="3671888" cy="207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8018" y="2189791"/>
            <a:ext cx="3681413" cy="209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5265254" y="4267829"/>
            <a:ext cx="3905672" cy="646331"/>
          </a:xfrm>
          <a:prstGeom prst="rect">
            <a:avLst/>
          </a:prstGeom>
        </p:spPr>
        <p:txBody>
          <a:bodyPr wrap="square">
            <a:spAutoFit/>
          </a:bodyPr>
          <a:lstStyle/>
          <a:p>
            <a:r>
              <a:rPr lang="en-US" b="1" dirty="0"/>
              <a:t>The two stereoisomers of alanine, L- and D-alanine,</a:t>
            </a:r>
            <a:endParaRPr lang="en-US" dirty="0"/>
          </a:p>
        </p:txBody>
      </p:sp>
    </p:spTree>
    <p:extLst>
      <p:ext uri="{BB962C8B-B14F-4D97-AF65-F5344CB8AC3E}">
        <p14:creationId xmlns:p14="http://schemas.microsoft.com/office/powerpoint/2010/main" val="4253676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289451"/>
          </a:xfrm>
        </p:spPr>
        <p:txBody>
          <a:bodyPr>
            <a:normAutofit fontScale="85000" lnSpcReduction="10000"/>
          </a:bodyPr>
          <a:lstStyle/>
          <a:p>
            <a:r>
              <a:rPr lang="en-US" dirty="0"/>
              <a:t>Amino acids in solution at neutral pH exist mainly as </a:t>
            </a:r>
            <a:r>
              <a:rPr lang="en-US" b="1" dirty="0"/>
              <a:t>zwitterions</a:t>
            </a:r>
            <a:r>
              <a:rPr lang="en-US" dirty="0"/>
              <a:t> rather than as unionized molecules</a:t>
            </a:r>
            <a:r>
              <a:rPr lang="en-US" dirty="0" smtClean="0"/>
              <a:t>.</a:t>
            </a:r>
          </a:p>
          <a:p>
            <a:pPr marL="0" indent="0">
              <a:buNone/>
            </a:pPr>
            <a:endParaRPr lang="en-US" dirty="0" smtClean="0"/>
          </a:p>
          <a:p>
            <a:r>
              <a:rPr lang="en-US" dirty="0" smtClean="0"/>
              <a:t> </a:t>
            </a:r>
            <a:r>
              <a:rPr lang="en-US" dirty="0"/>
              <a:t>Zwitterions have both a positive and a negative charge. </a:t>
            </a:r>
            <a:endParaRPr lang="en-US" dirty="0" smtClean="0"/>
          </a:p>
          <a:p>
            <a:endParaRPr lang="en-US" dirty="0" smtClean="0"/>
          </a:p>
          <a:p>
            <a:r>
              <a:rPr lang="en-US" dirty="0" smtClean="0"/>
              <a:t>The </a:t>
            </a:r>
            <a:r>
              <a:rPr lang="en-US" dirty="0"/>
              <a:t>amino group carries a positive charge (NH</a:t>
            </a:r>
            <a:r>
              <a:rPr lang="en-US" baseline="-25000" dirty="0"/>
              <a:t>3</a:t>
            </a:r>
            <a:r>
              <a:rPr lang="en-US" baseline="30000" dirty="0"/>
              <a:t>+</a:t>
            </a:r>
            <a:r>
              <a:rPr lang="en-US" dirty="0"/>
              <a:t>) and the carboxyl group carries a negative charge (CO</a:t>
            </a:r>
            <a:r>
              <a:rPr lang="en-US" baseline="-25000" dirty="0"/>
              <a:t>2</a:t>
            </a:r>
            <a:r>
              <a:rPr lang="en-US" baseline="30000" dirty="0"/>
              <a:t>−</a:t>
            </a:r>
            <a:r>
              <a:rPr lang="en-US" dirty="0"/>
              <a:t>). </a:t>
            </a:r>
            <a:endParaRPr lang="en-US" dirty="0" smtClean="0"/>
          </a:p>
          <a:p>
            <a:endParaRPr lang="en-US" dirty="0" smtClean="0"/>
          </a:p>
          <a:p>
            <a:r>
              <a:rPr lang="en-US" dirty="0" smtClean="0"/>
              <a:t>The </a:t>
            </a:r>
            <a:r>
              <a:rPr lang="en-US" dirty="0"/>
              <a:t>presence of both charges means that the molecule can act as both an acid and a base, that is, </a:t>
            </a:r>
            <a:r>
              <a:rPr lang="en-US" b="1" dirty="0"/>
              <a:t>amphoteric</a:t>
            </a:r>
            <a:r>
              <a:rPr lang="en-US" dirty="0"/>
              <a:t>.</a:t>
            </a:r>
          </a:p>
        </p:txBody>
      </p:sp>
    </p:spTree>
    <p:extLst>
      <p:ext uri="{BB962C8B-B14F-4D97-AF65-F5344CB8AC3E}">
        <p14:creationId xmlns:p14="http://schemas.microsoft.com/office/powerpoint/2010/main" val="2377412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75040" cy="562074"/>
          </a:xfrm>
        </p:spPr>
        <p:txBody>
          <a:bodyPr>
            <a:normAutofit fontScale="90000"/>
          </a:bodyPr>
          <a:lstStyle/>
          <a:p>
            <a:pPr algn="l"/>
            <a:r>
              <a:rPr lang="en-US" sz="4000" b="1" dirty="0" smtClean="0"/>
              <a:t>Classification of amino acids</a:t>
            </a:r>
            <a:endParaRPr lang="en-US" dirty="0"/>
          </a:p>
        </p:txBody>
      </p:sp>
      <p:sp>
        <p:nvSpPr>
          <p:cNvPr id="3" name="Content Placeholder 2"/>
          <p:cNvSpPr>
            <a:spLocks noGrp="1"/>
          </p:cNvSpPr>
          <p:nvPr>
            <p:ph idx="1"/>
          </p:nvPr>
        </p:nvSpPr>
        <p:spPr>
          <a:xfrm>
            <a:off x="457200" y="980728"/>
            <a:ext cx="8229600" cy="5145435"/>
          </a:xfrm>
        </p:spPr>
        <p:txBody>
          <a:bodyPr>
            <a:normAutofit fontScale="85000" lnSpcReduction="10000"/>
          </a:bodyPr>
          <a:lstStyle/>
          <a:p>
            <a:r>
              <a:rPr lang="en-US" dirty="0" smtClean="0"/>
              <a:t>Amino </a:t>
            </a:r>
            <a:r>
              <a:rPr lang="en-US" dirty="0"/>
              <a:t>acids can be classified on the following bases</a:t>
            </a:r>
            <a:r>
              <a:rPr lang="en-US" dirty="0" smtClean="0"/>
              <a:t>:</a:t>
            </a:r>
          </a:p>
          <a:p>
            <a:pPr marL="0" indent="0">
              <a:buNone/>
            </a:pPr>
            <a:endParaRPr lang="en-US" sz="2800" dirty="0"/>
          </a:p>
          <a:p>
            <a:pPr marL="514350" lvl="0" indent="-514350">
              <a:buFont typeface="+mj-lt"/>
              <a:buAutoNum type="arabicPeriod"/>
            </a:pPr>
            <a:r>
              <a:rPr lang="en-US" b="1" dirty="0"/>
              <a:t>Nature of the R- group:</a:t>
            </a:r>
            <a:r>
              <a:rPr lang="en-US" dirty="0"/>
              <a:t> Amino acids can be grouped into five main classes based on the properties of their R groups, particularly their polarity, or tendency to interact with water at biological </a:t>
            </a:r>
            <a:r>
              <a:rPr lang="en-US" dirty="0" err="1"/>
              <a:t>pH.</a:t>
            </a:r>
            <a:r>
              <a:rPr lang="en-US" dirty="0"/>
              <a:t> These are </a:t>
            </a:r>
            <a:endParaRPr lang="en-US" dirty="0" smtClean="0"/>
          </a:p>
          <a:p>
            <a:pPr marL="514350" lvl="0" indent="-514350">
              <a:buFont typeface="+mj-lt"/>
              <a:buAutoNum type="arabicPeriod"/>
            </a:pPr>
            <a:endParaRPr lang="en-US" sz="2800" dirty="0"/>
          </a:p>
          <a:p>
            <a:pPr lvl="1"/>
            <a:r>
              <a:rPr lang="en-US" dirty="0"/>
              <a:t>Nonpolar, aliphatic R groups e.g., </a:t>
            </a:r>
            <a:r>
              <a:rPr lang="en-US" dirty="0" err="1"/>
              <a:t>Gly</a:t>
            </a:r>
            <a:r>
              <a:rPr lang="en-US" dirty="0"/>
              <a:t>, </a:t>
            </a:r>
            <a:r>
              <a:rPr lang="en-US" dirty="0" err="1"/>
              <a:t>Ala</a:t>
            </a:r>
            <a:r>
              <a:rPr lang="en-US" dirty="0"/>
              <a:t>, Val</a:t>
            </a:r>
            <a:endParaRPr lang="en-US" sz="2400" dirty="0"/>
          </a:p>
          <a:p>
            <a:pPr lvl="1"/>
            <a:r>
              <a:rPr lang="en-US" dirty="0"/>
              <a:t>Aromatic R groups e.g., </a:t>
            </a:r>
            <a:r>
              <a:rPr lang="en-US" dirty="0" err="1"/>
              <a:t>Phe</a:t>
            </a:r>
            <a:r>
              <a:rPr lang="en-US" dirty="0"/>
              <a:t>, Tyr, </a:t>
            </a:r>
            <a:r>
              <a:rPr lang="en-US" dirty="0" err="1"/>
              <a:t>Trp</a:t>
            </a:r>
            <a:endParaRPr lang="en-US" sz="2400" dirty="0"/>
          </a:p>
          <a:p>
            <a:pPr lvl="1"/>
            <a:r>
              <a:rPr lang="en-US" dirty="0"/>
              <a:t>Polar, uncharged R groups e.g., </a:t>
            </a:r>
            <a:r>
              <a:rPr lang="en-US" dirty="0" err="1"/>
              <a:t>Ser</a:t>
            </a:r>
            <a:r>
              <a:rPr lang="en-US" dirty="0"/>
              <a:t>, </a:t>
            </a:r>
            <a:r>
              <a:rPr lang="en-US" dirty="0" err="1"/>
              <a:t>Thr</a:t>
            </a:r>
            <a:r>
              <a:rPr lang="en-US" dirty="0"/>
              <a:t>, </a:t>
            </a:r>
            <a:r>
              <a:rPr lang="en-US" dirty="0" err="1"/>
              <a:t>Cys</a:t>
            </a:r>
            <a:endParaRPr lang="en-US" sz="2400" dirty="0"/>
          </a:p>
          <a:p>
            <a:pPr lvl="1"/>
            <a:r>
              <a:rPr lang="en-US" dirty="0"/>
              <a:t>Positively charged R groups (Acidic) e.g., Lys, His , </a:t>
            </a:r>
            <a:r>
              <a:rPr lang="en-US" dirty="0" err="1"/>
              <a:t>Arg</a:t>
            </a:r>
            <a:r>
              <a:rPr lang="en-US" dirty="0"/>
              <a:t>,</a:t>
            </a:r>
            <a:endParaRPr lang="en-US" sz="2400" dirty="0"/>
          </a:p>
          <a:p>
            <a:pPr lvl="1"/>
            <a:r>
              <a:rPr lang="en-US" dirty="0"/>
              <a:t>Negatively charged R groups (Basic) </a:t>
            </a:r>
            <a:r>
              <a:rPr lang="en-US" dirty="0" err="1"/>
              <a:t>eg</a:t>
            </a:r>
            <a:r>
              <a:rPr lang="en-US" dirty="0"/>
              <a:t>., Asp and </a:t>
            </a:r>
            <a:r>
              <a:rPr lang="en-US" dirty="0" err="1"/>
              <a:t>Glu</a:t>
            </a:r>
            <a:endParaRPr lang="en-US" sz="2400" dirty="0"/>
          </a:p>
          <a:p>
            <a:endParaRPr lang="en-US" sz="2800" dirty="0"/>
          </a:p>
          <a:p>
            <a:endParaRPr lang="en-US" dirty="0"/>
          </a:p>
        </p:txBody>
      </p:sp>
    </p:spTree>
    <p:extLst>
      <p:ext uri="{BB962C8B-B14F-4D97-AF65-F5344CB8AC3E}">
        <p14:creationId xmlns:p14="http://schemas.microsoft.com/office/powerpoint/2010/main" val="16492269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fontScale="85000" lnSpcReduction="20000"/>
          </a:bodyPr>
          <a:lstStyle/>
          <a:p>
            <a:pPr marL="442913" lvl="0" indent="-354013">
              <a:buNone/>
            </a:pPr>
            <a:r>
              <a:rPr lang="en-US" b="1" dirty="0" smtClean="0"/>
              <a:t>2.	Fate </a:t>
            </a:r>
            <a:r>
              <a:rPr lang="en-US" b="1" dirty="0"/>
              <a:t>of the carbon skeleton</a:t>
            </a:r>
            <a:r>
              <a:rPr lang="en-US" dirty="0"/>
              <a:t>: Amino acids can be classified into two groups based on the metabolic fate of their carbon skeleton. These are</a:t>
            </a:r>
            <a:endParaRPr lang="en-US" sz="2800" dirty="0"/>
          </a:p>
          <a:p>
            <a:pPr lvl="1"/>
            <a:r>
              <a:rPr lang="en-US" b="1" dirty="0" err="1"/>
              <a:t>Glucogenic</a:t>
            </a:r>
            <a:r>
              <a:rPr lang="en-US" dirty="0"/>
              <a:t> e.g., </a:t>
            </a:r>
            <a:r>
              <a:rPr lang="en-US" dirty="0" err="1"/>
              <a:t>Phe</a:t>
            </a:r>
            <a:r>
              <a:rPr lang="en-US" dirty="0"/>
              <a:t>, Tyr, Ile</a:t>
            </a:r>
            <a:endParaRPr lang="en-US" sz="2400" dirty="0"/>
          </a:p>
          <a:p>
            <a:pPr lvl="1"/>
            <a:r>
              <a:rPr lang="en-US" b="1" dirty="0" err="1"/>
              <a:t>Ketogenic</a:t>
            </a:r>
            <a:r>
              <a:rPr lang="en-US" dirty="0"/>
              <a:t> e.g., </a:t>
            </a:r>
            <a:r>
              <a:rPr lang="en-US" dirty="0" err="1"/>
              <a:t>Leu</a:t>
            </a:r>
            <a:r>
              <a:rPr lang="en-US" dirty="0"/>
              <a:t>, Lys</a:t>
            </a:r>
            <a:endParaRPr lang="en-US" sz="2400" dirty="0"/>
          </a:p>
          <a:p>
            <a:pPr marL="457200" lvl="1" indent="0">
              <a:buNone/>
            </a:pPr>
            <a:r>
              <a:rPr lang="en-US" dirty="0"/>
              <a:t>Some </a:t>
            </a:r>
            <a:r>
              <a:rPr lang="en-US" dirty="0" smtClean="0"/>
              <a:t>amino acids are </a:t>
            </a:r>
            <a:r>
              <a:rPr lang="en-US" dirty="0"/>
              <a:t>both </a:t>
            </a:r>
            <a:r>
              <a:rPr lang="en-US" dirty="0" err="1"/>
              <a:t>glucogenic</a:t>
            </a:r>
            <a:r>
              <a:rPr lang="en-US" dirty="0"/>
              <a:t> and </a:t>
            </a:r>
            <a:r>
              <a:rPr lang="en-US" dirty="0" err="1"/>
              <a:t>ketogenic</a:t>
            </a:r>
            <a:r>
              <a:rPr lang="en-US" dirty="0"/>
              <a:t> e.g., </a:t>
            </a:r>
            <a:r>
              <a:rPr lang="en-US" dirty="0" err="1"/>
              <a:t>Trp</a:t>
            </a:r>
            <a:r>
              <a:rPr lang="en-US" dirty="0"/>
              <a:t>, </a:t>
            </a:r>
            <a:r>
              <a:rPr lang="en-US" dirty="0" err="1"/>
              <a:t>Phe</a:t>
            </a:r>
            <a:r>
              <a:rPr lang="en-US" dirty="0"/>
              <a:t> and </a:t>
            </a:r>
            <a:r>
              <a:rPr lang="en-US" dirty="0" smtClean="0"/>
              <a:t>Tyr</a:t>
            </a:r>
          </a:p>
          <a:p>
            <a:pPr marL="457200" lvl="1" indent="0">
              <a:buNone/>
            </a:pPr>
            <a:endParaRPr lang="en-US" sz="2400" dirty="0"/>
          </a:p>
          <a:p>
            <a:pPr marL="442913" lvl="0" indent="-354013">
              <a:buNone/>
            </a:pPr>
            <a:r>
              <a:rPr lang="en-US" b="1" dirty="0" smtClean="0"/>
              <a:t>3. Nutritional </a:t>
            </a:r>
            <a:r>
              <a:rPr lang="en-US" b="1" dirty="0"/>
              <a:t>need</a:t>
            </a:r>
            <a:r>
              <a:rPr lang="en-US" dirty="0"/>
              <a:t>: Based on the ability of mammals to </a:t>
            </a:r>
            <a:r>
              <a:rPr lang="en-US" dirty="0" err="1"/>
              <a:t>synthesise</a:t>
            </a:r>
            <a:r>
              <a:rPr lang="en-US" dirty="0"/>
              <a:t> them, amino can be classified as </a:t>
            </a:r>
            <a:endParaRPr lang="en-US" sz="2800" dirty="0"/>
          </a:p>
          <a:p>
            <a:pPr lvl="1"/>
            <a:r>
              <a:rPr lang="en-US" b="1" dirty="0"/>
              <a:t>Essential</a:t>
            </a:r>
            <a:r>
              <a:rPr lang="en-US" dirty="0"/>
              <a:t> amino acids cannot be synthesized in the body and so must be obtained from food e.g., His, Ile</a:t>
            </a:r>
            <a:endParaRPr lang="en-US" sz="2400" dirty="0"/>
          </a:p>
          <a:p>
            <a:pPr lvl="1"/>
            <a:r>
              <a:rPr lang="en-US" b="1" dirty="0"/>
              <a:t>Nonessential</a:t>
            </a:r>
            <a:r>
              <a:rPr lang="en-US" dirty="0"/>
              <a:t> amino acids can be synthesized by the body e.g., Pro, </a:t>
            </a:r>
            <a:r>
              <a:rPr lang="en-US" dirty="0" err="1" smtClean="0"/>
              <a:t>Ser</a:t>
            </a:r>
            <a:endParaRPr lang="en-US" dirty="0"/>
          </a:p>
          <a:p>
            <a:pPr marL="457200" lvl="1" indent="0">
              <a:buNone/>
            </a:pPr>
            <a:r>
              <a:rPr lang="en-US" sz="3200" dirty="0" smtClean="0"/>
              <a:t>10 amino acids are essential for children but only 8 are essential for adults</a:t>
            </a:r>
            <a:endParaRPr lang="en-US" sz="3200" dirty="0"/>
          </a:p>
          <a:p>
            <a:endParaRPr lang="en-US" sz="2800" dirty="0"/>
          </a:p>
          <a:p>
            <a:endParaRPr lang="en-US" dirty="0"/>
          </a:p>
        </p:txBody>
      </p:sp>
    </p:spTree>
    <p:extLst>
      <p:ext uri="{BB962C8B-B14F-4D97-AF65-F5344CB8AC3E}">
        <p14:creationId xmlns:p14="http://schemas.microsoft.com/office/powerpoint/2010/main" val="5923853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t>Assignment</a:t>
            </a:r>
            <a:endParaRPr lang="en-US" sz="3600" dirty="0"/>
          </a:p>
        </p:txBody>
      </p:sp>
      <p:sp>
        <p:nvSpPr>
          <p:cNvPr id="3" name="Content Placeholder 2"/>
          <p:cNvSpPr>
            <a:spLocks noGrp="1"/>
          </p:cNvSpPr>
          <p:nvPr>
            <p:ph idx="1"/>
          </p:nvPr>
        </p:nvSpPr>
        <p:spPr/>
        <p:txBody>
          <a:bodyPr/>
          <a:lstStyle/>
          <a:p>
            <a:r>
              <a:rPr lang="en-US" dirty="0" smtClean="0"/>
              <a:t>List </a:t>
            </a:r>
            <a:r>
              <a:rPr lang="en-US" dirty="0"/>
              <a:t>all the 20 amino acids with their three letter </a:t>
            </a:r>
            <a:r>
              <a:rPr lang="en-US" dirty="0" smtClean="0"/>
              <a:t>and 1 letter notations </a:t>
            </a:r>
            <a:r>
              <a:rPr lang="en-US" dirty="0"/>
              <a:t>and classify them based on all the </a:t>
            </a:r>
            <a:r>
              <a:rPr lang="en-US" dirty="0" smtClean="0"/>
              <a:t>3 criteria </a:t>
            </a:r>
            <a:r>
              <a:rPr lang="en-US" dirty="0"/>
              <a:t>stated above.</a:t>
            </a:r>
          </a:p>
          <a:p>
            <a:endParaRPr lang="en-US" dirty="0"/>
          </a:p>
        </p:txBody>
      </p:sp>
    </p:spTree>
    <p:extLst>
      <p:ext uri="{BB962C8B-B14F-4D97-AF65-F5344CB8AC3E}">
        <p14:creationId xmlns:p14="http://schemas.microsoft.com/office/powerpoint/2010/main" val="2806037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538736" cy="850106"/>
          </a:xfrm>
        </p:spPr>
        <p:txBody>
          <a:bodyPr>
            <a:normAutofit/>
          </a:bodyPr>
          <a:lstStyle/>
          <a:p>
            <a:pPr algn="l"/>
            <a:r>
              <a:rPr lang="en-US" sz="4000" b="1" dirty="0" smtClean="0"/>
              <a:t>Proteins</a:t>
            </a:r>
            <a:endParaRPr lang="en-US" sz="4000" b="1" dirty="0"/>
          </a:p>
        </p:txBody>
      </p:sp>
      <p:sp>
        <p:nvSpPr>
          <p:cNvPr id="3" name="Content Placeholder 2"/>
          <p:cNvSpPr>
            <a:spLocks noGrp="1"/>
          </p:cNvSpPr>
          <p:nvPr>
            <p:ph idx="1"/>
          </p:nvPr>
        </p:nvSpPr>
        <p:spPr>
          <a:xfrm>
            <a:off x="457200" y="1124744"/>
            <a:ext cx="8229600" cy="5544616"/>
          </a:xfrm>
        </p:spPr>
        <p:txBody>
          <a:bodyPr>
            <a:normAutofit fontScale="55000" lnSpcReduction="20000"/>
          </a:bodyPr>
          <a:lstStyle/>
          <a:p>
            <a:r>
              <a:rPr lang="en-US" dirty="0" smtClean="0"/>
              <a:t>Two </a:t>
            </a:r>
            <a:r>
              <a:rPr lang="en-US" dirty="0"/>
              <a:t>amino acid molecules can be covalently joined through a substituted amide linkage, termed a </a:t>
            </a:r>
            <a:r>
              <a:rPr lang="en-US" b="1" dirty="0"/>
              <a:t>peptide bond</a:t>
            </a:r>
            <a:r>
              <a:rPr lang="en-US" dirty="0"/>
              <a:t>, to yield a dipeptide. </a:t>
            </a:r>
            <a:endParaRPr lang="en-US" dirty="0" smtClean="0"/>
          </a:p>
          <a:p>
            <a:pPr marL="0" indent="0">
              <a:buNone/>
            </a:pPr>
            <a:endParaRPr lang="en-US" dirty="0" smtClean="0"/>
          </a:p>
          <a:p>
            <a:r>
              <a:rPr lang="en-US" dirty="0" smtClean="0"/>
              <a:t>Three </a:t>
            </a:r>
            <a:r>
              <a:rPr lang="en-US" dirty="0"/>
              <a:t>amino acids can be joined by two peptide bonds to form a </a:t>
            </a:r>
            <a:r>
              <a:rPr lang="en-US" dirty="0" err="1"/>
              <a:t>tripeptide</a:t>
            </a:r>
            <a:r>
              <a:rPr lang="en-US" dirty="0"/>
              <a:t>; similarly, four amino acids can be linked to form a </a:t>
            </a:r>
            <a:r>
              <a:rPr lang="en-US" dirty="0" err="1"/>
              <a:t>tetrapeptide</a:t>
            </a:r>
            <a:r>
              <a:rPr lang="en-US" dirty="0"/>
              <a:t>, five to form a </a:t>
            </a:r>
            <a:r>
              <a:rPr lang="en-US" dirty="0" err="1"/>
              <a:t>pentapeptide</a:t>
            </a:r>
            <a:r>
              <a:rPr lang="en-US" dirty="0"/>
              <a:t>, and so forth</a:t>
            </a:r>
            <a:r>
              <a:rPr lang="en-US" dirty="0" smtClean="0"/>
              <a:t>.</a:t>
            </a:r>
          </a:p>
          <a:p>
            <a:endParaRPr lang="en-US" dirty="0"/>
          </a:p>
          <a:p>
            <a:r>
              <a:rPr lang="en-US" dirty="0" smtClean="0"/>
              <a:t> </a:t>
            </a:r>
            <a:r>
              <a:rPr lang="en-US" dirty="0"/>
              <a:t>When a few amino acids are joined in this fashion, the structure is called an </a:t>
            </a:r>
            <a:r>
              <a:rPr lang="en-US" b="1" dirty="0" err="1"/>
              <a:t>oligopeptide</a:t>
            </a:r>
            <a:r>
              <a:rPr lang="en-US" dirty="0"/>
              <a:t>. </a:t>
            </a:r>
            <a:endParaRPr lang="en-US" dirty="0" smtClean="0"/>
          </a:p>
          <a:p>
            <a:endParaRPr lang="en-US" dirty="0"/>
          </a:p>
          <a:p>
            <a:r>
              <a:rPr lang="en-US" dirty="0" smtClean="0"/>
              <a:t>When </a:t>
            </a:r>
            <a:r>
              <a:rPr lang="en-US" dirty="0"/>
              <a:t>many amino acids are joined, the product is called a </a:t>
            </a:r>
            <a:r>
              <a:rPr lang="en-US" b="1" dirty="0"/>
              <a:t>polypeptide</a:t>
            </a:r>
            <a:r>
              <a:rPr lang="en-US" dirty="0"/>
              <a:t>. Proteins may have thousands of amino acid residues</a:t>
            </a:r>
            <a:r>
              <a:rPr lang="en-US" dirty="0" smtClean="0"/>
              <a:t>. </a:t>
            </a:r>
          </a:p>
          <a:p>
            <a:endParaRPr lang="en-US" dirty="0"/>
          </a:p>
          <a:p>
            <a:r>
              <a:rPr lang="en-US" dirty="0" smtClean="0"/>
              <a:t>Molecules referred </a:t>
            </a:r>
            <a:r>
              <a:rPr lang="en-US" dirty="0"/>
              <a:t>to as </a:t>
            </a:r>
            <a:r>
              <a:rPr lang="en-US" b="1" dirty="0"/>
              <a:t>polypeptides</a:t>
            </a:r>
            <a:r>
              <a:rPr lang="en-US" dirty="0"/>
              <a:t> generally have molecular weights below 10,000, and those called </a:t>
            </a:r>
            <a:r>
              <a:rPr lang="en-US" b="1" dirty="0"/>
              <a:t>proteins</a:t>
            </a:r>
            <a:r>
              <a:rPr lang="en-US" dirty="0"/>
              <a:t> have higher molecular weights</a:t>
            </a:r>
            <a:r>
              <a:rPr lang="en-US" dirty="0" smtClean="0"/>
              <a:t>.</a:t>
            </a:r>
          </a:p>
          <a:p>
            <a:endParaRPr lang="en-US" dirty="0"/>
          </a:p>
          <a:p>
            <a:r>
              <a:rPr lang="en-US" dirty="0"/>
              <a:t>In a peptide, the amino acid residue at the end with a free α-amino group is the </a:t>
            </a:r>
            <a:r>
              <a:rPr lang="en-US" b="1" dirty="0"/>
              <a:t>amino-terminal</a:t>
            </a:r>
            <a:r>
              <a:rPr lang="en-US" dirty="0"/>
              <a:t> (or N-terminal) residue; the residue at the other end, which has a free carboxyl group, is the </a:t>
            </a:r>
            <a:r>
              <a:rPr lang="en-US" b="1" dirty="0"/>
              <a:t>carboxyl-terminal</a:t>
            </a:r>
            <a:r>
              <a:rPr lang="en-US" dirty="0"/>
              <a:t> (C-terminal) residue.</a:t>
            </a:r>
          </a:p>
          <a:p>
            <a:endParaRPr lang="en-US" dirty="0"/>
          </a:p>
        </p:txBody>
      </p:sp>
    </p:spTree>
    <p:extLst>
      <p:ext uri="{BB962C8B-B14F-4D97-AF65-F5344CB8AC3E}">
        <p14:creationId xmlns:p14="http://schemas.microsoft.com/office/powerpoint/2010/main" val="1388061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916</TotalTime>
  <Words>2284</Words>
  <Application>Microsoft Office PowerPoint</Application>
  <PresentationFormat>On-screen Show (4:3)</PresentationFormat>
  <Paragraphs>185</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Biomolecules: Proteins and Nucleic acids</vt:lpstr>
      <vt:lpstr>PROTEIN</vt:lpstr>
      <vt:lpstr>Amino Acids</vt:lpstr>
      <vt:lpstr>PowerPoint Presentation</vt:lpstr>
      <vt:lpstr>PowerPoint Presentation</vt:lpstr>
      <vt:lpstr>Classification of amino acids</vt:lpstr>
      <vt:lpstr>PowerPoint Presentation</vt:lpstr>
      <vt:lpstr>Assignment</vt:lpstr>
      <vt:lpstr>Proteins</vt:lpstr>
      <vt:lpstr>Conjugated proteins</vt:lpstr>
      <vt:lpstr>Structural organization of proteins</vt:lpstr>
      <vt:lpstr>PowerPoint Presentation</vt:lpstr>
      <vt:lpstr>PowerPoint Presentation</vt:lpstr>
      <vt:lpstr>Functions of Proteins</vt:lpstr>
      <vt:lpstr>PowerPoint Presentation</vt:lpstr>
      <vt:lpstr>NUCLEIC ACIDS</vt:lpstr>
      <vt:lpstr>PowerPoint Presentation</vt:lpstr>
      <vt:lpstr>PowerPoint Presentation</vt:lpstr>
      <vt:lpstr>PowerPoint Presentation</vt:lpstr>
      <vt:lpstr>Nucleic Acids</vt:lpstr>
      <vt:lpstr>PowerPoint Presentation</vt:lpstr>
      <vt:lpstr>PowerPoint Presentation</vt:lpstr>
      <vt:lpstr>The double helix of DNA</vt:lpstr>
      <vt:lpstr>PowerPoint Presentation</vt:lpstr>
      <vt:lpstr>The Function of DNA and RNA</vt:lpstr>
      <vt:lpstr>Types of RNA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Biomolecules: Proteins and Nucleic acids</dc:title>
  <dc:creator>Adu OB</dc:creator>
  <cp:lastModifiedBy>Adu OB</cp:lastModifiedBy>
  <cp:revision>15</cp:revision>
  <dcterms:created xsi:type="dcterms:W3CDTF">2020-05-06T01:20:26Z</dcterms:created>
  <dcterms:modified xsi:type="dcterms:W3CDTF">2020-05-06T16:36:35Z</dcterms:modified>
</cp:coreProperties>
</file>