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  <p:sldMasterId id="2147483711" r:id="rId2"/>
    <p:sldMasterId id="2147483734" r:id="rId3"/>
  </p:sldMasterIdLst>
  <p:notesMasterIdLst>
    <p:notesMasterId r:id="rId18"/>
  </p:notesMasterIdLst>
  <p:handoutMasterIdLst>
    <p:handoutMasterId r:id="rId19"/>
  </p:handoutMasterIdLst>
  <p:sldIdLst>
    <p:sldId id="1360" r:id="rId4"/>
    <p:sldId id="1421" r:id="rId5"/>
    <p:sldId id="1422" r:id="rId6"/>
    <p:sldId id="1423" r:id="rId7"/>
    <p:sldId id="1440" r:id="rId8"/>
    <p:sldId id="1443" r:id="rId9"/>
    <p:sldId id="1434" r:id="rId10"/>
    <p:sldId id="1445" r:id="rId11"/>
    <p:sldId id="1444" r:id="rId12"/>
    <p:sldId id="1448" r:id="rId13"/>
    <p:sldId id="1447" r:id="rId14"/>
    <p:sldId id="1449" r:id="rId15"/>
    <p:sldId id="1450" r:id="rId16"/>
    <p:sldId id="1343" r:id="rId17"/>
  </p:sldIdLst>
  <p:sldSz cx="9144000" cy="5143500" type="screen16x9"/>
  <p:notesSz cx="7010400" cy="9296400"/>
  <p:defaultTextStyle>
    <a:defPPr>
      <a:defRPr lang="zh-CN"/>
    </a:defPPr>
    <a:lvl1pPr marL="0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F54806A-2E5E-4675-9B31-AE370CFF0F5D}">
          <p14:sldIdLst>
            <p14:sldId id="1360"/>
            <p14:sldId id="1421"/>
            <p14:sldId id="1422"/>
            <p14:sldId id="1423"/>
            <p14:sldId id="1440"/>
            <p14:sldId id="1443"/>
            <p14:sldId id="1434"/>
            <p14:sldId id="1445"/>
            <p14:sldId id="1444"/>
            <p14:sldId id="1448"/>
            <p14:sldId id="1447"/>
            <p14:sldId id="1449"/>
            <p14:sldId id="1450"/>
            <p14:sldId id="134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E60000"/>
    <a:srgbClr val="CC000F"/>
    <a:srgbClr val="86000A"/>
    <a:srgbClr val="F06730"/>
    <a:srgbClr val="CAE8AA"/>
    <a:srgbClr val="69EF57"/>
    <a:srgbClr val="B00000"/>
    <a:srgbClr val="909EAC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7" autoAdjust="0"/>
    <p:restoredTop sz="94107" autoAdjust="0"/>
  </p:normalViewPr>
  <p:slideViewPr>
    <p:cSldViewPr snapToGrid="0">
      <p:cViewPr>
        <p:scale>
          <a:sx n="100" d="100"/>
          <a:sy n="100" d="100"/>
        </p:scale>
        <p:origin x="-1944" y="-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4" y="18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orient="horz" pos="2928"/>
        <p:guide pos="216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2F5CD2D0-BC95-4ACC-A266-17180854676D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A7D8963-A6C3-40C8-9DC6-2EA266C5C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B16E35E-8F2B-442A-9ECA-CE092E5D8DE9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9981395-A317-493A-BCB5-32FCA14A3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17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83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669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50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336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175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008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841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4674" algn="l" defTabSz="9136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SOI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绝缘层上的很薄的一层硅上面做器件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没有衬底的概念，有别于常见的衬底工艺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1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1395-A317-493A-BCB5-32FCA14A34DF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53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7733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123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34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36"/>
            <a:ext cx="7772400" cy="1102519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 algn="ctr">
              <a:buNone/>
              <a:defRPr/>
            </a:lvl1pPr>
            <a:lvl2pPr marL="456839" indent="0" algn="ctr">
              <a:buNone/>
              <a:defRPr/>
            </a:lvl2pPr>
            <a:lvl3pPr marL="913669" indent="0" algn="ctr">
              <a:buNone/>
              <a:defRPr/>
            </a:lvl3pPr>
            <a:lvl4pPr marL="1370504" indent="0" algn="ctr">
              <a:buNone/>
              <a:defRPr/>
            </a:lvl4pPr>
            <a:lvl5pPr marL="1827336" indent="0" algn="ctr">
              <a:buNone/>
              <a:defRPr/>
            </a:lvl5pPr>
            <a:lvl6pPr marL="2284175" indent="0" algn="ctr">
              <a:buNone/>
              <a:defRPr/>
            </a:lvl6pPr>
            <a:lvl7pPr marL="2741008" indent="0" algn="ctr">
              <a:buNone/>
              <a:defRPr/>
            </a:lvl7pPr>
            <a:lvl8pPr marL="3197841" indent="0" algn="ctr">
              <a:buNone/>
              <a:defRPr/>
            </a:lvl8pPr>
            <a:lvl9pPr marL="3654674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68209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8018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0723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98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46846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54005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24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323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5088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2204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831248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  <a:prstGeom prst="rect">
            <a:avLst/>
          </a:prstGeom>
        </p:spPr>
        <p:txBody>
          <a:bodyPr vert="eaVert" lIns="91368" tIns="45685" rIns="91368" bIns="45685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3006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5762" y="944137"/>
            <a:ext cx="6072708" cy="81191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u="none">
                <a:solidFill>
                  <a:srgbClr val="6F0007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288" y="1757538"/>
            <a:ext cx="6400800" cy="32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492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15255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69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" y="205980"/>
            <a:ext cx="8229600" cy="577792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360" y="926284"/>
            <a:ext cx="8229600" cy="3431969"/>
          </a:xfrm>
        </p:spPr>
        <p:txBody>
          <a:bodyPr/>
          <a:lstStyle>
            <a:lvl1pPr marL="742358" indent="-285523">
              <a:buClr>
                <a:srgbClr val="6F0007"/>
              </a:buClr>
              <a:buSzPct val="70000"/>
              <a:buFont typeface="Wingdings" panose="05000000000000000000" pitchFamily="2" charset="2"/>
              <a:buNone/>
              <a:defRPr sz="2800"/>
            </a:lvl1pPr>
            <a:lvl2pPr marL="0" indent="0">
              <a:buClr>
                <a:srgbClr val="6F0007"/>
              </a:buClr>
              <a:buNone/>
              <a:tabLst>
                <a:tab pos="450490" algn="l"/>
              </a:tabLst>
              <a:defRPr lang="en-US" altLang="zh-CN" sz="2800" kern="1200" dirty="0" smtClean="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592578" indent="-1142088">
              <a:buClr>
                <a:srgbClr val="6F0007"/>
              </a:buClr>
              <a:buFont typeface="Wingdings" panose="05000000000000000000" pitchFamily="2" charset="2"/>
              <a:buChar char="l"/>
              <a:defRPr sz="2000"/>
            </a:lvl3pPr>
          </a:lstStyle>
          <a:p>
            <a:pPr marL="450490" lvl="1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marL="1592578" lvl="2" indent="-450490" algn="l" defTabSz="913669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</a:pP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27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11912" y="1669709"/>
            <a:ext cx="6072708" cy="738103"/>
          </a:xfrm>
        </p:spPr>
        <p:txBody>
          <a:bodyPr anchor="ctr">
            <a:noAutofit/>
          </a:bodyPr>
          <a:lstStyle>
            <a:lvl1pPr algn="l">
              <a:defRPr sz="4200" b="1" u="none">
                <a:solidFill>
                  <a:srgbClr val="FFFF00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12" y="2698101"/>
            <a:ext cx="6400800" cy="294578"/>
          </a:xfrm>
        </p:spPr>
        <p:txBody>
          <a:bodyPr anchor="ctr">
            <a:noAutofit/>
          </a:bodyPr>
          <a:lstStyle>
            <a:lvl1pPr marL="0" indent="0" algn="l">
              <a:buFont typeface="Arial" pitchFamily="34" charset="0"/>
              <a:buNone/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  <a:lvl2pPr marL="45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84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135083"/>
            <a:ext cx="8748464" cy="6275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800" b="1">
                <a:solidFill>
                  <a:srgbClr val="6F0007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5969" y="912023"/>
            <a:ext cx="8034337" cy="388561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65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91368" tIns="45685" rIns="91368" bIns="45685"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9"/>
            <a:ext cx="7772400" cy="1125140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000"/>
            </a:lvl1pPr>
            <a:lvl2pPr marL="456839" indent="0">
              <a:buNone/>
              <a:defRPr sz="1800"/>
            </a:lvl2pPr>
            <a:lvl3pPr marL="913669" indent="0">
              <a:buNone/>
              <a:defRPr sz="1600"/>
            </a:lvl3pPr>
            <a:lvl4pPr marL="1370504" indent="0">
              <a:buNone/>
              <a:defRPr sz="1400"/>
            </a:lvl4pPr>
            <a:lvl5pPr marL="1827336" indent="0">
              <a:buNone/>
              <a:defRPr sz="1400"/>
            </a:lvl5pPr>
            <a:lvl6pPr marL="2284175" indent="0">
              <a:buNone/>
              <a:defRPr sz="1400"/>
            </a:lvl6pPr>
            <a:lvl7pPr marL="2741008" indent="0">
              <a:buNone/>
              <a:defRPr sz="1400"/>
            </a:lvl7pPr>
            <a:lvl8pPr marL="3197841" indent="0">
              <a:buNone/>
              <a:defRPr sz="1400"/>
            </a:lvl8pPr>
            <a:lvl9pPr marL="3654674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607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27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9"/>
            <a:ext cx="4040188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42" y="1151339"/>
            <a:ext cx="4041775" cy="479822"/>
          </a:xfrm>
          <a:prstGeom prst="rect">
            <a:avLst/>
          </a:prstGeom>
        </p:spPr>
        <p:txBody>
          <a:bodyPr lIns="91368" tIns="45685" rIns="91368" bIns="45685" anchor="b"/>
          <a:lstStyle>
            <a:lvl1pPr marL="0" indent="0">
              <a:buNone/>
              <a:defRPr sz="2400" b="1"/>
            </a:lvl1pPr>
            <a:lvl2pPr marL="456839" indent="0">
              <a:buNone/>
              <a:defRPr sz="2000" b="1"/>
            </a:lvl2pPr>
            <a:lvl3pPr marL="913669" indent="0">
              <a:buNone/>
              <a:defRPr sz="1800" b="1"/>
            </a:lvl3pPr>
            <a:lvl4pPr marL="1370504" indent="0">
              <a:buNone/>
              <a:defRPr sz="1600" b="1"/>
            </a:lvl4pPr>
            <a:lvl5pPr marL="1827336" indent="0">
              <a:buNone/>
              <a:defRPr sz="1600" b="1"/>
            </a:lvl5pPr>
            <a:lvl6pPr marL="2284175" indent="0">
              <a:buNone/>
              <a:defRPr sz="1600" b="1"/>
            </a:lvl6pPr>
            <a:lvl7pPr marL="2741008" indent="0">
              <a:buNone/>
              <a:defRPr sz="1600" b="1"/>
            </a:lvl7pPr>
            <a:lvl8pPr marL="3197841" indent="0">
              <a:buNone/>
              <a:defRPr sz="1600" b="1"/>
            </a:lvl8pPr>
            <a:lvl9pPr marL="3654674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42" y="1631157"/>
            <a:ext cx="4041775" cy="2963466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4623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83"/>
            <a:ext cx="8229600" cy="857250"/>
          </a:xfrm>
          <a:prstGeom prst="rect">
            <a:avLst/>
          </a:prstGeom>
        </p:spPr>
        <p:txBody>
          <a:bodyPr lIns="91368" tIns="45685" rIns="91368" bIns="45685"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80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856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805"/>
            <a:ext cx="5111750" cy="4389835"/>
          </a:xfrm>
          <a:prstGeom prst="rect">
            <a:avLst/>
          </a:prstGeom>
        </p:spPr>
        <p:txBody>
          <a:bodyPr lIns="91368" tIns="45685" rIns="91368" bIns="4568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076332"/>
            <a:ext cx="3008313" cy="351829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65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lIns="91368" tIns="45685" rIns="91368" bIns="45685"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3200"/>
            </a:lvl1pPr>
            <a:lvl2pPr marL="456839" indent="0">
              <a:buNone/>
              <a:defRPr sz="2800"/>
            </a:lvl2pPr>
            <a:lvl3pPr marL="913669" indent="0">
              <a:buNone/>
              <a:defRPr sz="2400"/>
            </a:lvl3pPr>
            <a:lvl4pPr marL="1370504" indent="0">
              <a:buNone/>
              <a:defRPr sz="2000"/>
            </a:lvl4pPr>
            <a:lvl5pPr marL="1827336" indent="0">
              <a:buNone/>
              <a:defRPr sz="2000"/>
            </a:lvl5pPr>
            <a:lvl6pPr marL="2284175" indent="0">
              <a:buNone/>
              <a:defRPr sz="2000"/>
            </a:lvl6pPr>
            <a:lvl7pPr marL="2741008" indent="0">
              <a:buNone/>
              <a:defRPr sz="2000"/>
            </a:lvl7pPr>
            <a:lvl8pPr marL="3197841" indent="0">
              <a:buNone/>
              <a:defRPr sz="2000"/>
            </a:lvl8pPr>
            <a:lvl9pPr marL="3654674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20"/>
            <a:ext cx="5486400" cy="603647"/>
          </a:xfrm>
          <a:prstGeom prst="rect">
            <a:avLst/>
          </a:prstGeom>
        </p:spPr>
        <p:txBody>
          <a:bodyPr lIns="91368" tIns="45685" rIns="91368" bIns="45685"/>
          <a:lstStyle>
            <a:lvl1pPr marL="0" indent="0">
              <a:buNone/>
              <a:defRPr sz="1400"/>
            </a:lvl1pPr>
            <a:lvl2pPr marL="456839" indent="0">
              <a:buNone/>
              <a:defRPr sz="1200"/>
            </a:lvl2pPr>
            <a:lvl3pPr marL="913669" indent="0">
              <a:buNone/>
              <a:defRPr sz="1000"/>
            </a:lvl3pPr>
            <a:lvl4pPr marL="1370504" indent="0">
              <a:buNone/>
              <a:defRPr sz="900"/>
            </a:lvl4pPr>
            <a:lvl5pPr marL="1827336" indent="0">
              <a:buNone/>
              <a:defRPr sz="900"/>
            </a:lvl5pPr>
            <a:lvl6pPr marL="2284175" indent="0">
              <a:buNone/>
              <a:defRPr sz="900"/>
            </a:lvl6pPr>
            <a:lvl7pPr marL="2741008" indent="0">
              <a:buNone/>
              <a:defRPr sz="900"/>
            </a:lvl7pPr>
            <a:lvl8pPr marL="3197841" indent="0">
              <a:buNone/>
              <a:defRPr sz="900"/>
            </a:lvl8pPr>
            <a:lvl9pPr marL="3654674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542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4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2"/>
            <a:ext cx="9144000" cy="392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193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fontAlgn="base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fontAlgn="base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static.squarespace.com/static/53c96df8e4b0f6b1906da4de/t/53cd6668e4b065e3be1415b9/1405970061461/?format=750w"/>
          <p:cNvPicPr>
            <a:picLocks noChangeAspect="1" noChangeArrowheads="1"/>
          </p:cNvPicPr>
          <p:nvPr userDrawn="1"/>
        </p:nvPicPr>
        <p:blipFill>
          <a:blip r:embed="rId14">
            <a:lum bright="24000" contrast="42000"/>
          </a:blip>
          <a:srcRect/>
          <a:stretch>
            <a:fillRect/>
          </a:stretch>
        </p:blipFill>
        <p:spPr bwMode="auto">
          <a:xfrm>
            <a:off x="0" y="0"/>
            <a:ext cx="9144000" cy="39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320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5pPr>
      <a:lvl6pPr marL="45683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6pPr>
      <a:lvl7pPr marL="913669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7pPr>
      <a:lvl8pPr marL="1370504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8pPr>
      <a:lvl9pPr marL="1827336" algn="l" rtl="0" fontAlgn="base">
        <a:spcBef>
          <a:spcPct val="0"/>
        </a:spcBef>
        <a:spcAft>
          <a:spcPct val="0"/>
        </a:spcAft>
        <a:defRPr kumimoji="1" sz="4400" b="1">
          <a:solidFill>
            <a:srgbClr val="6F0007"/>
          </a:solidFill>
          <a:latin typeface="Arial Black" pitchFamily="34" charset="0"/>
          <a:ea typeface="新細明體" charset="-120"/>
          <a:cs typeface="微软雅黑"/>
        </a:defRPr>
      </a:lvl9pPr>
    </p:titleStyle>
    <p:bodyStyle>
      <a:lvl1pPr marL="342628" indent="-342628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rgbClr val="4B4848"/>
          </a:solidFill>
          <a:latin typeface="+mn-lt"/>
          <a:ea typeface="+mn-ea"/>
          <a:cs typeface="+mn-cs"/>
        </a:defRPr>
      </a:lvl1pPr>
      <a:lvl2pPr marL="742358" indent="-28552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rgbClr val="4B4848"/>
          </a:solidFill>
          <a:latin typeface="+mn-lt"/>
          <a:ea typeface="+mn-ea"/>
          <a:cs typeface="+mn-cs"/>
        </a:defRPr>
      </a:lvl2pPr>
      <a:lvl3pPr marL="1142088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rgbClr val="4B4848"/>
          </a:solidFill>
          <a:latin typeface="+mn-lt"/>
          <a:ea typeface="+mn-ea"/>
          <a:cs typeface="+mn-cs"/>
        </a:defRPr>
      </a:lvl3pPr>
      <a:lvl4pPr marL="1598920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rgbClr val="4B4848"/>
          </a:solidFill>
          <a:latin typeface="+mn-lt"/>
          <a:ea typeface="+mn-ea"/>
          <a:cs typeface="+mn-cs"/>
        </a:defRPr>
      </a:lvl4pPr>
      <a:lvl5pPr marL="2055757" indent="-2284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5pPr>
      <a:lvl6pPr marL="2512590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6pPr>
      <a:lvl7pPr marL="2969424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7pPr>
      <a:lvl8pPr marL="342626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8pPr>
      <a:lvl9pPr marL="3883093" indent="-228420" algn="l" rtl="0" fontAlgn="base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rgbClr val="4B4848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81"/>
            <a:ext cx="8229600" cy="613418"/>
          </a:xfrm>
          <a:prstGeom prst="rect">
            <a:avLst/>
          </a:prstGeom>
        </p:spPr>
        <p:txBody>
          <a:bodyPr vert="horz" lIns="91368" tIns="45685" rIns="91368" bIns="45685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50035"/>
            <a:ext cx="8229600" cy="3644597"/>
          </a:xfrm>
          <a:prstGeom prst="rect">
            <a:avLst/>
          </a:prstGeom>
        </p:spPr>
        <p:txBody>
          <a:bodyPr vert="horz" lIns="91368" tIns="45685" rIns="91368" bIns="45685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13008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3669" rtl="0" eaLnBrk="1" latinLnBrk="0" hangingPunct="1">
        <a:spcBef>
          <a:spcPct val="0"/>
        </a:spcBef>
        <a:buNone/>
        <a:defRPr sz="3600" b="1" kern="1200">
          <a:solidFill>
            <a:srgbClr val="6F0007"/>
          </a:solidFill>
          <a:latin typeface="+mj-lt"/>
          <a:ea typeface="+mj-ea"/>
          <a:cs typeface="+mj-cs"/>
        </a:defRPr>
      </a:lvl1pPr>
    </p:titleStyle>
    <p:bodyStyle>
      <a:lvl1pPr marL="342628" indent="-342628" algn="l" defTabSz="913669" rtl="0" eaLnBrk="1" latinLnBrk="0" hangingPunct="1">
        <a:spcBef>
          <a:spcPct val="20000"/>
        </a:spcBef>
        <a:buClr>
          <a:srgbClr val="6F0007"/>
        </a:buClr>
        <a:buSzPct val="70000"/>
        <a:buFont typeface="Wingdings" panose="05000000000000000000" pitchFamily="2" charset="2"/>
        <a:buChar char="l"/>
        <a:defRPr sz="2800" kern="1200">
          <a:solidFill>
            <a:srgbClr val="4B4848"/>
          </a:solidFill>
          <a:latin typeface="+mj-ea"/>
          <a:ea typeface="+mj-ea"/>
          <a:cs typeface="+mn-cs"/>
        </a:defRPr>
      </a:lvl1pPr>
      <a:lvl2pPr marL="742358" indent="-285523" algn="l" defTabSz="913669" rtl="0" eaLnBrk="1" latinLnBrk="0" hangingPunct="1">
        <a:spcBef>
          <a:spcPct val="20000"/>
        </a:spcBef>
        <a:buClr>
          <a:srgbClr val="6F0007"/>
        </a:buClr>
        <a:buFont typeface="Arial" pitchFamily="34" charset="0"/>
        <a:buChar char="–"/>
        <a:defRPr sz="2400" kern="1200">
          <a:solidFill>
            <a:srgbClr val="4B4848"/>
          </a:solidFill>
          <a:latin typeface="+mj-ea"/>
          <a:ea typeface="+mj-ea"/>
          <a:cs typeface="+mn-cs"/>
        </a:defRPr>
      </a:lvl2pPr>
      <a:lvl3pPr marL="1142088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4B4848"/>
          </a:solidFill>
          <a:latin typeface="+mj-ea"/>
          <a:ea typeface="+mj-ea"/>
          <a:cs typeface="+mn-cs"/>
        </a:defRPr>
      </a:lvl3pPr>
      <a:lvl4pPr marL="1598920" indent="-228420" algn="l" defTabSz="9136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4B4848"/>
          </a:solidFill>
          <a:latin typeface="+mj-ea"/>
          <a:ea typeface="+mj-ea"/>
          <a:cs typeface="+mn-cs"/>
        </a:defRPr>
      </a:lvl4pPr>
      <a:lvl5pPr marL="2055757" indent="-228420" algn="l" defTabSz="9136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4B4848"/>
          </a:solidFill>
          <a:latin typeface="+mj-ea"/>
          <a:ea typeface="+mj-ea"/>
          <a:cs typeface="+mn-cs"/>
        </a:defRPr>
      </a:lvl5pPr>
      <a:lvl6pPr marL="2512590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4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26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3" indent="-228420" algn="l" defTabSz="9136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3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69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6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5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8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41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42950" y="488950"/>
            <a:ext cx="6248400" cy="1593479"/>
          </a:xfrm>
        </p:spPr>
        <p:txBody>
          <a:bodyPr/>
          <a:lstStyle/>
          <a:p>
            <a:r>
              <a:rPr lang="en-US" altLang="zh-CN" sz="1800" dirty="0"/>
              <a:t>A 100nm Double-Stacked 500MHz </a:t>
            </a:r>
            <a:r>
              <a:rPr lang="en-US" altLang="zh-CN" sz="1800" dirty="0" smtClean="0"/>
              <a:t>72Mb SRAM</a:t>
            </a:r>
            <a:endParaRPr lang="zh-CN" altLang="en-US" sz="18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43688" y="3186288"/>
            <a:ext cx="6400800" cy="801512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anny Xu		CKT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20180502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739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adaptive block redundancy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110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846812"/>
            <a:ext cx="5038725" cy="38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Wordline</a:t>
            </a:r>
            <a:r>
              <a:rPr lang="en-US" altLang="zh-CN" dirty="0" smtClean="0"/>
              <a:t> pulse-width regulation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709613"/>
            <a:ext cx="5210175" cy="38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6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Wordline</a:t>
            </a:r>
            <a:r>
              <a:rPr lang="en-US" altLang="zh-CN" dirty="0" smtClean="0"/>
              <a:t> pulse-width regulation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4825" y="1056500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pulse-width of </a:t>
            </a:r>
            <a:r>
              <a:rPr lang="en-US" altLang="zh-CN" dirty="0" smtClean="0"/>
              <a:t>the </a:t>
            </a:r>
            <a:r>
              <a:rPr lang="en-US" altLang="zh-CN" dirty="0" err="1" smtClean="0"/>
              <a:t>wordline</a:t>
            </a:r>
            <a:r>
              <a:rPr lang="en-US" altLang="zh-CN" dirty="0" smtClean="0"/>
              <a:t> </a:t>
            </a:r>
            <a:r>
              <a:rPr lang="en-US" altLang="zh-CN" dirty="0"/>
              <a:t>is one of critical factors that determines the shortest </a:t>
            </a:r>
            <a:r>
              <a:rPr lang="en-US" altLang="zh-CN" dirty="0" smtClean="0"/>
              <a:t>cycle time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752475"/>
            <a:ext cx="5119688" cy="38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6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2625726" y="2093913"/>
            <a:ext cx="3783329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368" tIns="45685" rIns="91368" bIns="456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6F0007"/>
              </a:buClr>
              <a:buFont typeface="Arial" pitchFamily="34" charset="0"/>
              <a:buChar char="–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4B4848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ea typeface="+mn-ea"/>
                <a:cs typeface="华康雅宋体W9(P)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650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 smtClean="0"/>
              <a:t>Stacked SRAM</a:t>
            </a:r>
          </a:p>
          <a:p>
            <a:r>
              <a:rPr lang="en-US" altLang="zh-CN" dirty="0"/>
              <a:t>Automatic </a:t>
            </a:r>
            <a:r>
              <a:rPr lang="en-US" altLang="zh-CN" dirty="0" smtClean="0"/>
              <a:t>cell-bias</a:t>
            </a:r>
          </a:p>
          <a:p>
            <a:r>
              <a:rPr lang="en-US" altLang="zh-CN" dirty="0" smtClean="0"/>
              <a:t>Adaptive </a:t>
            </a:r>
            <a:r>
              <a:rPr lang="en-US" altLang="zh-CN" dirty="0"/>
              <a:t>block </a:t>
            </a:r>
            <a:r>
              <a:rPr lang="en-US" altLang="zh-CN" dirty="0" smtClean="0"/>
              <a:t>redundancy</a:t>
            </a:r>
          </a:p>
          <a:p>
            <a:r>
              <a:rPr lang="en-US" altLang="zh-CN" dirty="0" err="1"/>
              <a:t>Wordline</a:t>
            </a:r>
            <a:r>
              <a:rPr lang="en-US" altLang="zh-CN" dirty="0"/>
              <a:t> pulse-width regulation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6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 smtClean="0"/>
              <a:t>Multi-core </a:t>
            </a:r>
            <a:r>
              <a:rPr lang="en-US" altLang="zh-CN" sz="1800" dirty="0"/>
              <a:t>processors become </a:t>
            </a:r>
            <a:r>
              <a:rPr lang="en-US" altLang="zh-CN" sz="1800" dirty="0" smtClean="0"/>
              <a:t>mainstream ----&gt;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Need for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high-density </a:t>
            </a:r>
            <a:r>
              <a:rPr lang="en-US" altLang="zh-CN" sz="1800" dirty="0"/>
              <a:t>cache </a:t>
            </a:r>
            <a:r>
              <a:rPr lang="en-US" altLang="zh-CN" sz="1800" dirty="0" smtClean="0"/>
              <a:t>memories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6T-cell based </a:t>
            </a:r>
            <a:r>
              <a:rPr lang="en-US" altLang="zh-CN" sz="1800" dirty="0"/>
              <a:t>SRAMs </a:t>
            </a:r>
            <a:r>
              <a:rPr lang="en-US" altLang="zh-CN" sz="1800" dirty="0" smtClean="0"/>
              <a:t>limited to density----&gt;</a:t>
            </a:r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New double stacked </a:t>
            </a:r>
            <a:r>
              <a:rPr lang="en-US" altLang="zh-CN" sz="1800" dirty="0"/>
              <a:t>S3 (stacked single-crystal Si) SRAM </a:t>
            </a:r>
            <a:r>
              <a:rPr lang="en-US" altLang="zh-CN" sz="1800" dirty="0" smtClean="0"/>
              <a:t>cell</a:t>
            </a:r>
          </a:p>
          <a:p>
            <a:pPr marL="0" indent="0">
              <a:buNone/>
            </a:pPr>
            <a:r>
              <a:rPr lang="en-US" altLang="zh-CN" sz="1800" dirty="0" smtClean="0"/>
              <a:t>And three </a:t>
            </a:r>
            <a:r>
              <a:rPr lang="en-US" altLang="zh-CN" sz="1800" dirty="0"/>
              <a:t>schemes are </a:t>
            </a:r>
            <a:r>
              <a:rPr lang="en-US" altLang="zh-CN" sz="1800" dirty="0" smtClean="0"/>
              <a:t>introduced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962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S3 SRAM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2" y="735528"/>
            <a:ext cx="6829425" cy="3705225"/>
          </a:xfrm>
        </p:spPr>
      </p:pic>
    </p:spTree>
    <p:extLst>
      <p:ext uri="{BB962C8B-B14F-4D97-AF65-F5344CB8AC3E}">
        <p14:creationId xmlns:p14="http://schemas.microsoft.com/office/powerpoint/2010/main" val="47181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stacked S3 SRAM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20227" y="671742"/>
            <a:ext cx="8034337" cy="3885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M1 to M4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are SOI </a:t>
            </a:r>
            <a:r>
              <a:rPr lang="en-US" altLang="zh-CN" sz="1800" dirty="0" smtClean="0"/>
              <a:t>transistors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it is </a:t>
            </a:r>
            <a:r>
              <a:rPr lang="en-US" altLang="zh-CN" sz="1800" dirty="0" smtClean="0"/>
              <a:t>difficult to </a:t>
            </a:r>
            <a:r>
              <a:rPr lang="en-US" altLang="zh-CN" sz="1800" dirty="0"/>
              <a:t>control their characteristics compared with a bulk-based pulldown </a:t>
            </a:r>
            <a:r>
              <a:rPr lang="en-US" altLang="zh-CN" sz="1800" dirty="0" smtClean="0"/>
              <a:t>NMOS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Automatic cell-bias (ACB) scheme controls voltages</a:t>
            </a:r>
            <a:br>
              <a:rPr lang="en-US" altLang="zh-CN" sz="1800" dirty="0"/>
            </a:br>
            <a:r>
              <a:rPr lang="en-US" altLang="zh-CN" sz="1800" dirty="0"/>
              <a:t>to regulate the performance of those </a:t>
            </a:r>
            <a:r>
              <a:rPr lang="en-US" altLang="zh-CN" sz="1800" dirty="0" smtClean="0"/>
              <a:t>transistors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/>
            </a:r>
            <a:br>
              <a:rPr lang="en-US" altLang="zh-CN" sz="1800" dirty="0"/>
            </a:b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830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227" y="0"/>
            <a:ext cx="8748464" cy="560655"/>
          </a:xfrm>
        </p:spPr>
        <p:txBody>
          <a:bodyPr/>
          <a:lstStyle/>
          <a:p>
            <a:r>
              <a:rPr lang="en-US" altLang="zh-CN" dirty="0"/>
              <a:t>Automatic </a:t>
            </a:r>
            <a:r>
              <a:rPr lang="en-US" altLang="zh-CN" dirty="0" smtClean="0"/>
              <a:t>cell-bias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273" y="444581"/>
            <a:ext cx="4813742" cy="3886200"/>
          </a:xfrm>
        </p:spPr>
      </p:pic>
    </p:spTree>
    <p:extLst>
      <p:ext uri="{BB962C8B-B14F-4D97-AF65-F5344CB8AC3E}">
        <p14:creationId xmlns:p14="http://schemas.microsoft.com/office/powerpoint/2010/main" val="30715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cell-bias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ACB controls the voltage level </a:t>
            </a:r>
            <a:r>
              <a:rPr lang="en-US" altLang="zh-CN" dirty="0" smtClean="0"/>
              <a:t>of cell </a:t>
            </a:r>
            <a:r>
              <a:rPr lang="en-US" altLang="zh-CN" dirty="0"/>
              <a:t>power (</a:t>
            </a:r>
            <a:r>
              <a:rPr lang="en-US" altLang="zh-CN" dirty="0" err="1"/>
              <a:t>Vddc</a:t>
            </a:r>
            <a:r>
              <a:rPr lang="en-US" altLang="zh-CN" dirty="0"/>
              <a:t>) and </a:t>
            </a:r>
            <a:r>
              <a:rPr lang="en-US" altLang="zh-CN" dirty="0" err="1"/>
              <a:t>wordline</a:t>
            </a:r>
            <a:r>
              <a:rPr lang="en-US" altLang="zh-CN" dirty="0"/>
              <a:t> enable (</a:t>
            </a:r>
            <a:r>
              <a:rPr lang="en-US" altLang="zh-CN" dirty="0" err="1"/>
              <a:t>Vpp</a:t>
            </a:r>
            <a:r>
              <a:rPr lang="en-US" altLang="zh-CN" dirty="0"/>
              <a:t>) automatically </a:t>
            </a:r>
            <a:r>
              <a:rPr lang="en-US" altLang="zh-CN" dirty="0" smtClean="0"/>
              <a:t>at initial </a:t>
            </a:r>
            <a:r>
              <a:rPr lang="en-US" altLang="zh-CN" dirty="0"/>
              <a:t>settling </a:t>
            </a:r>
            <a:r>
              <a:rPr lang="en-US" altLang="zh-CN" dirty="0" smtClean="0"/>
              <a:t>time</a:t>
            </a:r>
          </a:p>
          <a:p>
            <a:endParaRPr lang="en-US" altLang="zh-CN" dirty="0"/>
          </a:p>
          <a:p>
            <a:r>
              <a:rPr lang="en-US" altLang="zh-CN" dirty="0" smtClean="0"/>
              <a:t>lowering </a:t>
            </a:r>
            <a:r>
              <a:rPr lang="en-US" altLang="zh-CN" dirty="0" err="1"/>
              <a:t>Vddc</a:t>
            </a:r>
            <a:r>
              <a:rPr lang="en-US" altLang="zh-CN" dirty="0"/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 lower </a:t>
            </a:r>
            <a:r>
              <a:rPr lang="en-US" altLang="zh-CN" dirty="0" err="1" smtClean="0">
                <a:sym typeface="Wingdings" panose="05000000000000000000" pitchFamily="2" charset="2"/>
              </a:rPr>
              <a:t>poewr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/>
              <a:t>raising </a:t>
            </a:r>
            <a:r>
              <a:rPr lang="en-US" altLang="zh-CN" dirty="0" err="1" smtClean="0"/>
              <a:t>V</a:t>
            </a:r>
            <a:r>
              <a:rPr lang="en-US" altLang="zh-CN" baseline="-25000" dirty="0" err="1" smtClean="0"/>
              <a:t>wwl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increase </a:t>
            </a:r>
            <a:r>
              <a:rPr lang="en-US" altLang="zh-CN" dirty="0" smtClean="0"/>
              <a:t>cell on current –&gt; high-speed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7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block redundancy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681037"/>
            <a:ext cx="5616435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adaptive block redundancy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71550" y="871834"/>
            <a:ext cx="760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52450" y="871834"/>
            <a:ext cx="8458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sram</a:t>
            </a:r>
            <a:r>
              <a:rPr lang="en-US" altLang="zh-CN" dirty="0" smtClean="0"/>
              <a:t> defects </a:t>
            </a:r>
            <a:r>
              <a:rPr lang="en-US" altLang="zh-CN" dirty="0"/>
              <a:t>is relatively high, as much as 30</a:t>
            </a:r>
            <a:r>
              <a:rPr lang="en-US" altLang="zh-CN" dirty="0" smtClean="0"/>
              <a:t>%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ABR adds </a:t>
            </a:r>
            <a:r>
              <a:rPr lang="en-US" altLang="zh-CN" dirty="0"/>
              <a:t>a redundant block to </a:t>
            </a:r>
            <a:r>
              <a:rPr lang="en-US" altLang="zh-CN" dirty="0" smtClean="0"/>
              <a:t>a group </a:t>
            </a:r>
            <a:r>
              <a:rPr lang="en-US" altLang="zh-CN" dirty="0"/>
              <a:t>of blocks that share same </a:t>
            </a:r>
            <a:r>
              <a:rPr lang="en-US" altLang="zh-CN" dirty="0" smtClean="0"/>
              <a:t>I/</a:t>
            </a:r>
            <a:r>
              <a:rPr lang="en-US" altLang="zh-CN" dirty="0" err="1" smtClean="0"/>
              <a:t>Os</a:t>
            </a:r>
            <a:endParaRPr lang="en-US" altLang="zh-CN" dirty="0" smtClean="0"/>
          </a:p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211008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3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主题">
  <a:themeElements>
    <a:clrScheme name="2_Office 主题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2_Office 主题">
      <a:majorFont>
        <a:latin typeface="Arial Black"/>
        <a:ea typeface="新細明體"/>
        <a:cs typeface="微软雅黑"/>
      </a:majorFont>
      <a:minorFont>
        <a:latin typeface="微软雅黑"/>
        <a:ea typeface="新細明體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调整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24303</TotalTime>
  <Words>214</Words>
  <Application>Microsoft Office PowerPoint</Application>
  <PresentationFormat>全屏显示(16:9)</PresentationFormat>
  <Paragraphs>52</Paragraphs>
  <Slides>14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2_Office 主题</vt:lpstr>
      <vt:lpstr>3_Office 主题</vt:lpstr>
      <vt:lpstr>2_调整</vt:lpstr>
      <vt:lpstr>A 100nm Double-Stacked 500MHz 72Mb SRAM</vt:lpstr>
      <vt:lpstr>Agenda</vt:lpstr>
      <vt:lpstr>背景</vt:lpstr>
      <vt:lpstr>stacked S3 SRAM</vt:lpstr>
      <vt:lpstr>stacked S3 SRAM</vt:lpstr>
      <vt:lpstr>Automatic cell-bias</vt:lpstr>
      <vt:lpstr>Automatic cell-bias</vt:lpstr>
      <vt:lpstr>adaptive block redundancy</vt:lpstr>
      <vt:lpstr>adaptive block redundancy</vt:lpstr>
      <vt:lpstr>adaptive block redundancy</vt:lpstr>
      <vt:lpstr>Wordline pulse-width regulation</vt:lpstr>
      <vt:lpstr>Wordline pulse-width regulation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点击此处编辑标题</dc:title>
  <dc:creator>Joo Chen 陈绍雄</dc:creator>
  <cp:lastModifiedBy>Manny Xu(SH-RD)</cp:lastModifiedBy>
  <cp:revision>2183</cp:revision>
  <cp:lastPrinted>2016-01-07T10:51:36Z</cp:lastPrinted>
  <dcterms:created xsi:type="dcterms:W3CDTF">2012-10-11T03:18:00Z</dcterms:created>
  <dcterms:modified xsi:type="dcterms:W3CDTF">2018-04-27T08:12:28Z</dcterms:modified>
</cp:coreProperties>
</file>