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  <p:sldMasterId id="2147483711" r:id="rId2"/>
    <p:sldMasterId id="2147483734" r:id="rId3"/>
  </p:sldMasterIdLst>
  <p:notesMasterIdLst>
    <p:notesMasterId r:id="rId15"/>
  </p:notesMasterIdLst>
  <p:handoutMasterIdLst>
    <p:handoutMasterId r:id="rId16"/>
  </p:handoutMasterIdLst>
  <p:sldIdLst>
    <p:sldId id="1360" r:id="rId4"/>
    <p:sldId id="1421" r:id="rId5"/>
    <p:sldId id="1422" r:id="rId6"/>
    <p:sldId id="1423" r:id="rId7"/>
    <p:sldId id="1440" r:id="rId8"/>
    <p:sldId id="1454" r:id="rId9"/>
    <p:sldId id="1443" r:id="rId10"/>
    <p:sldId id="1434" r:id="rId11"/>
    <p:sldId id="1455" r:id="rId12"/>
    <p:sldId id="1452" r:id="rId13"/>
    <p:sldId id="1343" r:id="rId14"/>
  </p:sldIdLst>
  <p:sldSz cx="9144000" cy="5143500" type="screen16x9"/>
  <p:notesSz cx="7010400" cy="9296400"/>
  <p:defaultTextStyle>
    <a:defPPr>
      <a:defRPr lang="zh-CN"/>
    </a:defPPr>
    <a:lvl1pPr marL="0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839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669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504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336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175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008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7841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4674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F54806A-2E5E-4675-9B31-AE370CFF0F5D}">
          <p14:sldIdLst>
            <p14:sldId id="1360"/>
            <p14:sldId id="1421"/>
            <p14:sldId id="1422"/>
            <p14:sldId id="1423"/>
            <p14:sldId id="1440"/>
            <p14:sldId id="1454"/>
            <p14:sldId id="1443"/>
            <p14:sldId id="1434"/>
            <p14:sldId id="1455"/>
            <p14:sldId id="1452"/>
            <p14:sldId id="134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000"/>
    <a:srgbClr val="E60000"/>
    <a:srgbClr val="CC000F"/>
    <a:srgbClr val="86000A"/>
    <a:srgbClr val="F06730"/>
    <a:srgbClr val="CAE8AA"/>
    <a:srgbClr val="69EF57"/>
    <a:srgbClr val="B00000"/>
    <a:srgbClr val="909EAC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487" autoAdjust="0"/>
    <p:restoredTop sz="94107" autoAdjust="0"/>
  </p:normalViewPr>
  <p:slideViewPr>
    <p:cSldViewPr snapToGrid="0">
      <p:cViewPr>
        <p:scale>
          <a:sx n="100" d="100"/>
          <a:sy n="100" d="100"/>
        </p:scale>
        <p:origin x="-1944" y="-7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4" y="185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928" y="-84"/>
      </p:cViewPr>
      <p:guideLst>
        <p:guide orient="horz" pos="2880"/>
        <p:guide orient="horz" pos="2928"/>
        <p:guide pos="2160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2F5CD2D0-BC95-4ACC-A266-17180854676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A7D8963-A6C3-40C8-9DC6-2EA266C5C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0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3B16E35E-8F2B-442A-9ECA-CE092E5D8DE9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69981395-A317-493A-BCB5-32FCA14A3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170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839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669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504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336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175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008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841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674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smtClean="0"/>
              <a:t>Functionality and high yield at low supply voltages such as 0.7V has become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i="1" dirty="0" smtClean="0"/>
              <a:t>more difficult to achieve with the degradation of write margin and the optimization between read disturb and write margin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1395-A317-493A-BCB5-32FCA14A34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16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 capacitance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 working as a replica of a BL generates a signal activating the bootstrap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boost_en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Every WL driver has a pull-down unit (PDU) to lower the WL voltage for optimizing the tradeoff between disturb and write margin.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1395-A317-493A-BCB5-32FCA14A34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75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针对写</a:t>
            </a:r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1395-A317-493A-BCB5-32FCA14A34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16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针对写</a:t>
            </a:r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1395-A317-493A-BCB5-32FCA14A34D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16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1395-A317-493A-BCB5-32FCA14A34D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49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1395-A317-493A-BCB5-32FCA14A34DF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53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 algn="ctr">
              <a:buNone/>
              <a:defRPr/>
            </a:lvl1pPr>
            <a:lvl2pPr marL="456839" indent="0" algn="ctr">
              <a:buNone/>
              <a:defRPr/>
            </a:lvl2pPr>
            <a:lvl3pPr marL="913669" indent="0" algn="ctr">
              <a:buNone/>
              <a:defRPr/>
            </a:lvl3pPr>
            <a:lvl4pPr marL="1370504" indent="0" algn="ctr">
              <a:buNone/>
              <a:defRPr/>
            </a:lvl4pPr>
            <a:lvl5pPr marL="1827336" indent="0" algn="ctr">
              <a:buNone/>
              <a:defRPr/>
            </a:lvl5pPr>
            <a:lvl6pPr marL="2284175" indent="0" algn="ctr">
              <a:buNone/>
              <a:defRPr/>
            </a:lvl6pPr>
            <a:lvl7pPr marL="2741008" indent="0" algn="ctr">
              <a:buNone/>
              <a:defRPr/>
            </a:lvl7pPr>
            <a:lvl8pPr marL="3197841" indent="0" algn="ctr">
              <a:buNone/>
              <a:defRPr/>
            </a:lvl8pPr>
            <a:lvl9pPr marL="3654674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97733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9123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63463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 algn="ctr">
              <a:buNone/>
              <a:defRPr/>
            </a:lvl1pPr>
            <a:lvl2pPr marL="456839" indent="0" algn="ctr">
              <a:buNone/>
              <a:defRPr/>
            </a:lvl2pPr>
            <a:lvl3pPr marL="913669" indent="0" algn="ctr">
              <a:buNone/>
              <a:defRPr/>
            </a:lvl3pPr>
            <a:lvl4pPr marL="1370504" indent="0" algn="ctr">
              <a:buNone/>
              <a:defRPr/>
            </a:lvl4pPr>
            <a:lvl5pPr marL="1827336" indent="0" algn="ctr">
              <a:buNone/>
              <a:defRPr/>
            </a:lvl5pPr>
            <a:lvl6pPr marL="2284175" indent="0" algn="ctr">
              <a:buNone/>
              <a:defRPr/>
            </a:lvl6pPr>
            <a:lvl7pPr marL="2741008" indent="0" algn="ctr">
              <a:buNone/>
              <a:defRPr/>
            </a:lvl7pPr>
            <a:lvl8pPr marL="3197841" indent="0" algn="ctr">
              <a:buNone/>
              <a:defRPr/>
            </a:lvl8pPr>
            <a:lvl9pPr marL="3654674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682093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80180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  <a:prstGeom prst="rect">
            <a:avLst/>
          </a:prstGeom>
        </p:spPr>
        <p:txBody>
          <a:bodyPr lIns="91368" tIns="45685" rIns="91368" bIns="45685"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4" y="2180039"/>
            <a:ext cx="7772400" cy="1125140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000"/>
            </a:lvl1pPr>
            <a:lvl2pPr marL="456839" indent="0">
              <a:buNone/>
              <a:defRPr sz="1800"/>
            </a:lvl2pPr>
            <a:lvl3pPr marL="913669" indent="0">
              <a:buNone/>
              <a:defRPr sz="1600"/>
            </a:lvl3pPr>
            <a:lvl4pPr marL="1370504" indent="0">
              <a:buNone/>
              <a:defRPr sz="1400"/>
            </a:lvl4pPr>
            <a:lvl5pPr marL="1827336" indent="0">
              <a:buNone/>
              <a:defRPr sz="1400"/>
            </a:lvl5pPr>
            <a:lvl6pPr marL="2284175" indent="0">
              <a:buNone/>
              <a:defRPr sz="1400"/>
            </a:lvl6pPr>
            <a:lvl7pPr marL="2741008" indent="0">
              <a:buNone/>
              <a:defRPr sz="1400"/>
            </a:lvl7pPr>
            <a:lvl8pPr marL="3197841" indent="0">
              <a:buNone/>
              <a:defRPr sz="1400"/>
            </a:lvl8pPr>
            <a:lvl9pPr marL="3654674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07233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35980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9"/>
            <a:ext cx="4040188" cy="479822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400" b="1"/>
            </a:lvl1pPr>
            <a:lvl2pPr marL="456839" indent="0">
              <a:buNone/>
              <a:defRPr sz="2000" b="1"/>
            </a:lvl2pPr>
            <a:lvl3pPr marL="913669" indent="0">
              <a:buNone/>
              <a:defRPr sz="1800" b="1"/>
            </a:lvl3pPr>
            <a:lvl4pPr marL="1370504" indent="0">
              <a:buNone/>
              <a:defRPr sz="1600" b="1"/>
            </a:lvl4pPr>
            <a:lvl5pPr marL="1827336" indent="0">
              <a:buNone/>
              <a:defRPr sz="1600" b="1"/>
            </a:lvl5pPr>
            <a:lvl6pPr marL="2284175" indent="0">
              <a:buNone/>
              <a:defRPr sz="1600" b="1"/>
            </a:lvl6pPr>
            <a:lvl7pPr marL="2741008" indent="0">
              <a:buNone/>
              <a:defRPr sz="1600" b="1"/>
            </a:lvl7pPr>
            <a:lvl8pPr marL="3197841" indent="0">
              <a:buNone/>
              <a:defRPr sz="1600" b="1"/>
            </a:lvl8pPr>
            <a:lvl9pPr marL="365467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42" y="1151339"/>
            <a:ext cx="4041775" cy="479822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400" b="1"/>
            </a:lvl1pPr>
            <a:lvl2pPr marL="456839" indent="0">
              <a:buNone/>
              <a:defRPr sz="2000" b="1"/>
            </a:lvl2pPr>
            <a:lvl3pPr marL="913669" indent="0">
              <a:buNone/>
              <a:defRPr sz="1800" b="1"/>
            </a:lvl3pPr>
            <a:lvl4pPr marL="1370504" indent="0">
              <a:buNone/>
              <a:defRPr sz="1600" b="1"/>
            </a:lvl4pPr>
            <a:lvl5pPr marL="1827336" indent="0">
              <a:buNone/>
              <a:defRPr sz="1600" b="1"/>
            </a:lvl5pPr>
            <a:lvl6pPr marL="2284175" indent="0">
              <a:buNone/>
              <a:defRPr sz="1600" b="1"/>
            </a:lvl6pPr>
            <a:lvl7pPr marL="2741008" indent="0">
              <a:buNone/>
              <a:defRPr sz="1600" b="1"/>
            </a:lvl7pPr>
            <a:lvl8pPr marL="3197841" indent="0">
              <a:buNone/>
              <a:defRPr sz="1600" b="1"/>
            </a:lvl8pPr>
            <a:lvl9pPr marL="365467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42" y="1631157"/>
            <a:ext cx="4041775" cy="2963466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46846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454005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244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lIns="91368" tIns="45685" rIns="91368" bIns="45685"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9" y="1076332"/>
            <a:ext cx="3008313" cy="3518297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1400"/>
            </a:lvl1pPr>
            <a:lvl2pPr marL="456839" indent="0">
              <a:buNone/>
              <a:defRPr sz="1200"/>
            </a:lvl2pPr>
            <a:lvl3pPr marL="913669" indent="0">
              <a:buNone/>
              <a:defRPr sz="1000"/>
            </a:lvl3pPr>
            <a:lvl4pPr marL="1370504" indent="0">
              <a:buNone/>
              <a:defRPr sz="900"/>
            </a:lvl4pPr>
            <a:lvl5pPr marL="1827336" indent="0">
              <a:buNone/>
              <a:defRPr sz="900"/>
            </a:lvl5pPr>
            <a:lvl6pPr marL="2284175" indent="0">
              <a:buNone/>
              <a:defRPr sz="900"/>
            </a:lvl6pPr>
            <a:lvl7pPr marL="2741008" indent="0">
              <a:buNone/>
              <a:defRPr sz="900"/>
            </a:lvl7pPr>
            <a:lvl8pPr marL="3197841" indent="0">
              <a:buNone/>
              <a:defRPr sz="900"/>
            </a:lvl8pPr>
            <a:lvl9pPr marL="3654674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5323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50881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lIns="91368" tIns="45685" rIns="91368" bIns="45685"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3200"/>
            </a:lvl1pPr>
            <a:lvl2pPr marL="456839" indent="0">
              <a:buNone/>
              <a:defRPr sz="2800"/>
            </a:lvl2pPr>
            <a:lvl3pPr marL="913669" indent="0">
              <a:buNone/>
              <a:defRPr sz="2400"/>
            </a:lvl3pPr>
            <a:lvl4pPr marL="1370504" indent="0">
              <a:buNone/>
              <a:defRPr sz="2000"/>
            </a:lvl4pPr>
            <a:lvl5pPr marL="1827336" indent="0">
              <a:buNone/>
              <a:defRPr sz="2000"/>
            </a:lvl5pPr>
            <a:lvl6pPr marL="2284175" indent="0">
              <a:buNone/>
              <a:defRPr sz="2000"/>
            </a:lvl6pPr>
            <a:lvl7pPr marL="2741008" indent="0">
              <a:buNone/>
              <a:defRPr sz="2000"/>
            </a:lvl7pPr>
            <a:lvl8pPr marL="3197841" indent="0">
              <a:buNone/>
              <a:defRPr sz="2000"/>
            </a:lvl8pPr>
            <a:lvl9pPr marL="3654674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1400"/>
            </a:lvl1pPr>
            <a:lvl2pPr marL="456839" indent="0">
              <a:buNone/>
              <a:defRPr sz="1200"/>
            </a:lvl2pPr>
            <a:lvl3pPr marL="913669" indent="0">
              <a:buNone/>
              <a:defRPr sz="1000"/>
            </a:lvl3pPr>
            <a:lvl4pPr marL="1370504" indent="0">
              <a:buNone/>
              <a:defRPr sz="900"/>
            </a:lvl4pPr>
            <a:lvl5pPr marL="1827336" indent="0">
              <a:buNone/>
              <a:defRPr sz="900"/>
            </a:lvl5pPr>
            <a:lvl6pPr marL="2284175" indent="0">
              <a:buNone/>
              <a:defRPr sz="900"/>
            </a:lvl6pPr>
            <a:lvl7pPr marL="2741008" indent="0">
              <a:buNone/>
              <a:defRPr sz="900"/>
            </a:lvl7pPr>
            <a:lvl8pPr marL="3197841" indent="0">
              <a:buNone/>
              <a:defRPr sz="900"/>
            </a:lvl8pPr>
            <a:lvl9pPr marL="3654674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92204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831248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730067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5762" y="944137"/>
            <a:ext cx="6072708" cy="8119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u="none">
                <a:solidFill>
                  <a:srgbClr val="6F0007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288" y="1757538"/>
            <a:ext cx="6400800" cy="32403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itchFamily="34" charset="0"/>
              <a:buNone/>
              <a:defRPr sz="20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defRPr>
            </a:lvl1pPr>
            <a:lvl2pPr marL="45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492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227" y="135083"/>
            <a:ext cx="8748464" cy="62753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rgbClr val="6F0007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515969" y="912023"/>
            <a:ext cx="8034337" cy="38856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152559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697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" y="205980"/>
            <a:ext cx="8229600" cy="577792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6F0007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13360" y="926284"/>
            <a:ext cx="8229600" cy="3431969"/>
          </a:xfrm>
        </p:spPr>
        <p:txBody>
          <a:bodyPr/>
          <a:lstStyle>
            <a:lvl1pPr marL="742358" indent="-285523">
              <a:buClr>
                <a:srgbClr val="6F0007"/>
              </a:buClr>
              <a:buSzPct val="70000"/>
              <a:buFont typeface="Wingdings" panose="05000000000000000000" pitchFamily="2" charset="2"/>
              <a:buNone/>
              <a:defRPr sz="2800"/>
            </a:lvl1pPr>
            <a:lvl2pPr marL="0" indent="0">
              <a:buClr>
                <a:srgbClr val="6F0007"/>
              </a:buClr>
              <a:buNone/>
              <a:tabLst>
                <a:tab pos="450490" algn="l"/>
              </a:tabLst>
              <a:defRPr lang="en-US" altLang="zh-CN" sz="2800" kern="1200" dirty="0" smtClean="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2pPr>
            <a:lvl3pPr marL="1592578" indent="-1142088">
              <a:buClr>
                <a:srgbClr val="6F0007"/>
              </a:buClr>
              <a:buFont typeface="Wingdings" panose="05000000000000000000" pitchFamily="2" charset="2"/>
              <a:buChar char="l"/>
              <a:defRPr sz="2000"/>
            </a:lvl3pPr>
          </a:lstStyle>
          <a:p>
            <a:pPr marL="450490" lvl="1" indent="-450490" algn="l" defTabSz="913669" rtl="0" eaLnBrk="1" latinLnBrk="0" hangingPunct="1">
              <a:spcBef>
                <a:spcPct val="20000"/>
              </a:spcBef>
              <a:buClr>
                <a:srgbClr val="6F0007"/>
              </a:buClr>
              <a:buFont typeface="Arial" pitchFamily="34" charset="0"/>
              <a:buChar char="–"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1592578" lvl="2" indent="-450490" algn="l" defTabSz="913669" rtl="0" eaLnBrk="1" latinLnBrk="0" hangingPunct="1">
              <a:spcBef>
                <a:spcPct val="20000"/>
              </a:spcBef>
              <a:buClr>
                <a:srgbClr val="6F0007"/>
              </a:buClr>
              <a:buFont typeface="Arial" pitchFamily="34" charset="0"/>
              <a:buChar char="–"/>
            </a:pPr>
            <a:endParaRPr lang="en-US" altLang="zh-CN" dirty="0" smtClean="0"/>
          </a:p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027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11912" y="1669709"/>
            <a:ext cx="6072708" cy="738103"/>
          </a:xfrm>
        </p:spPr>
        <p:txBody>
          <a:bodyPr anchor="ctr">
            <a:noAutofit/>
          </a:bodyPr>
          <a:lstStyle>
            <a:lvl1pPr algn="l">
              <a:defRPr sz="4200" b="1" u="none">
                <a:solidFill>
                  <a:srgbClr val="FFFF00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0012" y="2698101"/>
            <a:ext cx="6400800" cy="294578"/>
          </a:xfrm>
        </p:spPr>
        <p:txBody>
          <a:bodyPr anchor="ctr">
            <a:noAutofit/>
          </a:bodyPr>
          <a:lstStyle>
            <a:lvl1pPr marL="0" indent="0" algn="l">
              <a:buFont typeface="Arial" pitchFamily="34" charset="0"/>
              <a:buNone/>
              <a:defRPr sz="2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  <a:lvl2pPr marL="45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18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227" y="135083"/>
            <a:ext cx="8748464" cy="6275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800" b="1">
                <a:solidFill>
                  <a:srgbClr val="6F0007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515969" y="912023"/>
            <a:ext cx="8034337" cy="38856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365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  <a:prstGeom prst="rect">
            <a:avLst/>
          </a:prstGeom>
        </p:spPr>
        <p:txBody>
          <a:bodyPr lIns="91368" tIns="45685" rIns="91368" bIns="45685"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4" y="2180039"/>
            <a:ext cx="7772400" cy="1125140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000"/>
            </a:lvl1pPr>
            <a:lvl2pPr marL="456839" indent="0">
              <a:buNone/>
              <a:defRPr sz="1800"/>
            </a:lvl2pPr>
            <a:lvl3pPr marL="913669" indent="0">
              <a:buNone/>
              <a:defRPr sz="1600"/>
            </a:lvl3pPr>
            <a:lvl4pPr marL="1370504" indent="0">
              <a:buNone/>
              <a:defRPr sz="1400"/>
            </a:lvl4pPr>
            <a:lvl5pPr marL="1827336" indent="0">
              <a:buNone/>
              <a:defRPr sz="1400"/>
            </a:lvl5pPr>
            <a:lvl6pPr marL="2284175" indent="0">
              <a:buNone/>
              <a:defRPr sz="1400"/>
            </a:lvl6pPr>
            <a:lvl7pPr marL="2741008" indent="0">
              <a:buNone/>
              <a:defRPr sz="1400"/>
            </a:lvl7pPr>
            <a:lvl8pPr marL="3197841" indent="0">
              <a:buNone/>
              <a:defRPr sz="1400"/>
            </a:lvl8pPr>
            <a:lvl9pPr marL="3654674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6075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3272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9"/>
            <a:ext cx="4040188" cy="479822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400" b="1"/>
            </a:lvl1pPr>
            <a:lvl2pPr marL="456839" indent="0">
              <a:buNone/>
              <a:defRPr sz="2000" b="1"/>
            </a:lvl2pPr>
            <a:lvl3pPr marL="913669" indent="0">
              <a:buNone/>
              <a:defRPr sz="1800" b="1"/>
            </a:lvl3pPr>
            <a:lvl4pPr marL="1370504" indent="0">
              <a:buNone/>
              <a:defRPr sz="1600" b="1"/>
            </a:lvl4pPr>
            <a:lvl5pPr marL="1827336" indent="0">
              <a:buNone/>
              <a:defRPr sz="1600" b="1"/>
            </a:lvl5pPr>
            <a:lvl6pPr marL="2284175" indent="0">
              <a:buNone/>
              <a:defRPr sz="1600" b="1"/>
            </a:lvl6pPr>
            <a:lvl7pPr marL="2741008" indent="0">
              <a:buNone/>
              <a:defRPr sz="1600" b="1"/>
            </a:lvl7pPr>
            <a:lvl8pPr marL="3197841" indent="0">
              <a:buNone/>
              <a:defRPr sz="1600" b="1"/>
            </a:lvl8pPr>
            <a:lvl9pPr marL="365467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42" y="1151339"/>
            <a:ext cx="4041775" cy="479822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400" b="1"/>
            </a:lvl1pPr>
            <a:lvl2pPr marL="456839" indent="0">
              <a:buNone/>
              <a:defRPr sz="2000" b="1"/>
            </a:lvl2pPr>
            <a:lvl3pPr marL="913669" indent="0">
              <a:buNone/>
              <a:defRPr sz="1800" b="1"/>
            </a:lvl3pPr>
            <a:lvl4pPr marL="1370504" indent="0">
              <a:buNone/>
              <a:defRPr sz="1600" b="1"/>
            </a:lvl4pPr>
            <a:lvl5pPr marL="1827336" indent="0">
              <a:buNone/>
              <a:defRPr sz="1600" b="1"/>
            </a:lvl5pPr>
            <a:lvl6pPr marL="2284175" indent="0">
              <a:buNone/>
              <a:defRPr sz="1600" b="1"/>
            </a:lvl6pPr>
            <a:lvl7pPr marL="2741008" indent="0">
              <a:buNone/>
              <a:defRPr sz="1600" b="1"/>
            </a:lvl7pPr>
            <a:lvl8pPr marL="3197841" indent="0">
              <a:buNone/>
              <a:defRPr sz="1600" b="1"/>
            </a:lvl8pPr>
            <a:lvl9pPr marL="365467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42" y="1631157"/>
            <a:ext cx="4041775" cy="2963466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04623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8805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56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lIns="91368" tIns="45685" rIns="91368" bIns="45685"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9" y="1076332"/>
            <a:ext cx="3008313" cy="3518297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1400"/>
            </a:lvl1pPr>
            <a:lvl2pPr marL="456839" indent="0">
              <a:buNone/>
              <a:defRPr sz="1200"/>
            </a:lvl2pPr>
            <a:lvl3pPr marL="913669" indent="0">
              <a:buNone/>
              <a:defRPr sz="1000"/>
            </a:lvl3pPr>
            <a:lvl4pPr marL="1370504" indent="0">
              <a:buNone/>
              <a:defRPr sz="900"/>
            </a:lvl4pPr>
            <a:lvl5pPr marL="1827336" indent="0">
              <a:buNone/>
              <a:defRPr sz="900"/>
            </a:lvl5pPr>
            <a:lvl6pPr marL="2284175" indent="0">
              <a:buNone/>
              <a:defRPr sz="900"/>
            </a:lvl6pPr>
            <a:lvl7pPr marL="2741008" indent="0">
              <a:buNone/>
              <a:defRPr sz="900"/>
            </a:lvl7pPr>
            <a:lvl8pPr marL="3197841" indent="0">
              <a:buNone/>
              <a:defRPr sz="900"/>
            </a:lvl8pPr>
            <a:lvl9pPr marL="3654674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7652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lIns="91368" tIns="45685" rIns="91368" bIns="45685"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3200"/>
            </a:lvl1pPr>
            <a:lvl2pPr marL="456839" indent="0">
              <a:buNone/>
              <a:defRPr sz="2800"/>
            </a:lvl2pPr>
            <a:lvl3pPr marL="913669" indent="0">
              <a:buNone/>
              <a:defRPr sz="2400"/>
            </a:lvl3pPr>
            <a:lvl4pPr marL="1370504" indent="0">
              <a:buNone/>
              <a:defRPr sz="2000"/>
            </a:lvl4pPr>
            <a:lvl5pPr marL="1827336" indent="0">
              <a:buNone/>
              <a:defRPr sz="2000"/>
            </a:lvl5pPr>
            <a:lvl6pPr marL="2284175" indent="0">
              <a:buNone/>
              <a:defRPr sz="2000"/>
            </a:lvl6pPr>
            <a:lvl7pPr marL="2741008" indent="0">
              <a:buNone/>
              <a:defRPr sz="2000"/>
            </a:lvl7pPr>
            <a:lvl8pPr marL="3197841" indent="0">
              <a:buNone/>
              <a:defRPr sz="2000"/>
            </a:lvl8pPr>
            <a:lvl9pPr marL="3654674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1400"/>
            </a:lvl1pPr>
            <a:lvl2pPr marL="456839" indent="0">
              <a:buNone/>
              <a:defRPr sz="1200"/>
            </a:lvl2pPr>
            <a:lvl3pPr marL="913669" indent="0">
              <a:buNone/>
              <a:defRPr sz="1000"/>
            </a:lvl3pPr>
            <a:lvl4pPr marL="1370504" indent="0">
              <a:buNone/>
              <a:defRPr sz="900"/>
            </a:lvl4pPr>
            <a:lvl5pPr marL="1827336" indent="0">
              <a:buNone/>
              <a:defRPr sz="900"/>
            </a:lvl5pPr>
            <a:lvl6pPr marL="2284175" indent="0">
              <a:buNone/>
              <a:defRPr sz="900"/>
            </a:lvl6pPr>
            <a:lvl7pPr marL="2741008" indent="0">
              <a:buNone/>
              <a:defRPr sz="900"/>
            </a:lvl7pPr>
            <a:lvl8pPr marL="3197841" indent="0">
              <a:buNone/>
              <a:defRPr sz="900"/>
            </a:lvl8pPr>
            <a:lvl9pPr marL="3654674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2542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2" descr="http://static.squarespace.com/static/53c96df8e4b0f6b1906da4de/t/53cd6668e4b065e3be1415b9/1405970061461/?format=750w"/>
          <p:cNvPicPr>
            <a:picLocks noChangeAspect="1" noChangeArrowheads="1"/>
          </p:cNvPicPr>
          <p:nvPr userDrawn="1"/>
        </p:nvPicPr>
        <p:blipFill>
          <a:blip r:embed="rId14">
            <a:lum bright="24000" contrast="42000"/>
          </a:blip>
          <a:srcRect/>
          <a:stretch>
            <a:fillRect/>
          </a:stretch>
        </p:blipFill>
        <p:spPr bwMode="auto">
          <a:xfrm>
            <a:off x="0" y="2"/>
            <a:ext cx="9144000" cy="3925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193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5pPr>
      <a:lvl6pPr marL="456839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6pPr>
      <a:lvl7pPr marL="913669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7pPr>
      <a:lvl8pPr marL="1370504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8pPr>
      <a:lvl9pPr marL="1827336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9pPr>
    </p:titleStyle>
    <p:bodyStyle>
      <a:lvl1pPr marL="342628" indent="-342628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rgbClr val="4B4848"/>
          </a:solidFill>
          <a:latin typeface="+mn-lt"/>
          <a:ea typeface="+mn-ea"/>
          <a:cs typeface="+mn-cs"/>
        </a:defRPr>
      </a:lvl1pPr>
      <a:lvl2pPr marL="742358" indent="-285523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rgbClr val="4B4848"/>
          </a:solidFill>
          <a:latin typeface="+mn-lt"/>
          <a:ea typeface="+mn-ea"/>
          <a:cs typeface="+mn-cs"/>
        </a:defRPr>
      </a:lvl2pPr>
      <a:lvl3pPr marL="1142088" indent="-22842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rgbClr val="4B4848"/>
          </a:solidFill>
          <a:latin typeface="+mn-lt"/>
          <a:ea typeface="+mn-ea"/>
          <a:cs typeface="+mn-cs"/>
        </a:defRPr>
      </a:lvl3pPr>
      <a:lvl4pPr marL="1598920" indent="-22842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rgbClr val="4B4848"/>
          </a:solidFill>
          <a:latin typeface="+mn-lt"/>
          <a:ea typeface="+mn-ea"/>
          <a:cs typeface="+mn-cs"/>
        </a:defRPr>
      </a:lvl4pPr>
      <a:lvl5pPr marL="2055757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5pPr>
      <a:lvl6pPr marL="2512590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6pPr>
      <a:lvl7pPr marL="2969424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7pPr>
      <a:lvl8pPr marL="3426263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8pPr>
      <a:lvl9pPr marL="3883093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3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6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336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5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008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841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67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static.squarespace.com/static/53c96df8e4b0f6b1906da4de/t/53cd6668e4b065e3be1415b9/1405970061461/?format=750w"/>
          <p:cNvPicPr>
            <a:picLocks noChangeAspect="1" noChangeArrowheads="1"/>
          </p:cNvPicPr>
          <p:nvPr userDrawn="1"/>
        </p:nvPicPr>
        <p:blipFill>
          <a:blip r:embed="rId14">
            <a:lum bright="24000" contrast="42000"/>
          </a:blip>
          <a:srcRect/>
          <a:stretch>
            <a:fillRect/>
          </a:stretch>
        </p:blipFill>
        <p:spPr bwMode="auto">
          <a:xfrm>
            <a:off x="0" y="0"/>
            <a:ext cx="9144000" cy="392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320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5pPr>
      <a:lvl6pPr marL="456839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6pPr>
      <a:lvl7pPr marL="913669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7pPr>
      <a:lvl8pPr marL="1370504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8pPr>
      <a:lvl9pPr marL="1827336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9pPr>
    </p:titleStyle>
    <p:bodyStyle>
      <a:lvl1pPr marL="342628" indent="-34262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rgbClr val="4B4848"/>
          </a:solidFill>
          <a:latin typeface="+mn-lt"/>
          <a:ea typeface="+mn-ea"/>
          <a:cs typeface="+mn-cs"/>
        </a:defRPr>
      </a:lvl1pPr>
      <a:lvl2pPr marL="742358" indent="-28552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rgbClr val="4B4848"/>
          </a:solidFill>
          <a:latin typeface="+mn-lt"/>
          <a:ea typeface="+mn-ea"/>
          <a:cs typeface="+mn-cs"/>
        </a:defRPr>
      </a:lvl2pPr>
      <a:lvl3pPr marL="1142088" indent="-2284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rgbClr val="4B4848"/>
          </a:solidFill>
          <a:latin typeface="+mn-lt"/>
          <a:ea typeface="+mn-ea"/>
          <a:cs typeface="+mn-cs"/>
        </a:defRPr>
      </a:lvl3pPr>
      <a:lvl4pPr marL="1598920" indent="-2284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rgbClr val="4B4848"/>
          </a:solidFill>
          <a:latin typeface="+mn-lt"/>
          <a:ea typeface="+mn-ea"/>
          <a:cs typeface="+mn-cs"/>
        </a:defRPr>
      </a:lvl4pPr>
      <a:lvl5pPr marL="2055757" indent="-2284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5pPr>
      <a:lvl6pPr marL="2512590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6pPr>
      <a:lvl7pPr marL="2969424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7pPr>
      <a:lvl8pPr marL="3426263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8pPr>
      <a:lvl9pPr marL="3883093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3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6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336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5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008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841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67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81"/>
            <a:ext cx="8229600" cy="613418"/>
          </a:xfrm>
          <a:prstGeom prst="rect">
            <a:avLst/>
          </a:prstGeom>
        </p:spPr>
        <p:txBody>
          <a:bodyPr vert="horz" lIns="91368" tIns="45685" rIns="91368" bIns="45685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50035"/>
            <a:ext cx="8229600" cy="3644597"/>
          </a:xfrm>
          <a:prstGeom prst="rect">
            <a:avLst/>
          </a:prstGeom>
        </p:spPr>
        <p:txBody>
          <a:bodyPr vert="horz" lIns="91368" tIns="45685" rIns="91368" bIns="45685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13008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3669" rtl="0" eaLnBrk="1" latinLnBrk="0" hangingPunct="1">
        <a:spcBef>
          <a:spcPct val="0"/>
        </a:spcBef>
        <a:buNone/>
        <a:defRPr sz="3600" b="1" kern="1200">
          <a:solidFill>
            <a:srgbClr val="6F0007"/>
          </a:solidFill>
          <a:latin typeface="+mj-lt"/>
          <a:ea typeface="+mj-ea"/>
          <a:cs typeface="+mj-cs"/>
        </a:defRPr>
      </a:lvl1pPr>
    </p:titleStyle>
    <p:bodyStyle>
      <a:lvl1pPr marL="342628" indent="-342628" algn="l" defTabSz="913669" rtl="0" eaLnBrk="1" latinLnBrk="0" hangingPunct="1">
        <a:spcBef>
          <a:spcPct val="20000"/>
        </a:spcBef>
        <a:buClr>
          <a:srgbClr val="6F0007"/>
        </a:buClr>
        <a:buSzPct val="70000"/>
        <a:buFont typeface="Wingdings" panose="05000000000000000000" pitchFamily="2" charset="2"/>
        <a:buChar char="l"/>
        <a:defRPr sz="2800" kern="1200">
          <a:solidFill>
            <a:srgbClr val="4B4848"/>
          </a:solidFill>
          <a:latin typeface="+mj-ea"/>
          <a:ea typeface="+mj-ea"/>
          <a:cs typeface="+mn-cs"/>
        </a:defRPr>
      </a:lvl1pPr>
      <a:lvl2pPr marL="742358" indent="-285523" algn="l" defTabSz="913669" rtl="0" eaLnBrk="1" latinLnBrk="0" hangingPunct="1">
        <a:spcBef>
          <a:spcPct val="20000"/>
        </a:spcBef>
        <a:buClr>
          <a:srgbClr val="6F0007"/>
        </a:buClr>
        <a:buFont typeface="Arial" pitchFamily="34" charset="0"/>
        <a:buChar char="–"/>
        <a:defRPr sz="2400" kern="1200">
          <a:solidFill>
            <a:srgbClr val="4B4848"/>
          </a:solidFill>
          <a:latin typeface="+mj-ea"/>
          <a:ea typeface="+mj-ea"/>
          <a:cs typeface="+mn-cs"/>
        </a:defRPr>
      </a:lvl2pPr>
      <a:lvl3pPr marL="1142088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4B4848"/>
          </a:solidFill>
          <a:latin typeface="+mj-ea"/>
          <a:ea typeface="+mj-ea"/>
          <a:cs typeface="+mn-cs"/>
        </a:defRPr>
      </a:lvl3pPr>
      <a:lvl4pPr marL="1598920" indent="-228420" algn="l" defTabSz="91366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4B4848"/>
          </a:solidFill>
          <a:latin typeface="+mj-ea"/>
          <a:ea typeface="+mj-ea"/>
          <a:cs typeface="+mn-cs"/>
        </a:defRPr>
      </a:lvl4pPr>
      <a:lvl5pPr marL="2055757" indent="-228420" algn="l" defTabSz="91366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4B4848"/>
          </a:solidFill>
          <a:latin typeface="+mj-ea"/>
          <a:ea typeface="+mj-ea"/>
          <a:cs typeface="+mn-cs"/>
        </a:defRPr>
      </a:lvl5pPr>
      <a:lvl6pPr marL="2512590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424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263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093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3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6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336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5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008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841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67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742950" y="488950"/>
            <a:ext cx="6248400" cy="1593479"/>
          </a:xfrm>
        </p:spPr>
        <p:txBody>
          <a:bodyPr/>
          <a:lstStyle/>
          <a:p>
            <a:r>
              <a:rPr lang="en-US" altLang="zh-CN" sz="1800" dirty="0" smtClean="0"/>
              <a:t>A </a:t>
            </a:r>
            <a:r>
              <a:rPr lang="en-US" altLang="zh-CN" sz="1800" dirty="0"/>
              <a:t>Configurable SRAM </a:t>
            </a:r>
            <a:r>
              <a:rPr lang="en-US" altLang="zh-CN" sz="1800" dirty="0" smtClean="0"/>
              <a:t>for </a:t>
            </a:r>
            <a:r>
              <a:rPr lang="en-US" altLang="zh-CN" sz="1800" dirty="0"/>
              <a:t>Low-Voltage Operation </a:t>
            </a:r>
            <a:r>
              <a:rPr lang="en-US" altLang="zh-CN" sz="1800" dirty="0" smtClean="0"/>
              <a:t>in </a:t>
            </a:r>
            <a:r>
              <a:rPr lang="en-US" altLang="zh-CN" sz="1800" dirty="0"/>
              <a:t>32nm High-κ Metal-Gate CMOS</a:t>
            </a:r>
            <a:br>
              <a:rPr lang="en-US" altLang="zh-CN" sz="1800" dirty="0"/>
            </a:br>
            <a:endParaRPr lang="zh-CN" altLang="en-US" sz="18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43688" y="3186288"/>
            <a:ext cx="6400800" cy="80151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Manny Xu		CKT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20180502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739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71550" y="871834"/>
            <a:ext cx="7607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775200" y="1539626"/>
            <a:ext cx="33337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Measurement results demonstrate </a:t>
            </a:r>
            <a:r>
              <a:rPr lang="en-US" altLang="zh-CN" i="1" dirty="0" smtClean="0"/>
              <a:t>a</a:t>
            </a:r>
            <a:r>
              <a:rPr lang="en-US" altLang="zh-CN" dirty="0"/>
              <a:t> </a:t>
            </a:r>
            <a:r>
              <a:rPr lang="en-US" altLang="zh-CN" i="1" dirty="0" smtClean="0"/>
              <a:t>cell-failure </a:t>
            </a:r>
            <a:r>
              <a:rPr lang="en-US" altLang="zh-CN" i="1" dirty="0"/>
              <a:t>rate improvement of two orders of magnitude for an array-configuration range of 64 to 256 rows by 64 to 256 columns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4" y="1153849"/>
            <a:ext cx="4090988" cy="312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2625726" y="2093913"/>
            <a:ext cx="3783329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68" tIns="45685" rIns="91368" bIns="45685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6F0007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6F0007"/>
              </a:buClr>
              <a:buFont typeface="Arial" pitchFamily="34" charset="0"/>
              <a:buChar char="–"/>
              <a:defRPr sz="24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FFFF00"/>
                </a:solidFill>
                <a:latin typeface="+mn-ea"/>
                <a:ea typeface="+mn-ea"/>
                <a:cs typeface="华康雅宋体W9(P)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650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  <a:p>
            <a:r>
              <a:rPr lang="en-US" altLang="zh-CN" dirty="0"/>
              <a:t>constant-negative-level write </a:t>
            </a:r>
            <a:r>
              <a:rPr lang="en-US" altLang="zh-CN" dirty="0" smtClean="0"/>
              <a:t>buffer</a:t>
            </a:r>
            <a:endParaRPr lang="en-US" altLang="zh-CN" dirty="0"/>
          </a:p>
          <a:p>
            <a:r>
              <a:rPr lang="en-US" altLang="zh-CN" dirty="0" smtClean="0"/>
              <a:t>level </a:t>
            </a:r>
            <a:r>
              <a:rPr lang="en-US" altLang="zh-CN" dirty="0"/>
              <a:t>programmable </a:t>
            </a:r>
            <a:r>
              <a:rPr lang="en-US" altLang="zh-CN" dirty="0" err="1" smtClean="0"/>
              <a:t>wordline</a:t>
            </a:r>
            <a:r>
              <a:rPr lang="en-US" altLang="zh-CN" dirty="0"/>
              <a:t> </a:t>
            </a:r>
            <a:r>
              <a:rPr lang="en-US" altLang="zh-CN" dirty="0" smtClean="0"/>
              <a:t>driver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6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15969" y="704850"/>
            <a:ext cx="8034337" cy="4092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i="1" dirty="0"/>
              <a:t>a configurable SRAM for low-voltage operation 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endParaRPr lang="en-US" altLang="zh-CN" sz="1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186611"/>
            <a:ext cx="5334000" cy="343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771525"/>
            <a:ext cx="5074071" cy="36385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57875" y="1134160"/>
            <a:ext cx="2571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BL negative biasing and WL level control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81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constant-negative-level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762000"/>
            <a:ext cx="5138738" cy="37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0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constant-negative-level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20227" y="671742"/>
            <a:ext cx="8034337" cy="38856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i="1" dirty="0" smtClean="0"/>
              <a:t>automatic BL-level</a:t>
            </a:r>
            <a:r>
              <a:rPr lang="en-US" altLang="zh-CN" sz="1800" dirty="0"/>
              <a:t> </a:t>
            </a:r>
            <a:r>
              <a:rPr lang="en-US" altLang="zh-CN" sz="1800" i="1" dirty="0" smtClean="0"/>
              <a:t>adjustment </a:t>
            </a:r>
            <a:r>
              <a:rPr lang="en-US" altLang="zh-CN" sz="1800" i="1" dirty="0"/>
              <a:t>for configuration range of </a:t>
            </a:r>
            <a:r>
              <a:rPr lang="en-US" altLang="zh-CN" sz="1800" i="1" dirty="0" smtClean="0"/>
              <a:t>4 to </a:t>
            </a:r>
            <a:r>
              <a:rPr lang="en-US" altLang="zh-CN" sz="1800" i="1" dirty="0"/>
              <a:t>512 </a:t>
            </a:r>
            <a:r>
              <a:rPr lang="en-US" altLang="zh-CN" sz="1800" i="1" dirty="0" smtClean="0"/>
              <a:t>cells/BL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i="1" dirty="0"/>
              <a:t>automatically control </a:t>
            </a:r>
            <a:r>
              <a:rPr lang="en-US" altLang="zh-CN" sz="1800" i="1" dirty="0" smtClean="0"/>
              <a:t>the</a:t>
            </a:r>
            <a:r>
              <a:rPr lang="en-US" altLang="zh-CN" sz="1800" dirty="0"/>
              <a:t> </a:t>
            </a:r>
            <a:r>
              <a:rPr lang="en-US" altLang="zh-CN" sz="1800" i="1" dirty="0" smtClean="0"/>
              <a:t>amount </a:t>
            </a:r>
            <a:r>
              <a:rPr lang="en-US" altLang="zh-CN" sz="1800" i="1" dirty="0"/>
              <a:t>of charge stored in the bootstrap capacitor </a:t>
            </a:r>
            <a:r>
              <a:rPr lang="en-US" altLang="zh-CN" sz="1800" i="1" dirty="0" err="1"/>
              <a:t>C_boost</a:t>
            </a:r>
            <a:r>
              <a:rPr lang="en-US" altLang="zh-CN" sz="1800" i="1" dirty="0"/>
              <a:t> depending on </a:t>
            </a:r>
            <a:r>
              <a:rPr lang="en-US" altLang="zh-CN" sz="1800" i="1" dirty="0" smtClean="0"/>
              <a:t>the</a:t>
            </a:r>
            <a:r>
              <a:rPr lang="en-US" altLang="zh-CN" sz="1800" dirty="0"/>
              <a:t> </a:t>
            </a:r>
            <a:r>
              <a:rPr lang="en-US" altLang="zh-CN" sz="1800" i="1" dirty="0" smtClean="0"/>
              <a:t>number </a:t>
            </a:r>
            <a:r>
              <a:rPr lang="en-US" altLang="zh-CN" sz="1800" i="1" dirty="0"/>
              <a:t>of rows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6620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20227" y="135083"/>
            <a:ext cx="8748464" cy="627534"/>
          </a:xfrm>
        </p:spPr>
        <p:txBody>
          <a:bodyPr/>
          <a:lstStyle/>
          <a:p>
            <a:r>
              <a:rPr lang="en-US" altLang="zh-CN" i="1" dirty="0" smtClean="0"/>
              <a:t>constant-negative-level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79" y="695325"/>
            <a:ext cx="5111521" cy="403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2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123825" y="135083"/>
            <a:ext cx="9144866" cy="627534"/>
          </a:xfrm>
        </p:spPr>
        <p:txBody>
          <a:bodyPr/>
          <a:lstStyle/>
          <a:p>
            <a:r>
              <a:rPr lang="en-US" altLang="zh-CN" i="1" dirty="0"/>
              <a:t>level programmable </a:t>
            </a:r>
            <a:r>
              <a:rPr lang="en-US" altLang="zh-CN" i="1" dirty="0" err="1" smtClean="0"/>
              <a:t>wl</a:t>
            </a:r>
            <a:r>
              <a:rPr lang="en-US" altLang="zh-CN" i="1" dirty="0" smtClean="0"/>
              <a:t> driver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357" y="847725"/>
            <a:ext cx="4595168" cy="368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123825" y="135083"/>
            <a:ext cx="9144866" cy="627534"/>
          </a:xfrm>
        </p:spPr>
        <p:txBody>
          <a:bodyPr/>
          <a:lstStyle/>
          <a:p>
            <a:r>
              <a:rPr lang="en-US" altLang="zh-CN" i="1" dirty="0"/>
              <a:t>level programmable </a:t>
            </a:r>
            <a:r>
              <a:rPr lang="en-US" altLang="zh-CN" i="1" dirty="0" err="1" smtClean="0"/>
              <a:t>wl</a:t>
            </a:r>
            <a:r>
              <a:rPr lang="en-US" altLang="zh-CN" i="1" dirty="0" smtClean="0"/>
              <a:t> driver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85899" y="1833086"/>
            <a:ext cx="67151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optimizes the tradeoff between disturb and write </a:t>
            </a:r>
            <a:r>
              <a:rPr lang="en-US" altLang="zh-CN" i="1" dirty="0" smtClean="0"/>
              <a:t>margin</a:t>
            </a:r>
          </a:p>
          <a:p>
            <a:endParaRPr lang="en-US" altLang="zh-CN" i="1" dirty="0"/>
          </a:p>
          <a:p>
            <a:r>
              <a:rPr lang="en-US" altLang="zh-CN" i="1" dirty="0" smtClean="0"/>
              <a:t> </a:t>
            </a:r>
            <a:r>
              <a:rPr lang="en-US" altLang="zh-CN" i="1" dirty="0"/>
              <a:t>allowing a 60% shorter WL rise time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2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FFFFFF"/>
      </a:accent3>
      <a:accent4>
        <a:srgbClr val="000000"/>
      </a:accent4>
      <a:accent5>
        <a:srgbClr val="BEBEBE"/>
      </a:accent5>
      <a:accent6>
        <a:srgbClr val="DEB001"/>
      </a:accent6>
      <a:hlink>
        <a:srgbClr val="CC9900"/>
      </a:hlink>
      <a:folHlink>
        <a:srgbClr val="969696"/>
      </a:folHlink>
    </a:clrScheme>
    <a:fontScheme name="2_Office 主题">
      <a:majorFont>
        <a:latin typeface="Arial Black"/>
        <a:ea typeface="新細明體"/>
        <a:cs typeface="微软雅黑"/>
      </a:majorFont>
      <a:minorFont>
        <a:latin typeface="微软雅黑"/>
        <a:ea typeface="新細明體"/>
        <a:cs typeface="微软雅黑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D1282E"/>
        </a:dk2>
        <a:lt2>
          <a:srgbClr val="C8C8B1"/>
        </a:lt2>
        <a:accent1>
          <a:srgbClr val="7A7A7A"/>
        </a:accent1>
        <a:accent2>
          <a:srgbClr val="F5C201"/>
        </a:accent2>
        <a:accent3>
          <a:srgbClr val="FFFFFF"/>
        </a:accent3>
        <a:accent4>
          <a:srgbClr val="000000"/>
        </a:accent4>
        <a:accent5>
          <a:srgbClr val="BEBEBE"/>
        </a:accent5>
        <a:accent6>
          <a:srgbClr val="DEB001"/>
        </a:accent6>
        <a:hlink>
          <a:srgbClr val="CC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FFFFFF"/>
      </a:accent3>
      <a:accent4>
        <a:srgbClr val="000000"/>
      </a:accent4>
      <a:accent5>
        <a:srgbClr val="BEBEBE"/>
      </a:accent5>
      <a:accent6>
        <a:srgbClr val="DEB001"/>
      </a:accent6>
      <a:hlink>
        <a:srgbClr val="CC9900"/>
      </a:hlink>
      <a:folHlink>
        <a:srgbClr val="969696"/>
      </a:folHlink>
    </a:clrScheme>
    <a:fontScheme name="2_Office 主题">
      <a:majorFont>
        <a:latin typeface="Arial Black"/>
        <a:ea typeface="新細明體"/>
        <a:cs typeface="微软雅黑"/>
      </a:majorFont>
      <a:minorFont>
        <a:latin typeface="微软雅黑"/>
        <a:ea typeface="新細明體"/>
        <a:cs typeface="微软雅黑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D1282E"/>
        </a:dk2>
        <a:lt2>
          <a:srgbClr val="C8C8B1"/>
        </a:lt2>
        <a:accent1>
          <a:srgbClr val="7A7A7A"/>
        </a:accent1>
        <a:accent2>
          <a:srgbClr val="F5C201"/>
        </a:accent2>
        <a:accent3>
          <a:srgbClr val="FFFFFF"/>
        </a:accent3>
        <a:accent4>
          <a:srgbClr val="000000"/>
        </a:accent4>
        <a:accent5>
          <a:srgbClr val="BEBEBE"/>
        </a:accent5>
        <a:accent6>
          <a:srgbClr val="DEB001"/>
        </a:accent6>
        <a:hlink>
          <a:srgbClr val="CC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调整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24502</TotalTime>
  <Words>164</Words>
  <Application>Microsoft Office PowerPoint</Application>
  <PresentationFormat>全屏显示(16:9)</PresentationFormat>
  <Paragraphs>35</Paragraphs>
  <Slides>11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2_Office 主题</vt:lpstr>
      <vt:lpstr>3_Office 主题</vt:lpstr>
      <vt:lpstr>2_调整</vt:lpstr>
      <vt:lpstr>A Configurable SRAM for Low-Voltage Operation in 32nm High-κ Metal-Gate CMOS </vt:lpstr>
      <vt:lpstr>Agenda</vt:lpstr>
      <vt:lpstr>背景</vt:lpstr>
      <vt:lpstr>背景</vt:lpstr>
      <vt:lpstr>constant-negative-level</vt:lpstr>
      <vt:lpstr>constant-negative-level</vt:lpstr>
      <vt:lpstr>constant-negative-level</vt:lpstr>
      <vt:lpstr>level programmable wl driver</vt:lpstr>
      <vt:lpstr>level programmable wl driver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点击此处编辑标题</dc:title>
  <dc:creator>Joo Chen 陈绍雄</dc:creator>
  <cp:lastModifiedBy>Manny Xu(SH-RD)</cp:lastModifiedBy>
  <cp:revision>2201</cp:revision>
  <cp:lastPrinted>2016-01-07T10:51:36Z</cp:lastPrinted>
  <dcterms:created xsi:type="dcterms:W3CDTF">2012-10-11T03:18:00Z</dcterms:created>
  <dcterms:modified xsi:type="dcterms:W3CDTF">2018-04-28T06:11:05Z</dcterms:modified>
</cp:coreProperties>
</file>