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11" r:id="rId2"/>
    <p:sldMasterId id="2147483734" r:id="rId3"/>
  </p:sldMasterIdLst>
  <p:notesMasterIdLst>
    <p:notesMasterId r:id="rId13"/>
  </p:notesMasterIdLst>
  <p:handoutMasterIdLst>
    <p:handoutMasterId r:id="rId14"/>
  </p:handoutMasterIdLst>
  <p:sldIdLst>
    <p:sldId id="1360" r:id="rId4"/>
    <p:sldId id="1457" r:id="rId5"/>
    <p:sldId id="1422" r:id="rId6"/>
    <p:sldId id="1458" r:id="rId7"/>
    <p:sldId id="1459" r:id="rId8"/>
    <p:sldId id="1460" r:id="rId9"/>
    <p:sldId id="1461" r:id="rId10"/>
    <p:sldId id="1452" r:id="rId11"/>
    <p:sldId id="1343" r:id="rId12"/>
  </p:sldIdLst>
  <p:sldSz cx="9144000" cy="5143500" type="screen16x9"/>
  <p:notesSz cx="7010400" cy="9296400"/>
  <p:defaultTextStyle>
    <a:defPPr>
      <a:defRPr lang="zh-CN"/>
    </a:defPPr>
    <a:lvl1pPr marL="0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F54806A-2E5E-4675-9B31-AE370CFF0F5D}">
          <p14:sldIdLst>
            <p14:sldId id="1360"/>
            <p14:sldId id="1457"/>
            <p14:sldId id="1422"/>
            <p14:sldId id="1458"/>
            <p14:sldId id="1459"/>
            <p14:sldId id="1460"/>
            <p14:sldId id="1461"/>
            <p14:sldId id="1452"/>
            <p14:sldId id="13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E60000"/>
    <a:srgbClr val="CC000F"/>
    <a:srgbClr val="86000A"/>
    <a:srgbClr val="F06730"/>
    <a:srgbClr val="CAE8AA"/>
    <a:srgbClr val="69EF57"/>
    <a:srgbClr val="B00000"/>
    <a:srgbClr val="909E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87" autoAdjust="0"/>
    <p:restoredTop sz="94107" autoAdjust="0"/>
  </p:normalViewPr>
  <p:slideViewPr>
    <p:cSldViewPr snapToGrid="0"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orient="horz" pos="2928"/>
        <p:guide pos="21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F5CD2D0-BC95-4ACC-A266-17180854676D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A7D8963-A6C3-40C8-9DC6-2EA266C5C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B16E35E-8F2B-442A-9ECA-CE092E5D8DE9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9981395-A317-493A-BCB5-32FCA14A3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Functionality and high yield at low supply voltages such as 0.7V has become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more difficult to achieve with the degradation of write margin and the optimization between read disturb and write 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7733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123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346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209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018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723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598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4684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400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24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323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5088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2204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8312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300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762" y="944137"/>
            <a:ext cx="6072708" cy="811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u="none">
                <a:solidFill>
                  <a:srgbClr val="6F0007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288" y="1757538"/>
            <a:ext cx="640080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9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5255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9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205980"/>
            <a:ext cx="8229600" cy="57779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3360" y="926284"/>
            <a:ext cx="8229600" cy="3431969"/>
          </a:xfrm>
        </p:spPr>
        <p:txBody>
          <a:bodyPr/>
          <a:lstStyle>
            <a:lvl1pPr marL="742358" indent="-285523">
              <a:buClr>
                <a:srgbClr val="6F0007"/>
              </a:buClr>
              <a:buSzPct val="70000"/>
              <a:buFont typeface="Wingdings" panose="05000000000000000000" pitchFamily="2" charset="2"/>
              <a:buNone/>
              <a:defRPr sz="2800"/>
            </a:lvl1pPr>
            <a:lvl2pPr marL="0" indent="0">
              <a:buClr>
                <a:srgbClr val="6F0007"/>
              </a:buClr>
              <a:buNone/>
              <a:tabLst>
                <a:tab pos="450490" algn="l"/>
              </a:tabLst>
              <a:defRPr lang="en-US" altLang="zh-CN" sz="2800" kern="1200" dirty="0" smtClean="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592578" indent="-1142088">
              <a:buClr>
                <a:srgbClr val="6F0007"/>
              </a:buClr>
              <a:buFont typeface="Wingdings" panose="05000000000000000000" pitchFamily="2" charset="2"/>
              <a:buChar char="l"/>
              <a:defRPr sz="2000"/>
            </a:lvl3pPr>
          </a:lstStyle>
          <a:p>
            <a:pPr marL="450490" lvl="1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1592578" lvl="2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2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1912" y="1669709"/>
            <a:ext cx="6072708" cy="738103"/>
          </a:xfrm>
        </p:spPr>
        <p:txBody>
          <a:bodyPr anchor="ctr">
            <a:noAutofit/>
          </a:bodyPr>
          <a:lstStyle>
            <a:lvl1pPr algn="l">
              <a:defRPr sz="4200" b="1" u="none">
                <a:solidFill>
                  <a:srgbClr val="FFFF00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12" y="2698101"/>
            <a:ext cx="6400800" cy="294578"/>
          </a:xfr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8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6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07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327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462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0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65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54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2"/>
            <a:ext cx="9144000" cy="392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93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0"/>
            <a:ext cx="91440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32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613418"/>
          </a:xfrm>
          <a:prstGeom prst="rect">
            <a:avLst/>
          </a:prstGeom>
        </p:spPr>
        <p:txBody>
          <a:bodyPr vert="horz" lIns="91368" tIns="45685" rIns="91368" bIns="45685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50035"/>
            <a:ext cx="8229600" cy="3644597"/>
          </a:xfrm>
          <a:prstGeom prst="rect">
            <a:avLst/>
          </a:prstGeom>
        </p:spPr>
        <p:txBody>
          <a:bodyPr vert="horz" lIns="91368" tIns="45685" rIns="91368" bIns="4568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3008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3669" rtl="0" eaLnBrk="1" latinLnBrk="0" hangingPunct="1">
        <a:spcBef>
          <a:spcPct val="0"/>
        </a:spcBef>
        <a:buNone/>
        <a:defRPr sz="3600" b="1" kern="1200">
          <a:solidFill>
            <a:srgbClr val="6F0007"/>
          </a:solidFill>
          <a:latin typeface="+mj-lt"/>
          <a:ea typeface="+mj-ea"/>
          <a:cs typeface="+mj-cs"/>
        </a:defRPr>
      </a:lvl1pPr>
    </p:titleStyle>
    <p:bodyStyle>
      <a:lvl1pPr marL="342628" indent="-342628" algn="l" defTabSz="913669" rtl="0" eaLnBrk="1" latinLnBrk="0" hangingPunct="1">
        <a:spcBef>
          <a:spcPct val="20000"/>
        </a:spcBef>
        <a:buClr>
          <a:srgbClr val="6F0007"/>
        </a:buClr>
        <a:buSzPct val="70000"/>
        <a:buFont typeface="Wingdings" panose="05000000000000000000" pitchFamily="2" charset="2"/>
        <a:buChar char="l"/>
        <a:defRPr sz="2800" kern="1200">
          <a:solidFill>
            <a:srgbClr val="4B4848"/>
          </a:solidFill>
          <a:latin typeface="+mj-ea"/>
          <a:ea typeface="+mj-ea"/>
          <a:cs typeface="+mn-cs"/>
        </a:defRPr>
      </a:lvl1pPr>
      <a:lvl2pPr marL="742358" indent="-285523" algn="l" defTabSz="913669" rtl="0" eaLnBrk="1" latinLnBrk="0" hangingPunct="1">
        <a:spcBef>
          <a:spcPct val="20000"/>
        </a:spcBef>
        <a:buClr>
          <a:srgbClr val="6F0007"/>
        </a:buClr>
        <a:buFont typeface="Arial" pitchFamily="34" charset="0"/>
        <a:buChar char="–"/>
        <a:defRPr sz="2400" kern="1200">
          <a:solidFill>
            <a:srgbClr val="4B4848"/>
          </a:solidFill>
          <a:latin typeface="+mj-ea"/>
          <a:ea typeface="+mj-ea"/>
          <a:cs typeface="+mn-cs"/>
        </a:defRPr>
      </a:lvl2pPr>
      <a:lvl3pPr marL="1142088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B4848"/>
          </a:solidFill>
          <a:latin typeface="+mj-ea"/>
          <a:ea typeface="+mj-ea"/>
          <a:cs typeface="+mn-cs"/>
        </a:defRPr>
      </a:lvl3pPr>
      <a:lvl4pPr marL="1598920" indent="-228420" algn="l" defTabSz="9136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B4848"/>
          </a:solidFill>
          <a:latin typeface="+mj-ea"/>
          <a:ea typeface="+mj-ea"/>
          <a:cs typeface="+mn-cs"/>
        </a:defRPr>
      </a:lvl4pPr>
      <a:lvl5pPr marL="2055757" indent="-228420" algn="l" defTabSz="9136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B4848"/>
          </a:solidFill>
          <a:latin typeface="+mj-ea"/>
          <a:ea typeface="+mj-ea"/>
          <a:cs typeface="+mn-cs"/>
        </a:defRPr>
      </a:lvl5pPr>
      <a:lvl6pPr marL="2512590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4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6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42950" y="488950"/>
            <a:ext cx="6248400" cy="1593479"/>
          </a:xfrm>
        </p:spPr>
        <p:txBody>
          <a:bodyPr/>
          <a:lstStyle/>
          <a:p>
            <a:r>
              <a:rPr lang="en-US" altLang="zh-CN" sz="1800" dirty="0" smtClean="0"/>
              <a:t>7nm SRAM using EUV Lithography for Peripheral repair analysis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3688" y="3186288"/>
            <a:ext cx="6400800" cy="8015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Manny Xu		CKT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201805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73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748464" cy="627534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50900" y="876985"/>
            <a:ext cx="80772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 smtClean="0">
                <a:latin typeface="+mn-ea"/>
              </a:rPr>
              <a:t>7nm EUV Lithography </a:t>
            </a:r>
            <a:r>
              <a:rPr lang="zh-CN" altLang="en-US" sz="2000" b="1" dirty="0" smtClean="0">
                <a:latin typeface="+mn-ea"/>
              </a:rPr>
              <a:t>技术带来</a:t>
            </a:r>
            <a:r>
              <a:rPr lang="en-US" altLang="zh-CN" sz="2000" b="1" dirty="0" smtClean="0">
                <a:latin typeface="+mn-ea"/>
              </a:rPr>
              <a:t>high defect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因此需要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repair scheme </a:t>
            </a:r>
          </a:p>
          <a:p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、以往论文关注点主要是</a:t>
            </a:r>
            <a:r>
              <a:rPr lang="en-US" altLang="zh-CN" sz="2000" b="1" dirty="0" err="1" smtClean="0">
                <a:latin typeface="+mn-ea"/>
              </a:rPr>
              <a:t>bitcell</a:t>
            </a:r>
            <a:r>
              <a:rPr lang="en-US" altLang="zh-CN" sz="2000" b="1" dirty="0" smtClean="0">
                <a:latin typeface="+mn-ea"/>
              </a:rPr>
              <a:t> repair</a:t>
            </a:r>
          </a:p>
          <a:p>
            <a:r>
              <a:rPr lang="zh-CN" altLang="en-US" sz="2000" b="1" dirty="0" smtClean="0">
                <a:latin typeface="+mn-ea"/>
              </a:rPr>
              <a:t>    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本论文关注的是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peripheral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logic repair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5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00" y="580317"/>
            <a:ext cx="4918849" cy="42329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748464" cy="627534"/>
          </a:xfrm>
        </p:spPr>
        <p:txBody>
          <a:bodyPr/>
          <a:lstStyle/>
          <a:p>
            <a:r>
              <a:rPr lang="en-US" altLang="zh-CN" dirty="0" smtClean="0"/>
              <a:t>Repair behavior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96075" y="866775"/>
            <a:ext cx="2200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传统是</a:t>
            </a:r>
            <a:r>
              <a:rPr lang="en-US" altLang="zh-CN" dirty="0" err="1" smtClean="0"/>
              <a:t>bitcell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peripheral has defect, </a:t>
            </a:r>
            <a:r>
              <a:rPr lang="zh-CN" altLang="en-US" dirty="0" smtClean="0"/>
              <a:t>整体替换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本文，</a:t>
            </a:r>
            <a:r>
              <a:rPr lang="en-US" altLang="zh-CN" dirty="0" err="1" smtClean="0"/>
              <a:t>bitcell</a:t>
            </a:r>
            <a:r>
              <a:rPr lang="en-US" altLang="zh-CN" dirty="0" smtClean="0"/>
              <a:t> peripheral </a:t>
            </a:r>
            <a:r>
              <a:rPr lang="zh-CN" altLang="en-US" dirty="0" smtClean="0"/>
              <a:t>分开替换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748464" cy="627534"/>
          </a:xfrm>
        </p:spPr>
        <p:txBody>
          <a:bodyPr/>
          <a:lstStyle/>
          <a:p>
            <a:r>
              <a:rPr lang="en-US" altLang="zh-CN" dirty="0" smtClean="0"/>
              <a:t>Repair </a:t>
            </a:r>
            <a:r>
              <a:rPr lang="en-US" altLang="zh-CN" dirty="0" err="1" smtClean="0"/>
              <a:t>desicion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36" y="567328"/>
            <a:ext cx="4723474" cy="40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511568"/>
            <a:ext cx="4707838" cy="4051393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748464" cy="627534"/>
          </a:xfrm>
        </p:spPr>
        <p:txBody>
          <a:bodyPr/>
          <a:lstStyle/>
          <a:p>
            <a:r>
              <a:rPr lang="en-US" altLang="zh-CN" dirty="0" smtClean="0"/>
              <a:t>Peripheral repair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1407" y="921074"/>
            <a:ext cx="20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Detour 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5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28" y="1092051"/>
            <a:ext cx="37242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748464" cy="627534"/>
          </a:xfrm>
        </p:spPr>
        <p:txBody>
          <a:bodyPr/>
          <a:lstStyle/>
          <a:p>
            <a:r>
              <a:rPr lang="en-US" altLang="zh-CN" dirty="0" smtClean="0"/>
              <a:t>Detour 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2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748464" cy="627534"/>
          </a:xfrm>
        </p:spPr>
        <p:txBody>
          <a:bodyPr/>
          <a:lstStyle/>
          <a:p>
            <a:r>
              <a:rPr lang="en-US" altLang="zh-CN" dirty="0" smtClean="0"/>
              <a:t>Circuits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9" y="464292"/>
            <a:ext cx="4805645" cy="4123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5150" y="654792"/>
            <a:ext cx="3435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</a:t>
            </a:r>
            <a:r>
              <a:rPr lang="en-US" altLang="zh-CN" dirty="0" smtClean="0"/>
              <a:t>detour </a:t>
            </a:r>
            <a:r>
              <a:rPr lang="en-US" altLang="zh-CN" dirty="0"/>
              <a:t>mode is enabled, the detour logic disconnects the </a:t>
            </a:r>
            <a:r>
              <a:rPr lang="en-US" altLang="zh-CN" dirty="0" err="1"/>
              <a:t>INorig_B-OUTorig_B</a:t>
            </a:r>
            <a:r>
              <a:rPr lang="en-US" altLang="zh-CN" dirty="0"/>
              <a:t> path and then </a:t>
            </a:r>
            <a:r>
              <a:rPr lang="en-US" altLang="zh-CN" dirty="0" smtClean="0"/>
              <a:t>configures IN </a:t>
            </a:r>
            <a:r>
              <a:rPr lang="en-US" altLang="zh-CN" dirty="0" err="1"/>
              <a:t>orig_A-OUTorig_B</a:t>
            </a:r>
            <a:r>
              <a:rPr lang="en-US" altLang="zh-CN" dirty="0"/>
              <a:t> path, which helps to validate the failure</a:t>
            </a:r>
            <a:br>
              <a:rPr lang="en-US" altLang="zh-CN" dirty="0"/>
            </a:br>
            <a:r>
              <a:rPr lang="en-US" altLang="zh-CN" dirty="0"/>
              <a:t>between the </a:t>
            </a:r>
            <a:r>
              <a:rPr lang="en-US" altLang="zh-CN" dirty="0" err="1"/>
              <a:t>bitcell</a:t>
            </a:r>
            <a:r>
              <a:rPr lang="en-US" altLang="zh-CN" dirty="0"/>
              <a:t> array and peripheral 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2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1550" y="871834"/>
            <a:ext cx="760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94999"/>
            <a:ext cx="694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512kb </a:t>
            </a:r>
            <a:r>
              <a:rPr lang="en-US" altLang="zh-CN" dirty="0" err="1" smtClean="0"/>
              <a:t>sram</a:t>
            </a:r>
            <a:r>
              <a:rPr lang="en-US" altLang="zh-CN" dirty="0" smtClean="0"/>
              <a:t> with 16kb redundancy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6% repairable rate compare to 3% in </a:t>
            </a:r>
            <a:r>
              <a:rPr lang="en-US" altLang="zh-CN" dirty="0" err="1" smtClean="0"/>
              <a:t>convertional</a:t>
            </a:r>
            <a:r>
              <a:rPr lang="en-US" altLang="zh-CN" dirty="0" smtClean="0"/>
              <a:t> approach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92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2625726" y="2093913"/>
            <a:ext cx="378332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68" tIns="45685" rIns="91368" bIns="456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ea typeface="+mn-ea"/>
                <a:cs typeface="华康雅宋体W9(P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65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调整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24588</TotalTime>
  <Words>143</Words>
  <Application>Microsoft Office PowerPoint</Application>
  <PresentationFormat>全屏显示(16:9)</PresentationFormat>
  <Paragraphs>33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2_Office 主题</vt:lpstr>
      <vt:lpstr>3_Office 主题</vt:lpstr>
      <vt:lpstr>2_调整</vt:lpstr>
      <vt:lpstr>7nm SRAM using EUV Lithography for Peripheral repair analysis </vt:lpstr>
      <vt:lpstr>Background</vt:lpstr>
      <vt:lpstr>Repair behavior</vt:lpstr>
      <vt:lpstr>Repair desicion</vt:lpstr>
      <vt:lpstr>Peripheral repair analysis</vt:lpstr>
      <vt:lpstr>Detour logic</vt:lpstr>
      <vt:lpstr>Circuits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点击此处编辑标题</dc:title>
  <dc:creator>Joo Chen 陈绍雄</dc:creator>
  <cp:lastModifiedBy>Manny Xu(SH-RD)</cp:lastModifiedBy>
  <cp:revision>2211</cp:revision>
  <cp:lastPrinted>2016-01-07T10:51:36Z</cp:lastPrinted>
  <dcterms:created xsi:type="dcterms:W3CDTF">2012-10-11T03:18:00Z</dcterms:created>
  <dcterms:modified xsi:type="dcterms:W3CDTF">2018-05-22T10:43:24Z</dcterms:modified>
</cp:coreProperties>
</file>