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  <p:sldMasterId id="2147483711" r:id="rId2"/>
    <p:sldMasterId id="2147483734" r:id="rId3"/>
  </p:sldMasterIdLst>
  <p:notesMasterIdLst>
    <p:notesMasterId r:id="rId21"/>
  </p:notesMasterIdLst>
  <p:handoutMasterIdLst>
    <p:handoutMasterId r:id="rId22"/>
  </p:handoutMasterIdLst>
  <p:sldIdLst>
    <p:sldId id="1360" r:id="rId4"/>
    <p:sldId id="1421" r:id="rId5"/>
    <p:sldId id="1422" r:id="rId6"/>
    <p:sldId id="1423" r:id="rId7"/>
    <p:sldId id="1440" r:id="rId8"/>
    <p:sldId id="1443" r:id="rId9"/>
    <p:sldId id="1434" r:id="rId10"/>
    <p:sldId id="1424" r:id="rId11"/>
    <p:sldId id="1435" r:id="rId12"/>
    <p:sldId id="1436" r:id="rId13"/>
    <p:sldId id="1444" r:id="rId14"/>
    <p:sldId id="1437" r:id="rId15"/>
    <p:sldId id="1438" r:id="rId16"/>
    <p:sldId id="1439" r:id="rId17"/>
    <p:sldId id="1429" r:id="rId18"/>
    <p:sldId id="1430" r:id="rId19"/>
    <p:sldId id="1343" r:id="rId20"/>
  </p:sldIdLst>
  <p:sldSz cx="9144000" cy="5143500" type="screen16x9"/>
  <p:notesSz cx="7010400" cy="9296400"/>
  <p:defaultTextStyle>
    <a:defPPr>
      <a:defRPr lang="zh-CN"/>
    </a:defPPr>
    <a:lvl1pPr marL="0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39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669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504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336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175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008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841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674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F54806A-2E5E-4675-9B31-AE370CFF0F5D}">
          <p14:sldIdLst>
            <p14:sldId id="1360"/>
            <p14:sldId id="1421"/>
            <p14:sldId id="1422"/>
            <p14:sldId id="1423"/>
            <p14:sldId id="1440"/>
            <p14:sldId id="1443"/>
            <p14:sldId id="1434"/>
            <p14:sldId id="1424"/>
            <p14:sldId id="1435"/>
            <p14:sldId id="1436"/>
            <p14:sldId id="1444"/>
            <p14:sldId id="1437"/>
            <p14:sldId id="1438"/>
            <p14:sldId id="1439"/>
            <p14:sldId id="1429"/>
            <p14:sldId id="1430"/>
            <p14:sldId id="1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000"/>
    <a:srgbClr val="E60000"/>
    <a:srgbClr val="CC000F"/>
    <a:srgbClr val="86000A"/>
    <a:srgbClr val="F06730"/>
    <a:srgbClr val="CAE8AA"/>
    <a:srgbClr val="69EF57"/>
    <a:srgbClr val="B00000"/>
    <a:srgbClr val="909EA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87" autoAdjust="0"/>
    <p:restoredTop sz="94107" autoAdjust="0"/>
  </p:normalViewPr>
  <p:slideViewPr>
    <p:cSldViewPr snapToGrid="0">
      <p:cViewPr varScale="1">
        <p:scale>
          <a:sx n="142" d="100"/>
          <a:sy n="142" d="100"/>
        </p:scale>
        <p:origin x="330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4" y="185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2F5CD2D0-BC95-4ACC-A266-17180854676D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A7D8963-A6C3-40C8-9DC6-2EA266C5C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0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3B16E35E-8F2B-442A-9ECA-CE092E5D8DE9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9981395-A317-493A-BCB5-32FCA14A3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7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39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669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504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336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175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008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841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674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53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 algn="ctr">
              <a:buNone/>
              <a:defRPr/>
            </a:lvl1pPr>
            <a:lvl2pPr marL="456839" indent="0" algn="ctr">
              <a:buNone/>
              <a:defRPr/>
            </a:lvl2pPr>
            <a:lvl3pPr marL="913669" indent="0" algn="ctr">
              <a:buNone/>
              <a:defRPr/>
            </a:lvl3pPr>
            <a:lvl4pPr marL="1370504" indent="0" algn="ctr">
              <a:buNone/>
              <a:defRPr/>
            </a:lvl4pPr>
            <a:lvl5pPr marL="1827336" indent="0" algn="ctr">
              <a:buNone/>
              <a:defRPr/>
            </a:lvl5pPr>
            <a:lvl6pPr marL="2284175" indent="0" algn="ctr">
              <a:buNone/>
              <a:defRPr/>
            </a:lvl6pPr>
            <a:lvl7pPr marL="2741008" indent="0" algn="ctr">
              <a:buNone/>
              <a:defRPr/>
            </a:lvl7pPr>
            <a:lvl8pPr marL="3197841" indent="0" algn="ctr">
              <a:buNone/>
              <a:defRPr/>
            </a:lvl8pPr>
            <a:lvl9pPr marL="36546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7733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123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6346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 algn="ctr">
              <a:buNone/>
              <a:defRPr/>
            </a:lvl1pPr>
            <a:lvl2pPr marL="456839" indent="0" algn="ctr">
              <a:buNone/>
              <a:defRPr/>
            </a:lvl2pPr>
            <a:lvl3pPr marL="913669" indent="0" algn="ctr">
              <a:buNone/>
              <a:defRPr/>
            </a:lvl3pPr>
            <a:lvl4pPr marL="1370504" indent="0" algn="ctr">
              <a:buNone/>
              <a:defRPr/>
            </a:lvl4pPr>
            <a:lvl5pPr marL="1827336" indent="0" algn="ctr">
              <a:buNone/>
              <a:defRPr/>
            </a:lvl5pPr>
            <a:lvl6pPr marL="2284175" indent="0" algn="ctr">
              <a:buNone/>
              <a:defRPr/>
            </a:lvl6pPr>
            <a:lvl7pPr marL="2741008" indent="0" algn="ctr">
              <a:buNone/>
              <a:defRPr/>
            </a:lvl7pPr>
            <a:lvl8pPr marL="3197841" indent="0" algn="ctr">
              <a:buNone/>
              <a:defRPr/>
            </a:lvl8pPr>
            <a:lvl9pPr marL="36546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68209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80180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lIns="91368" tIns="45685" rIns="91368" bIns="45685"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4" y="2180039"/>
            <a:ext cx="7772400" cy="1125140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000"/>
            </a:lvl1pPr>
            <a:lvl2pPr marL="456839" indent="0">
              <a:buNone/>
              <a:defRPr sz="1800"/>
            </a:lvl2pPr>
            <a:lvl3pPr marL="913669" indent="0">
              <a:buNone/>
              <a:defRPr sz="1600"/>
            </a:lvl3pPr>
            <a:lvl4pPr marL="1370504" indent="0">
              <a:buNone/>
              <a:defRPr sz="1400"/>
            </a:lvl4pPr>
            <a:lvl5pPr marL="1827336" indent="0">
              <a:buNone/>
              <a:defRPr sz="1400"/>
            </a:lvl5pPr>
            <a:lvl6pPr marL="2284175" indent="0">
              <a:buNone/>
              <a:defRPr sz="1400"/>
            </a:lvl6pPr>
            <a:lvl7pPr marL="2741008" indent="0">
              <a:buNone/>
              <a:defRPr sz="1400"/>
            </a:lvl7pPr>
            <a:lvl8pPr marL="3197841" indent="0">
              <a:buNone/>
              <a:defRPr sz="1400"/>
            </a:lvl8pPr>
            <a:lvl9pPr marL="3654674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7233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35980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9"/>
            <a:ext cx="4040188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42" y="1151339"/>
            <a:ext cx="4041775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42" y="1631157"/>
            <a:ext cx="4041775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46846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54005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244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9" y="1076332"/>
            <a:ext cx="3008313" cy="351829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5323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50881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3200"/>
            </a:lvl1pPr>
            <a:lvl2pPr marL="456839" indent="0">
              <a:buNone/>
              <a:defRPr sz="2800"/>
            </a:lvl2pPr>
            <a:lvl3pPr marL="913669" indent="0">
              <a:buNone/>
              <a:defRPr sz="2400"/>
            </a:lvl3pPr>
            <a:lvl4pPr marL="1370504" indent="0">
              <a:buNone/>
              <a:defRPr sz="2000"/>
            </a:lvl4pPr>
            <a:lvl5pPr marL="1827336" indent="0">
              <a:buNone/>
              <a:defRPr sz="2000"/>
            </a:lvl5pPr>
            <a:lvl6pPr marL="2284175" indent="0">
              <a:buNone/>
              <a:defRPr sz="2000"/>
            </a:lvl6pPr>
            <a:lvl7pPr marL="2741008" indent="0">
              <a:buNone/>
              <a:defRPr sz="2000"/>
            </a:lvl7pPr>
            <a:lvl8pPr marL="3197841" indent="0">
              <a:buNone/>
              <a:defRPr sz="2000"/>
            </a:lvl8pPr>
            <a:lvl9pPr marL="3654674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92204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83124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73006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5762" y="944137"/>
            <a:ext cx="6072708" cy="8119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u="none">
                <a:solidFill>
                  <a:srgbClr val="6F0007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288" y="1757538"/>
            <a:ext cx="6400800" cy="32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itchFamily="34" charset="0"/>
              <a:buNone/>
              <a:defRPr sz="20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defRPr>
            </a:lvl1pPr>
            <a:lvl2pPr marL="45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49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227" y="135083"/>
            <a:ext cx="8748464" cy="62753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6F0007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15969" y="912023"/>
            <a:ext cx="8034337" cy="38856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15255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97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" y="205980"/>
            <a:ext cx="8229600" cy="577792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6F0007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3360" y="926284"/>
            <a:ext cx="8229600" cy="3431969"/>
          </a:xfrm>
        </p:spPr>
        <p:txBody>
          <a:bodyPr/>
          <a:lstStyle>
            <a:lvl1pPr marL="742358" indent="-285523">
              <a:buClr>
                <a:srgbClr val="6F0007"/>
              </a:buClr>
              <a:buSzPct val="70000"/>
              <a:buFont typeface="Wingdings" panose="05000000000000000000" pitchFamily="2" charset="2"/>
              <a:buNone/>
              <a:defRPr sz="2800"/>
            </a:lvl1pPr>
            <a:lvl2pPr marL="0" indent="0">
              <a:buClr>
                <a:srgbClr val="6F0007"/>
              </a:buClr>
              <a:buNone/>
              <a:tabLst>
                <a:tab pos="450490" algn="l"/>
              </a:tabLst>
              <a:defRPr lang="en-US" altLang="zh-CN" sz="2800" kern="1200" dirty="0" smtClean="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2pPr>
            <a:lvl3pPr marL="1592578" indent="-1142088">
              <a:buClr>
                <a:srgbClr val="6F0007"/>
              </a:buClr>
              <a:buFont typeface="Wingdings" panose="05000000000000000000" pitchFamily="2" charset="2"/>
              <a:buChar char="l"/>
              <a:defRPr sz="2000"/>
            </a:lvl3pPr>
          </a:lstStyle>
          <a:p>
            <a:pPr marL="450490" lvl="1" indent="-450490" algn="l" defTabSz="913669" rtl="0" eaLnBrk="1" latinLnBrk="0" hangingPunct="1">
              <a:spcBef>
                <a:spcPct val="20000"/>
              </a:spcBef>
              <a:buClr>
                <a:srgbClr val="6F0007"/>
              </a:buClr>
              <a:buFont typeface="Arial" pitchFamily="34" charset="0"/>
              <a:buChar char="–"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1592578" lvl="2" indent="-450490" algn="l" defTabSz="913669" rtl="0" eaLnBrk="1" latinLnBrk="0" hangingPunct="1">
              <a:spcBef>
                <a:spcPct val="20000"/>
              </a:spcBef>
              <a:buClr>
                <a:srgbClr val="6F0007"/>
              </a:buClr>
              <a:buFont typeface="Arial" pitchFamily="34" charset="0"/>
              <a:buChar char="–"/>
            </a:pP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2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11912" y="1669709"/>
            <a:ext cx="6072708" cy="738103"/>
          </a:xfrm>
        </p:spPr>
        <p:txBody>
          <a:bodyPr anchor="ctr">
            <a:noAutofit/>
          </a:bodyPr>
          <a:lstStyle>
            <a:lvl1pPr algn="l">
              <a:defRPr sz="4200" b="1" u="none">
                <a:solidFill>
                  <a:srgbClr val="FFFF00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0012" y="2698101"/>
            <a:ext cx="6400800" cy="294578"/>
          </a:xfrm>
        </p:spPr>
        <p:txBody>
          <a:bodyPr anchor="ctr">
            <a:noAutofit/>
          </a:bodyPr>
          <a:lstStyle>
            <a:lvl1pPr marL="0" indent="0" algn="l">
              <a:buFont typeface="Arial" pitchFamily="34" charset="0"/>
              <a:buNone/>
              <a:defRPr sz="2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 marL="45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18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227" y="135083"/>
            <a:ext cx="8748464" cy="6275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800" b="1">
                <a:solidFill>
                  <a:srgbClr val="6F0007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15969" y="912023"/>
            <a:ext cx="8034337" cy="38856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36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lIns="91368" tIns="45685" rIns="91368" bIns="45685"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4" y="2180039"/>
            <a:ext cx="7772400" cy="1125140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000"/>
            </a:lvl1pPr>
            <a:lvl2pPr marL="456839" indent="0">
              <a:buNone/>
              <a:defRPr sz="1800"/>
            </a:lvl2pPr>
            <a:lvl3pPr marL="913669" indent="0">
              <a:buNone/>
              <a:defRPr sz="1600"/>
            </a:lvl3pPr>
            <a:lvl4pPr marL="1370504" indent="0">
              <a:buNone/>
              <a:defRPr sz="1400"/>
            </a:lvl4pPr>
            <a:lvl5pPr marL="1827336" indent="0">
              <a:buNone/>
              <a:defRPr sz="1400"/>
            </a:lvl5pPr>
            <a:lvl6pPr marL="2284175" indent="0">
              <a:buNone/>
              <a:defRPr sz="1400"/>
            </a:lvl6pPr>
            <a:lvl7pPr marL="2741008" indent="0">
              <a:buNone/>
              <a:defRPr sz="1400"/>
            </a:lvl7pPr>
            <a:lvl8pPr marL="3197841" indent="0">
              <a:buNone/>
              <a:defRPr sz="1400"/>
            </a:lvl8pPr>
            <a:lvl9pPr marL="3654674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6075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327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9"/>
            <a:ext cx="4040188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42" y="1151339"/>
            <a:ext cx="4041775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42" y="1631157"/>
            <a:ext cx="4041775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4623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805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6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9" y="1076332"/>
            <a:ext cx="3008313" cy="351829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7652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3200"/>
            </a:lvl1pPr>
            <a:lvl2pPr marL="456839" indent="0">
              <a:buNone/>
              <a:defRPr sz="2800"/>
            </a:lvl2pPr>
            <a:lvl3pPr marL="913669" indent="0">
              <a:buNone/>
              <a:defRPr sz="2400"/>
            </a:lvl3pPr>
            <a:lvl4pPr marL="1370504" indent="0">
              <a:buNone/>
              <a:defRPr sz="2000"/>
            </a:lvl4pPr>
            <a:lvl5pPr marL="1827336" indent="0">
              <a:buNone/>
              <a:defRPr sz="2000"/>
            </a:lvl5pPr>
            <a:lvl6pPr marL="2284175" indent="0">
              <a:buNone/>
              <a:defRPr sz="2000"/>
            </a:lvl6pPr>
            <a:lvl7pPr marL="2741008" indent="0">
              <a:buNone/>
              <a:defRPr sz="2000"/>
            </a:lvl7pPr>
            <a:lvl8pPr marL="3197841" indent="0">
              <a:buNone/>
              <a:defRPr sz="2000"/>
            </a:lvl8pPr>
            <a:lvl9pPr marL="3654674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54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2" descr="http://static.squarespace.com/static/53c96df8e4b0f6b1906da4de/t/53cd6668e4b065e3be1415b9/1405970061461/?format=750w"/>
          <p:cNvPicPr>
            <a:picLocks noChangeAspect="1" noChangeArrowheads="1"/>
          </p:cNvPicPr>
          <p:nvPr userDrawn="1"/>
        </p:nvPicPr>
        <p:blipFill>
          <a:blip r:embed="rId14">
            <a:lum bright="24000" contrast="42000"/>
          </a:blip>
          <a:srcRect/>
          <a:stretch>
            <a:fillRect/>
          </a:stretch>
        </p:blipFill>
        <p:spPr bwMode="auto">
          <a:xfrm>
            <a:off x="0" y="2"/>
            <a:ext cx="9144000" cy="392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193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5pPr>
      <a:lvl6pPr marL="45683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6pPr>
      <a:lvl7pPr marL="91366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7pPr>
      <a:lvl8pPr marL="1370504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8pPr>
      <a:lvl9pPr marL="1827336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9pPr>
    </p:titleStyle>
    <p:bodyStyle>
      <a:lvl1pPr marL="342628" indent="-342628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4B4848"/>
          </a:solidFill>
          <a:latin typeface="+mn-lt"/>
          <a:ea typeface="+mn-ea"/>
          <a:cs typeface="+mn-cs"/>
        </a:defRPr>
      </a:lvl1pPr>
      <a:lvl2pPr marL="742358" indent="-285523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rgbClr val="4B4848"/>
          </a:solidFill>
          <a:latin typeface="+mn-lt"/>
          <a:ea typeface="+mn-ea"/>
          <a:cs typeface="+mn-cs"/>
        </a:defRPr>
      </a:lvl2pPr>
      <a:lvl3pPr marL="1142088" indent="-22842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rgbClr val="4B4848"/>
          </a:solidFill>
          <a:latin typeface="+mn-lt"/>
          <a:ea typeface="+mn-ea"/>
          <a:cs typeface="+mn-cs"/>
        </a:defRPr>
      </a:lvl3pPr>
      <a:lvl4pPr marL="1598920" indent="-22842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rgbClr val="4B4848"/>
          </a:solidFill>
          <a:latin typeface="+mn-lt"/>
          <a:ea typeface="+mn-ea"/>
          <a:cs typeface="+mn-cs"/>
        </a:defRPr>
      </a:lvl4pPr>
      <a:lvl5pPr marL="2055757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5pPr>
      <a:lvl6pPr marL="2512590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6pPr>
      <a:lvl7pPr marL="2969424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7pPr>
      <a:lvl8pPr marL="342626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8pPr>
      <a:lvl9pPr marL="388309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3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6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6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5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8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1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static.squarespace.com/static/53c96df8e4b0f6b1906da4de/t/53cd6668e4b065e3be1415b9/1405970061461/?format=750w"/>
          <p:cNvPicPr>
            <a:picLocks noChangeAspect="1" noChangeArrowheads="1"/>
          </p:cNvPicPr>
          <p:nvPr userDrawn="1"/>
        </p:nvPicPr>
        <p:blipFill>
          <a:blip r:embed="rId14">
            <a:lum bright="24000" contrast="42000"/>
          </a:blip>
          <a:srcRect/>
          <a:stretch>
            <a:fillRect/>
          </a:stretch>
        </p:blipFill>
        <p:spPr bwMode="auto">
          <a:xfrm>
            <a:off x="0" y="0"/>
            <a:ext cx="914400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320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5pPr>
      <a:lvl6pPr marL="45683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6pPr>
      <a:lvl7pPr marL="91366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7pPr>
      <a:lvl8pPr marL="1370504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8pPr>
      <a:lvl9pPr marL="1827336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9pPr>
    </p:titleStyle>
    <p:bodyStyle>
      <a:lvl1pPr marL="342628" indent="-3426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4B4848"/>
          </a:solidFill>
          <a:latin typeface="+mn-lt"/>
          <a:ea typeface="+mn-ea"/>
          <a:cs typeface="+mn-cs"/>
        </a:defRPr>
      </a:lvl1pPr>
      <a:lvl2pPr marL="742358" indent="-28552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rgbClr val="4B4848"/>
          </a:solidFill>
          <a:latin typeface="+mn-lt"/>
          <a:ea typeface="+mn-ea"/>
          <a:cs typeface="+mn-cs"/>
        </a:defRPr>
      </a:lvl2pPr>
      <a:lvl3pPr marL="1142088" indent="-2284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rgbClr val="4B4848"/>
          </a:solidFill>
          <a:latin typeface="+mn-lt"/>
          <a:ea typeface="+mn-ea"/>
          <a:cs typeface="+mn-cs"/>
        </a:defRPr>
      </a:lvl3pPr>
      <a:lvl4pPr marL="1598920" indent="-2284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rgbClr val="4B4848"/>
          </a:solidFill>
          <a:latin typeface="+mn-lt"/>
          <a:ea typeface="+mn-ea"/>
          <a:cs typeface="+mn-cs"/>
        </a:defRPr>
      </a:lvl4pPr>
      <a:lvl5pPr marL="2055757" indent="-2284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5pPr>
      <a:lvl6pPr marL="2512590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6pPr>
      <a:lvl7pPr marL="2969424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7pPr>
      <a:lvl8pPr marL="342626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8pPr>
      <a:lvl9pPr marL="388309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3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6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6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5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8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1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81"/>
            <a:ext cx="8229600" cy="613418"/>
          </a:xfrm>
          <a:prstGeom prst="rect">
            <a:avLst/>
          </a:prstGeom>
        </p:spPr>
        <p:txBody>
          <a:bodyPr vert="horz" lIns="91368" tIns="45685" rIns="91368" bIns="45685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50035"/>
            <a:ext cx="8229600" cy="3644597"/>
          </a:xfrm>
          <a:prstGeom prst="rect">
            <a:avLst/>
          </a:prstGeom>
        </p:spPr>
        <p:txBody>
          <a:bodyPr vert="horz" lIns="91368" tIns="45685" rIns="91368" bIns="45685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13008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3669" rtl="0" eaLnBrk="1" latinLnBrk="0" hangingPunct="1">
        <a:spcBef>
          <a:spcPct val="0"/>
        </a:spcBef>
        <a:buNone/>
        <a:defRPr sz="3600" b="1" kern="1200">
          <a:solidFill>
            <a:srgbClr val="6F0007"/>
          </a:solidFill>
          <a:latin typeface="+mj-lt"/>
          <a:ea typeface="+mj-ea"/>
          <a:cs typeface="+mj-cs"/>
        </a:defRPr>
      </a:lvl1pPr>
    </p:titleStyle>
    <p:bodyStyle>
      <a:lvl1pPr marL="342628" indent="-342628" algn="l" defTabSz="913669" rtl="0" eaLnBrk="1" latinLnBrk="0" hangingPunct="1">
        <a:spcBef>
          <a:spcPct val="20000"/>
        </a:spcBef>
        <a:buClr>
          <a:srgbClr val="6F0007"/>
        </a:buClr>
        <a:buSzPct val="70000"/>
        <a:buFont typeface="Wingdings" panose="05000000000000000000" pitchFamily="2" charset="2"/>
        <a:buChar char="l"/>
        <a:defRPr sz="2800" kern="1200">
          <a:solidFill>
            <a:srgbClr val="4B4848"/>
          </a:solidFill>
          <a:latin typeface="+mj-ea"/>
          <a:ea typeface="+mj-ea"/>
          <a:cs typeface="+mn-cs"/>
        </a:defRPr>
      </a:lvl1pPr>
      <a:lvl2pPr marL="742358" indent="-285523" algn="l" defTabSz="913669" rtl="0" eaLnBrk="1" latinLnBrk="0" hangingPunct="1">
        <a:spcBef>
          <a:spcPct val="20000"/>
        </a:spcBef>
        <a:buClr>
          <a:srgbClr val="6F0007"/>
        </a:buClr>
        <a:buFont typeface="Arial" pitchFamily="34" charset="0"/>
        <a:buChar char="–"/>
        <a:defRPr sz="2400" kern="1200">
          <a:solidFill>
            <a:srgbClr val="4B4848"/>
          </a:solidFill>
          <a:latin typeface="+mj-ea"/>
          <a:ea typeface="+mj-ea"/>
          <a:cs typeface="+mn-cs"/>
        </a:defRPr>
      </a:lvl2pPr>
      <a:lvl3pPr marL="1142088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B4848"/>
          </a:solidFill>
          <a:latin typeface="+mj-ea"/>
          <a:ea typeface="+mj-ea"/>
          <a:cs typeface="+mn-cs"/>
        </a:defRPr>
      </a:lvl3pPr>
      <a:lvl4pPr marL="1598920" indent="-228420" algn="l" defTabSz="91366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4B4848"/>
          </a:solidFill>
          <a:latin typeface="+mj-ea"/>
          <a:ea typeface="+mj-ea"/>
          <a:cs typeface="+mn-cs"/>
        </a:defRPr>
      </a:lvl4pPr>
      <a:lvl5pPr marL="2055757" indent="-228420" algn="l" defTabSz="91366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4B4848"/>
          </a:solidFill>
          <a:latin typeface="+mj-ea"/>
          <a:ea typeface="+mj-ea"/>
          <a:cs typeface="+mn-cs"/>
        </a:defRPr>
      </a:lvl5pPr>
      <a:lvl6pPr marL="2512590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424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263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093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3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6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6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5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8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1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42950" y="488950"/>
            <a:ext cx="6248400" cy="1660800"/>
          </a:xfrm>
        </p:spPr>
        <p:txBody>
          <a:bodyPr/>
          <a:lstStyle/>
          <a:p>
            <a:r>
              <a:rPr lang="en-US" altLang="zh-CN" dirty="0"/>
              <a:t>IP Power Verify </a:t>
            </a:r>
            <a:r>
              <a:rPr lang="en-US" altLang="zh-CN" dirty="0" smtClean="0"/>
              <a:t>and Coverage Calculate </a:t>
            </a:r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43688" y="3186288"/>
            <a:ext cx="6400800" cy="80151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Jessie Guo/Jason </a:t>
            </a:r>
            <a:r>
              <a:rPr lang="en-US" altLang="zh-CN" dirty="0" err="1" smtClean="0">
                <a:solidFill>
                  <a:schemeClr val="tx1"/>
                </a:solidFill>
              </a:rPr>
              <a:t>YS</a:t>
            </a:r>
            <a:r>
              <a:rPr lang="en-US" altLang="zh-CN" dirty="0" err="1">
                <a:solidFill>
                  <a:schemeClr val="tx1"/>
                </a:solidFill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</a:rPr>
              <a:t>Chen</a:t>
            </a:r>
            <a:r>
              <a:rPr lang="en-US" altLang="zh-CN" dirty="0" smtClean="0">
                <a:solidFill>
                  <a:schemeClr val="tx1"/>
                </a:solidFill>
              </a:rPr>
              <a:t>            CKT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2017/12/07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739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分析流程建立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 dirty="0" smtClean="0"/>
              <a:t>Vector define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random or user manual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图片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35" y="1399971"/>
            <a:ext cx="6492104" cy="47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83" y="1877242"/>
            <a:ext cx="2798492" cy="285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0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分析流程建立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 dirty="0" smtClean="0"/>
              <a:t>Report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cellname_power_detail.log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600" dirty="0"/>
              <a:t>b</a:t>
            </a:r>
            <a:r>
              <a:rPr lang="en-US" altLang="zh-CN" sz="1600" dirty="0" smtClean="0"/>
              <a:t>y </a:t>
            </a:r>
            <a:r>
              <a:rPr lang="en-US" altLang="zh-CN" sz="1600" dirty="0" err="1" smtClean="0"/>
              <a:t>Tcyc</a:t>
            </a:r>
            <a:r>
              <a:rPr lang="en-US" altLang="zh-CN" sz="1600" dirty="0" smtClean="0"/>
              <a:t> by pin</a:t>
            </a:r>
            <a:r>
              <a:rPr lang="zh-CN" altLang="en-US" sz="1600" dirty="0" smtClean="0"/>
              <a:t>详细</a:t>
            </a:r>
            <a:r>
              <a:rPr lang="en-US" altLang="zh-CN" sz="1600" dirty="0" err="1" smtClean="0"/>
              <a:t>vdd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gnd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功耗分析报告，</a:t>
            </a:r>
            <a:r>
              <a:rPr lang="zh-CN" altLang="en-US" sz="1600" dirty="0"/>
              <a:t>涵盖</a:t>
            </a:r>
            <a:r>
              <a:rPr lang="en-US" altLang="zh-CN" sz="1600" dirty="0" smtClean="0"/>
              <a:t> switching power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internal power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leakage power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30" y="1890028"/>
            <a:ext cx="6610229" cy="25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分析流程建立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15969" y="824559"/>
            <a:ext cx="8034337" cy="3885612"/>
          </a:xfrm>
        </p:spPr>
        <p:txBody>
          <a:bodyPr/>
          <a:lstStyle/>
          <a:p>
            <a:r>
              <a:rPr lang="en-US" altLang="zh-CN" sz="2000" dirty="0" smtClean="0"/>
              <a:t>Report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cellname_powercompare.log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By </a:t>
            </a:r>
            <a:r>
              <a:rPr lang="en-US" altLang="zh-CN" sz="1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Tcyc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比较，报告中符合解释：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”&gt;&gt;”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表示偏差大于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5%</a:t>
            </a:r>
          </a:p>
          <a:p>
            <a:pPr marL="0" indent="0">
              <a:buNone/>
            </a:pPr>
            <a:r>
              <a:rPr lang="en-US" altLang="zh-CN" sz="1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vdd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1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gndtotal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inter+swh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 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 sim(4.17e+02 </a:t>
            </a:r>
            <a:r>
              <a:rPr lang="en-US" altLang="zh-CN" sz="1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pJ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 vs lib(4.021e+02 </a:t>
            </a:r>
            <a:r>
              <a:rPr lang="en-US" altLang="zh-CN" sz="1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pJ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), delta 3.556%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，实现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B=A</a:t>
            </a:r>
          </a:p>
          <a:p>
            <a:pPr marL="0" indent="0">
              <a:buNone/>
            </a:pPr>
            <a:r>
              <a:rPr lang="en-US" altLang="zh-CN" sz="1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vdd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1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gndtotal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inter+swh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功率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 lib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3.978e-03 W)</a:t>
            </a:r>
          </a:p>
          <a:p>
            <a:pPr marL="0" indent="0">
              <a:buNone/>
            </a:pP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62" y="1989792"/>
            <a:ext cx="6970593" cy="291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分析流程建立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 dirty="0" smtClean="0"/>
              <a:t>Report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cellname_toggle.log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自动统计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pin toggle rate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，自动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统计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匹配“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when condition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Power complier power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3.978e-03 W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，实现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A=C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" y="1816752"/>
            <a:ext cx="9040943" cy="26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分析流程建立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 dirty="0" smtClean="0"/>
              <a:t>Report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coverage report</a:t>
            </a:r>
          </a:p>
          <a:p>
            <a:pPr marL="0" indent="0">
              <a:buNone/>
            </a:pPr>
            <a:r>
              <a:rPr lang="en-US" altLang="zh-CN" sz="1400" dirty="0" smtClean="0"/>
              <a:t>Based on non-input node current charge/discharge</a:t>
            </a:r>
          </a:p>
          <a:p>
            <a:pPr marL="0" indent="0">
              <a:buNone/>
            </a:pPr>
            <a:r>
              <a:rPr lang="en-US" altLang="zh-CN" sz="1400" dirty="0" smtClean="0"/>
              <a:t>50T random case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37" y="1987213"/>
            <a:ext cx="71628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20227" y="905349"/>
            <a:ext cx="8034337" cy="3885612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有效填补了</a:t>
            </a:r>
            <a:r>
              <a:rPr lang="zh-CN" altLang="zh-CN" sz="1800" dirty="0" smtClean="0"/>
              <a:t>目前</a:t>
            </a:r>
            <a:r>
              <a:rPr lang="en-US" altLang="zh-CN" sz="1800" dirty="0" smtClean="0"/>
              <a:t>CKT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local </a:t>
            </a:r>
            <a:r>
              <a:rPr lang="zh-CN" altLang="zh-CN" sz="1800" dirty="0" smtClean="0"/>
              <a:t>以及</a:t>
            </a:r>
            <a:r>
              <a:rPr lang="en-US" altLang="zh-CN" sz="1800" dirty="0"/>
              <a:t>CKT/FE</a:t>
            </a:r>
            <a:r>
              <a:rPr lang="zh-CN" altLang="zh-CN" sz="1800" dirty="0"/>
              <a:t>之间数据</a:t>
            </a:r>
            <a:r>
              <a:rPr lang="zh-CN" altLang="zh-CN" sz="1800" dirty="0" smtClean="0"/>
              <a:t>交互</a:t>
            </a:r>
            <a:r>
              <a:rPr lang="zh-CN" altLang="en-US" sz="1800" dirty="0" smtClean="0"/>
              <a:t>的</a:t>
            </a:r>
            <a:r>
              <a:rPr lang="zh-CN" altLang="zh-CN" sz="1800" dirty="0" smtClean="0"/>
              <a:t>验证空白领域</a:t>
            </a:r>
            <a:endParaRPr lang="en-US" altLang="zh-CN" sz="1800" dirty="0" smtClean="0"/>
          </a:p>
          <a:p>
            <a:pPr lvl="0"/>
            <a:r>
              <a:rPr lang="zh-CN" altLang="zh-CN" sz="1800" dirty="0"/>
              <a:t>高效</a:t>
            </a:r>
            <a:r>
              <a:rPr lang="zh-CN" altLang="zh-CN" sz="1800" dirty="0" smtClean="0"/>
              <a:t>自动化</a:t>
            </a:r>
          </a:p>
          <a:p>
            <a:pPr marL="0" indent="0">
              <a:buNone/>
            </a:pPr>
            <a:r>
              <a:rPr lang="zh-CN" altLang="en-US" sz="1600" dirty="0" smtClean="0"/>
              <a:t>一键</a:t>
            </a:r>
            <a:r>
              <a:rPr lang="zh-CN" altLang="zh-CN" sz="1600" dirty="0" smtClean="0"/>
              <a:t>迅速得出两维度的</a:t>
            </a:r>
            <a:r>
              <a:rPr lang="en-US" altLang="zh-CN" sz="1600" dirty="0" smtClean="0"/>
              <a:t>power </a:t>
            </a:r>
            <a:r>
              <a:rPr lang="zh-CN" altLang="zh-CN" sz="1600" dirty="0" smtClean="0"/>
              <a:t>分析比较报告，避免人肉计算的耗时和错误发生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同时可融合 </a:t>
            </a:r>
            <a:r>
              <a:rPr lang="en-US" altLang="zh-CN" sz="1600" u="sng" dirty="0" smtClean="0"/>
              <a:t>timing </a:t>
            </a:r>
            <a:r>
              <a:rPr lang="en-US" altLang="zh-CN" sz="1600" u="sng" dirty="0" err="1" smtClean="0"/>
              <a:t>verify+power</a:t>
            </a:r>
            <a:r>
              <a:rPr lang="en-US" altLang="zh-CN" sz="1600" u="sng" dirty="0" smtClean="0"/>
              <a:t> </a:t>
            </a:r>
            <a:r>
              <a:rPr lang="en-US" altLang="zh-CN" sz="1600" u="sng" dirty="0" err="1" smtClean="0"/>
              <a:t>verify+dynamice</a:t>
            </a:r>
            <a:r>
              <a:rPr lang="en-US" altLang="zh-CN" sz="1600" u="sng" dirty="0" smtClean="0"/>
              <a:t> function formal, </a:t>
            </a:r>
            <a:r>
              <a:rPr lang="zh-CN" altLang="en-US" sz="1600" dirty="0" smtClean="0"/>
              <a:t>一键完成</a:t>
            </a:r>
            <a:endParaRPr lang="zh-CN" altLang="zh-CN" sz="1600" dirty="0" smtClean="0"/>
          </a:p>
          <a:p>
            <a:pPr lvl="0"/>
            <a:r>
              <a:rPr lang="zh-CN" altLang="zh-CN" sz="1800" dirty="0" smtClean="0"/>
              <a:t>高</a:t>
            </a:r>
            <a:r>
              <a:rPr lang="zh-CN" altLang="zh-CN" sz="1800" dirty="0"/>
              <a:t>精度</a:t>
            </a:r>
          </a:p>
          <a:p>
            <a:pPr marL="0" indent="0">
              <a:buNone/>
            </a:pPr>
            <a:r>
              <a:rPr lang="zh-CN" altLang="zh-CN" sz="1600" dirty="0" smtClean="0"/>
              <a:t>计算得出</a:t>
            </a:r>
            <a:r>
              <a:rPr lang="en-US" altLang="zh-CN" sz="1600" dirty="0" smtClean="0"/>
              <a:t>by </a:t>
            </a:r>
            <a:r>
              <a:rPr lang="en-US" altLang="zh-CN" sz="1600" dirty="0" err="1" smtClean="0"/>
              <a:t>Tcyc</a:t>
            </a:r>
            <a:r>
              <a:rPr lang="zh-CN" altLang="zh-CN" sz="1600" dirty="0" smtClean="0"/>
              <a:t>最</a:t>
            </a:r>
            <a:r>
              <a:rPr lang="zh-CN" altLang="zh-CN" sz="1600" dirty="0"/>
              <a:t>精确的比较结果，而不是</a:t>
            </a:r>
            <a:r>
              <a:rPr lang="en-US" altLang="zh-CN" sz="1600" dirty="0"/>
              <a:t>macro level</a:t>
            </a:r>
            <a:r>
              <a:rPr lang="zh-CN" altLang="zh-CN" sz="1600" dirty="0"/>
              <a:t>的</a:t>
            </a:r>
            <a:r>
              <a:rPr lang="zh-CN" altLang="zh-CN" sz="1600" dirty="0" smtClean="0"/>
              <a:t>简单</a:t>
            </a:r>
            <a:r>
              <a:rPr lang="zh-CN" altLang="en-US" sz="1600" dirty="0" smtClean="0"/>
              <a:t>总量</a:t>
            </a:r>
            <a:r>
              <a:rPr lang="zh-CN" altLang="zh-CN" sz="1600" dirty="0" smtClean="0"/>
              <a:t>比较</a:t>
            </a:r>
            <a:endParaRPr lang="zh-CN" altLang="zh-CN" sz="1600" dirty="0"/>
          </a:p>
          <a:p>
            <a:pPr lvl="0"/>
            <a:r>
              <a:rPr lang="zh-CN" altLang="zh-CN" sz="1800" dirty="0"/>
              <a:t>高覆盖率</a:t>
            </a:r>
          </a:p>
          <a:p>
            <a:pPr marL="0" indent="0">
              <a:buNone/>
            </a:pPr>
            <a:r>
              <a:rPr lang="zh-CN" altLang="zh-CN" sz="1600" dirty="0"/>
              <a:t>通过</a:t>
            </a:r>
            <a:r>
              <a:rPr lang="zh-CN" altLang="zh-CN" sz="1600" dirty="0" smtClean="0"/>
              <a:t>仿真结果</a:t>
            </a:r>
            <a:r>
              <a:rPr lang="zh-CN" altLang="en-US" sz="1600" dirty="0" smtClean="0"/>
              <a:t>快</a:t>
            </a:r>
            <a:r>
              <a:rPr lang="zh-CN" altLang="zh-CN" sz="1600" dirty="0" smtClean="0"/>
              <a:t>速</a:t>
            </a:r>
            <a:r>
              <a:rPr lang="zh-CN" altLang="zh-CN" sz="1600" dirty="0"/>
              <a:t>判断覆盖率，</a:t>
            </a:r>
            <a:r>
              <a:rPr lang="zh-CN" altLang="zh-CN" sz="1600" dirty="0" smtClean="0"/>
              <a:t>避免因</a:t>
            </a:r>
            <a:r>
              <a:rPr lang="zh-CN" altLang="en-US" sz="1600" dirty="0"/>
              <a:t>向量</a:t>
            </a:r>
            <a:r>
              <a:rPr lang="zh-CN" altLang="zh-CN" sz="1600" dirty="0" smtClean="0"/>
              <a:t>数量不</a:t>
            </a:r>
            <a:r>
              <a:rPr lang="zh-CN" altLang="en-US" sz="1600" dirty="0" smtClean="0"/>
              <a:t>够</a:t>
            </a:r>
            <a:r>
              <a:rPr lang="zh-CN" altLang="zh-CN" sz="1600" dirty="0" smtClean="0"/>
              <a:t>而未能</a:t>
            </a:r>
            <a:r>
              <a:rPr lang="zh-CN" altLang="zh-CN" sz="1600" dirty="0"/>
              <a:t>完整验证</a:t>
            </a:r>
            <a:r>
              <a:rPr lang="zh-CN" altLang="zh-CN" sz="1600" dirty="0" smtClean="0"/>
              <a:t>电路</a:t>
            </a:r>
            <a:endParaRPr lang="zh-CN" altLang="zh-CN" sz="1600" dirty="0"/>
          </a:p>
          <a:p>
            <a:pPr lvl="0"/>
            <a:r>
              <a:rPr lang="zh-CN" altLang="zh-CN" sz="1800" dirty="0"/>
              <a:t>加快项目开发进度</a:t>
            </a:r>
          </a:p>
          <a:p>
            <a:pPr marL="0" indent="0">
              <a:buNone/>
            </a:pPr>
            <a:r>
              <a:rPr lang="zh-CN" altLang="zh-CN" sz="1600" dirty="0"/>
              <a:t>通过该验证</a:t>
            </a:r>
            <a:r>
              <a:rPr lang="zh-CN" altLang="zh-CN" sz="1600" dirty="0" smtClean="0"/>
              <a:t>方法</a:t>
            </a:r>
            <a:r>
              <a:rPr lang="zh-CN" altLang="en-US" sz="1600" dirty="0" smtClean="0"/>
              <a:t>加速验证，同时丰富友好的</a:t>
            </a:r>
            <a:r>
              <a:rPr lang="en-US" altLang="zh-CN" sz="1600" dirty="0" smtClean="0"/>
              <a:t>report</a:t>
            </a:r>
            <a:r>
              <a:rPr lang="zh-CN" altLang="en-US" sz="1600" dirty="0" smtClean="0"/>
              <a:t>方便</a:t>
            </a:r>
            <a:r>
              <a:rPr lang="en-US" altLang="zh-CN" sz="1600" dirty="0" smtClean="0"/>
              <a:t>debug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及时</a:t>
            </a:r>
            <a:r>
              <a:rPr lang="zh-CN" altLang="zh-CN" sz="1600" dirty="0"/>
              <a:t>发现并解决存在的</a:t>
            </a:r>
            <a:r>
              <a:rPr lang="zh-CN" altLang="zh-CN" sz="1600" dirty="0" smtClean="0"/>
              <a:t>问题</a:t>
            </a:r>
            <a:endParaRPr lang="zh-CN" altLang="zh-CN" sz="1600" dirty="0"/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5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应用领域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原理上适用于</a:t>
            </a:r>
            <a:r>
              <a:rPr lang="en-US" altLang="zh-CN" sz="2000" dirty="0" smtClean="0">
                <a:solidFill>
                  <a:schemeClr val="tx1"/>
                </a:solidFill>
              </a:rPr>
              <a:t>digital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custom </a:t>
            </a:r>
            <a:r>
              <a:rPr lang="en-US" altLang="zh-CN" sz="2000" dirty="0" smtClean="0">
                <a:solidFill>
                  <a:schemeClr val="tx1"/>
                </a:solidFill>
              </a:rPr>
              <a:t>design</a:t>
            </a:r>
            <a:r>
              <a:rPr lang="zh-CN" altLang="en-US" sz="2000" dirty="0">
                <a:solidFill>
                  <a:schemeClr val="tx1"/>
                </a:solidFill>
              </a:rPr>
              <a:t>，特别是</a:t>
            </a:r>
            <a:r>
              <a:rPr lang="zh-CN" altLang="en-US" sz="2000" dirty="0" smtClean="0">
                <a:solidFill>
                  <a:schemeClr val="tx1"/>
                </a:solidFill>
              </a:rPr>
              <a:t>能明确区分并分割</a:t>
            </a:r>
            <a:r>
              <a:rPr lang="en-US" altLang="zh-CN" sz="2000" dirty="0">
                <a:solidFill>
                  <a:schemeClr val="tx1"/>
                </a:solidFill>
              </a:rPr>
              <a:t>pin </a:t>
            </a:r>
            <a:r>
              <a:rPr lang="en-US" altLang="zh-CN" sz="2000" dirty="0" smtClean="0">
                <a:solidFill>
                  <a:schemeClr val="tx1"/>
                </a:solidFill>
              </a:rPr>
              <a:t>power</a:t>
            </a:r>
            <a:r>
              <a:rPr lang="zh-CN" altLang="en-US" sz="2000" dirty="0" smtClean="0">
                <a:solidFill>
                  <a:schemeClr val="tx1"/>
                </a:solidFill>
              </a:rPr>
              <a:t>的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ip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目前主要用于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cpu</a:t>
            </a:r>
            <a:r>
              <a:rPr lang="en-US" altLang="zh-CN" sz="2000" dirty="0" smtClean="0">
                <a:solidFill>
                  <a:schemeClr val="tx1"/>
                </a:solidFill>
              </a:rPr>
              <a:t> memory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ip</a:t>
            </a:r>
            <a:r>
              <a:rPr lang="en-US" altLang="zh-CN" sz="2000" dirty="0" smtClean="0">
                <a:solidFill>
                  <a:schemeClr val="tx1"/>
                </a:solidFill>
              </a:rPr>
              <a:t> design</a:t>
            </a:r>
            <a:r>
              <a:rPr lang="zh-CN" altLang="en-US" sz="2000" dirty="0" smtClean="0">
                <a:solidFill>
                  <a:schemeClr val="tx1"/>
                </a:solidFill>
              </a:rPr>
              <a:t>，占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cpu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ip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总量的</a:t>
            </a:r>
            <a:r>
              <a:rPr lang="en-US" altLang="zh-CN" sz="2000" dirty="0" smtClean="0">
                <a:solidFill>
                  <a:schemeClr val="tx1"/>
                </a:solidFill>
              </a:rPr>
              <a:t>80%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应用的项目有 </a:t>
            </a:r>
            <a:r>
              <a:rPr lang="en-US" altLang="zh-CN" sz="2000" dirty="0" smtClean="0">
                <a:solidFill>
                  <a:schemeClr val="tx1"/>
                </a:solidFill>
              </a:rPr>
              <a:t>CHX002/CHX003</a:t>
            </a:r>
            <a:r>
              <a:rPr lang="zh-CN" altLang="en-US" sz="2000" dirty="0" smtClean="0">
                <a:solidFill>
                  <a:schemeClr val="tx1"/>
                </a:solidFill>
              </a:rPr>
              <a:t>等以及未来项目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zh-CN" altLang="en-US" sz="2000" dirty="0" smtClean="0">
                <a:solidFill>
                  <a:schemeClr val="tx1"/>
                </a:solidFill>
              </a:rPr>
              <a:t>成为</a:t>
            </a:r>
            <a:r>
              <a:rPr lang="en-US" altLang="zh-CN" sz="2000" dirty="0">
                <a:solidFill>
                  <a:schemeClr val="tx1"/>
                </a:solidFill>
              </a:rPr>
              <a:t>mem design</a:t>
            </a:r>
            <a:r>
              <a:rPr lang="zh-CN" altLang="en-US" sz="2000" dirty="0">
                <a:solidFill>
                  <a:schemeClr val="tx1"/>
                </a:solidFill>
              </a:rPr>
              <a:t>标准</a:t>
            </a:r>
            <a:r>
              <a:rPr lang="en-US" altLang="zh-CN" sz="2000" dirty="0">
                <a:solidFill>
                  <a:schemeClr val="tx1"/>
                </a:solidFill>
              </a:rPr>
              <a:t>verification flow</a:t>
            </a:r>
            <a:r>
              <a:rPr lang="zh-CN" altLang="en-US" sz="2000" dirty="0">
                <a:solidFill>
                  <a:schemeClr val="tx1"/>
                </a:solidFill>
              </a:rPr>
              <a:t>，并具不可替代</a:t>
            </a:r>
            <a:r>
              <a:rPr lang="zh-CN" altLang="en-US" sz="2000" dirty="0" smtClean="0">
                <a:solidFill>
                  <a:schemeClr val="tx1"/>
                </a:solidFill>
              </a:rPr>
              <a:t>性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2625726" y="2093913"/>
            <a:ext cx="3783329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68" tIns="45685" rIns="91368" bIns="456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6F0007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6F0007"/>
              </a:buClr>
              <a:buFont typeface="Arial" pitchFamily="34" charset="0"/>
              <a:buChar char="–"/>
              <a:defRPr sz="24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FFFF00"/>
                </a:solidFill>
                <a:latin typeface="+mn-ea"/>
                <a:ea typeface="+mn-ea"/>
                <a:cs typeface="华康雅宋体W9(P)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65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背景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创新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原理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分析流程建立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亮点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应用领域</a:t>
            </a:r>
            <a:endParaRPr lang="en-US" altLang="zh-CN" b="1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6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zh-CN" altLang="en-US" sz="1800" dirty="0" smtClean="0"/>
              <a:t>   随着</a:t>
            </a:r>
            <a:r>
              <a:rPr lang="en-US" altLang="zh-CN" sz="1800" dirty="0" err="1" smtClean="0"/>
              <a:t>FinFET</a:t>
            </a:r>
            <a:r>
              <a:rPr lang="zh-CN" altLang="en-US" sz="1800" dirty="0" smtClean="0"/>
              <a:t>工艺的纵深发展，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全定制电路对速度功耗提出更高的设计要求，设计复杂度变大，开发时间加长，对时序和功耗的精度要求十分苛刻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【1】timing accuracy requirement move from 10ps/3% to 5ps/2%</a:t>
            </a:r>
          </a:p>
          <a:p>
            <a:pPr marL="0" indent="0">
              <a:buNone/>
            </a:pPr>
            <a:r>
              <a:rPr lang="en-US" altLang="zh-CN" sz="1800" dirty="0" smtClean="0"/>
              <a:t>【2】power accuracy move to 5% dynamic power toggle analysis 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    针对</a:t>
            </a:r>
            <a:r>
              <a:rPr lang="en-US" altLang="zh-CN" sz="1800" dirty="0" smtClean="0"/>
              <a:t>【2】, </a:t>
            </a:r>
            <a:r>
              <a:rPr lang="zh-CN" altLang="en-US" sz="1800" dirty="0"/>
              <a:t>为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chip</a:t>
            </a:r>
            <a:r>
              <a:rPr lang="zh-CN" altLang="en-US" sz="1800" dirty="0" smtClean="0"/>
              <a:t>复杂的应用向量下进行精确功耗分析，功耗库验证需求十分迫切。目前市场上没有成熟的适用于我司</a:t>
            </a:r>
            <a:r>
              <a:rPr lang="en-US" altLang="zh-CN" sz="1800" dirty="0" err="1" smtClean="0"/>
              <a:t>cpu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ip</a:t>
            </a:r>
            <a:r>
              <a:rPr lang="zh-CN" altLang="en-US" sz="1800" dirty="0" smtClean="0"/>
              <a:t>的功耗库验证商业工具，</a:t>
            </a:r>
            <a:r>
              <a:rPr lang="zh-CN" altLang="en-US" sz="1800" dirty="0"/>
              <a:t>因此</a:t>
            </a:r>
            <a:r>
              <a:rPr lang="zh-CN" altLang="zh-CN" sz="1800" dirty="0" smtClean="0"/>
              <a:t>很</a:t>
            </a:r>
            <a:r>
              <a:rPr lang="zh-CN" altLang="zh-CN" sz="1800" dirty="0"/>
              <a:t>有</a:t>
            </a:r>
            <a:r>
              <a:rPr lang="zh-CN" altLang="zh-CN" sz="1800" dirty="0" smtClean="0"/>
              <a:t>必要</a:t>
            </a:r>
            <a:r>
              <a:rPr lang="zh-CN" altLang="en-US" sz="1800" dirty="0" smtClean="0"/>
              <a:t>自</a:t>
            </a:r>
            <a:r>
              <a:rPr lang="zh-CN" altLang="zh-CN" sz="1800" dirty="0" smtClean="0"/>
              <a:t>建立</a:t>
            </a:r>
            <a:r>
              <a:rPr lang="zh-CN" altLang="zh-CN" sz="1800" dirty="0"/>
              <a:t>一套完整</a:t>
            </a:r>
            <a:r>
              <a:rPr lang="zh-CN" altLang="zh-CN" sz="1800" dirty="0" smtClean="0"/>
              <a:t>的</a:t>
            </a:r>
            <a:r>
              <a:rPr lang="en-US" altLang="zh-CN" sz="1800" dirty="0" err="1" smtClean="0"/>
              <a:t>cpu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ip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自动化功耗分析验证</a:t>
            </a:r>
            <a:r>
              <a:rPr lang="en-US" altLang="zh-CN" sz="1800" dirty="0" smtClean="0"/>
              <a:t>methodology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0962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20227" y="671742"/>
            <a:ext cx="8034337" cy="38856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 smtClean="0"/>
              <a:t>该创新基于</a:t>
            </a:r>
            <a:r>
              <a:rPr lang="zh-CN" altLang="en-US" sz="1800" u="sng" dirty="0" smtClean="0"/>
              <a:t>电路功耗工作</a:t>
            </a:r>
            <a:r>
              <a:rPr lang="zh-CN" altLang="zh-CN" sz="1800" u="sng" dirty="0" smtClean="0"/>
              <a:t>原理和</a:t>
            </a:r>
            <a:r>
              <a:rPr lang="en-US" altLang="zh-CN" sz="1800" u="sng" dirty="0" smtClean="0"/>
              <a:t>FE/BE</a:t>
            </a:r>
            <a:r>
              <a:rPr lang="zh-CN" altLang="zh-CN" sz="1800" u="sng" dirty="0" smtClean="0"/>
              <a:t>工具</a:t>
            </a:r>
            <a:r>
              <a:rPr lang="en-US" altLang="zh-CN" sz="1800" u="sng" dirty="0"/>
              <a:t>Power</a:t>
            </a:r>
            <a:r>
              <a:rPr lang="zh-CN" altLang="zh-CN" sz="1800" u="sng" dirty="0"/>
              <a:t>分析工作原理</a:t>
            </a:r>
            <a:r>
              <a:rPr lang="zh-CN" altLang="zh-CN" sz="1800" dirty="0"/>
              <a:t>，可使用随机产生或用户自定义的</a:t>
            </a:r>
            <a:r>
              <a:rPr lang="en-US" altLang="zh-CN" sz="1800" dirty="0"/>
              <a:t>power vector</a:t>
            </a:r>
            <a:r>
              <a:rPr lang="zh-CN" altLang="zh-CN" sz="1800" dirty="0" smtClean="0"/>
              <a:t>向量</a:t>
            </a:r>
            <a:r>
              <a:rPr lang="zh-CN" altLang="en-US" sz="1800" dirty="0" smtClean="0"/>
              <a:t>对下面两个维度进行自动化验证</a:t>
            </a:r>
            <a:r>
              <a:rPr lang="zh-CN" altLang="en-US" sz="1800" dirty="0"/>
              <a:t>比较</a:t>
            </a:r>
            <a:r>
              <a:rPr lang="zh-CN" altLang="en-US" sz="1800" dirty="0" smtClean="0"/>
              <a:t>分析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1.  </a:t>
            </a:r>
            <a:r>
              <a:rPr lang="zh-CN" altLang="zh-CN" sz="1800" dirty="0" smtClean="0">
                <a:solidFill>
                  <a:srgbClr val="FF0000"/>
                </a:solidFill>
              </a:rPr>
              <a:t>纵向维度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r>
              <a:rPr lang="en-US" altLang="zh-CN" sz="1800" u="sng" dirty="0" err="1" smtClean="0">
                <a:solidFill>
                  <a:srgbClr val="FF0000"/>
                </a:solidFill>
              </a:rPr>
              <a:t>Timinglib</a:t>
            </a:r>
            <a:r>
              <a:rPr lang="en-US" altLang="zh-CN" sz="1800" u="sng" dirty="0" smtClean="0">
                <a:solidFill>
                  <a:srgbClr val="FF0000"/>
                </a:solidFill>
              </a:rPr>
              <a:t> </a:t>
            </a:r>
            <a:r>
              <a:rPr lang="en-US" altLang="zh-CN" sz="1800" u="sng" dirty="0">
                <a:solidFill>
                  <a:srgbClr val="FF0000"/>
                </a:solidFill>
              </a:rPr>
              <a:t>By Pin Power </a:t>
            </a:r>
            <a:r>
              <a:rPr lang="en-US" altLang="zh-CN" sz="1800" dirty="0" smtClean="0">
                <a:solidFill>
                  <a:srgbClr val="FF0000"/>
                </a:solidFill>
              </a:rPr>
              <a:t>vs </a:t>
            </a:r>
            <a:r>
              <a:rPr lang="en-US" altLang="zh-CN" sz="1800" u="sng" dirty="0" err="1" smtClean="0">
                <a:solidFill>
                  <a:srgbClr val="FF0000"/>
                </a:solidFill>
              </a:rPr>
              <a:t>Posim</a:t>
            </a:r>
            <a:r>
              <a:rPr lang="en-US" altLang="zh-CN" sz="1800" u="sng" dirty="0" smtClean="0">
                <a:solidFill>
                  <a:srgbClr val="FF0000"/>
                </a:solidFill>
              </a:rPr>
              <a:t> Spice</a:t>
            </a:r>
          </a:p>
          <a:p>
            <a:pPr marL="0" indent="0">
              <a:buNone/>
            </a:pPr>
            <a:r>
              <a:rPr lang="zh-CN" altLang="en-US" sz="1600" dirty="0" smtClean="0"/>
              <a:t>主要解决： </a:t>
            </a:r>
            <a:r>
              <a:rPr lang="en-US" altLang="zh-CN" sz="1600" dirty="0" err="1" smtClean="0"/>
              <a:t>timinglib</a:t>
            </a:r>
            <a:r>
              <a:rPr lang="en-US" altLang="zh-CN" sz="1600" dirty="0" smtClean="0"/>
              <a:t> power value </a:t>
            </a:r>
            <a:r>
              <a:rPr lang="zh-CN" altLang="en-US" sz="1600" dirty="0" smtClean="0"/>
              <a:t>与 </a:t>
            </a:r>
            <a:r>
              <a:rPr lang="en-US" altLang="zh-CN" sz="1600" dirty="0" err="1" smtClean="0"/>
              <a:t>transitor</a:t>
            </a:r>
            <a:r>
              <a:rPr lang="en-US" altLang="zh-CN" sz="1600" dirty="0" smtClean="0"/>
              <a:t> golden spice</a:t>
            </a:r>
            <a:r>
              <a:rPr lang="zh-CN" altLang="en-US" sz="1600" dirty="0" smtClean="0"/>
              <a:t>之间的验证问题 （</a:t>
            </a:r>
            <a:r>
              <a:rPr lang="en-US" altLang="zh-CN" sz="1600" dirty="0" smtClean="0">
                <a:solidFill>
                  <a:srgbClr val="FF0000"/>
                </a:solidFill>
              </a:rPr>
              <a:t>A=B</a:t>
            </a:r>
            <a:r>
              <a:rPr lang="en-US" altLang="zh-CN" sz="1600" dirty="0" smtClean="0"/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2.  </a:t>
            </a:r>
            <a:r>
              <a:rPr lang="zh-CN" altLang="zh-CN" sz="1800" dirty="0" smtClean="0">
                <a:solidFill>
                  <a:srgbClr val="FF0000"/>
                </a:solidFill>
              </a:rPr>
              <a:t>横向维度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r>
              <a:rPr lang="en-US" altLang="zh-CN" sz="1800" u="sng" dirty="0" err="1" smtClean="0">
                <a:solidFill>
                  <a:srgbClr val="FF0000"/>
                </a:solidFill>
              </a:rPr>
              <a:t>Timinglib</a:t>
            </a:r>
            <a:r>
              <a:rPr lang="en-US" altLang="zh-CN" sz="1800" u="sng" dirty="0" smtClean="0">
                <a:solidFill>
                  <a:srgbClr val="FF0000"/>
                </a:solidFill>
              </a:rPr>
              <a:t> </a:t>
            </a:r>
            <a:r>
              <a:rPr lang="en-US" altLang="zh-CN" sz="1800" u="sng" dirty="0">
                <a:solidFill>
                  <a:srgbClr val="FF0000"/>
                </a:solidFill>
              </a:rPr>
              <a:t>By Pin Power </a:t>
            </a:r>
            <a:r>
              <a:rPr lang="en-US" altLang="zh-CN" sz="1800" dirty="0" smtClean="0">
                <a:solidFill>
                  <a:srgbClr val="FF0000"/>
                </a:solidFill>
              </a:rPr>
              <a:t>vs </a:t>
            </a:r>
            <a:r>
              <a:rPr lang="en-US" altLang="zh-CN" sz="1800" u="sng" dirty="0" smtClean="0">
                <a:solidFill>
                  <a:srgbClr val="FF0000"/>
                </a:solidFill>
              </a:rPr>
              <a:t>FE </a:t>
            </a:r>
            <a:r>
              <a:rPr lang="en-US" altLang="zh-CN" sz="1800" u="sng" dirty="0">
                <a:solidFill>
                  <a:srgbClr val="FF0000"/>
                </a:solidFill>
              </a:rPr>
              <a:t>Power </a:t>
            </a:r>
            <a:r>
              <a:rPr lang="en-US" altLang="zh-CN" sz="1800" u="sng" dirty="0" smtClean="0">
                <a:solidFill>
                  <a:srgbClr val="FF0000"/>
                </a:solidFill>
              </a:rPr>
              <a:t>Complier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主要解决： </a:t>
            </a:r>
            <a:r>
              <a:rPr lang="en-US" altLang="zh-CN" sz="1600" dirty="0" smtClean="0"/>
              <a:t>FE</a:t>
            </a:r>
            <a:r>
              <a:rPr lang="zh-CN" altLang="en-US" sz="1600" dirty="0" smtClean="0"/>
              <a:t>应用功耗分析得到的</a:t>
            </a:r>
            <a:r>
              <a:rPr lang="en-US" altLang="zh-CN" sz="1600" dirty="0" err="1" smtClean="0"/>
              <a:t>ip</a:t>
            </a:r>
            <a:r>
              <a:rPr lang="en-US" altLang="zh-CN" sz="1600" dirty="0" smtClean="0"/>
              <a:t> power</a:t>
            </a:r>
            <a:r>
              <a:rPr lang="zh-CN" altLang="en-US" sz="1600" dirty="0" smtClean="0"/>
              <a:t>是否合理的验证问题 </a:t>
            </a:r>
            <a:r>
              <a:rPr lang="en-US" altLang="zh-CN" sz="1600" dirty="0" smtClean="0"/>
              <a:t>(</a:t>
            </a:r>
            <a:r>
              <a:rPr lang="en-US" altLang="zh-CN" sz="1600" dirty="0" smtClean="0">
                <a:solidFill>
                  <a:srgbClr val="FF0000"/>
                </a:solidFill>
              </a:rPr>
              <a:t>A=C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600" dirty="0" smtClean="0"/>
              <a:t>解决以上维度，数据自洽，从而 </a:t>
            </a:r>
            <a:r>
              <a:rPr lang="en-US" altLang="zh-CN" sz="1600" dirty="0" smtClean="0">
                <a:solidFill>
                  <a:srgbClr val="FF0000"/>
                </a:solidFill>
              </a:rPr>
              <a:t>A=B=C</a:t>
            </a:r>
          </a:p>
          <a:p>
            <a:pPr marL="0" indent="0">
              <a:buNone/>
            </a:pPr>
            <a:endParaRPr lang="en-US" altLang="zh-CN" sz="2000" u="sng" dirty="0" smtClean="0"/>
          </a:p>
        </p:txBody>
      </p:sp>
    </p:spTree>
    <p:extLst>
      <p:ext uri="{BB962C8B-B14F-4D97-AF65-F5344CB8AC3E}">
        <p14:creationId xmlns:p14="http://schemas.microsoft.com/office/powerpoint/2010/main" val="47181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20227" y="671742"/>
            <a:ext cx="8034337" cy="38856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以</a:t>
            </a:r>
            <a:r>
              <a:rPr lang="en-US" altLang="zh-CN" sz="1800" dirty="0" smtClean="0"/>
              <a:t>Memory </a:t>
            </a:r>
            <a:r>
              <a:rPr lang="en-US" altLang="zh-CN" sz="1800" dirty="0" err="1" smtClean="0"/>
              <a:t>ip</a:t>
            </a:r>
            <a:r>
              <a:rPr lang="zh-CN" altLang="en-US" sz="1800" dirty="0" smtClean="0"/>
              <a:t>为例，完整的</a:t>
            </a:r>
            <a:r>
              <a:rPr lang="en-US" altLang="zh-CN" sz="1800" dirty="0" smtClean="0"/>
              <a:t>IP Power </a:t>
            </a:r>
            <a:r>
              <a:rPr lang="zh-CN" altLang="en-US" sz="1800" dirty="0" smtClean="0"/>
              <a:t>信息应该包括如下</a:t>
            </a:r>
            <a:r>
              <a:rPr lang="en-US" altLang="zh-CN" sz="1800" dirty="0" smtClean="0"/>
              <a:t>3 part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smtClean="0">
                <a:solidFill>
                  <a:srgbClr val="FF0000"/>
                </a:solidFill>
              </a:rPr>
              <a:t>Input pin power </a:t>
            </a:r>
            <a:r>
              <a:rPr lang="en-US" altLang="zh-CN" sz="1600" dirty="0" smtClean="0"/>
              <a:t>(hidden power)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smtClean="0">
                <a:solidFill>
                  <a:srgbClr val="FF0000"/>
                </a:solidFill>
              </a:rPr>
              <a:t>Clock pin power </a:t>
            </a:r>
            <a:r>
              <a:rPr lang="en-US" altLang="zh-CN" sz="1600" dirty="0" smtClean="0"/>
              <a:t>(clock active power, including</a:t>
            </a:r>
            <a:r>
              <a:rPr lang="zh-CN" altLang="en-US" sz="1600" dirty="0" smtClean="0"/>
              <a:t>‘</a:t>
            </a:r>
            <a:r>
              <a:rPr lang="en-US" altLang="zh-CN" sz="1600" dirty="0" smtClean="0"/>
              <a:t>when condition’)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smtClean="0">
                <a:solidFill>
                  <a:srgbClr val="FF0000"/>
                </a:solidFill>
              </a:rPr>
              <a:t>Output pin power 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io</a:t>
            </a:r>
            <a:r>
              <a:rPr lang="en-US" altLang="zh-CN" sz="1600" dirty="0" smtClean="0"/>
              <a:t> power only when output pin from 0-&gt;1 or 1-&gt;0)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优点</a:t>
            </a:r>
            <a:r>
              <a:rPr lang="en-US" altLang="zh-CN" sz="1800" dirty="0" smtClean="0"/>
              <a:t>: 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更配合</a:t>
            </a:r>
            <a:r>
              <a:rPr lang="en-US" altLang="zh-CN" sz="1800" dirty="0" smtClean="0"/>
              <a:t>BE/FE power </a:t>
            </a:r>
            <a:r>
              <a:rPr lang="zh-CN" altLang="en-US" sz="1800" dirty="0" smtClean="0"/>
              <a:t>分析工具在</a:t>
            </a:r>
            <a:r>
              <a:rPr lang="en-US" altLang="zh-CN" sz="1800" dirty="0" smtClean="0"/>
              <a:t>dynamic vector</a:t>
            </a:r>
            <a:r>
              <a:rPr lang="zh-CN" altLang="en-US" sz="1800" dirty="0" smtClean="0"/>
              <a:t>下精确分析</a:t>
            </a:r>
            <a:r>
              <a:rPr lang="en-US" altLang="zh-CN" sz="1800" dirty="0" err="1" smtClean="0"/>
              <a:t>ip</a:t>
            </a:r>
            <a:r>
              <a:rPr lang="zh-CN" altLang="en-US" sz="1800" dirty="0" smtClean="0"/>
              <a:t>功耗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缺点：验证困难，若要遍历所有</a:t>
            </a:r>
            <a:r>
              <a:rPr lang="en-US" altLang="zh-CN" sz="1800" dirty="0" smtClean="0"/>
              <a:t>pin spice golden</a:t>
            </a:r>
            <a:r>
              <a:rPr lang="zh-CN" altLang="en-US" sz="1800" dirty="0" smtClean="0"/>
              <a:t>验证则需要</a:t>
            </a:r>
            <a:r>
              <a:rPr lang="en-US" altLang="zh-CN" sz="1800" dirty="0" smtClean="0"/>
              <a:t>run </a:t>
            </a:r>
            <a:r>
              <a:rPr lang="zh-CN" altLang="en-US" sz="1800" dirty="0" smtClean="0"/>
              <a:t>成百上千个不同的</a:t>
            </a:r>
            <a:r>
              <a:rPr lang="en-US" altLang="zh-CN" sz="1800" dirty="0" smtClean="0"/>
              <a:t>simulation</a:t>
            </a:r>
            <a:r>
              <a:rPr lang="zh-CN" altLang="en-US" sz="1800" dirty="0" smtClean="0"/>
              <a:t>进程，</a:t>
            </a:r>
            <a:r>
              <a:rPr lang="zh-CN" altLang="en-US" sz="1800" dirty="0"/>
              <a:t>十分</a:t>
            </a:r>
            <a:r>
              <a:rPr lang="zh-CN" altLang="en-US" sz="1800" dirty="0" smtClean="0"/>
              <a:t>耗时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Example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 2 input cell case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i0/i1 input)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72714"/>
              </p:ext>
            </p:extLst>
          </p:nvPr>
        </p:nvGraphicFramePr>
        <p:xfrm>
          <a:off x="1597959" y="398219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02741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674178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7392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 power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by pin distribute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6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by pin distribute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8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6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5pJ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6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i0=1pJ</a:t>
                      </a:r>
                      <a:r>
                        <a:rPr lang="en-US" altLang="zh-CN" baseline="0" dirty="0" smtClean="0"/>
                        <a:t> / i1=4pJ ?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6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i0=2pJ</a:t>
                      </a:r>
                      <a:r>
                        <a:rPr lang="en-US" altLang="zh-CN" baseline="0" dirty="0" smtClean="0"/>
                        <a:t> / i1=3pJ ?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3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0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20227" y="671742"/>
            <a:ext cx="8034337" cy="38856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D</a:t>
            </a:r>
            <a:r>
              <a:rPr lang="en-US" altLang="zh-CN" sz="1800" dirty="0" smtClean="0"/>
              <a:t>evice Power 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1. Switching Power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2. </a:t>
            </a:r>
            <a:r>
              <a:rPr lang="en-US" altLang="zh-CN" sz="1600" dirty="0" err="1" smtClean="0"/>
              <a:t>Interanl</a:t>
            </a:r>
            <a:r>
              <a:rPr lang="en-US" altLang="zh-CN" sz="1600" dirty="0" smtClean="0"/>
              <a:t> Power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3. Leakage Power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4. FE/BE Power complier </a:t>
            </a:r>
            <a:r>
              <a:rPr lang="en-US" altLang="zh-CN" sz="1600" dirty="0" err="1" smtClean="0"/>
              <a:t>formular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18" y="762617"/>
            <a:ext cx="3554072" cy="2627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05" y="1994355"/>
            <a:ext cx="1448360" cy="5172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611" y="1127405"/>
            <a:ext cx="688601" cy="4726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379" y="2876415"/>
            <a:ext cx="2594709" cy="2500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379" y="3713886"/>
            <a:ext cx="3625065" cy="74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分析流程建立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 dirty="0" smtClean="0"/>
              <a:t>Methodology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117798" y="1097652"/>
            <a:ext cx="827632" cy="2936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User Define </a:t>
            </a:r>
            <a:r>
              <a:rPr lang="en-US" altLang="zh-CN" sz="800" dirty="0">
                <a:solidFill>
                  <a:schemeClr val="tx1"/>
                </a:solidFill>
              </a:rPr>
              <a:t>V</a:t>
            </a:r>
            <a:r>
              <a:rPr lang="en-US" altLang="zh-CN" sz="800" dirty="0" smtClean="0">
                <a:solidFill>
                  <a:schemeClr val="tx1"/>
                </a:solidFill>
              </a:rPr>
              <a:t>ector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938812" y="1114014"/>
            <a:ext cx="827632" cy="2936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FE </a:t>
            </a:r>
            <a:r>
              <a:rPr lang="en-US" altLang="zh-CN" sz="800" dirty="0" err="1">
                <a:solidFill>
                  <a:schemeClr val="tx1"/>
                </a:solidFill>
              </a:rPr>
              <a:t>C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osim</a:t>
            </a:r>
            <a:r>
              <a:rPr lang="en-US" altLang="zh-CN" sz="800" dirty="0" smtClean="0">
                <a:solidFill>
                  <a:schemeClr val="tx1"/>
                </a:solidFill>
              </a:rPr>
              <a:t> </a:t>
            </a:r>
            <a:r>
              <a:rPr lang="en-US" altLang="zh-CN" sz="800" dirty="0">
                <a:solidFill>
                  <a:schemeClr val="tx1"/>
                </a:solidFill>
              </a:rPr>
              <a:t>V</a:t>
            </a:r>
            <a:r>
              <a:rPr lang="en-US" altLang="zh-CN" sz="800" dirty="0" smtClean="0">
                <a:solidFill>
                  <a:schemeClr val="tx1"/>
                </a:solidFill>
              </a:rPr>
              <a:t>ector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96490" y="1925284"/>
            <a:ext cx="1121308" cy="5406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Transitor</a:t>
            </a:r>
            <a:r>
              <a:rPr lang="en-US" altLang="zh-CN" sz="1050" dirty="0" smtClean="0"/>
              <a:t> Spice simulation</a:t>
            </a:r>
            <a:endParaRPr lang="zh-CN" altLang="en-US" sz="1050" dirty="0"/>
          </a:p>
        </p:txBody>
      </p:sp>
      <p:sp>
        <p:nvSpPr>
          <p:cNvPr id="8" name="圆角矩形 7"/>
          <p:cNvSpPr/>
          <p:nvPr/>
        </p:nvSpPr>
        <p:spPr>
          <a:xfrm>
            <a:off x="5890922" y="1925284"/>
            <a:ext cx="1121308" cy="5406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By Pin </a:t>
            </a:r>
            <a:r>
              <a:rPr lang="en-US" altLang="zh-CN" sz="1050" dirty="0" err="1" smtClean="0"/>
              <a:t>Powerlib</a:t>
            </a:r>
            <a:r>
              <a:rPr lang="en-US" altLang="zh-CN" sz="1050" dirty="0" smtClean="0"/>
              <a:t> Apply</a:t>
            </a:r>
            <a:endParaRPr lang="zh-CN" altLang="en-US" sz="1050" dirty="0"/>
          </a:p>
        </p:txBody>
      </p:sp>
      <p:sp>
        <p:nvSpPr>
          <p:cNvPr id="9" name="圆角矩形 8"/>
          <p:cNvSpPr/>
          <p:nvPr/>
        </p:nvSpPr>
        <p:spPr>
          <a:xfrm>
            <a:off x="7766444" y="1925284"/>
            <a:ext cx="1121308" cy="5406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Power Complier </a:t>
            </a:r>
            <a:r>
              <a:rPr lang="en-US" altLang="zh-CN" sz="1050" dirty="0" err="1" smtClean="0"/>
              <a:t>Caculation</a:t>
            </a:r>
            <a:endParaRPr lang="zh-CN" altLang="en-US" sz="1050" dirty="0"/>
          </a:p>
        </p:txBody>
      </p:sp>
      <p:sp>
        <p:nvSpPr>
          <p:cNvPr id="7" name="左右箭头 6"/>
          <p:cNvSpPr/>
          <p:nvPr/>
        </p:nvSpPr>
        <p:spPr>
          <a:xfrm>
            <a:off x="4617215" y="1532497"/>
            <a:ext cx="3710995" cy="45719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617215" y="1564868"/>
            <a:ext cx="45719" cy="29623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8294840" y="1558192"/>
            <a:ext cx="45719" cy="30291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6472712" y="1580783"/>
            <a:ext cx="45719" cy="28032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右箭头 11"/>
          <p:cNvSpPr/>
          <p:nvPr/>
        </p:nvSpPr>
        <p:spPr>
          <a:xfrm>
            <a:off x="6680728" y="1691678"/>
            <a:ext cx="1447249" cy="4571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6686298" y="1720944"/>
            <a:ext cx="45719" cy="140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8086824" y="1713154"/>
            <a:ext cx="45719" cy="140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7379107" y="1407690"/>
            <a:ext cx="45719" cy="295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5517142" y="1392787"/>
            <a:ext cx="45719" cy="13714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996490" y="2939151"/>
            <a:ext cx="1121308" cy="8082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From Spice</a:t>
            </a:r>
          </a:p>
          <a:p>
            <a:pPr algn="ctr"/>
            <a:r>
              <a:rPr lang="en-US" altLang="zh-CN" sz="900" dirty="0" smtClean="0"/>
              <a:t>1. By T Power extract</a:t>
            </a:r>
          </a:p>
          <a:p>
            <a:pPr algn="ctr"/>
            <a:r>
              <a:rPr lang="en-US" altLang="zh-CN" sz="900" dirty="0" smtClean="0"/>
              <a:t>2. Total Power extract</a:t>
            </a:r>
            <a:endParaRPr lang="zh-CN" altLang="en-US" sz="900" dirty="0"/>
          </a:p>
        </p:txBody>
      </p:sp>
      <p:sp>
        <p:nvSpPr>
          <p:cNvPr id="20" name="圆角矩形 19"/>
          <p:cNvSpPr/>
          <p:nvPr/>
        </p:nvSpPr>
        <p:spPr>
          <a:xfrm>
            <a:off x="5912058" y="2939151"/>
            <a:ext cx="1121308" cy="8082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From </a:t>
            </a:r>
            <a:r>
              <a:rPr lang="en-US" altLang="zh-CN" sz="900" dirty="0" err="1" smtClean="0"/>
              <a:t>Powerlib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1. By T Power extract</a:t>
            </a:r>
          </a:p>
          <a:p>
            <a:pPr algn="ctr"/>
            <a:r>
              <a:rPr lang="en-US" altLang="zh-CN" sz="900" dirty="0" smtClean="0"/>
              <a:t>2. Total Power extract</a:t>
            </a:r>
            <a:endParaRPr lang="zh-CN" altLang="en-US" sz="900" dirty="0"/>
          </a:p>
        </p:txBody>
      </p:sp>
      <p:sp>
        <p:nvSpPr>
          <p:cNvPr id="21" name="圆角矩形 20"/>
          <p:cNvSpPr/>
          <p:nvPr/>
        </p:nvSpPr>
        <p:spPr>
          <a:xfrm>
            <a:off x="7779905" y="2912634"/>
            <a:ext cx="1121308" cy="8082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From Power Complier</a:t>
            </a:r>
          </a:p>
          <a:p>
            <a:pPr algn="ctr"/>
            <a:r>
              <a:rPr lang="en-US" altLang="zh-CN" sz="900" dirty="0"/>
              <a:t>1</a:t>
            </a:r>
            <a:r>
              <a:rPr lang="en-US" altLang="zh-CN" sz="900" dirty="0" smtClean="0"/>
              <a:t>. Total Power extract</a:t>
            </a:r>
            <a:endParaRPr lang="zh-CN" altLang="en-US" sz="900" dirty="0"/>
          </a:p>
        </p:txBody>
      </p:sp>
      <p:sp>
        <p:nvSpPr>
          <p:cNvPr id="17" name="下箭头 16"/>
          <p:cNvSpPr/>
          <p:nvPr/>
        </p:nvSpPr>
        <p:spPr>
          <a:xfrm>
            <a:off x="4477053" y="2472589"/>
            <a:ext cx="165859" cy="44671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6368646" y="2472588"/>
            <a:ext cx="165859" cy="44671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8264076" y="2472588"/>
            <a:ext cx="165859" cy="43384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17798" y="3300222"/>
            <a:ext cx="773124" cy="1201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compare</a:t>
            </a:r>
            <a:endParaRPr lang="zh-CN" altLang="en-US" sz="1100" dirty="0"/>
          </a:p>
        </p:txBody>
      </p:sp>
      <p:sp>
        <p:nvSpPr>
          <p:cNvPr id="26" name="下箭头 25"/>
          <p:cNvSpPr/>
          <p:nvPr/>
        </p:nvSpPr>
        <p:spPr>
          <a:xfrm>
            <a:off x="5398121" y="3427037"/>
            <a:ext cx="233611" cy="61404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054502" y="3306897"/>
            <a:ext cx="711942" cy="1201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compare</a:t>
            </a:r>
            <a:endParaRPr lang="zh-CN" altLang="en-US" sz="1050" dirty="0"/>
          </a:p>
        </p:txBody>
      </p:sp>
      <p:sp>
        <p:nvSpPr>
          <p:cNvPr id="29" name="下箭头 28"/>
          <p:cNvSpPr/>
          <p:nvPr/>
        </p:nvSpPr>
        <p:spPr>
          <a:xfrm>
            <a:off x="7313691" y="3433712"/>
            <a:ext cx="226933" cy="61404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925962" y="4094483"/>
            <a:ext cx="3217086" cy="3337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Power compare/Coverage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Caculation</a:t>
            </a:r>
            <a:r>
              <a:rPr lang="en-US" altLang="zh-CN" sz="1200" dirty="0" smtClean="0">
                <a:solidFill>
                  <a:schemeClr val="tx1"/>
                </a:solidFill>
              </a:rPr>
              <a:t> report</a:t>
            </a:r>
          </a:p>
        </p:txBody>
      </p:sp>
      <p:sp>
        <p:nvSpPr>
          <p:cNvPr id="22" name="矩形 21"/>
          <p:cNvSpPr/>
          <p:nvPr/>
        </p:nvSpPr>
        <p:spPr>
          <a:xfrm>
            <a:off x="486898" y="127848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1.  </a:t>
            </a:r>
            <a:r>
              <a:rPr lang="zh-CN" altLang="zh-CN" sz="1200" dirty="0" smtClean="0"/>
              <a:t>纵向</a:t>
            </a:r>
            <a:r>
              <a:rPr lang="zh-CN" altLang="zh-CN" sz="1200" dirty="0"/>
              <a:t>维度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r>
              <a:rPr lang="en-US" altLang="zh-CN" sz="1200" dirty="0" err="1" smtClean="0"/>
              <a:t>Timinglib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By Pin Power vs </a:t>
            </a:r>
            <a:r>
              <a:rPr lang="en-US" altLang="zh-CN" sz="1200" dirty="0" err="1"/>
              <a:t>Posim</a:t>
            </a:r>
            <a:r>
              <a:rPr lang="en-US" altLang="zh-CN" sz="1200" dirty="0"/>
              <a:t> Spice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2.  </a:t>
            </a:r>
            <a:r>
              <a:rPr lang="zh-CN" altLang="zh-CN" sz="1200" dirty="0" smtClean="0"/>
              <a:t>横向</a:t>
            </a:r>
            <a:r>
              <a:rPr lang="zh-CN" altLang="zh-CN" sz="1200" dirty="0"/>
              <a:t>维度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r>
              <a:rPr lang="en-US" altLang="zh-CN" sz="1200" dirty="0" err="1" smtClean="0"/>
              <a:t>Timinglib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By Pin Power vs FE Power </a:t>
            </a:r>
            <a:r>
              <a:rPr lang="en-US" altLang="zh-CN" sz="1200" dirty="0" smtClean="0"/>
              <a:t>Complier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3.  Power compare</a:t>
            </a:r>
          </a:p>
          <a:p>
            <a:r>
              <a:rPr lang="en-US" altLang="zh-CN" sz="1200" dirty="0" smtClean="0">
                <a:sym typeface="Wingdings" panose="05000000000000000000" pitchFamily="2" charset="2"/>
              </a:rPr>
              <a:t>-- </a:t>
            </a:r>
            <a:r>
              <a:rPr lang="en-US" altLang="zh-CN" sz="1200" dirty="0" smtClean="0"/>
              <a:t>By </a:t>
            </a:r>
            <a:r>
              <a:rPr lang="en-US" altLang="zh-CN" sz="1200" dirty="0" err="1" smtClean="0"/>
              <a:t>Tcyc</a:t>
            </a:r>
            <a:r>
              <a:rPr lang="en-US" altLang="zh-CN" sz="1200" dirty="0" smtClean="0"/>
              <a:t> Power extract compare</a:t>
            </a:r>
          </a:p>
          <a:p>
            <a:r>
              <a:rPr lang="en-US" altLang="zh-CN" sz="1200" dirty="0" smtClean="0"/>
              <a:t>-- Total power extract compare</a:t>
            </a:r>
          </a:p>
          <a:p>
            <a:r>
              <a:rPr lang="en-US" altLang="zh-CN" sz="1200" dirty="0" smtClean="0"/>
              <a:t>-- </a:t>
            </a:r>
            <a:r>
              <a:rPr lang="en-US" altLang="zh-CN" sz="1200" dirty="0" err="1"/>
              <a:t>C</a:t>
            </a:r>
            <a:r>
              <a:rPr lang="en-US" altLang="zh-CN" sz="1200" dirty="0" err="1" smtClean="0"/>
              <a:t>overge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caculation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924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分析流程建立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 dirty="0" smtClean="0"/>
              <a:t>Input &amp; Script</a:t>
            </a:r>
          </a:p>
          <a:p>
            <a:pPr marL="457200" indent="-457200">
              <a:buAutoNum type="arabicPeriod"/>
            </a:pPr>
            <a:r>
              <a:rPr lang="en-US" altLang="zh-CN" sz="1400" dirty="0" smtClean="0"/>
              <a:t>Behavior model</a:t>
            </a:r>
          </a:p>
          <a:p>
            <a:pPr marL="457200" indent="-457200">
              <a:buAutoNum type="arabicPeriod"/>
            </a:pPr>
            <a:r>
              <a:rPr lang="en-US" altLang="zh-CN" sz="1400" dirty="0" smtClean="0"/>
              <a:t>By pin power </a:t>
            </a:r>
            <a:r>
              <a:rPr lang="en-US" altLang="zh-CN" sz="1400" dirty="0" err="1" smtClean="0"/>
              <a:t>timinglib</a:t>
            </a:r>
            <a:endParaRPr lang="en-US" altLang="zh-CN" sz="1400" dirty="0" smtClean="0"/>
          </a:p>
          <a:p>
            <a:pPr marL="457200" indent="-457200">
              <a:buAutoNum type="arabicPeriod"/>
            </a:pPr>
            <a:r>
              <a:rPr lang="en-US" altLang="zh-CN" sz="1400" dirty="0" err="1" smtClean="0"/>
              <a:t>Presim</a:t>
            </a:r>
            <a:r>
              <a:rPr lang="en-US" altLang="zh-CN" sz="1400" dirty="0" smtClean="0"/>
              <a:t> netlist</a:t>
            </a:r>
          </a:p>
          <a:p>
            <a:pPr marL="457200" indent="-457200">
              <a:buAutoNum type="arabicPeriod"/>
            </a:pPr>
            <a:r>
              <a:rPr lang="en-US" altLang="zh-CN" sz="1400" dirty="0" err="1" smtClean="0"/>
              <a:t>Postsim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netlist</a:t>
            </a:r>
          </a:p>
          <a:p>
            <a:pPr marL="457200" indent="-457200">
              <a:buAutoNum type="arabicPeriod"/>
            </a:pPr>
            <a:r>
              <a:rPr lang="en-US" altLang="zh-CN" sz="1400" dirty="0" smtClean="0"/>
              <a:t>Spice model</a:t>
            </a:r>
            <a:endParaRPr lang="en-US" altLang="zh-CN" sz="1400" dirty="0" smtClean="0"/>
          </a:p>
          <a:p>
            <a:pPr marL="457200" indent="-457200">
              <a:buAutoNum type="arabicPeriod"/>
            </a:pPr>
            <a:r>
              <a:rPr lang="en-US" altLang="zh-CN" sz="1400" dirty="0" smtClean="0"/>
              <a:t>Spice vector</a:t>
            </a:r>
          </a:p>
          <a:p>
            <a:pPr marL="457200" indent="-457200">
              <a:buAutoNum type="arabicPeriod"/>
            </a:pPr>
            <a:r>
              <a:rPr lang="en-US" altLang="zh-CN" sz="1400" dirty="0" smtClean="0"/>
              <a:t>FE chip </a:t>
            </a:r>
            <a:r>
              <a:rPr lang="en-US" altLang="zh-CN" sz="1400" dirty="0" err="1" smtClean="0"/>
              <a:t>cosim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vector</a:t>
            </a:r>
          </a:p>
          <a:p>
            <a:pPr marL="457200" indent="-457200">
              <a:buAutoNum type="arabicPeriod"/>
            </a:pP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 smtClean="0"/>
              <a:t>一次性</a:t>
            </a:r>
            <a:r>
              <a:rPr lang="en-US" altLang="zh-CN" sz="1400" dirty="0" smtClean="0"/>
              <a:t>including</a:t>
            </a:r>
            <a:r>
              <a:rPr lang="zh-CN" altLang="en-US" sz="1400" dirty="0" smtClean="0"/>
              <a:t>，一键自动</a:t>
            </a:r>
            <a:r>
              <a:rPr lang="en-US" altLang="zh-CN" sz="1400" dirty="0" smtClean="0"/>
              <a:t>run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85" y="762617"/>
            <a:ext cx="45815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分析流程建立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Report</a:t>
            </a:r>
          </a:p>
          <a:p>
            <a:pPr marL="0" indent="0">
              <a:buNone/>
            </a:pPr>
            <a:r>
              <a:rPr lang="en-US" altLang="zh-CN" sz="2000" dirty="0" smtClean="0"/>
              <a:t>cellname_power_detail.log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该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描述了分析过程的详细信息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/>
              <a:t>cellname_powercompare.log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该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内容包含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spice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power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lib power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的实际比较结果，即实现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A=B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的验证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/>
              <a:t>cellname_toggle.log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该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内容包含每个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pin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toggle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lib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power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by pin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FE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power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compiler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的比较结果，即实现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B=C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的验证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/>
              <a:t>x</a:t>
            </a:r>
            <a:r>
              <a:rPr lang="en-US" altLang="zh-CN" sz="2000" dirty="0" smtClean="0"/>
              <a:t>acoverage.log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该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内容包含的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array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以及外围电路的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coverage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4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2_Office 主题">
      <a:majorFont>
        <a:latin typeface="Arial Black"/>
        <a:ea typeface="新細明體"/>
        <a:cs typeface="微软雅黑"/>
      </a:majorFont>
      <a:minorFont>
        <a:latin typeface="微软雅黑"/>
        <a:ea typeface="新細明體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2_Office 主题">
      <a:majorFont>
        <a:latin typeface="Arial Black"/>
        <a:ea typeface="新細明體"/>
        <a:cs typeface="微软雅黑"/>
      </a:majorFont>
      <a:minorFont>
        <a:latin typeface="微软雅黑"/>
        <a:ea typeface="新細明體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调整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24169</TotalTime>
  <Words>910</Words>
  <Application>Microsoft Office PowerPoint</Application>
  <PresentationFormat>全屏显示(16:9)</PresentationFormat>
  <Paragraphs>135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新細明體</vt:lpstr>
      <vt:lpstr>黑体</vt:lpstr>
      <vt:lpstr>华康雅宋体W9(P)</vt:lpstr>
      <vt:lpstr>宋体</vt:lpstr>
      <vt:lpstr>微软雅黑</vt:lpstr>
      <vt:lpstr>Arial</vt:lpstr>
      <vt:lpstr>Arial Black</vt:lpstr>
      <vt:lpstr>Calibri</vt:lpstr>
      <vt:lpstr>Wingdings</vt:lpstr>
      <vt:lpstr>2_Office 主题</vt:lpstr>
      <vt:lpstr>3_Office 主题</vt:lpstr>
      <vt:lpstr>2_调整</vt:lpstr>
      <vt:lpstr>IP Power Verify and Coverage Calculate Methodology</vt:lpstr>
      <vt:lpstr>Agenda</vt:lpstr>
      <vt:lpstr>背景</vt:lpstr>
      <vt:lpstr>创新</vt:lpstr>
      <vt:lpstr>原理</vt:lpstr>
      <vt:lpstr>原理</vt:lpstr>
      <vt:lpstr>分析流程建立</vt:lpstr>
      <vt:lpstr>分析流程建立</vt:lpstr>
      <vt:lpstr>分析流程建立</vt:lpstr>
      <vt:lpstr>分析流程建立</vt:lpstr>
      <vt:lpstr>分析流程建立</vt:lpstr>
      <vt:lpstr>分析流程建立</vt:lpstr>
      <vt:lpstr>分析流程建立</vt:lpstr>
      <vt:lpstr>分析流程建立</vt:lpstr>
      <vt:lpstr>亮点</vt:lpstr>
      <vt:lpstr>应用领域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点击此处编辑标题</dc:title>
  <dc:creator>Joo Chen 陈绍雄</dc:creator>
  <cp:lastModifiedBy>Jason YS. Chen</cp:lastModifiedBy>
  <cp:revision>2162</cp:revision>
  <cp:lastPrinted>2016-01-07T10:51:36Z</cp:lastPrinted>
  <dcterms:created xsi:type="dcterms:W3CDTF">2012-10-11T03:18:00Z</dcterms:created>
  <dcterms:modified xsi:type="dcterms:W3CDTF">2017-12-25T03:56:44Z</dcterms:modified>
</cp:coreProperties>
</file>