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81" r:id="rId2"/>
    <p:sldId id="257" r:id="rId3"/>
    <p:sldId id="283" r:id="rId4"/>
    <p:sldId id="282" r:id="rId5"/>
    <p:sldId id="260" r:id="rId6"/>
    <p:sldId id="261" r:id="rId7"/>
    <p:sldId id="258" r:id="rId8"/>
    <p:sldId id="285" r:id="rId9"/>
    <p:sldId id="263" r:id="rId10"/>
    <p:sldId id="286" r:id="rId11"/>
    <p:sldId id="264" r:id="rId12"/>
    <p:sldId id="265" r:id="rId13"/>
    <p:sldId id="266" r:id="rId14"/>
    <p:sldId id="284" r:id="rId15"/>
    <p:sldId id="267" r:id="rId16"/>
    <p:sldId id="271" r:id="rId17"/>
    <p:sldId id="269" r:id="rId18"/>
    <p:sldId id="262" r:id="rId19"/>
    <p:sldId id="270" r:id="rId20"/>
    <p:sldId id="272" r:id="rId21"/>
    <p:sldId id="276" r:id="rId22"/>
    <p:sldId id="268" r:id="rId23"/>
    <p:sldId id="274" r:id="rId24"/>
    <p:sldId id="277" r:id="rId25"/>
    <p:sldId id="278" r:id="rId26"/>
    <p:sldId id="279" r:id="rId27"/>
    <p:sldId id="280" r:id="rId2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1979" userDrawn="1">
          <p15:clr>
            <a:srgbClr val="A4A3A4"/>
          </p15:clr>
        </p15:guide>
        <p15:guide id="3" pos="710" userDrawn="1">
          <p15:clr>
            <a:srgbClr val="A4A3A4"/>
          </p15:clr>
        </p15:guide>
        <p15:guide id="4" orient="horz" pos="1202" userDrawn="1">
          <p15:clr>
            <a:srgbClr val="A4A3A4"/>
          </p15:clr>
        </p15:guide>
        <p15:guide id="5" orient="horz" pos="3067" userDrawn="1">
          <p15:clr>
            <a:srgbClr val="A4A3A4"/>
          </p15:clr>
        </p15:guide>
        <p15:guide id="6" pos="1300" userDrawn="1">
          <p15:clr>
            <a:srgbClr val="A4A3A4"/>
          </p15:clr>
        </p15:guide>
        <p15:guide id="7" pos="2116" userDrawn="1">
          <p15:clr>
            <a:srgbClr val="A4A3A4"/>
          </p15:clr>
        </p15:guide>
        <p15:guide id="8" pos="2950" userDrawn="1">
          <p15:clr>
            <a:srgbClr val="A4A3A4"/>
          </p15:clr>
        </p15:guide>
        <p15:guide id="9" pos="3795" userDrawn="1">
          <p15:clr>
            <a:srgbClr val="A4A3A4"/>
          </p15:clr>
        </p15:guide>
        <p15:guide id="10" pos="4608" userDrawn="1">
          <p15:clr>
            <a:srgbClr val="A4A3A4"/>
          </p15:clr>
        </p15:guide>
        <p15:guide id="11" orient="horz" pos="1480" userDrawn="1">
          <p15:clr>
            <a:srgbClr val="A4A3A4"/>
          </p15:clr>
        </p15:guide>
        <p15:guide id="12" orient="horz" pos="2296" userDrawn="1">
          <p15:clr>
            <a:srgbClr val="A4A3A4"/>
          </p15:clr>
        </p15:guide>
        <p15:guide id="13" pos="5436" userDrawn="1">
          <p15:clr>
            <a:srgbClr val="A4A3A4"/>
          </p15:clr>
        </p15:guide>
        <p15:guide id="14" pos="6264" userDrawn="1">
          <p15:clr>
            <a:srgbClr val="A4A3A4"/>
          </p15:clr>
        </p15:guide>
        <p15:guide id="15" orient="horz" pos="3140" userDrawn="1">
          <p15:clr>
            <a:srgbClr val="A4A3A4"/>
          </p15:clr>
        </p15:guide>
        <p15:guide id="16" orient="horz" pos="1570" userDrawn="1">
          <p15:clr>
            <a:srgbClr val="A4A3A4"/>
          </p15:clr>
        </p15:guide>
        <p15:guide id="17" orient="horz" pos="2368" userDrawn="1">
          <p15:clr>
            <a:srgbClr val="A4A3A4"/>
          </p15:clr>
        </p15:guide>
        <p15:guide id="18" orient="horz" pos="3224" userDrawn="1">
          <p15:clr>
            <a:srgbClr val="A4A3A4"/>
          </p15:clr>
        </p15:guide>
        <p15:guide id="19" orient="horz" pos="84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90" autoAdjust="0"/>
    <p:restoredTop sz="95202" autoAdjust="0"/>
  </p:normalViewPr>
  <p:slideViewPr>
    <p:cSldViewPr snapToObjects="1">
      <p:cViewPr>
        <p:scale>
          <a:sx n="210" d="100"/>
          <a:sy n="210" d="100"/>
        </p:scale>
        <p:origin x="1568" y="184"/>
      </p:cViewPr>
      <p:guideLst>
        <p:guide orient="horz" pos="1979"/>
        <p:guide pos="710"/>
        <p:guide orient="horz" pos="1202"/>
        <p:guide orient="horz" pos="3067"/>
        <p:guide pos="1300"/>
        <p:guide pos="2116"/>
        <p:guide pos="2950"/>
        <p:guide pos="3795"/>
        <p:guide pos="4608"/>
        <p:guide orient="horz" pos="1480"/>
        <p:guide orient="horz" pos="2296"/>
        <p:guide pos="5436"/>
        <p:guide pos="6264"/>
        <p:guide orient="horz" pos="3140"/>
        <p:guide orient="horz" pos="1570"/>
        <p:guide orient="horz" pos="2368"/>
        <p:guide orient="horz" pos="3224"/>
        <p:guide orient="horz" pos="84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맑은 고딕"/>
      </a:defRPr>
    </a:lvl1pPr>
    <a:lvl2pPr indent="228600" latinLnBrk="0">
      <a:defRPr sz="1200">
        <a:latin typeface="+mj-lt"/>
        <a:ea typeface="+mj-ea"/>
        <a:cs typeface="+mj-cs"/>
        <a:sym typeface="맑은 고딕"/>
      </a:defRPr>
    </a:lvl2pPr>
    <a:lvl3pPr indent="457200" latinLnBrk="0">
      <a:defRPr sz="1200">
        <a:latin typeface="+mj-lt"/>
        <a:ea typeface="+mj-ea"/>
        <a:cs typeface="+mj-cs"/>
        <a:sym typeface="맑은 고딕"/>
      </a:defRPr>
    </a:lvl3pPr>
    <a:lvl4pPr indent="685800" latinLnBrk="0">
      <a:defRPr sz="1200">
        <a:latin typeface="+mj-lt"/>
        <a:ea typeface="+mj-ea"/>
        <a:cs typeface="+mj-cs"/>
        <a:sym typeface="맑은 고딕"/>
      </a:defRPr>
    </a:lvl4pPr>
    <a:lvl5pPr indent="914400" latinLnBrk="0">
      <a:defRPr sz="1200">
        <a:latin typeface="+mj-lt"/>
        <a:ea typeface="+mj-ea"/>
        <a:cs typeface="+mj-cs"/>
        <a:sym typeface="맑은 고딕"/>
      </a:defRPr>
    </a:lvl5pPr>
    <a:lvl6pPr indent="1143000" latinLnBrk="0">
      <a:defRPr sz="1200">
        <a:latin typeface="+mj-lt"/>
        <a:ea typeface="+mj-ea"/>
        <a:cs typeface="+mj-cs"/>
        <a:sym typeface="맑은 고딕"/>
      </a:defRPr>
    </a:lvl6pPr>
    <a:lvl7pPr indent="1371600" latinLnBrk="0">
      <a:defRPr sz="1200">
        <a:latin typeface="+mj-lt"/>
        <a:ea typeface="+mj-ea"/>
        <a:cs typeface="+mj-cs"/>
        <a:sym typeface="맑은 고딕"/>
      </a:defRPr>
    </a:lvl7pPr>
    <a:lvl8pPr indent="1600200" latinLnBrk="0">
      <a:defRPr sz="1200">
        <a:latin typeface="+mj-lt"/>
        <a:ea typeface="+mj-ea"/>
        <a:cs typeface="+mj-cs"/>
        <a:sym typeface="맑은 고딕"/>
      </a:defRPr>
    </a:lvl8pPr>
    <a:lvl9pPr indent="1828800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A2BF2-AC9C-6142-970B-A429692D887A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39960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948289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A2BF2-AC9C-6142-970B-A429692D887A}" type="slidenum">
              <a:rPr kumimoji="1" lang="ko-KR" altLang="en-US" smtClean="0"/>
              <a:t>23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92564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A2BF2-AC9C-6142-970B-A429692D887A}" type="slidenum">
              <a:rPr kumimoji="1" lang="ko-KR" altLang="en-US" smtClean="0"/>
              <a:t>24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9687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A2BF2-AC9C-6142-970B-A429692D887A}" type="slidenum">
              <a:rPr kumimoji="1" lang="ko-KR" altLang="en-US" smtClean="0"/>
              <a:t>25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18252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A2BF2-AC9C-6142-970B-A429692D887A}" type="slidenum">
              <a:rPr kumimoji="1" lang="ko-KR" altLang="en-US" smtClean="0"/>
              <a:t>26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97576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3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9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8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73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83" name="그림 개체 틀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3EE36-CC6F-3A43-BAC0-5A4DF7089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E516DE-F159-CE47-BF49-E3B6971D7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F8B7C7-C4AC-F449-AD6E-D081BF200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EF572-AB61-8A41-8CE6-0D464F5396E4}" type="datetimeFigureOut">
              <a:rPr kumimoji="1" lang="ko-KR" altLang="en-US" smtClean="0"/>
              <a:t>2023. 1. 30.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D87408-B952-994D-9260-1843A386F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067CA2-DCD1-5948-A74F-CA6D43EF2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7118-E879-624B-B75F-33C3746B4AA9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9825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4.png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113.png"/><Relationship Id="rId18" Type="http://schemas.openxmlformats.org/officeDocument/2006/relationships/image" Target="../media/image118.png"/><Relationship Id="rId3" Type="http://schemas.openxmlformats.org/officeDocument/2006/relationships/image" Target="../media/image3.emf"/><Relationship Id="rId7" Type="http://schemas.openxmlformats.org/officeDocument/2006/relationships/image" Target="../media/image107.png"/><Relationship Id="rId12" Type="http://schemas.openxmlformats.org/officeDocument/2006/relationships/image" Target="../media/image112.png"/><Relationship Id="rId17" Type="http://schemas.openxmlformats.org/officeDocument/2006/relationships/image" Target="../media/image117.png"/><Relationship Id="rId2" Type="http://schemas.openxmlformats.org/officeDocument/2006/relationships/image" Target="../media/image105.png"/><Relationship Id="rId16" Type="http://schemas.openxmlformats.org/officeDocument/2006/relationships/image" Target="../media/image1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6.png"/><Relationship Id="rId11" Type="http://schemas.openxmlformats.org/officeDocument/2006/relationships/image" Target="../media/image111.png"/><Relationship Id="rId5" Type="http://schemas.openxmlformats.org/officeDocument/2006/relationships/image" Target="../media/image5.emf"/><Relationship Id="rId15" Type="http://schemas.openxmlformats.org/officeDocument/2006/relationships/image" Target="../media/image115.png"/><Relationship Id="rId10" Type="http://schemas.openxmlformats.org/officeDocument/2006/relationships/image" Target="../media/image110.png"/><Relationship Id="rId19" Type="http://schemas.openxmlformats.org/officeDocument/2006/relationships/image" Target="../media/image119.png"/><Relationship Id="rId4" Type="http://schemas.openxmlformats.org/officeDocument/2006/relationships/image" Target="../media/image4.emf"/><Relationship Id="rId9" Type="http://schemas.openxmlformats.org/officeDocument/2006/relationships/image" Target="../media/image109.png"/><Relationship Id="rId14" Type="http://schemas.openxmlformats.org/officeDocument/2006/relationships/image" Target="../media/image1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image" Target="../media/image128.png"/><Relationship Id="rId3" Type="http://schemas.openxmlformats.org/officeDocument/2006/relationships/image" Target="../media/image121.png"/><Relationship Id="rId7" Type="http://schemas.openxmlformats.org/officeDocument/2006/relationships/image" Target="../media/image125.png"/><Relationship Id="rId12" Type="http://schemas.openxmlformats.org/officeDocument/2006/relationships/image" Target="../media/image127.png"/><Relationship Id="rId17" Type="http://schemas.openxmlformats.org/officeDocument/2006/relationships/image" Target="../media/image132.png"/><Relationship Id="rId2" Type="http://schemas.openxmlformats.org/officeDocument/2006/relationships/image" Target="../media/image120.png"/><Relationship Id="rId16" Type="http://schemas.openxmlformats.org/officeDocument/2006/relationships/image" Target="../media/image1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4.png"/><Relationship Id="rId11" Type="http://schemas.openxmlformats.org/officeDocument/2006/relationships/image" Target="../media/image126.png"/><Relationship Id="rId5" Type="http://schemas.openxmlformats.org/officeDocument/2006/relationships/image" Target="../media/image123.png"/><Relationship Id="rId15" Type="http://schemas.openxmlformats.org/officeDocument/2006/relationships/image" Target="../media/image130.png"/><Relationship Id="rId10" Type="http://schemas.openxmlformats.org/officeDocument/2006/relationships/image" Target="../media/image5.emf"/><Relationship Id="rId4" Type="http://schemas.openxmlformats.org/officeDocument/2006/relationships/image" Target="../media/image122.png"/><Relationship Id="rId9" Type="http://schemas.openxmlformats.org/officeDocument/2006/relationships/image" Target="../media/image4.emf"/><Relationship Id="rId14" Type="http://schemas.openxmlformats.org/officeDocument/2006/relationships/image" Target="../media/image12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image" Target="../media/image141.png"/><Relationship Id="rId3" Type="http://schemas.openxmlformats.org/officeDocument/2006/relationships/image" Target="../media/image134.png"/><Relationship Id="rId7" Type="http://schemas.openxmlformats.org/officeDocument/2006/relationships/image" Target="../media/image4.emf"/><Relationship Id="rId12" Type="http://schemas.openxmlformats.org/officeDocument/2006/relationships/image" Target="../media/image140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11" Type="http://schemas.openxmlformats.org/officeDocument/2006/relationships/image" Target="../media/image139.png"/><Relationship Id="rId5" Type="http://schemas.openxmlformats.org/officeDocument/2006/relationships/image" Target="../media/image136.png"/><Relationship Id="rId10" Type="http://schemas.openxmlformats.org/officeDocument/2006/relationships/image" Target="../media/image138.png"/><Relationship Id="rId4" Type="http://schemas.openxmlformats.org/officeDocument/2006/relationships/image" Target="../media/image135.png"/><Relationship Id="rId9" Type="http://schemas.openxmlformats.org/officeDocument/2006/relationships/image" Target="../media/image137.png"/><Relationship Id="rId14" Type="http://schemas.openxmlformats.org/officeDocument/2006/relationships/image" Target="../media/image14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7" Type="http://schemas.openxmlformats.org/officeDocument/2006/relationships/image" Target="../media/image145.emf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3" Type="http://schemas.openxmlformats.org/officeDocument/2006/relationships/image" Target="../media/image3.emf"/><Relationship Id="rId7" Type="http://schemas.openxmlformats.org/officeDocument/2006/relationships/image" Target="../media/image148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7.png"/><Relationship Id="rId5" Type="http://schemas.openxmlformats.org/officeDocument/2006/relationships/image" Target="../media/image5.emf"/><Relationship Id="rId10" Type="http://schemas.openxmlformats.org/officeDocument/2006/relationships/image" Target="../media/image151.png"/><Relationship Id="rId4" Type="http://schemas.openxmlformats.org/officeDocument/2006/relationships/image" Target="../media/image4.emf"/><Relationship Id="rId9" Type="http://schemas.openxmlformats.org/officeDocument/2006/relationships/image" Target="../media/image15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image" Target="../media/image153.png"/><Relationship Id="rId7" Type="http://schemas.openxmlformats.org/officeDocument/2006/relationships/image" Target="../media/image3.emf"/><Relationship Id="rId12" Type="http://schemas.openxmlformats.org/officeDocument/2006/relationships/image" Target="../media/image159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6.png"/><Relationship Id="rId11" Type="http://schemas.openxmlformats.org/officeDocument/2006/relationships/image" Target="../media/image158.png"/><Relationship Id="rId5" Type="http://schemas.openxmlformats.org/officeDocument/2006/relationships/image" Target="../media/image155.png"/><Relationship Id="rId10" Type="http://schemas.openxmlformats.org/officeDocument/2006/relationships/image" Target="../media/image157.png"/><Relationship Id="rId4" Type="http://schemas.openxmlformats.org/officeDocument/2006/relationships/image" Target="../media/image154.png"/><Relationship Id="rId9" Type="http://schemas.openxmlformats.org/officeDocument/2006/relationships/image" Target="../media/image5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image" Target="../media/image168.png"/><Relationship Id="rId3" Type="http://schemas.openxmlformats.org/officeDocument/2006/relationships/image" Target="../media/image161.png"/><Relationship Id="rId7" Type="http://schemas.openxmlformats.org/officeDocument/2006/relationships/image" Target="../media/image165.png"/><Relationship Id="rId12" Type="http://schemas.openxmlformats.org/officeDocument/2006/relationships/image" Target="../media/image167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4.png"/><Relationship Id="rId11" Type="http://schemas.openxmlformats.org/officeDocument/2006/relationships/image" Target="../media/image166.png"/><Relationship Id="rId5" Type="http://schemas.openxmlformats.org/officeDocument/2006/relationships/image" Target="../media/image163.png"/><Relationship Id="rId10" Type="http://schemas.openxmlformats.org/officeDocument/2006/relationships/image" Target="../media/image5.emf"/><Relationship Id="rId4" Type="http://schemas.openxmlformats.org/officeDocument/2006/relationships/image" Target="../media/image162.png"/><Relationship Id="rId9" Type="http://schemas.openxmlformats.org/officeDocument/2006/relationships/image" Target="../media/image4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png"/><Relationship Id="rId13" Type="http://schemas.openxmlformats.org/officeDocument/2006/relationships/image" Target="../media/image177.png"/><Relationship Id="rId18" Type="http://schemas.openxmlformats.org/officeDocument/2006/relationships/image" Target="../media/image182.png"/><Relationship Id="rId3" Type="http://schemas.openxmlformats.org/officeDocument/2006/relationships/image" Target="../media/image4.emf"/><Relationship Id="rId7" Type="http://schemas.openxmlformats.org/officeDocument/2006/relationships/image" Target="../media/image171.png"/><Relationship Id="rId12" Type="http://schemas.openxmlformats.org/officeDocument/2006/relationships/image" Target="../media/image176.png"/><Relationship Id="rId17" Type="http://schemas.openxmlformats.org/officeDocument/2006/relationships/image" Target="../media/image181.png"/><Relationship Id="rId2" Type="http://schemas.openxmlformats.org/officeDocument/2006/relationships/image" Target="../media/image3.emf"/><Relationship Id="rId16" Type="http://schemas.openxmlformats.org/officeDocument/2006/relationships/image" Target="../media/image180.png"/><Relationship Id="rId20" Type="http://schemas.openxmlformats.org/officeDocument/2006/relationships/image" Target="../media/image184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0.png"/><Relationship Id="rId11" Type="http://schemas.openxmlformats.org/officeDocument/2006/relationships/image" Target="../media/image175.png"/><Relationship Id="rId5" Type="http://schemas.openxmlformats.org/officeDocument/2006/relationships/image" Target="../media/image169.png"/><Relationship Id="rId15" Type="http://schemas.openxmlformats.org/officeDocument/2006/relationships/image" Target="../media/image179.png"/><Relationship Id="rId10" Type="http://schemas.openxmlformats.org/officeDocument/2006/relationships/image" Target="../media/image174.png"/><Relationship Id="rId19" Type="http://schemas.openxmlformats.org/officeDocument/2006/relationships/image" Target="../media/image183.png"/><Relationship Id="rId4" Type="http://schemas.openxmlformats.org/officeDocument/2006/relationships/image" Target="../media/image5.emf"/><Relationship Id="rId9" Type="http://schemas.openxmlformats.org/officeDocument/2006/relationships/image" Target="../media/image173.png"/><Relationship Id="rId14" Type="http://schemas.openxmlformats.org/officeDocument/2006/relationships/image" Target="../media/image17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image" Target="../media/image193.png"/><Relationship Id="rId3" Type="http://schemas.openxmlformats.org/officeDocument/2006/relationships/image" Target="../media/image186.png"/><Relationship Id="rId7" Type="http://schemas.openxmlformats.org/officeDocument/2006/relationships/image" Target="../media/image4.emf"/><Relationship Id="rId12" Type="http://schemas.openxmlformats.org/officeDocument/2006/relationships/image" Target="../media/image192.png"/><Relationship Id="rId2" Type="http://schemas.openxmlformats.org/officeDocument/2006/relationships/image" Target="../media/image18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11" Type="http://schemas.openxmlformats.org/officeDocument/2006/relationships/image" Target="../media/image191.png"/><Relationship Id="rId5" Type="http://schemas.openxmlformats.org/officeDocument/2006/relationships/image" Target="../media/image188.png"/><Relationship Id="rId10" Type="http://schemas.openxmlformats.org/officeDocument/2006/relationships/image" Target="../media/image190.png"/><Relationship Id="rId4" Type="http://schemas.openxmlformats.org/officeDocument/2006/relationships/image" Target="../media/image187.png"/><Relationship Id="rId9" Type="http://schemas.openxmlformats.org/officeDocument/2006/relationships/image" Target="../media/image189.png"/><Relationship Id="rId14" Type="http://schemas.openxmlformats.org/officeDocument/2006/relationships/image" Target="../media/image19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emf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emf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emf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png"/><Relationship Id="rId3" Type="http://schemas.openxmlformats.org/officeDocument/2006/relationships/image" Target="../media/image4.emf"/><Relationship Id="rId7" Type="http://schemas.openxmlformats.org/officeDocument/2006/relationships/image" Target="../media/image197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6.png"/><Relationship Id="rId5" Type="http://schemas.openxmlformats.org/officeDocument/2006/relationships/image" Target="../media/image195.png"/><Relationship Id="rId4" Type="http://schemas.openxmlformats.org/officeDocument/2006/relationships/image" Target="../media/image5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2.png"/><Relationship Id="rId3" Type="http://schemas.openxmlformats.org/officeDocument/2006/relationships/image" Target="../media/image4.emf"/><Relationship Id="rId7" Type="http://schemas.openxmlformats.org/officeDocument/2006/relationships/image" Target="../media/image201.png"/><Relationship Id="rId12" Type="http://schemas.openxmlformats.org/officeDocument/2006/relationships/image" Target="../media/image206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0.png"/><Relationship Id="rId11" Type="http://schemas.openxmlformats.org/officeDocument/2006/relationships/image" Target="../media/image205.png"/><Relationship Id="rId5" Type="http://schemas.openxmlformats.org/officeDocument/2006/relationships/image" Target="../media/image199.png"/><Relationship Id="rId10" Type="http://schemas.openxmlformats.org/officeDocument/2006/relationships/image" Target="../media/image204.png"/><Relationship Id="rId4" Type="http://schemas.openxmlformats.org/officeDocument/2006/relationships/image" Target="../media/image5.emf"/><Relationship Id="rId9" Type="http://schemas.openxmlformats.org/officeDocument/2006/relationships/image" Target="../media/image20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image" Target="../media/image208.png"/><Relationship Id="rId7" Type="http://schemas.openxmlformats.org/officeDocument/2006/relationships/image" Target="../media/image4.emf"/><Relationship Id="rId2" Type="http://schemas.openxmlformats.org/officeDocument/2006/relationships/image" Target="../media/image20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11" Type="http://schemas.openxmlformats.org/officeDocument/2006/relationships/image" Target="../media/image213.png"/><Relationship Id="rId5" Type="http://schemas.openxmlformats.org/officeDocument/2006/relationships/image" Target="../media/image210.png"/><Relationship Id="rId10" Type="http://schemas.openxmlformats.org/officeDocument/2006/relationships/image" Target="../media/image212.emf"/><Relationship Id="rId4" Type="http://schemas.openxmlformats.org/officeDocument/2006/relationships/image" Target="../media/image209.png"/><Relationship Id="rId9" Type="http://schemas.openxmlformats.org/officeDocument/2006/relationships/image" Target="../media/image21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8.emf"/><Relationship Id="rId13" Type="http://schemas.openxmlformats.org/officeDocument/2006/relationships/image" Target="../media/image223.emf"/><Relationship Id="rId18" Type="http://schemas.openxmlformats.org/officeDocument/2006/relationships/image" Target="../media/image226.emf"/><Relationship Id="rId3" Type="http://schemas.openxmlformats.org/officeDocument/2006/relationships/image" Target="../media/image214.png"/><Relationship Id="rId21" Type="http://schemas.openxmlformats.org/officeDocument/2006/relationships/image" Target="../media/image3.emf"/><Relationship Id="rId7" Type="http://schemas.openxmlformats.org/officeDocument/2006/relationships/image" Target="../media/image217.emf"/><Relationship Id="rId12" Type="http://schemas.openxmlformats.org/officeDocument/2006/relationships/image" Target="../media/image222.emf"/><Relationship Id="rId17" Type="http://schemas.openxmlformats.org/officeDocument/2006/relationships/image" Target="../media/image72.emf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71.emf"/><Relationship Id="rId20" Type="http://schemas.openxmlformats.org/officeDocument/2006/relationships/image" Target="../media/image228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6.png"/><Relationship Id="rId11" Type="http://schemas.openxmlformats.org/officeDocument/2006/relationships/image" Target="../media/image221.emf"/><Relationship Id="rId5" Type="http://schemas.openxmlformats.org/officeDocument/2006/relationships/image" Target="../media/image215.png"/><Relationship Id="rId15" Type="http://schemas.openxmlformats.org/officeDocument/2006/relationships/image" Target="../media/image225.emf"/><Relationship Id="rId23" Type="http://schemas.openxmlformats.org/officeDocument/2006/relationships/image" Target="../media/image5.emf"/><Relationship Id="rId10" Type="http://schemas.openxmlformats.org/officeDocument/2006/relationships/image" Target="../media/image220.emf"/><Relationship Id="rId19" Type="http://schemas.openxmlformats.org/officeDocument/2006/relationships/image" Target="../media/image227.emf"/><Relationship Id="rId4" Type="http://schemas.openxmlformats.org/officeDocument/2006/relationships/image" Target="../media/image10.png"/><Relationship Id="rId9" Type="http://schemas.openxmlformats.org/officeDocument/2006/relationships/image" Target="../media/image219.emf"/><Relationship Id="rId14" Type="http://schemas.openxmlformats.org/officeDocument/2006/relationships/image" Target="../media/image224.emf"/><Relationship Id="rId22" Type="http://schemas.openxmlformats.org/officeDocument/2006/relationships/image" Target="../media/image4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emf"/><Relationship Id="rId13" Type="http://schemas.openxmlformats.org/officeDocument/2006/relationships/image" Target="../media/image221.emf"/><Relationship Id="rId18" Type="http://schemas.openxmlformats.org/officeDocument/2006/relationships/image" Target="../media/image231.png"/><Relationship Id="rId3" Type="http://schemas.openxmlformats.org/officeDocument/2006/relationships/image" Target="../media/image214.png"/><Relationship Id="rId21" Type="http://schemas.openxmlformats.org/officeDocument/2006/relationships/image" Target="../media/image228.emf"/><Relationship Id="rId7" Type="http://schemas.openxmlformats.org/officeDocument/2006/relationships/image" Target="../media/image72.emf"/><Relationship Id="rId12" Type="http://schemas.openxmlformats.org/officeDocument/2006/relationships/image" Target="../media/image218.emf"/><Relationship Id="rId17" Type="http://schemas.openxmlformats.org/officeDocument/2006/relationships/image" Target="../media/image230.emf"/><Relationship Id="rId25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29.emf"/><Relationship Id="rId20" Type="http://schemas.openxmlformats.org/officeDocument/2006/relationships/image" Target="../media/image23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emf"/><Relationship Id="rId11" Type="http://schemas.openxmlformats.org/officeDocument/2006/relationships/image" Target="../media/image226.emf"/><Relationship Id="rId24" Type="http://schemas.openxmlformats.org/officeDocument/2006/relationships/image" Target="../media/image5.emf"/><Relationship Id="rId5" Type="http://schemas.openxmlformats.org/officeDocument/2006/relationships/image" Target="../media/image225.emf"/><Relationship Id="rId15" Type="http://schemas.openxmlformats.org/officeDocument/2006/relationships/image" Target="../media/image216.png"/><Relationship Id="rId23" Type="http://schemas.openxmlformats.org/officeDocument/2006/relationships/image" Target="../media/image4.emf"/><Relationship Id="rId10" Type="http://schemas.openxmlformats.org/officeDocument/2006/relationships/image" Target="../media/image215.png"/><Relationship Id="rId19" Type="http://schemas.openxmlformats.org/officeDocument/2006/relationships/image" Target="../media/image232.svg"/><Relationship Id="rId4" Type="http://schemas.openxmlformats.org/officeDocument/2006/relationships/image" Target="../media/image224.emf"/><Relationship Id="rId9" Type="http://schemas.openxmlformats.org/officeDocument/2006/relationships/image" Target="../media/image10.png"/><Relationship Id="rId14" Type="http://schemas.openxmlformats.org/officeDocument/2006/relationships/image" Target="../media/image217.emf"/><Relationship Id="rId22" Type="http://schemas.openxmlformats.org/officeDocument/2006/relationships/image" Target="../media/image3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emf"/><Relationship Id="rId13" Type="http://schemas.openxmlformats.org/officeDocument/2006/relationships/image" Target="../media/image236.emf"/><Relationship Id="rId18" Type="http://schemas.openxmlformats.org/officeDocument/2006/relationships/image" Target="../media/image239.emf"/><Relationship Id="rId3" Type="http://schemas.openxmlformats.org/officeDocument/2006/relationships/image" Target="../media/image227.emf"/><Relationship Id="rId21" Type="http://schemas.openxmlformats.org/officeDocument/2006/relationships/image" Target="../media/image5.emf"/><Relationship Id="rId7" Type="http://schemas.openxmlformats.org/officeDocument/2006/relationships/image" Target="../media/image223.emf"/><Relationship Id="rId12" Type="http://schemas.openxmlformats.org/officeDocument/2006/relationships/image" Target="../media/image235.emf"/><Relationship Id="rId17" Type="http://schemas.openxmlformats.org/officeDocument/2006/relationships/image" Target="../media/image238.emf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32.svg"/><Relationship Id="rId20" Type="http://schemas.openxmlformats.org/officeDocument/2006/relationships/image" Target="../media/image4.emf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22.emf"/><Relationship Id="rId11" Type="http://schemas.openxmlformats.org/officeDocument/2006/relationships/image" Target="../media/image234.emf"/><Relationship Id="rId5" Type="http://schemas.openxmlformats.org/officeDocument/2006/relationships/image" Target="../media/image215.png"/><Relationship Id="rId15" Type="http://schemas.openxmlformats.org/officeDocument/2006/relationships/image" Target="../media/image231.png"/><Relationship Id="rId10" Type="http://schemas.openxmlformats.org/officeDocument/2006/relationships/image" Target="../media/image71.emf"/><Relationship Id="rId19" Type="http://schemas.openxmlformats.org/officeDocument/2006/relationships/image" Target="../media/image3.emf"/><Relationship Id="rId4" Type="http://schemas.openxmlformats.org/officeDocument/2006/relationships/image" Target="../media/image214.png"/><Relationship Id="rId9" Type="http://schemas.openxmlformats.org/officeDocument/2006/relationships/image" Target="../media/image225.emf"/><Relationship Id="rId14" Type="http://schemas.openxmlformats.org/officeDocument/2006/relationships/image" Target="../media/image237.emf"/><Relationship Id="rId22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3.emf"/><Relationship Id="rId13" Type="http://schemas.openxmlformats.org/officeDocument/2006/relationships/image" Target="../media/image247.png"/><Relationship Id="rId3" Type="http://schemas.openxmlformats.org/officeDocument/2006/relationships/image" Target="../media/image215.png"/><Relationship Id="rId7" Type="http://schemas.openxmlformats.org/officeDocument/2006/relationships/image" Target="../media/image242.emf"/><Relationship Id="rId12" Type="http://schemas.openxmlformats.org/officeDocument/2006/relationships/image" Target="../media/image246.emf"/><Relationship Id="rId17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.emf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41.emf"/><Relationship Id="rId11" Type="http://schemas.openxmlformats.org/officeDocument/2006/relationships/image" Target="../media/image245.png"/><Relationship Id="rId5" Type="http://schemas.openxmlformats.org/officeDocument/2006/relationships/image" Target="../media/image240.emf"/><Relationship Id="rId15" Type="http://schemas.openxmlformats.org/officeDocument/2006/relationships/image" Target="../media/image3.emf"/><Relationship Id="rId10" Type="http://schemas.openxmlformats.org/officeDocument/2006/relationships/image" Target="../media/image212.emf"/><Relationship Id="rId4" Type="http://schemas.openxmlformats.org/officeDocument/2006/relationships/image" Target="../media/image216.png"/><Relationship Id="rId9" Type="http://schemas.openxmlformats.org/officeDocument/2006/relationships/image" Target="../media/image244.emf"/><Relationship Id="rId14" Type="http://schemas.openxmlformats.org/officeDocument/2006/relationships/image" Target="../media/image24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.emf"/><Relationship Id="rId7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5.emf"/><Relationship Id="rId10" Type="http://schemas.openxmlformats.org/officeDocument/2006/relationships/image" Target="../media/image30.png"/><Relationship Id="rId4" Type="http://schemas.openxmlformats.org/officeDocument/2006/relationships/image" Target="../media/image4.emf"/><Relationship Id="rId9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4.emf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image" Target="../media/image3.emf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5.emf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18" Type="http://schemas.openxmlformats.org/officeDocument/2006/relationships/image" Target="../media/image57.png"/><Relationship Id="rId3" Type="http://schemas.openxmlformats.org/officeDocument/2006/relationships/image" Target="../media/image45.png"/><Relationship Id="rId7" Type="http://schemas.openxmlformats.org/officeDocument/2006/relationships/image" Target="../media/image5.emf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" Type="http://schemas.openxmlformats.org/officeDocument/2006/relationships/image" Target="../media/image44.png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11" Type="http://schemas.openxmlformats.org/officeDocument/2006/relationships/image" Target="../media/image50.png"/><Relationship Id="rId5" Type="http://schemas.openxmlformats.org/officeDocument/2006/relationships/image" Target="../media/image3.emf"/><Relationship Id="rId15" Type="http://schemas.openxmlformats.org/officeDocument/2006/relationships/image" Target="../media/image54.png"/><Relationship Id="rId10" Type="http://schemas.openxmlformats.org/officeDocument/2006/relationships/image" Target="../media/image49.png"/><Relationship Id="rId4" Type="http://schemas.openxmlformats.org/officeDocument/2006/relationships/image" Target="../media/image46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18" Type="http://schemas.openxmlformats.org/officeDocument/2006/relationships/image" Target="../media/image71.emf"/><Relationship Id="rId3" Type="http://schemas.openxmlformats.org/officeDocument/2006/relationships/image" Target="../media/image59.png"/><Relationship Id="rId21" Type="http://schemas.openxmlformats.org/officeDocument/2006/relationships/image" Target="../media/image74.png"/><Relationship Id="rId7" Type="http://schemas.openxmlformats.org/officeDocument/2006/relationships/image" Target="../media/image5.emf"/><Relationship Id="rId12" Type="http://schemas.openxmlformats.org/officeDocument/2006/relationships/image" Target="../media/image65.png"/><Relationship Id="rId17" Type="http://schemas.openxmlformats.org/officeDocument/2006/relationships/image" Target="../media/image70.png"/><Relationship Id="rId25" Type="http://schemas.openxmlformats.org/officeDocument/2006/relationships/image" Target="../media/image78.emf"/><Relationship Id="rId2" Type="http://schemas.openxmlformats.org/officeDocument/2006/relationships/image" Target="../media/image58.png"/><Relationship Id="rId16" Type="http://schemas.openxmlformats.org/officeDocument/2006/relationships/image" Target="../media/image69.png"/><Relationship Id="rId20" Type="http://schemas.openxmlformats.org/officeDocument/2006/relationships/image" Target="../media/image7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11" Type="http://schemas.openxmlformats.org/officeDocument/2006/relationships/image" Target="../media/image64.png"/><Relationship Id="rId24" Type="http://schemas.openxmlformats.org/officeDocument/2006/relationships/image" Target="../media/image77.png"/><Relationship Id="rId5" Type="http://schemas.openxmlformats.org/officeDocument/2006/relationships/image" Target="../media/image3.emf"/><Relationship Id="rId15" Type="http://schemas.openxmlformats.org/officeDocument/2006/relationships/image" Target="../media/image68.png"/><Relationship Id="rId23" Type="http://schemas.openxmlformats.org/officeDocument/2006/relationships/image" Target="../media/image76.png"/><Relationship Id="rId10" Type="http://schemas.openxmlformats.org/officeDocument/2006/relationships/image" Target="../media/image63.png"/><Relationship Id="rId19" Type="http://schemas.openxmlformats.org/officeDocument/2006/relationships/image" Target="../media/image72.emf"/><Relationship Id="rId4" Type="http://schemas.openxmlformats.org/officeDocument/2006/relationships/image" Target="../media/image60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Relationship Id="rId22" Type="http://schemas.openxmlformats.org/officeDocument/2006/relationships/image" Target="../media/image7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4.emf"/><Relationship Id="rId7" Type="http://schemas.openxmlformats.org/officeDocument/2006/relationships/image" Target="../media/image81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4.emf"/><Relationship Id="rId18" Type="http://schemas.openxmlformats.org/officeDocument/2006/relationships/image" Target="../media/image95.png"/><Relationship Id="rId26" Type="http://schemas.openxmlformats.org/officeDocument/2006/relationships/image" Target="../media/image103.png"/><Relationship Id="rId3" Type="http://schemas.openxmlformats.org/officeDocument/2006/relationships/image" Target="../media/image83.png"/><Relationship Id="rId21" Type="http://schemas.openxmlformats.org/officeDocument/2006/relationships/image" Target="../media/image98.png"/><Relationship Id="rId7" Type="http://schemas.openxmlformats.org/officeDocument/2006/relationships/image" Target="../media/image87.png"/><Relationship Id="rId12" Type="http://schemas.openxmlformats.org/officeDocument/2006/relationships/image" Target="../media/image3.emf"/><Relationship Id="rId17" Type="http://schemas.openxmlformats.org/officeDocument/2006/relationships/image" Target="../media/image94.png"/><Relationship Id="rId25" Type="http://schemas.openxmlformats.org/officeDocument/2006/relationships/image" Target="../media/image10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93.png"/><Relationship Id="rId20" Type="http://schemas.openxmlformats.org/officeDocument/2006/relationships/image" Target="../media/image9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24" Type="http://schemas.openxmlformats.org/officeDocument/2006/relationships/image" Target="../media/image101.png"/><Relationship Id="rId5" Type="http://schemas.openxmlformats.org/officeDocument/2006/relationships/image" Target="../media/image85.png"/><Relationship Id="rId15" Type="http://schemas.openxmlformats.org/officeDocument/2006/relationships/image" Target="../media/image92.png"/><Relationship Id="rId23" Type="http://schemas.openxmlformats.org/officeDocument/2006/relationships/image" Target="../media/image100.png"/><Relationship Id="rId10" Type="http://schemas.openxmlformats.org/officeDocument/2006/relationships/image" Target="../media/image90.png"/><Relationship Id="rId19" Type="http://schemas.openxmlformats.org/officeDocument/2006/relationships/image" Target="../media/image96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Relationship Id="rId14" Type="http://schemas.openxmlformats.org/officeDocument/2006/relationships/image" Target="../media/image5.emf"/><Relationship Id="rId22" Type="http://schemas.openxmlformats.org/officeDocument/2006/relationships/image" Target="../media/image9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A3CB244-8481-DC4C-B6AF-7D30B1339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6439" y="6316376"/>
            <a:ext cx="2479119" cy="2133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8B02D0-E1FB-E948-A807-5E02A75EAF5B}"/>
              </a:ext>
            </a:extLst>
          </p:cNvPr>
          <p:cNvSpPr txBox="1"/>
          <p:nvPr/>
        </p:nvSpPr>
        <p:spPr>
          <a:xfrm>
            <a:off x="2185314" y="3063827"/>
            <a:ext cx="78213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rgbClr val="4D4E4D"/>
                </a:solidFill>
                <a:latin typeface="NanumGothicOTF" panose="020D0604000000000000" pitchFamily="34" charset="-127"/>
                <a:ea typeface="NanumGothicOTF" panose="020D0604000000000000" pitchFamily="34" charset="-127"/>
              </a:rPr>
              <a:t>서비스 아이콘 및 활용 예시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707A15-4FC7-FD4D-85FF-091B76F2BE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2800" y="2651943"/>
            <a:ext cx="2946400" cy="177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C2ED12-563B-664F-B59F-1F038A316E6C}"/>
              </a:ext>
            </a:extLst>
          </p:cNvPr>
          <p:cNvSpPr txBox="1"/>
          <p:nvPr/>
        </p:nvSpPr>
        <p:spPr>
          <a:xfrm>
            <a:off x="4195480" y="4128908"/>
            <a:ext cx="38010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 b="1">
                <a:solidFill>
                  <a:srgbClr val="4D4E4D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defRPr>
            </a:lvl1pPr>
          </a:lstStyle>
          <a:p>
            <a:r>
              <a:rPr lang="en" altLang="ko-KR" sz="1400" dirty="0"/>
              <a:t>Update Date. </a:t>
            </a:r>
            <a:r>
              <a:rPr lang="en-US" altLang="ko-KR" sz="1400" dirty="0"/>
              <a:t>30</a:t>
            </a:r>
            <a:r>
              <a:rPr lang="en" altLang="ko-KR" sz="1400" dirty="0"/>
              <a:t>, </a:t>
            </a:r>
            <a:r>
              <a:rPr lang="en-US" altLang="ko-KR" sz="1400" dirty="0"/>
              <a:t>Jan,</a:t>
            </a:r>
            <a:r>
              <a:rPr lang="en" altLang="ko-KR" sz="1400" dirty="0"/>
              <a:t> 2023</a:t>
            </a:r>
          </a:p>
        </p:txBody>
      </p:sp>
    </p:spTree>
    <p:extLst>
      <p:ext uri="{BB962C8B-B14F-4D97-AF65-F5344CB8AC3E}">
        <p14:creationId xmlns:p14="http://schemas.microsoft.com/office/powerpoint/2010/main" val="1781679347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4E74F63-76F1-5914-D7EC-3F326D028AB9}"/>
              </a:ext>
            </a:extLst>
          </p:cNvPr>
          <p:cNvGrpSpPr/>
          <p:nvPr/>
        </p:nvGrpSpPr>
        <p:grpSpPr>
          <a:xfrm>
            <a:off x="-24000" y="6656898"/>
            <a:ext cx="12240000" cy="221154"/>
            <a:chOff x="-24000" y="6656898"/>
            <a:chExt cx="12240154" cy="22115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645BE33-9490-AC3D-0BA0-791449FFD2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21164" y="6684185"/>
              <a:ext cx="1616742" cy="135355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B0C65D2-3234-F934-90EE-73C926774B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24000" y="6665417"/>
              <a:ext cx="12240154" cy="21263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9D97724-0A3A-F2AB-FF36-4887060CB7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0864" y="6702799"/>
              <a:ext cx="1573047" cy="135355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65207B4-7FD5-E662-F66B-528F7A23D8F2}"/>
                </a:ext>
              </a:extLst>
            </p:cNvPr>
            <p:cNvSpPr/>
            <p:nvPr/>
          </p:nvSpPr>
          <p:spPr>
            <a:xfrm>
              <a:off x="9157454" y="6656898"/>
              <a:ext cx="2988000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800" dirty="0">
                  <a:solidFill>
                    <a:schemeClr val="bg1"/>
                  </a:solidFill>
                  <a:latin typeface="Nanum Square"/>
                </a:rPr>
                <a:t>© </a:t>
              </a:r>
              <a:r>
                <a:rPr lang="en" altLang="ko-KR" sz="800" dirty="0">
                  <a:solidFill>
                    <a:schemeClr val="bg1"/>
                  </a:solidFill>
                  <a:latin typeface="Nanum Square"/>
                </a:rPr>
                <a:t>NAVER Cloud Corp. All Rights Reserved.</a:t>
              </a:r>
            </a:p>
          </p:txBody>
        </p:sp>
      </p:grpSp>
      <p:sp>
        <p:nvSpPr>
          <p:cNvPr id="9" name="TextBox 46">
            <a:extLst>
              <a:ext uri="{FF2B5EF4-FFF2-40B4-BE49-F238E27FC236}">
                <a16:creationId xmlns:a16="http://schemas.microsoft.com/office/drawing/2014/main" id="{61D892DB-7CB7-91C0-0F16-3463F00126DF}"/>
              </a:ext>
            </a:extLst>
          </p:cNvPr>
          <p:cNvSpPr txBox="1"/>
          <p:nvPr/>
        </p:nvSpPr>
        <p:spPr>
          <a:xfrm>
            <a:off x="1687264" y="1124744"/>
            <a:ext cx="1198403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 b="1">
                <a:solidFill>
                  <a:srgbClr val="4D4E4D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AI Service</a:t>
            </a:r>
            <a:r>
              <a:rPr lang="en-US" dirty="0"/>
              <a:t>s</a:t>
            </a:r>
            <a:endParaRPr dirty="0"/>
          </a:p>
        </p:txBody>
      </p:sp>
      <p:sp>
        <p:nvSpPr>
          <p:cNvPr id="10" name="직선 연결선[R] 47">
            <a:extLst>
              <a:ext uri="{FF2B5EF4-FFF2-40B4-BE49-F238E27FC236}">
                <a16:creationId xmlns:a16="http://schemas.microsoft.com/office/drawing/2014/main" id="{88D46A89-BC57-88DC-F8ED-4A1788B924BC}"/>
              </a:ext>
            </a:extLst>
          </p:cNvPr>
          <p:cNvSpPr/>
          <p:nvPr/>
        </p:nvSpPr>
        <p:spPr>
          <a:xfrm>
            <a:off x="2949160" y="1314869"/>
            <a:ext cx="7884332" cy="1"/>
          </a:xfrm>
          <a:prstGeom prst="line">
            <a:avLst/>
          </a:prstGeom>
          <a:ln>
            <a:solidFill>
              <a:srgbClr val="BFBFB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3E5F1B1-C206-A842-2174-547910F8D7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865" y="1908176"/>
            <a:ext cx="457200" cy="457200"/>
          </a:xfrm>
          <a:prstGeom prst="rect">
            <a:avLst/>
          </a:prstGeom>
        </p:spPr>
      </p:pic>
      <p:sp>
        <p:nvSpPr>
          <p:cNvPr id="16" name="TextBox 62">
            <a:extLst>
              <a:ext uri="{FF2B5EF4-FFF2-40B4-BE49-F238E27FC236}">
                <a16:creationId xmlns:a16="http://schemas.microsoft.com/office/drawing/2014/main" id="{B9C74F7F-46C6-0FD6-287B-DB9093244DE9}"/>
              </a:ext>
            </a:extLst>
          </p:cNvPr>
          <p:cNvSpPr txBox="1"/>
          <p:nvPr/>
        </p:nvSpPr>
        <p:spPr>
          <a:xfrm>
            <a:off x="1720683" y="2452825"/>
            <a:ext cx="1134284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000">
                <a:solidFill>
                  <a:srgbClr val="AFABA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CLOVA </a:t>
            </a:r>
            <a:r>
              <a:rPr lang="en-US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GreenEye</a:t>
            </a:r>
            <a:endParaRPr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68930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TextBox 54"/>
          <p:cNvSpPr txBox="1"/>
          <p:nvPr/>
        </p:nvSpPr>
        <p:spPr>
          <a:xfrm>
            <a:off x="2091463" y="5114519"/>
            <a:ext cx="425756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000">
                <a:solidFill>
                  <a:srgbClr val="AFABA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>
                <a:solidFill>
                  <a:schemeClr val="bg2">
                    <a:lumMod val="40000"/>
                    <a:lumOff val="60000"/>
                  </a:schemeClr>
                </a:solidFill>
              </a:rPr>
              <a:t>LENA</a:t>
            </a:r>
          </a:p>
        </p:txBody>
      </p:sp>
      <p:pic>
        <p:nvPicPr>
          <p:cNvPr id="411" name="LENA.png" descr="LEN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741" y="4521577"/>
            <a:ext cx="457201" cy="4572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id="{49B01BD8-2B83-C44E-B146-3AB619B2E7F1}"/>
              </a:ext>
            </a:extLst>
          </p:cNvPr>
          <p:cNvGrpSpPr/>
          <p:nvPr/>
        </p:nvGrpSpPr>
        <p:grpSpPr>
          <a:xfrm>
            <a:off x="-24000" y="6656898"/>
            <a:ext cx="12240000" cy="221154"/>
            <a:chOff x="-24000" y="6656898"/>
            <a:chExt cx="12240154" cy="221154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00628185-6D35-AC45-8CEC-321E884B0B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21164" y="6684185"/>
              <a:ext cx="1616742" cy="135355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99A989FD-AF5E-9546-B6E9-AFA9192ED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24000" y="6665417"/>
              <a:ext cx="12240154" cy="212635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F8B60CE3-B426-8D42-8C2A-E2D4F4A10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0864" y="6702799"/>
              <a:ext cx="1573047" cy="135355"/>
            </a:xfrm>
            <a:prstGeom prst="rect">
              <a:avLst/>
            </a:prstGeom>
          </p:spPr>
        </p:pic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15B6698C-F4A2-454C-8FD5-DCD224843E9C}"/>
                </a:ext>
              </a:extLst>
            </p:cNvPr>
            <p:cNvSpPr/>
            <p:nvPr/>
          </p:nvSpPr>
          <p:spPr>
            <a:xfrm>
              <a:off x="9157454" y="6656898"/>
              <a:ext cx="2988000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800" dirty="0">
                  <a:solidFill>
                    <a:schemeClr val="bg1"/>
                  </a:solidFill>
                  <a:latin typeface="Nanum Square"/>
                </a:rPr>
                <a:t>© </a:t>
              </a:r>
              <a:r>
                <a:rPr lang="en" altLang="ko-KR" sz="800" dirty="0">
                  <a:solidFill>
                    <a:schemeClr val="bg1"/>
                  </a:solidFill>
                  <a:latin typeface="Nanum Square"/>
                </a:rPr>
                <a:t>NAVER Cloud Corp. All Rights Reserved.</a:t>
              </a:r>
            </a:p>
          </p:txBody>
        </p:sp>
      </p:grpSp>
      <p:pic>
        <p:nvPicPr>
          <p:cNvPr id="68" name="그림 67">
            <a:extLst>
              <a:ext uri="{FF2B5EF4-FFF2-40B4-BE49-F238E27FC236}">
                <a16:creationId xmlns:a16="http://schemas.microsoft.com/office/drawing/2014/main" id="{D1B16E05-CE89-CC45-9FA3-728FBBD1AD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29650" y="1918722"/>
            <a:ext cx="457200" cy="45720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788BCDB4-7FA1-5F4E-86F5-D18A49C4726F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4693263" y="3141663"/>
            <a:ext cx="457200" cy="457200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662A39FD-6CEF-EB4E-A3D3-379BE0315F99}"/>
              </a:ext>
            </a:extLst>
          </p:cNvPr>
          <p:cNvSpPr txBox="1"/>
          <p:nvPr/>
        </p:nvSpPr>
        <p:spPr>
          <a:xfrm>
            <a:off x="4366262" y="3748970"/>
            <a:ext cx="111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kumimoji="1" sz="10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" altLang="ko-KR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Cloud Outbound</a:t>
            </a:r>
          </a:p>
          <a:p>
            <a:r>
              <a:rPr lang="en" altLang="ko-KR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Mailer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CC39E2A-7B85-0249-A771-B16C00E04F1B}"/>
              </a:ext>
            </a:extLst>
          </p:cNvPr>
          <p:cNvSpPr txBox="1"/>
          <p:nvPr/>
        </p:nvSpPr>
        <p:spPr>
          <a:xfrm>
            <a:off x="1851333" y="2475894"/>
            <a:ext cx="9060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GeoLocation</a:t>
            </a:r>
            <a:endParaRPr kumimoji="1" lang="ko-KR" altLang="en-US" sz="1000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71907203-1C86-4348-B594-4EED43A5C971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7322201" y="3150457"/>
            <a:ext cx="457200" cy="457200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07156C82-F0B9-D44E-AD03-41E92DFE0A4A}"/>
              </a:ext>
            </a:extLst>
          </p:cNvPr>
          <p:cNvSpPr txBox="1"/>
          <p:nvPr/>
        </p:nvSpPr>
        <p:spPr>
          <a:xfrm>
            <a:off x="7294961" y="3748970"/>
            <a:ext cx="5116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JEUS</a:t>
            </a:r>
            <a:endParaRPr kumimoji="1" lang="ko-KR" altLang="en-US" sz="1000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953CE548-A8C6-014B-B78A-1BF8BEBC1C37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3366476" y="1922438"/>
            <a:ext cx="457200" cy="457200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FEE8EF55-36F3-1743-81C4-981F3418E417}"/>
              </a:ext>
            </a:extLst>
          </p:cNvPr>
          <p:cNvSpPr txBox="1"/>
          <p:nvPr/>
        </p:nvSpPr>
        <p:spPr>
          <a:xfrm>
            <a:off x="3346451" y="2475894"/>
            <a:ext cx="4972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Maps</a:t>
            </a:r>
            <a:endParaRPr kumimoji="1" lang="ko-KR" altLang="en-US" sz="1000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820A4103-F0AE-014E-A86A-A82A8B6B5D61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5982987" y="1913854"/>
            <a:ext cx="457200" cy="457200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87965EE5-EE2A-1C42-B811-474970D49B39}"/>
              </a:ext>
            </a:extLst>
          </p:cNvPr>
          <p:cNvSpPr txBox="1"/>
          <p:nvPr/>
        </p:nvSpPr>
        <p:spPr>
          <a:xfrm>
            <a:off x="5903924" y="3748970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Pinpoint</a:t>
            </a:r>
            <a:endParaRPr kumimoji="1" lang="ko-KR" altLang="en-US" sz="1000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C38572A-6D6B-7642-B5B6-C686638847F8}"/>
              </a:ext>
            </a:extLst>
          </p:cNvPr>
          <p:cNvSpPr txBox="1"/>
          <p:nvPr/>
        </p:nvSpPr>
        <p:spPr>
          <a:xfrm>
            <a:off x="1924269" y="3748970"/>
            <a:ext cx="7601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RabbitMQ</a:t>
            </a:r>
            <a:endParaRPr kumimoji="1" lang="ko-KR" altLang="en-US" sz="1000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id="{5A0C5ED3-C8FE-6F4A-8A62-4AD4BB0B12D2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5997687" y="3152059"/>
            <a:ext cx="457200" cy="457200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41BFE382-F99E-E148-9FA2-6C691A24889B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2075741" y="3141663"/>
            <a:ext cx="457200" cy="45720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D572A000-C7CE-4347-85D0-C7BA20A12A5C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/>
          <a:stretch/>
        </p:blipFill>
        <p:spPr>
          <a:xfrm>
            <a:off x="4693263" y="1908647"/>
            <a:ext cx="457200" cy="457200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C209CA2A-9819-294D-B592-B07AA33106BF}"/>
              </a:ext>
            </a:extLst>
          </p:cNvPr>
          <p:cNvSpPr txBox="1"/>
          <p:nvPr/>
        </p:nvSpPr>
        <p:spPr>
          <a:xfrm>
            <a:off x="4523357" y="2475894"/>
            <a:ext cx="7970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CAPTCHA</a:t>
            </a:r>
            <a:endParaRPr kumimoji="1" lang="ko-KR" altLang="en-US" sz="1000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10BBCF5A-0293-7C4E-8461-5308A1949DFF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/>
          <a:stretch/>
        </p:blipFill>
        <p:spPr>
          <a:xfrm>
            <a:off x="2075741" y="1908647"/>
            <a:ext cx="457200" cy="457200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F3F6B93F-8501-F542-B6B9-622A2690BC59}"/>
              </a:ext>
            </a:extLst>
          </p:cNvPr>
          <p:cNvSpPr txBox="1"/>
          <p:nvPr/>
        </p:nvSpPr>
        <p:spPr>
          <a:xfrm>
            <a:off x="9696400" y="2475894"/>
            <a:ext cx="9573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Trend</a:t>
            </a:r>
            <a:endParaRPr kumimoji="1" lang="ko-KR" altLang="en-US" sz="1000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522F7E8-1A57-974C-B00D-2B96FBB6AA7A}"/>
              </a:ext>
            </a:extLst>
          </p:cNvPr>
          <p:cNvSpPr txBox="1"/>
          <p:nvPr/>
        </p:nvSpPr>
        <p:spPr>
          <a:xfrm>
            <a:off x="8394021" y="2475894"/>
            <a:ext cx="9284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Gateway</a:t>
            </a:r>
            <a:endParaRPr kumimoji="1" lang="ko-KR" altLang="en-US" sz="1000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6" name="그림 85">
            <a:extLst>
              <a:ext uri="{FF2B5EF4-FFF2-40B4-BE49-F238E27FC236}">
                <a16:creationId xmlns:a16="http://schemas.microsoft.com/office/drawing/2014/main" id="{EF7E0836-F62E-5C45-9D41-5ED11B5F2D59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/>
          <a:stretch/>
        </p:blipFill>
        <p:spPr>
          <a:xfrm>
            <a:off x="9946456" y="1916287"/>
            <a:ext cx="457200" cy="457200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3FFF129D-E97B-474C-A6D7-46E56EB372D4}"/>
              </a:ext>
            </a:extLst>
          </p:cNvPr>
          <p:cNvSpPr txBox="1"/>
          <p:nvPr/>
        </p:nvSpPr>
        <p:spPr>
          <a:xfrm>
            <a:off x="6911832" y="2475894"/>
            <a:ext cx="1277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 &amp; Easy</a:t>
            </a:r>
          </a:p>
          <a:p>
            <a:pPr algn="ctr"/>
            <a:r>
              <a:rPr kumimoji="1" lang="en" altLang="ko-KR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Notification Service</a:t>
            </a:r>
            <a:endParaRPr kumimoji="1" lang="ko-KR" altLang="en-US" sz="1000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137425D-C0D7-684A-964F-B3A1B4F5A6B4}"/>
              </a:ext>
            </a:extLst>
          </p:cNvPr>
          <p:cNvSpPr txBox="1"/>
          <p:nvPr/>
        </p:nvSpPr>
        <p:spPr>
          <a:xfrm>
            <a:off x="2984173" y="3748970"/>
            <a:ext cx="12218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</a:t>
            </a:r>
          </a:p>
          <a:p>
            <a:pPr algn="ctr"/>
            <a:r>
              <a:rPr kumimoji="1" lang="en-US" altLang="ko-KR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RabbitMQ Service</a:t>
            </a:r>
            <a:endParaRPr kumimoji="1" lang="ko-KR" altLang="en-US" sz="1000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97531387-F430-1B43-B81D-629A2ED95C92}"/>
              </a:ext>
            </a:extLst>
          </p:cNvPr>
          <p:cNvPicPr>
            <a:picLocks noChangeAspect="1"/>
          </p:cNvPicPr>
          <p:nvPr/>
        </p:nvPicPr>
        <p:blipFill>
          <a:blip r:embed="rId16"/>
          <a:srcRect/>
          <a:stretch/>
        </p:blipFill>
        <p:spPr>
          <a:xfrm>
            <a:off x="7322189" y="1916832"/>
            <a:ext cx="457200" cy="4572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FAAC28B6-F889-324B-83DB-CC891B971399}"/>
              </a:ext>
            </a:extLst>
          </p:cNvPr>
          <p:cNvPicPr>
            <a:picLocks noChangeAspect="1"/>
          </p:cNvPicPr>
          <p:nvPr/>
        </p:nvPicPr>
        <p:blipFill>
          <a:blip r:embed="rId17"/>
          <a:srcRect/>
          <a:stretch/>
        </p:blipFill>
        <p:spPr>
          <a:xfrm>
            <a:off x="3366476" y="3152059"/>
            <a:ext cx="457200" cy="457200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747BB5E1-EE1C-C64B-9B43-549C3B83DD26}"/>
              </a:ext>
            </a:extLst>
          </p:cNvPr>
          <p:cNvSpPr txBox="1"/>
          <p:nvPr/>
        </p:nvSpPr>
        <p:spPr>
          <a:xfrm>
            <a:off x="8539092" y="3748970"/>
            <a:ext cx="6383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WebtoB</a:t>
            </a:r>
            <a:endParaRPr kumimoji="1" lang="ko-KR" altLang="en-US" sz="1000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" name="그림 91">
            <a:extLst>
              <a:ext uri="{FF2B5EF4-FFF2-40B4-BE49-F238E27FC236}">
                <a16:creationId xmlns:a16="http://schemas.microsoft.com/office/drawing/2014/main" id="{30B89363-43B3-E548-9B58-48D094E92102}"/>
              </a:ext>
            </a:extLst>
          </p:cNvPr>
          <p:cNvPicPr>
            <a:picLocks noChangeAspect="1"/>
          </p:cNvPicPr>
          <p:nvPr/>
        </p:nvPicPr>
        <p:blipFill>
          <a:blip r:embed="rId18"/>
          <a:srcRect/>
          <a:stretch/>
        </p:blipFill>
        <p:spPr>
          <a:xfrm>
            <a:off x="8629650" y="3141663"/>
            <a:ext cx="457200" cy="457200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AFFD6ABE-8347-7D41-A3C9-68FC5967EB6D}"/>
              </a:ext>
            </a:extLst>
          </p:cNvPr>
          <p:cNvSpPr txBox="1"/>
          <p:nvPr/>
        </p:nvSpPr>
        <p:spPr>
          <a:xfrm>
            <a:off x="5823489" y="2475894"/>
            <a:ext cx="8162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nShortURL</a:t>
            </a:r>
            <a:endParaRPr kumimoji="1" lang="ko-KR" altLang="en-US" sz="1000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 descr="텍스트, 그릇, 스프이(가) 표시된 사진&#10;&#10;자동 생성된 설명">
            <a:extLst>
              <a:ext uri="{FF2B5EF4-FFF2-40B4-BE49-F238E27FC236}">
                <a16:creationId xmlns:a16="http://schemas.microsoft.com/office/drawing/2014/main" id="{873D20F0-A583-3582-B931-9E05907B095B}"/>
              </a:ext>
            </a:extLst>
          </p:cNvPr>
          <p:cNvPicPr>
            <a:picLocks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0" y="3150179"/>
            <a:ext cx="457200" cy="4572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8AFC390E-5214-1C6C-79CE-097CEF13DA50}"/>
              </a:ext>
            </a:extLst>
          </p:cNvPr>
          <p:cNvSpPr txBox="1"/>
          <p:nvPr/>
        </p:nvSpPr>
        <p:spPr>
          <a:xfrm>
            <a:off x="9607480" y="3748970"/>
            <a:ext cx="11304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Clara </a:t>
            </a:r>
            <a:r>
              <a:rPr kumimoji="1" lang="en" altLang="ko-KR" sz="10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Parabricks</a:t>
            </a:r>
            <a:endParaRPr kumimoji="1" lang="ko-KR" altLang="en-US" sz="1000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3">
            <a:extLst>
              <a:ext uri="{FF2B5EF4-FFF2-40B4-BE49-F238E27FC236}">
                <a16:creationId xmlns:a16="http://schemas.microsoft.com/office/drawing/2014/main" id="{4D8C1361-3256-4451-987B-B82450E74C2F}"/>
              </a:ext>
            </a:extLst>
          </p:cNvPr>
          <p:cNvSpPr txBox="1"/>
          <p:nvPr/>
        </p:nvSpPr>
        <p:spPr>
          <a:xfrm>
            <a:off x="1687265" y="1139264"/>
            <a:ext cx="2110512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 b="1">
                <a:solidFill>
                  <a:srgbClr val="4D4E4D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Application Service</a:t>
            </a:r>
            <a:r>
              <a:rPr lang="en-US" dirty="0"/>
              <a:t>s</a:t>
            </a:r>
            <a:endParaRPr dirty="0"/>
          </a:p>
        </p:txBody>
      </p:sp>
      <p:sp>
        <p:nvSpPr>
          <p:cNvPr id="44" name="직선 연결선[R] 44">
            <a:extLst>
              <a:ext uri="{FF2B5EF4-FFF2-40B4-BE49-F238E27FC236}">
                <a16:creationId xmlns:a16="http://schemas.microsoft.com/office/drawing/2014/main" id="{4657C679-35EE-4320-BC21-CD3B04B2C1C5}"/>
              </a:ext>
            </a:extLst>
          </p:cNvPr>
          <p:cNvSpPr/>
          <p:nvPr/>
        </p:nvSpPr>
        <p:spPr>
          <a:xfrm>
            <a:off x="3837208" y="1329389"/>
            <a:ext cx="6996284" cy="1"/>
          </a:xfrm>
          <a:prstGeom prst="line">
            <a:avLst/>
          </a:prstGeom>
          <a:ln>
            <a:solidFill>
              <a:srgbClr val="BFBFB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TextBox 48"/>
          <p:cNvSpPr txBox="1"/>
          <p:nvPr/>
        </p:nvSpPr>
        <p:spPr>
          <a:xfrm>
            <a:off x="5676036" y="2452826"/>
            <a:ext cx="1065353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000">
                <a:solidFill>
                  <a:srgbClr val="AFABA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chemeClr val="bg2">
                    <a:lumMod val="40000"/>
                    <a:lumOff val="60000"/>
                  </a:schemeClr>
                </a:solidFill>
              </a:rPr>
              <a:t>Data </a:t>
            </a:r>
          </a:p>
          <a:p>
            <a:pPr algn="ctr">
              <a:defRPr sz="1000">
                <a:solidFill>
                  <a:srgbClr val="AFABA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chemeClr val="bg2">
                    <a:lumMod val="40000"/>
                    <a:lumOff val="60000"/>
                  </a:schemeClr>
                </a:solidFill>
              </a:rPr>
              <a:t>Analytics Service</a:t>
            </a:r>
          </a:p>
        </p:txBody>
      </p:sp>
      <p:sp>
        <p:nvSpPr>
          <p:cNvPr id="426" name="TextBox 56"/>
          <p:cNvSpPr txBox="1"/>
          <p:nvPr/>
        </p:nvSpPr>
        <p:spPr>
          <a:xfrm>
            <a:off x="4462816" y="2452826"/>
            <a:ext cx="927496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000">
                <a:solidFill>
                  <a:srgbClr val="AFABA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Search Engine</a:t>
            </a:r>
          </a:p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Service</a:t>
            </a:r>
            <a:endParaRPr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30" name="TextBox 66"/>
          <p:cNvSpPr txBox="1"/>
          <p:nvPr/>
        </p:nvSpPr>
        <p:spPr>
          <a:xfrm>
            <a:off x="3155262" y="2452826"/>
            <a:ext cx="864978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000">
                <a:solidFill>
                  <a:srgbClr val="AFABA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>
                <a:solidFill>
                  <a:schemeClr val="bg2">
                    <a:lumMod val="40000"/>
                    <a:lumOff val="60000"/>
                  </a:schemeClr>
                </a:solidFill>
              </a:rPr>
              <a:t>Cloud Search</a:t>
            </a:r>
          </a:p>
        </p:txBody>
      </p:sp>
      <p:sp>
        <p:nvSpPr>
          <p:cNvPr id="432" name="TextBox 68"/>
          <p:cNvSpPr txBox="1"/>
          <p:nvPr/>
        </p:nvSpPr>
        <p:spPr>
          <a:xfrm>
            <a:off x="1852366" y="2452826"/>
            <a:ext cx="906656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000">
                <a:solidFill>
                  <a:srgbClr val="AFABA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>
                <a:solidFill>
                  <a:schemeClr val="bg2">
                    <a:lumMod val="40000"/>
                    <a:lumOff val="60000"/>
                  </a:schemeClr>
                </a:solidFill>
              </a:rPr>
              <a:t>Cloud Hadoop</a:t>
            </a:r>
          </a:p>
        </p:txBody>
      </p:sp>
      <p:sp>
        <p:nvSpPr>
          <p:cNvPr id="435" name="TextBox 84"/>
          <p:cNvSpPr txBox="1"/>
          <p:nvPr/>
        </p:nvSpPr>
        <p:spPr>
          <a:xfrm>
            <a:off x="6967922" y="2452826"/>
            <a:ext cx="1135885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000">
                <a:solidFill>
                  <a:srgbClr val="AFABA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solidFill>
                  <a:schemeClr val="bg2">
                    <a:lumMod val="40000"/>
                    <a:lumOff val="60000"/>
                  </a:schemeClr>
                </a:solidFill>
              </a:rPr>
              <a:t>Cloud Data</a:t>
            </a:r>
          </a:p>
          <a:p>
            <a:pPr algn="ctr">
              <a:defRPr sz="1000">
                <a:solidFill>
                  <a:srgbClr val="AFABA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solidFill>
                  <a:schemeClr val="bg2">
                    <a:lumMod val="40000"/>
                    <a:lumOff val="60000"/>
                  </a:schemeClr>
                </a:solidFill>
              </a:rPr>
              <a:t>Streaming Service</a:t>
            </a:r>
          </a:p>
        </p:txBody>
      </p:sp>
      <p:sp>
        <p:nvSpPr>
          <p:cNvPr id="436" name="TextBox 45"/>
          <p:cNvSpPr txBox="1"/>
          <p:nvPr/>
        </p:nvSpPr>
        <p:spPr>
          <a:xfrm>
            <a:off x="4624718" y="3756450"/>
            <a:ext cx="603689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1000">
                <a:solidFill>
                  <a:srgbClr val="AFABA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>
                <a:solidFill>
                  <a:schemeClr val="bg2">
                    <a:lumMod val="40000"/>
                    <a:lumOff val="60000"/>
                  </a:schemeClr>
                </a:solidFill>
              </a:rPr>
              <a:t>Analytics</a:t>
            </a:r>
          </a:p>
        </p:txBody>
      </p:sp>
      <p:sp>
        <p:nvSpPr>
          <p:cNvPr id="437" name="TextBox 48"/>
          <p:cNvSpPr txBox="1"/>
          <p:nvPr/>
        </p:nvSpPr>
        <p:spPr>
          <a:xfrm>
            <a:off x="8497178" y="2452826"/>
            <a:ext cx="759180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1000">
                <a:solidFill>
                  <a:srgbClr val="AFABA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>
                <a:solidFill>
                  <a:schemeClr val="bg2">
                    <a:lumMod val="40000"/>
                    <a:lumOff val="60000"/>
                  </a:schemeClr>
                </a:solidFill>
              </a:rPr>
              <a:t>Data Forest</a:t>
            </a:r>
          </a:p>
        </p:txBody>
      </p:sp>
      <p:sp>
        <p:nvSpPr>
          <p:cNvPr id="438" name="TextBox 54"/>
          <p:cNvSpPr txBox="1"/>
          <p:nvPr/>
        </p:nvSpPr>
        <p:spPr>
          <a:xfrm>
            <a:off x="5664187" y="3756450"/>
            <a:ext cx="1113444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1000">
                <a:solidFill>
                  <a:srgbClr val="AFABA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>
                <a:solidFill>
                  <a:schemeClr val="bg2">
                    <a:lumMod val="40000"/>
                    <a:lumOff val="60000"/>
                  </a:schemeClr>
                </a:solidFill>
              </a:rPr>
              <a:t>Data Visualization</a:t>
            </a:r>
          </a:p>
        </p:txBody>
      </p:sp>
      <p:sp>
        <p:nvSpPr>
          <p:cNvPr id="439" name="TextBox 56"/>
          <p:cNvSpPr txBox="1"/>
          <p:nvPr/>
        </p:nvSpPr>
        <p:spPr>
          <a:xfrm>
            <a:off x="1637563" y="3748970"/>
            <a:ext cx="1336261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1000">
                <a:solidFill>
                  <a:srgbClr val="AFABA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HEaaN</a:t>
            </a:r>
            <a:r>
              <a:rPr dirty="0">
                <a:solidFill>
                  <a:schemeClr val="bg2">
                    <a:lumMod val="40000"/>
                    <a:lumOff val="60000"/>
                  </a:schemeClr>
                </a:solidFill>
              </a:rPr>
              <a:t> Homomorphic</a:t>
            </a:r>
          </a:p>
          <a:p>
            <a:pPr algn="ctr">
              <a:defRPr sz="1000">
                <a:solidFill>
                  <a:srgbClr val="AFABA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solidFill>
                  <a:schemeClr val="bg2">
                    <a:lumMod val="40000"/>
                    <a:lumOff val="60000"/>
                  </a:schemeClr>
                </a:solidFill>
              </a:rPr>
              <a:t>Analytics</a:t>
            </a:r>
          </a:p>
        </p:txBody>
      </p:sp>
      <p:sp>
        <p:nvSpPr>
          <p:cNvPr id="440" name="TextBox 66"/>
          <p:cNvSpPr txBox="1"/>
          <p:nvPr/>
        </p:nvSpPr>
        <p:spPr>
          <a:xfrm>
            <a:off x="9688472" y="2452826"/>
            <a:ext cx="985203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1000">
                <a:solidFill>
                  <a:srgbClr val="AFABA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>
                <a:solidFill>
                  <a:schemeClr val="bg2">
                    <a:lumMod val="40000"/>
                    <a:lumOff val="60000"/>
                  </a:schemeClr>
                </a:solidFill>
              </a:rPr>
              <a:t>Cloud Data Box</a:t>
            </a:r>
          </a:p>
        </p:txBody>
      </p:sp>
      <p:sp>
        <p:nvSpPr>
          <p:cNvPr id="441" name="TextBox 68"/>
          <p:cNvSpPr txBox="1"/>
          <p:nvPr/>
        </p:nvSpPr>
        <p:spPr>
          <a:xfrm>
            <a:off x="3282700" y="3748970"/>
            <a:ext cx="610101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1000">
                <a:solidFill>
                  <a:srgbClr val="AFABA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>
                <a:solidFill>
                  <a:schemeClr val="bg2">
                    <a:lumMod val="40000"/>
                    <a:lumOff val="60000"/>
                  </a:schemeClr>
                </a:solidFill>
              </a:rPr>
              <a:t>AI Forest</a:t>
            </a:r>
          </a:p>
        </p:txBody>
      </p:sp>
      <p:pic>
        <p:nvPicPr>
          <p:cNvPr id="442" name="AI Forest.png" descr="AI Fore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150" y="3153960"/>
            <a:ext cx="457201" cy="45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43" name="Analytics.png" descr="Analytic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962" y="3153960"/>
            <a:ext cx="457201" cy="45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44" name="Cloud Data Box.png" descr="Cloud Data Box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2473" y="1925313"/>
            <a:ext cx="457201" cy="45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45" name="Data Forest.png" descr="Data Forest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8168" y="1919857"/>
            <a:ext cx="457201" cy="45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46" name="Data Visualization.png" descr="Data Visualization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2308" y="3161440"/>
            <a:ext cx="457201" cy="45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47" name="Black.png" descr="Black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77093" y="3139910"/>
            <a:ext cx="457201" cy="4572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id="{DFBD1D75-0CB9-5142-8C4A-9B5FF16FB2C5}"/>
              </a:ext>
            </a:extLst>
          </p:cNvPr>
          <p:cNvGrpSpPr/>
          <p:nvPr/>
        </p:nvGrpSpPr>
        <p:grpSpPr>
          <a:xfrm>
            <a:off x="-24000" y="6656898"/>
            <a:ext cx="12240000" cy="221154"/>
            <a:chOff x="-24000" y="6656898"/>
            <a:chExt cx="12240154" cy="221154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245EE15D-60CC-2444-9B86-E2A5F60D3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321164" y="6684185"/>
              <a:ext cx="1616742" cy="135355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689AD21B-A9B7-EB4C-A4A2-13C348C53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-24000" y="6665417"/>
              <a:ext cx="12240154" cy="212635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119322DF-743E-9145-929B-CB387DA22D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60864" y="6702799"/>
              <a:ext cx="1573047" cy="135355"/>
            </a:xfrm>
            <a:prstGeom prst="rect">
              <a:avLst/>
            </a:prstGeom>
          </p:spPr>
        </p:pic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1E4443EB-9BDC-9C41-8075-C83650D71255}"/>
                </a:ext>
              </a:extLst>
            </p:cNvPr>
            <p:cNvSpPr/>
            <p:nvPr/>
          </p:nvSpPr>
          <p:spPr>
            <a:xfrm>
              <a:off x="9157454" y="6656898"/>
              <a:ext cx="2988000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800" dirty="0">
                  <a:solidFill>
                    <a:schemeClr val="bg1"/>
                  </a:solidFill>
                  <a:latin typeface="Nanum Square"/>
                </a:rPr>
                <a:t>© </a:t>
              </a:r>
              <a:r>
                <a:rPr lang="en" altLang="ko-KR" sz="800" dirty="0">
                  <a:solidFill>
                    <a:schemeClr val="bg1"/>
                  </a:solidFill>
                  <a:latin typeface="Nanum Square"/>
                </a:rPr>
                <a:t>NAVER Cloud Corp. All Rights Reserved.</a:t>
              </a:r>
            </a:p>
          </p:txBody>
        </p:sp>
      </p:grpSp>
      <p:pic>
        <p:nvPicPr>
          <p:cNvPr id="44" name="그림 43">
            <a:extLst>
              <a:ext uri="{FF2B5EF4-FFF2-40B4-BE49-F238E27FC236}">
                <a16:creationId xmlns:a16="http://schemas.microsoft.com/office/drawing/2014/main" id="{7053BAB8-A5CB-D349-B944-CDF806BD250B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4697963" y="1922414"/>
            <a:ext cx="457200" cy="4572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166C43B7-27D5-CA48-9BCF-02D71F17FCF0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3359150" y="1909512"/>
            <a:ext cx="457200" cy="4572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3FBCB7C5-A511-DF4D-A3ED-BABA620B985A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/>
          <a:stretch/>
        </p:blipFill>
        <p:spPr>
          <a:xfrm>
            <a:off x="2077093" y="1925313"/>
            <a:ext cx="457200" cy="4572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03C1CD36-2F19-9749-90E3-4FDF46BB2BBF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/>
          <a:stretch/>
        </p:blipFill>
        <p:spPr>
          <a:xfrm>
            <a:off x="5980113" y="1909512"/>
            <a:ext cx="457200" cy="4572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D39032AF-25EF-6840-A18C-C30671C804F3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/>
          <a:stretch/>
        </p:blipFill>
        <p:spPr>
          <a:xfrm>
            <a:off x="7330113" y="1922414"/>
            <a:ext cx="411505" cy="411505"/>
          </a:xfrm>
          <a:prstGeom prst="rect">
            <a:avLst/>
          </a:prstGeom>
        </p:spPr>
      </p:pic>
      <p:sp>
        <p:nvSpPr>
          <p:cNvPr id="49" name="TextBox 42">
            <a:extLst>
              <a:ext uri="{FF2B5EF4-FFF2-40B4-BE49-F238E27FC236}">
                <a16:creationId xmlns:a16="http://schemas.microsoft.com/office/drawing/2014/main" id="{6BFD4B43-C7A5-4B2E-BC3F-3430435A0753}"/>
              </a:ext>
            </a:extLst>
          </p:cNvPr>
          <p:cNvSpPr txBox="1"/>
          <p:nvPr/>
        </p:nvSpPr>
        <p:spPr>
          <a:xfrm>
            <a:off x="1687265" y="1139264"/>
            <a:ext cx="2099291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 b="1">
                <a:solidFill>
                  <a:srgbClr val="4D4E4D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Big Data &amp; Analytics</a:t>
            </a:r>
            <a:endParaRPr dirty="0"/>
          </a:p>
        </p:txBody>
      </p:sp>
      <p:sp>
        <p:nvSpPr>
          <p:cNvPr id="50" name="직선 연결선[R] 43">
            <a:extLst>
              <a:ext uri="{FF2B5EF4-FFF2-40B4-BE49-F238E27FC236}">
                <a16:creationId xmlns:a16="http://schemas.microsoft.com/office/drawing/2014/main" id="{30689DF9-551B-4F0B-AF6A-75420DA9923F}"/>
              </a:ext>
            </a:extLst>
          </p:cNvPr>
          <p:cNvSpPr/>
          <p:nvPr/>
        </p:nvSpPr>
        <p:spPr>
          <a:xfrm>
            <a:off x="3847548" y="1329390"/>
            <a:ext cx="6985943" cy="0"/>
          </a:xfrm>
          <a:prstGeom prst="line">
            <a:avLst/>
          </a:prstGeom>
          <a:ln>
            <a:solidFill>
              <a:srgbClr val="BFBFB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2" name="그림 1" descr="텍스트, 표지판, 실외이(가) 표시된 사진&#10;&#10;자동 생성된 설명">
            <a:extLst>
              <a:ext uri="{FF2B5EF4-FFF2-40B4-BE49-F238E27FC236}">
                <a16:creationId xmlns:a16="http://schemas.microsoft.com/office/drawing/2014/main" id="{BE2AE6F3-57B2-E04E-5D57-0582D1F10EF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264" y="3139780"/>
            <a:ext cx="457200" cy="457200"/>
          </a:xfrm>
          <a:prstGeom prst="rect">
            <a:avLst/>
          </a:prstGeom>
        </p:spPr>
      </p:pic>
      <p:sp>
        <p:nvSpPr>
          <p:cNvPr id="3" name="TextBox 56">
            <a:extLst>
              <a:ext uri="{FF2B5EF4-FFF2-40B4-BE49-F238E27FC236}">
                <a16:creationId xmlns:a16="http://schemas.microsoft.com/office/drawing/2014/main" id="{04D9766C-764E-53C5-9751-6AFE284B3284}"/>
              </a:ext>
            </a:extLst>
          </p:cNvPr>
          <p:cNvSpPr txBox="1"/>
          <p:nvPr/>
        </p:nvSpPr>
        <p:spPr>
          <a:xfrm>
            <a:off x="7227608" y="3761217"/>
            <a:ext cx="616512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000">
                <a:solidFill>
                  <a:srgbClr val="AFABA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Data Box</a:t>
            </a:r>
          </a:p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Frame</a:t>
            </a:r>
            <a:endParaRPr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11A2C3-951C-2123-EA8A-C23FF359B1C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168" y="3139780"/>
            <a:ext cx="457200" cy="457200"/>
          </a:xfrm>
          <a:prstGeom prst="rect">
            <a:avLst/>
          </a:prstGeom>
        </p:spPr>
      </p:pic>
      <p:sp>
        <p:nvSpPr>
          <p:cNvPr id="5" name="TextBox 68">
            <a:extLst>
              <a:ext uri="{FF2B5EF4-FFF2-40B4-BE49-F238E27FC236}">
                <a16:creationId xmlns:a16="http://schemas.microsoft.com/office/drawing/2014/main" id="{365D5169-11B3-6133-59EF-4F08E07D4AB5}"/>
              </a:ext>
            </a:extLst>
          </p:cNvPr>
          <p:cNvSpPr txBox="1"/>
          <p:nvPr/>
        </p:nvSpPr>
        <p:spPr>
          <a:xfrm>
            <a:off x="8445961" y="3722376"/>
            <a:ext cx="881836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1000">
                <a:solidFill>
                  <a:srgbClr val="AFABA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Data Catalog</a:t>
            </a:r>
            <a:endParaRPr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TextBox 48"/>
          <p:cNvSpPr txBox="1"/>
          <p:nvPr/>
        </p:nvSpPr>
        <p:spPr>
          <a:xfrm>
            <a:off x="8680476" y="2461872"/>
            <a:ext cx="384078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000">
                <a:solidFill>
                  <a:srgbClr val="AFABA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">
                <a:solidFill>
                  <a:schemeClr val="bg2">
                    <a:lumMod val="40000"/>
                    <a:lumOff val="60000"/>
                  </a:schemeClr>
                </a:solidFill>
              </a:rPr>
              <a:t>Hello</a:t>
            </a:r>
            <a:endParaRPr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63" name="TextBox 54"/>
          <p:cNvSpPr txBox="1"/>
          <p:nvPr/>
        </p:nvSpPr>
        <p:spPr>
          <a:xfrm>
            <a:off x="5726899" y="2461872"/>
            <a:ext cx="1052529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000">
                <a:solidFill>
                  <a:srgbClr val="AFABA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>
                <a:solidFill>
                  <a:schemeClr val="bg2">
                    <a:lumMod val="40000"/>
                    <a:lumOff val="60000"/>
                  </a:schemeClr>
                </a:solidFill>
              </a:rPr>
              <a:t>NAVER WORKS</a:t>
            </a:r>
          </a:p>
        </p:txBody>
      </p:sp>
      <p:sp>
        <p:nvSpPr>
          <p:cNvPr id="464" name="TextBox 56"/>
          <p:cNvSpPr txBox="1"/>
          <p:nvPr/>
        </p:nvSpPr>
        <p:spPr>
          <a:xfrm>
            <a:off x="7195522" y="2461872"/>
            <a:ext cx="816888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000">
                <a:solidFill>
                  <a:srgbClr val="AFABA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>
                <a:solidFill>
                  <a:schemeClr val="bg2">
                    <a:lumMod val="40000"/>
                    <a:lumOff val="60000"/>
                  </a:schemeClr>
                </a:solidFill>
              </a:rPr>
              <a:t>RPA Service</a:t>
            </a:r>
          </a:p>
        </p:txBody>
      </p:sp>
      <p:sp>
        <p:nvSpPr>
          <p:cNvPr id="465" name="TextBox 66"/>
          <p:cNvSpPr txBox="1"/>
          <p:nvPr/>
        </p:nvSpPr>
        <p:spPr>
          <a:xfrm>
            <a:off x="1664010" y="3745084"/>
            <a:ext cx="1268935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000">
                <a:solidFill>
                  <a:srgbClr val="AFABA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>
                <a:solidFill>
                  <a:schemeClr val="bg2">
                    <a:lumMod val="40000"/>
                    <a:lumOff val="60000"/>
                  </a:schemeClr>
                </a:solidFill>
              </a:rPr>
              <a:t>Business Application</a:t>
            </a:r>
          </a:p>
        </p:txBody>
      </p:sp>
      <p:pic>
        <p:nvPicPr>
          <p:cNvPr id="466" name="Business Application.png" descr="Business Applic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877" y="3156107"/>
            <a:ext cx="457201" cy="45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67" name="HELLO.png" descr="HELL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6761" y="1910183"/>
            <a:ext cx="457201" cy="45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68" name="NAVER WORKS.png" descr="NAVER WORK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4563" y="1908175"/>
            <a:ext cx="457201" cy="45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69" name="RPA Service.png" descr="RPA Servic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5366" y="1910183"/>
            <a:ext cx="457201" cy="4572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0ABD262D-2EC4-0D45-9067-0E895509ABFC}"/>
              </a:ext>
            </a:extLst>
          </p:cNvPr>
          <p:cNvGrpSpPr/>
          <p:nvPr/>
        </p:nvGrpSpPr>
        <p:grpSpPr>
          <a:xfrm>
            <a:off x="-24000" y="6656898"/>
            <a:ext cx="12240000" cy="221154"/>
            <a:chOff x="-24000" y="6656898"/>
            <a:chExt cx="12240154" cy="221154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565A8D9F-6C7A-9B40-AACE-FF38276B56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321164" y="6684185"/>
              <a:ext cx="1616742" cy="135355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F2FCA7CE-FBD0-0244-B677-95E857B6A5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24000" y="6665417"/>
              <a:ext cx="12240154" cy="212635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B6E8D1B4-9014-7C49-B11C-806153E83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60864" y="6702799"/>
              <a:ext cx="1573047" cy="135355"/>
            </a:xfrm>
            <a:prstGeom prst="rect">
              <a:avLst/>
            </a:prstGeom>
          </p:spPr>
        </p:pic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37CFA67-4D26-B145-8244-7778FE4384EC}"/>
                </a:ext>
              </a:extLst>
            </p:cNvPr>
            <p:cNvSpPr/>
            <p:nvPr/>
          </p:nvSpPr>
          <p:spPr>
            <a:xfrm>
              <a:off x="9157454" y="6656898"/>
              <a:ext cx="2988000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800" dirty="0">
                  <a:solidFill>
                    <a:schemeClr val="bg1"/>
                  </a:solidFill>
                  <a:latin typeface="Nanum Square"/>
                </a:rPr>
                <a:t>© </a:t>
              </a:r>
              <a:r>
                <a:rPr lang="en" altLang="ko-KR" sz="800" dirty="0">
                  <a:solidFill>
                    <a:schemeClr val="bg1"/>
                  </a:solidFill>
                  <a:latin typeface="Nanum Square"/>
                </a:rPr>
                <a:t>NAVER Cloud Corp. All Rights Reserved.</a:t>
              </a:r>
            </a:p>
          </p:txBody>
        </p: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1563B714-3F84-D247-837B-1E685E34BDB2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3359150" y="1908175"/>
            <a:ext cx="457200" cy="4572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EF68E60-A70F-D44D-9982-814DCEA10370}"/>
              </a:ext>
            </a:extLst>
          </p:cNvPr>
          <p:cNvSpPr txBox="1"/>
          <p:nvPr/>
        </p:nvSpPr>
        <p:spPr>
          <a:xfrm>
            <a:off x="3069019" y="2462699"/>
            <a:ext cx="10374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kumimoji="1" sz="10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" altLang="ko-KR" dirty="0">
                <a:solidFill>
                  <a:schemeClr val="bg2">
                    <a:lumMod val="40000"/>
                    <a:lumOff val="60000"/>
                  </a:schemeClr>
                </a:solidFill>
              </a:rPr>
              <a:t>WORKPLACE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3E49508F-B951-4544-BA4A-FF2291A1D613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2069878" y="1908175"/>
            <a:ext cx="457200" cy="4572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05A3204-BAE3-CD4C-B753-A5EABA8458E7}"/>
              </a:ext>
            </a:extLst>
          </p:cNvPr>
          <p:cNvSpPr txBox="1"/>
          <p:nvPr/>
        </p:nvSpPr>
        <p:spPr>
          <a:xfrm>
            <a:off x="1744481" y="2462699"/>
            <a:ext cx="11079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WORKPLACE g</a:t>
            </a:r>
            <a:endParaRPr kumimoji="1" lang="ko-KR" altLang="en-US" sz="1000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ADE10DB6-7D54-854C-98FA-6910E75BFA4C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4706346" y="1910183"/>
            <a:ext cx="411505" cy="41150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9D68CA3-6BAC-B449-B5EA-861EF1E1AFA0}"/>
              </a:ext>
            </a:extLst>
          </p:cNvPr>
          <p:cNvSpPr txBox="1"/>
          <p:nvPr/>
        </p:nvSpPr>
        <p:spPr>
          <a:xfrm>
            <a:off x="4485539" y="2463880"/>
            <a:ext cx="8531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WORKBOX</a:t>
            </a:r>
            <a:endParaRPr kumimoji="1" lang="ko-KR" altLang="en-US" sz="1000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EC0A79-EC81-4155-73B9-276F8AAD9EA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325" y="1910184"/>
            <a:ext cx="457200" cy="457200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ACFCBB96-4CB1-D90B-9D77-BD730881CB6E}"/>
              </a:ext>
            </a:extLst>
          </p:cNvPr>
          <p:cNvSpPr txBox="1"/>
          <p:nvPr/>
        </p:nvSpPr>
        <p:spPr>
          <a:xfrm>
            <a:off x="9760534" y="2461872"/>
            <a:ext cx="8867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Ncloud</a:t>
            </a:r>
            <a:r>
              <a:rPr kumimoji="1" lang="en-US" altLang="ko-KR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Chat</a:t>
            </a:r>
            <a:endParaRPr kumimoji="1" lang="ko-KR" altLang="en-US" sz="1000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42">
            <a:extLst>
              <a:ext uri="{FF2B5EF4-FFF2-40B4-BE49-F238E27FC236}">
                <a16:creationId xmlns:a16="http://schemas.microsoft.com/office/drawing/2014/main" id="{9130CF25-8FD4-4947-9769-89CA0736E4D2}"/>
              </a:ext>
            </a:extLst>
          </p:cNvPr>
          <p:cNvSpPr txBox="1"/>
          <p:nvPr/>
        </p:nvSpPr>
        <p:spPr>
          <a:xfrm>
            <a:off x="1687264" y="1139264"/>
            <a:ext cx="2291651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 b="1">
                <a:solidFill>
                  <a:srgbClr val="4D4E4D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Business Application</a:t>
            </a:r>
            <a:r>
              <a:rPr lang="en-US" dirty="0"/>
              <a:t>s</a:t>
            </a:r>
            <a:endParaRPr dirty="0"/>
          </a:p>
        </p:txBody>
      </p:sp>
      <p:sp>
        <p:nvSpPr>
          <p:cNvPr id="35" name="직선 연결선[R] 43">
            <a:extLst>
              <a:ext uri="{FF2B5EF4-FFF2-40B4-BE49-F238E27FC236}">
                <a16:creationId xmlns:a16="http://schemas.microsoft.com/office/drawing/2014/main" id="{6D3D0423-EACD-46B3-AE47-DB69CEFC46F0}"/>
              </a:ext>
            </a:extLst>
          </p:cNvPr>
          <p:cNvSpPr/>
          <p:nvPr/>
        </p:nvSpPr>
        <p:spPr>
          <a:xfrm>
            <a:off x="4002373" y="1329389"/>
            <a:ext cx="6831119" cy="1"/>
          </a:xfrm>
          <a:prstGeom prst="line">
            <a:avLst/>
          </a:prstGeom>
          <a:ln>
            <a:solidFill>
              <a:srgbClr val="BFBFB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2" name="그림 1" descr="텍스트, 표지판, 어두운이(가) 표시된 사진&#10;&#10;자동 생성된 설명">
            <a:extLst>
              <a:ext uri="{FF2B5EF4-FFF2-40B4-BE49-F238E27FC236}">
                <a16:creationId xmlns:a16="http://schemas.microsoft.com/office/drawing/2014/main" id="{ED522871-8BB9-F9AF-0B9D-1857946AB06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150" y="3167812"/>
            <a:ext cx="457200" cy="4572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B926A19-8114-B42C-4A25-CDBB8EAEAB8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893" y="3172768"/>
            <a:ext cx="457200" cy="457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DAA4CB-9287-EC6F-EF2A-831907B70E5A}"/>
              </a:ext>
            </a:extLst>
          </p:cNvPr>
          <p:cNvSpPr txBox="1"/>
          <p:nvPr/>
        </p:nvSpPr>
        <p:spPr>
          <a:xfrm>
            <a:off x="4439816" y="3798000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kumimoji="1" sz="10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" altLang="ko-KR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MARKETPOT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DF2B41-C786-CE74-2253-57F8FB1CE219}"/>
              </a:ext>
            </a:extLst>
          </p:cNvPr>
          <p:cNvSpPr txBox="1"/>
          <p:nvPr/>
        </p:nvSpPr>
        <p:spPr>
          <a:xfrm>
            <a:off x="2964825" y="3798000"/>
            <a:ext cx="1245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LIVE</a:t>
            </a:r>
          </a:p>
          <a:p>
            <a:pPr algn="ctr"/>
            <a:r>
              <a:rPr kumimoji="1" lang="en" altLang="ko-KR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COMMERCE POT</a:t>
            </a:r>
            <a:endParaRPr kumimoji="1" lang="ko-KR" altLang="en-US" sz="1000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3">
            <a:extLst>
              <a:ext uri="{FF2B5EF4-FFF2-40B4-BE49-F238E27FC236}">
                <a16:creationId xmlns:a16="http://schemas.microsoft.com/office/drawing/2014/main" id="{09EFDDF2-D2DE-4530-AB4E-B4619AA38C6E}"/>
              </a:ext>
            </a:extLst>
          </p:cNvPr>
          <p:cNvSpPr txBox="1"/>
          <p:nvPr/>
        </p:nvSpPr>
        <p:spPr>
          <a:xfrm>
            <a:off x="1687265" y="1124274"/>
            <a:ext cx="1722585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 b="1">
                <a:solidFill>
                  <a:srgbClr val="4D4E4D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Content Delivery</a:t>
            </a:r>
            <a:endParaRPr dirty="0"/>
          </a:p>
        </p:txBody>
      </p:sp>
      <p:sp>
        <p:nvSpPr>
          <p:cNvPr id="5" name="직선 연결선[R] 44">
            <a:extLst>
              <a:ext uri="{FF2B5EF4-FFF2-40B4-BE49-F238E27FC236}">
                <a16:creationId xmlns:a16="http://schemas.microsoft.com/office/drawing/2014/main" id="{8BC39E33-F440-43E2-A5EF-C1495FB48FBD}"/>
              </a:ext>
            </a:extLst>
          </p:cNvPr>
          <p:cNvSpPr/>
          <p:nvPr/>
        </p:nvSpPr>
        <p:spPr>
          <a:xfrm>
            <a:off x="3525625" y="1329390"/>
            <a:ext cx="7307867" cy="0"/>
          </a:xfrm>
          <a:prstGeom prst="line">
            <a:avLst/>
          </a:prstGeom>
          <a:ln>
            <a:solidFill>
              <a:srgbClr val="BFBFB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BE2768B-C8D4-40E8-815B-9B8CD36935D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357488" y="1919175"/>
            <a:ext cx="457200" cy="457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003EAD-875B-4587-A9F6-D6AAC2BA3830}"/>
              </a:ext>
            </a:extLst>
          </p:cNvPr>
          <p:cNvSpPr txBox="1"/>
          <p:nvPr/>
        </p:nvSpPr>
        <p:spPr>
          <a:xfrm>
            <a:off x="3152316" y="2508151"/>
            <a:ext cx="8675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R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CDN</a:t>
            </a:r>
            <a:endParaRPr kumimoji="1" lang="ko-KR" altLang="en-US" sz="1000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59AC533-49F3-4A41-830D-75B05796C12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066753" y="1919175"/>
            <a:ext cx="457200" cy="457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BF1466-B33B-44CA-89AC-113D32065FAA}"/>
              </a:ext>
            </a:extLst>
          </p:cNvPr>
          <p:cNvSpPr txBox="1"/>
          <p:nvPr/>
        </p:nvSpPr>
        <p:spPr>
          <a:xfrm>
            <a:off x="2007798" y="2508151"/>
            <a:ext cx="5389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R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CDN+</a:t>
            </a:r>
            <a:endParaRPr kumimoji="1" lang="ko-KR" altLang="en-US" sz="1000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5384FE7-8662-482B-C836-9F6DA1A81649}"/>
              </a:ext>
            </a:extLst>
          </p:cNvPr>
          <p:cNvGrpSpPr/>
          <p:nvPr/>
        </p:nvGrpSpPr>
        <p:grpSpPr>
          <a:xfrm>
            <a:off x="-24000" y="6656898"/>
            <a:ext cx="12240000" cy="221154"/>
            <a:chOff x="-24000" y="6656898"/>
            <a:chExt cx="12240154" cy="22115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1A8C22B-8D61-5E66-36A4-F914D6D96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21164" y="6684185"/>
              <a:ext cx="1616742" cy="135355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40A94DEC-B0C8-37F7-7BBA-1211E9383E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24000" y="6665417"/>
              <a:ext cx="12240154" cy="212635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4AE25C7D-1D1A-8BA7-FDBC-FEBCA210E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0864" y="6702799"/>
              <a:ext cx="1573047" cy="135355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563E498-D9B2-F62C-BB52-128272369C40}"/>
                </a:ext>
              </a:extLst>
            </p:cNvPr>
            <p:cNvSpPr/>
            <p:nvPr/>
          </p:nvSpPr>
          <p:spPr>
            <a:xfrm>
              <a:off x="9157454" y="6656898"/>
              <a:ext cx="2988000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800" dirty="0">
                  <a:solidFill>
                    <a:schemeClr val="bg1"/>
                  </a:solidFill>
                  <a:latin typeface="Nanum Square"/>
                </a:rPr>
                <a:t>© </a:t>
              </a:r>
              <a:r>
                <a:rPr lang="en" altLang="ko-KR" sz="800" dirty="0">
                  <a:solidFill>
                    <a:schemeClr val="bg1"/>
                  </a:solidFill>
                  <a:latin typeface="Nanum Square"/>
                </a:rPr>
                <a:t>NAVER Cloud Corp. All Rights Reserved.</a:t>
              </a: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606847A4-2E82-9768-A724-9BA37DF1A1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893" y="1919175"/>
            <a:ext cx="457200" cy="457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1FF1B89-62BA-623F-B0A0-DECA622594C6}"/>
              </a:ext>
            </a:extLst>
          </p:cNvPr>
          <p:cNvSpPr txBox="1"/>
          <p:nvPr/>
        </p:nvSpPr>
        <p:spPr>
          <a:xfrm>
            <a:off x="4487904" y="2508151"/>
            <a:ext cx="8851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R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</a:t>
            </a:r>
            <a:r>
              <a:rPr kumimoji="1" lang="en-US" altLang="ko-KR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</a:t>
            </a:r>
            <a:endParaRPr kumimoji="1" lang="ko-KR" altLang="en-US" sz="1000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3298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TextBox 54"/>
          <p:cNvSpPr txBox="1"/>
          <p:nvPr/>
        </p:nvSpPr>
        <p:spPr>
          <a:xfrm>
            <a:off x="8527759" y="2497151"/>
            <a:ext cx="667810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000">
                <a:solidFill>
                  <a:srgbClr val="AFABA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>
                <a:solidFill>
                  <a:schemeClr val="bg2">
                    <a:lumMod val="40000"/>
                    <a:lumOff val="60000"/>
                  </a:schemeClr>
                </a:solidFill>
              </a:rPr>
              <a:t>Dev Tools</a:t>
            </a:r>
          </a:p>
        </p:txBody>
      </p:sp>
      <p:pic>
        <p:nvPicPr>
          <p:cNvPr id="489" name="Dev Tools.png" descr="Dev Tool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3063" y="1919174"/>
            <a:ext cx="457201" cy="4572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8CF31B24-3DFB-3A47-A886-7C788CD6510E}"/>
              </a:ext>
            </a:extLst>
          </p:cNvPr>
          <p:cNvGrpSpPr/>
          <p:nvPr/>
        </p:nvGrpSpPr>
        <p:grpSpPr>
          <a:xfrm>
            <a:off x="-24000" y="6656898"/>
            <a:ext cx="12240000" cy="221154"/>
            <a:chOff x="-24000" y="6656898"/>
            <a:chExt cx="12240154" cy="221154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80A88F0E-440C-B045-BF6F-4CB5BA8A1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21164" y="6684185"/>
              <a:ext cx="1616742" cy="135355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E33BE659-EB7E-0643-A4BA-50355FB44D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24000" y="6665417"/>
              <a:ext cx="12240154" cy="212635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0FE981B5-0637-1940-9493-E48EA880F7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0864" y="6702799"/>
              <a:ext cx="1573047" cy="135355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58F4FCD-6315-C343-8760-FA2B3C81903C}"/>
                </a:ext>
              </a:extLst>
            </p:cNvPr>
            <p:cNvSpPr/>
            <p:nvPr/>
          </p:nvSpPr>
          <p:spPr>
            <a:xfrm>
              <a:off x="9157454" y="6656898"/>
              <a:ext cx="2988000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800" dirty="0">
                  <a:solidFill>
                    <a:schemeClr val="bg1"/>
                  </a:solidFill>
                  <a:latin typeface="Nanum Square"/>
                </a:rPr>
                <a:t>© </a:t>
              </a:r>
              <a:r>
                <a:rPr lang="en" altLang="ko-KR" sz="800" dirty="0">
                  <a:solidFill>
                    <a:schemeClr val="bg1"/>
                  </a:solidFill>
                  <a:latin typeface="Nanum Square"/>
                </a:rPr>
                <a:t>NAVER Cloud Corp. All Rights Reserved.</a:t>
              </a:r>
            </a:p>
          </p:txBody>
        </p:sp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B8FF5DBC-312C-9445-B6F2-C987A2B0E72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3374584" y="1917108"/>
            <a:ext cx="457200" cy="4572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C3712DA-4B94-614D-8DD5-7A4CAC20ED20}"/>
              </a:ext>
            </a:extLst>
          </p:cNvPr>
          <p:cNvSpPr txBox="1"/>
          <p:nvPr/>
        </p:nvSpPr>
        <p:spPr>
          <a:xfrm>
            <a:off x="3087659" y="2497151"/>
            <a:ext cx="10310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kumimoji="1" sz="10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" altLang="ko-KR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SourceCommit</a:t>
            </a:r>
            <a:endParaRPr lang="en" altLang="ko-KR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8452E13-A9F1-A140-85B6-F8BDE39193A6}"/>
              </a:ext>
            </a:extLst>
          </p:cNvPr>
          <p:cNvSpPr txBox="1"/>
          <p:nvPr/>
        </p:nvSpPr>
        <p:spPr>
          <a:xfrm>
            <a:off x="7027237" y="2497151"/>
            <a:ext cx="10422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SourcePipeline</a:t>
            </a:r>
            <a:endParaRPr kumimoji="1" lang="ko-KR" altLang="en-US" sz="1000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8496BE14-C033-F940-A28C-E1B30A44F702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6024563" y="1913381"/>
            <a:ext cx="457200" cy="4572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A0AAED51-27D7-C344-AA8F-6C292059A95B}"/>
              </a:ext>
            </a:extLst>
          </p:cNvPr>
          <p:cNvSpPr txBox="1"/>
          <p:nvPr/>
        </p:nvSpPr>
        <p:spPr>
          <a:xfrm>
            <a:off x="5760081" y="2497151"/>
            <a:ext cx="9861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SourceDeploy</a:t>
            </a:r>
            <a:endParaRPr kumimoji="1" lang="ko-KR" altLang="en-US" sz="1000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E421A329-A53C-3C4E-AA6A-38DC1FEDF730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4693263" y="1908175"/>
            <a:ext cx="457200" cy="4572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8419AB27-57A6-5144-B97E-A025CD4BB918}"/>
              </a:ext>
            </a:extLst>
          </p:cNvPr>
          <p:cNvSpPr txBox="1"/>
          <p:nvPr/>
        </p:nvSpPr>
        <p:spPr>
          <a:xfrm>
            <a:off x="4485686" y="2497151"/>
            <a:ext cx="8723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SourceBuild</a:t>
            </a:r>
            <a:endParaRPr kumimoji="1" lang="ko-KR" altLang="en-US" sz="1000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2229025B-0A6E-F242-AD04-E8BD297953CB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7319773" y="1919175"/>
            <a:ext cx="457200" cy="4572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230C18AD-2AB4-E04D-9DB9-46F76F7B9CD1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2089601" y="1926825"/>
            <a:ext cx="411505" cy="41150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88146D08-D279-E34F-A443-67D7A0E3EBF1}"/>
              </a:ext>
            </a:extLst>
          </p:cNvPr>
          <p:cNvSpPr txBox="1"/>
          <p:nvPr/>
        </p:nvSpPr>
        <p:spPr>
          <a:xfrm>
            <a:off x="1986615" y="2497151"/>
            <a:ext cx="6174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Jenkins</a:t>
            </a:r>
            <a:endParaRPr kumimoji="1" lang="ko-KR" altLang="en-US" sz="1000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36">
            <a:extLst>
              <a:ext uri="{FF2B5EF4-FFF2-40B4-BE49-F238E27FC236}">
                <a16:creationId xmlns:a16="http://schemas.microsoft.com/office/drawing/2014/main" id="{4F647547-F891-483A-B607-65B9730CFEB3}"/>
              </a:ext>
            </a:extLst>
          </p:cNvPr>
          <p:cNvSpPr txBox="1"/>
          <p:nvPr/>
        </p:nvSpPr>
        <p:spPr>
          <a:xfrm>
            <a:off x="1687265" y="1139264"/>
            <a:ext cx="1687319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 b="1">
                <a:solidFill>
                  <a:srgbClr val="4D4E4D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Dev</a:t>
            </a:r>
            <a:r>
              <a:rPr lang="en-US" dirty="0"/>
              <a:t>eloper</a:t>
            </a:r>
            <a:r>
              <a:rPr dirty="0"/>
              <a:t> Tools</a:t>
            </a:r>
          </a:p>
        </p:txBody>
      </p:sp>
      <p:sp>
        <p:nvSpPr>
          <p:cNvPr id="27" name="직선 연결선[R] 37">
            <a:extLst>
              <a:ext uri="{FF2B5EF4-FFF2-40B4-BE49-F238E27FC236}">
                <a16:creationId xmlns:a16="http://schemas.microsoft.com/office/drawing/2014/main" id="{90CF306B-5E70-4672-9458-897CADC45207}"/>
              </a:ext>
            </a:extLst>
          </p:cNvPr>
          <p:cNvSpPr/>
          <p:nvPr/>
        </p:nvSpPr>
        <p:spPr>
          <a:xfrm>
            <a:off x="3525624" y="1329390"/>
            <a:ext cx="7307867" cy="0"/>
          </a:xfrm>
          <a:prstGeom prst="line">
            <a:avLst/>
          </a:prstGeom>
          <a:ln>
            <a:solidFill>
              <a:srgbClr val="BFBFB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7" name="그림 27" descr="그림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750" y="1908175"/>
            <a:ext cx="4572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578" name="TextBox 28"/>
          <p:cNvSpPr txBox="1"/>
          <p:nvPr/>
        </p:nvSpPr>
        <p:spPr>
          <a:xfrm>
            <a:off x="1842228" y="2497151"/>
            <a:ext cx="900244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000">
                <a:solidFill>
                  <a:srgbClr val="AFABA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>
                <a:solidFill>
                  <a:schemeClr val="bg2">
                    <a:lumMod val="40000"/>
                    <a:lumOff val="60000"/>
                  </a:schemeClr>
                </a:solidFill>
              </a:rPr>
              <a:t>Global Region</a:t>
            </a:r>
          </a:p>
        </p:txBody>
      </p:sp>
      <p:pic>
        <p:nvPicPr>
          <p:cNvPr id="579" name="그림 29" descr="그림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1978" y="1926123"/>
            <a:ext cx="411506" cy="41150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580" name="TextBox 30"/>
          <p:cNvSpPr txBox="1"/>
          <p:nvPr/>
        </p:nvSpPr>
        <p:spPr>
          <a:xfrm>
            <a:off x="3164501" y="2452828"/>
            <a:ext cx="93390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tIns="45719" rIns="45719" bIns="45719" numCol="1" anchor="t">
            <a:spAutoFit/>
          </a:bodyPr>
          <a:lstStyle/>
          <a:p>
            <a:pPr algn="ctr">
              <a:defRPr sz="1000">
                <a:solidFill>
                  <a:srgbClr val="AFABA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solidFill>
                  <a:schemeClr val="bg2">
                    <a:lumMod val="40000"/>
                    <a:lumOff val="60000"/>
                  </a:schemeClr>
                </a:solidFill>
              </a:rPr>
              <a:t>Global </a:t>
            </a:r>
          </a:p>
          <a:p>
            <a:pPr algn="ctr">
              <a:defRPr sz="1000">
                <a:solidFill>
                  <a:srgbClr val="AFABA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solidFill>
                  <a:schemeClr val="bg2">
                    <a:lumMod val="40000"/>
                    <a:lumOff val="60000"/>
                  </a:schemeClr>
                </a:solidFill>
              </a:rPr>
              <a:t>Latency Status</a:t>
            </a:r>
          </a:p>
        </p:txBody>
      </p:sp>
      <p:sp>
        <p:nvSpPr>
          <p:cNvPr id="584" name="TextBox 35"/>
          <p:cNvSpPr txBox="1"/>
          <p:nvPr/>
        </p:nvSpPr>
        <p:spPr>
          <a:xfrm>
            <a:off x="1987097" y="4619940"/>
            <a:ext cx="616512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000">
                <a:solidFill>
                  <a:srgbClr val="AFABA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Gamepot</a:t>
            </a:r>
            <a:endParaRPr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85" name="그림 37" descr="그림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9600" y="4114889"/>
            <a:ext cx="411506" cy="411506"/>
          </a:xfrm>
          <a:prstGeom prst="rect">
            <a:avLst/>
          </a:prstGeom>
          <a:ln w="12700">
            <a:miter lim="400000"/>
          </a:ln>
        </p:spPr>
      </p:pic>
      <p:sp>
        <p:nvSpPr>
          <p:cNvPr id="596" name="TextBox 35"/>
          <p:cNvSpPr txBox="1"/>
          <p:nvPr/>
        </p:nvSpPr>
        <p:spPr>
          <a:xfrm>
            <a:off x="4778038" y="4619940"/>
            <a:ext cx="744753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000">
                <a:solidFill>
                  <a:srgbClr val="AFABA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>
                <a:solidFill>
                  <a:schemeClr val="bg2">
                    <a:lumMod val="40000"/>
                    <a:lumOff val="60000"/>
                  </a:schemeClr>
                </a:solidFill>
              </a:rPr>
              <a:t>Game Chat</a:t>
            </a:r>
          </a:p>
        </p:txBody>
      </p:sp>
      <p:sp>
        <p:nvSpPr>
          <p:cNvPr id="597" name="TextBox 35"/>
          <p:cNvSpPr txBox="1"/>
          <p:nvPr/>
        </p:nvSpPr>
        <p:spPr>
          <a:xfrm>
            <a:off x="3224857" y="4619940"/>
            <a:ext cx="823300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000">
                <a:solidFill>
                  <a:srgbClr val="AFABA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GameReport</a:t>
            </a:r>
            <a:endParaRPr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98" name="Game Chat.png" descr="Game Chat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4662" y="4114889"/>
            <a:ext cx="457201" cy="45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99" name="GameReport.png" descr="GameReport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5060" y="4114889"/>
            <a:ext cx="457201" cy="4572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31418DAA-E7A2-1B49-9686-DE8EE7211F30}"/>
              </a:ext>
            </a:extLst>
          </p:cNvPr>
          <p:cNvGrpSpPr/>
          <p:nvPr/>
        </p:nvGrpSpPr>
        <p:grpSpPr>
          <a:xfrm>
            <a:off x="-24000" y="6656898"/>
            <a:ext cx="12240000" cy="221154"/>
            <a:chOff x="-24000" y="6656898"/>
            <a:chExt cx="12240154" cy="221154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1B80BD82-7124-814E-B824-56986096D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321164" y="6684185"/>
              <a:ext cx="1616742" cy="135355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2370C7A5-7006-6449-9D67-E1E8E3AAE2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24000" y="6665417"/>
              <a:ext cx="12240154" cy="212635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2DAD4EA5-5DAE-0346-8F3F-5BDA9CD3F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60864" y="6702799"/>
              <a:ext cx="1573047" cy="135355"/>
            </a:xfrm>
            <a:prstGeom prst="rect">
              <a:avLst/>
            </a:prstGeom>
          </p:spPr>
        </p:pic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608F641-33DF-9149-890C-ED52866D1E8C}"/>
                </a:ext>
              </a:extLst>
            </p:cNvPr>
            <p:cNvSpPr/>
            <p:nvPr/>
          </p:nvSpPr>
          <p:spPr>
            <a:xfrm>
              <a:off x="9157454" y="6656898"/>
              <a:ext cx="2988000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800" dirty="0">
                  <a:solidFill>
                    <a:schemeClr val="bg1"/>
                  </a:solidFill>
                  <a:latin typeface="Nanum Square"/>
                </a:rPr>
                <a:t>© </a:t>
              </a:r>
              <a:r>
                <a:rPr lang="en" altLang="ko-KR" sz="800" dirty="0">
                  <a:solidFill>
                    <a:schemeClr val="bg1"/>
                  </a:solidFill>
                  <a:latin typeface="Nanum Square"/>
                </a:rPr>
                <a:t>NAVER Cloud Corp. All Rights Reserved.</a:t>
              </a:r>
            </a:p>
          </p:txBody>
        </p:sp>
      </p:grpSp>
      <p:sp>
        <p:nvSpPr>
          <p:cNvPr id="40" name="TextBox 23">
            <a:extLst>
              <a:ext uri="{FF2B5EF4-FFF2-40B4-BE49-F238E27FC236}">
                <a16:creationId xmlns:a16="http://schemas.microsoft.com/office/drawing/2014/main" id="{900237AD-DD12-49C7-A561-9C0C0B1BAE89}"/>
              </a:ext>
            </a:extLst>
          </p:cNvPr>
          <p:cNvSpPr txBox="1"/>
          <p:nvPr/>
        </p:nvSpPr>
        <p:spPr>
          <a:xfrm>
            <a:off x="1687265" y="1139264"/>
            <a:ext cx="2124939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 b="1">
                <a:solidFill>
                  <a:srgbClr val="4D4E4D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Global</a:t>
            </a:r>
            <a:r>
              <a:rPr lang="en-US" altLang="ko-KR" dirty="0"/>
              <a:t> Infrastructure</a:t>
            </a:r>
            <a:endParaRPr dirty="0"/>
          </a:p>
        </p:txBody>
      </p:sp>
      <p:sp>
        <p:nvSpPr>
          <p:cNvPr id="41" name="직선 연결선[R] 24">
            <a:extLst>
              <a:ext uri="{FF2B5EF4-FFF2-40B4-BE49-F238E27FC236}">
                <a16:creationId xmlns:a16="http://schemas.microsoft.com/office/drawing/2014/main" id="{84C9B2D8-D05D-4288-8855-BBDF38651DE4}"/>
              </a:ext>
            </a:extLst>
          </p:cNvPr>
          <p:cNvSpPr/>
          <p:nvPr/>
        </p:nvSpPr>
        <p:spPr>
          <a:xfrm>
            <a:off x="3860057" y="1329390"/>
            <a:ext cx="6973436" cy="0"/>
          </a:xfrm>
          <a:prstGeom prst="line">
            <a:avLst/>
          </a:prstGeom>
          <a:ln>
            <a:solidFill>
              <a:srgbClr val="BFBFB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2" name="TextBox 31">
            <a:extLst>
              <a:ext uri="{FF2B5EF4-FFF2-40B4-BE49-F238E27FC236}">
                <a16:creationId xmlns:a16="http://schemas.microsoft.com/office/drawing/2014/main" id="{62BB0A3D-2C4A-499C-82FC-65179544F844}"/>
              </a:ext>
            </a:extLst>
          </p:cNvPr>
          <p:cNvSpPr txBox="1"/>
          <p:nvPr/>
        </p:nvSpPr>
        <p:spPr>
          <a:xfrm>
            <a:off x="1687265" y="3282858"/>
            <a:ext cx="856964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 b="1">
                <a:solidFill>
                  <a:srgbClr val="4D4E4D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Gam</a:t>
            </a:r>
            <a:r>
              <a:rPr lang="en-US" dirty="0"/>
              <a:t>ing</a:t>
            </a:r>
            <a:endParaRPr dirty="0"/>
          </a:p>
        </p:txBody>
      </p:sp>
      <p:sp>
        <p:nvSpPr>
          <p:cNvPr id="43" name="직선 연결선[R] 32">
            <a:extLst>
              <a:ext uri="{FF2B5EF4-FFF2-40B4-BE49-F238E27FC236}">
                <a16:creationId xmlns:a16="http://schemas.microsoft.com/office/drawing/2014/main" id="{67806042-8D4E-4738-856A-4425D290709A}"/>
              </a:ext>
            </a:extLst>
          </p:cNvPr>
          <p:cNvSpPr/>
          <p:nvPr/>
        </p:nvSpPr>
        <p:spPr>
          <a:xfrm>
            <a:off x="2603609" y="3472982"/>
            <a:ext cx="2995218" cy="0"/>
          </a:xfrm>
          <a:prstGeom prst="line">
            <a:avLst/>
          </a:prstGeom>
          <a:ln>
            <a:solidFill>
              <a:srgbClr val="BFBFB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4" name="TextBox 51">
            <a:extLst>
              <a:ext uri="{FF2B5EF4-FFF2-40B4-BE49-F238E27FC236}">
                <a16:creationId xmlns:a16="http://schemas.microsoft.com/office/drawing/2014/main" id="{6546F86D-1E32-4958-B277-20A303C70816}"/>
              </a:ext>
            </a:extLst>
          </p:cNvPr>
          <p:cNvSpPr txBox="1"/>
          <p:nvPr/>
        </p:nvSpPr>
        <p:spPr>
          <a:xfrm>
            <a:off x="6921929" y="3282858"/>
            <a:ext cx="1826780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600" b="1">
                <a:solidFill>
                  <a:srgbClr val="4D4E4D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I</a:t>
            </a:r>
            <a:r>
              <a:rPr lang="en-US" dirty="0"/>
              <a:t>nternet of Things</a:t>
            </a:r>
            <a:endParaRPr dirty="0"/>
          </a:p>
        </p:txBody>
      </p:sp>
      <p:sp>
        <p:nvSpPr>
          <p:cNvPr id="45" name="직선 연결선[R] 52">
            <a:extLst>
              <a:ext uri="{FF2B5EF4-FFF2-40B4-BE49-F238E27FC236}">
                <a16:creationId xmlns:a16="http://schemas.microsoft.com/office/drawing/2014/main" id="{B76FDF3B-55DD-4788-AD09-C0A14B2FA80A}"/>
              </a:ext>
            </a:extLst>
          </p:cNvPr>
          <p:cNvSpPr/>
          <p:nvPr/>
        </p:nvSpPr>
        <p:spPr>
          <a:xfrm>
            <a:off x="8824318" y="3460892"/>
            <a:ext cx="2009174" cy="12089"/>
          </a:xfrm>
          <a:prstGeom prst="line">
            <a:avLst/>
          </a:prstGeom>
          <a:noFill/>
          <a:ln w="9525" cap="flat">
            <a:solidFill>
              <a:srgbClr val="BFBFBF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46" name="TextBox 53">
            <a:extLst>
              <a:ext uri="{FF2B5EF4-FFF2-40B4-BE49-F238E27FC236}">
                <a16:creationId xmlns:a16="http://schemas.microsoft.com/office/drawing/2014/main" id="{4799ECD6-7A2D-4763-A30C-7FC76235AD06}"/>
              </a:ext>
            </a:extLst>
          </p:cNvPr>
          <p:cNvSpPr txBox="1"/>
          <p:nvPr/>
        </p:nvSpPr>
        <p:spPr>
          <a:xfrm>
            <a:off x="7051040" y="4619941"/>
            <a:ext cx="957953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 algn="ctr">
              <a:defRPr sz="1000">
                <a:solidFill>
                  <a:srgbClr val="AFABA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>
                <a:solidFill>
                  <a:schemeClr val="bg2">
                    <a:lumMod val="40000"/>
                    <a:lumOff val="60000"/>
                  </a:schemeClr>
                </a:solidFill>
              </a:rPr>
              <a:t>Cloud IoT Core</a:t>
            </a:r>
          </a:p>
        </p:txBody>
      </p:sp>
      <p:pic>
        <p:nvPicPr>
          <p:cNvPr id="47" name="그림 54" descr="그림 54">
            <a:extLst>
              <a:ext uri="{FF2B5EF4-FFF2-40B4-BE49-F238E27FC236}">
                <a16:creationId xmlns:a16="http://schemas.microsoft.com/office/drawing/2014/main" id="{E036024F-7CF7-4F56-8663-73AC25B2ECC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24265" y="4110792"/>
            <a:ext cx="411506" cy="411506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48" name="TextBox 53">
            <a:extLst>
              <a:ext uri="{FF2B5EF4-FFF2-40B4-BE49-F238E27FC236}">
                <a16:creationId xmlns:a16="http://schemas.microsoft.com/office/drawing/2014/main" id="{E780EF5A-2111-4DC9-AC63-5A854AD513CD}"/>
              </a:ext>
            </a:extLst>
          </p:cNvPr>
          <p:cNvSpPr txBox="1"/>
          <p:nvPr/>
        </p:nvSpPr>
        <p:spPr>
          <a:xfrm>
            <a:off x="8263281" y="4619941"/>
            <a:ext cx="97238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 algn="ctr">
              <a:defRPr sz="1000">
                <a:solidFill>
                  <a:srgbClr val="AFABA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IoT Device Hub</a:t>
            </a:r>
            <a:endParaRPr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A45F7723-D461-4655-B895-3A20DA072CA6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272" y="4111346"/>
            <a:ext cx="410399" cy="410399"/>
          </a:xfrm>
          <a:prstGeom prst="rect">
            <a:avLst/>
          </a:prstGeom>
        </p:spPr>
      </p:pic>
      <p:sp>
        <p:nvSpPr>
          <p:cNvPr id="50" name="직선 연결선[R] 52">
            <a:extLst>
              <a:ext uri="{FF2B5EF4-FFF2-40B4-BE49-F238E27FC236}">
                <a16:creationId xmlns:a16="http://schemas.microsoft.com/office/drawing/2014/main" id="{F364313D-BD3A-484D-BE9F-6847A2281A8F}"/>
              </a:ext>
            </a:extLst>
          </p:cNvPr>
          <p:cNvSpPr/>
          <p:nvPr/>
        </p:nvSpPr>
        <p:spPr>
          <a:xfrm>
            <a:off x="10833326" y="3472982"/>
            <a:ext cx="166" cy="1"/>
          </a:xfrm>
          <a:prstGeom prst="line">
            <a:avLst/>
          </a:prstGeom>
          <a:noFill/>
          <a:ln w="9525" cap="flat">
            <a:solidFill>
              <a:srgbClr val="BFBFBF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51" name="TextBox 53">
            <a:extLst>
              <a:ext uri="{FF2B5EF4-FFF2-40B4-BE49-F238E27FC236}">
                <a16:creationId xmlns:a16="http://schemas.microsoft.com/office/drawing/2014/main" id="{D1818CF0-20D5-4E43-B72F-66BDA2A66D48}"/>
              </a:ext>
            </a:extLst>
          </p:cNvPr>
          <p:cNvSpPr txBox="1"/>
          <p:nvPr/>
        </p:nvSpPr>
        <p:spPr>
          <a:xfrm>
            <a:off x="7051040" y="4619941"/>
            <a:ext cx="957953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 algn="ctr">
              <a:defRPr sz="1000">
                <a:solidFill>
                  <a:srgbClr val="AFABA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>
                <a:solidFill>
                  <a:schemeClr val="bg2">
                    <a:lumMod val="40000"/>
                    <a:lumOff val="60000"/>
                  </a:schemeClr>
                </a:solidFill>
              </a:rPr>
              <a:t>Cloud IoT Core</a:t>
            </a:r>
          </a:p>
        </p:txBody>
      </p:sp>
      <p:pic>
        <p:nvPicPr>
          <p:cNvPr id="52" name="그림 54" descr="그림 54">
            <a:extLst>
              <a:ext uri="{FF2B5EF4-FFF2-40B4-BE49-F238E27FC236}">
                <a16:creationId xmlns:a16="http://schemas.microsoft.com/office/drawing/2014/main" id="{36D8DFAB-2286-4C93-87D3-42CA0A109AB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24265" y="4110792"/>
            <a:ext cx="411506" cy="411506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53" name="TextBox 53">
            <a:extLst>
              <a:ext uri="{FF2B5EF4-FFF2-40B4-BE49-F238E27FC236}">
                <a16:creationId xmlns:a16="http://schemas.microsoft.com/office/drawing/2014/main" id="{62EFBE99-8617-4BA7-8C2C-167EB2602DD2}"/>
              </a:ext>
            </a:extLst>
          </p:cNvPr>
          <p:cNvSpPr txBox="1"/>
          <p:nvPr/>
        </p:nvSpPr>
        <p:spPr>
          <a:xfrm>
            <a:off x="8263281" y="4619941"/>
            <a:ext cx="97238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 algn="ctr">
              <a:defRPr sz="1000">
                <a:solidFill>
                  <a:srgbClr val="AFABA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IoT Device Hub</a:t>
            </a:r>
            <a:endParaRPr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B711DA0F-CE52-47CD-8152-AB6DF0F03791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272" y="4111346"/>
            <a:ext cx="410399" cy="410399"/>
          </a:xfrm>
          <a:prstGeom prst="rect">
            <a:avLst/>
          </a:prstGeom>
        </p:spPr>
      </p:pic>
      <p:pic>
        <p:nvPicPr>
          <p:cNvPr id="2" name="그림 1" descr="텍스트, 표지판, 클립아트이(가) 표시된 사진&#10;&#10;자동 생성된 설명">
            <a:extLst>
              <a:ext uri="{FF2B5EF4-FFF2-40B4-BE49-F238E27FC236}">
                <a16:creationId xmlns:a16="http://schemas.microsoft.com/office/drawing/2014/main" id="{9BD465E5-1D84-F3F4-75C0-AA8B6A74EEC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6827" y="4087945"/>
            <a:ext cx="457200" cy="457200"/>
          </a:xfrm>
          <a:prstGeom prst="rect">
            <a:avLst/>
          </a:prstGeom>
        </p:spPr>
      </p:pic>
      <p:sp>
        <p:nvSpPr>
          <p:cNvPr id="3" name="TextBox 53">
            <a:extLst>
              <a:ext uri="{FF2B5EF4-FFF2-40B4-BE49-F238E27FC236}">
                <a16:creationId xmlns:a16="http://schemas.microsoft.com/office/drawing/2014/main" id="{85298B77-B7B8-71E3-574D-56148FD5DD51}"/>
              </a:ext>
            </a:extLst>
          </p:cNvPr>
          <p:cNvSpPr txBox="1"/>
          <p:nvPr/>
        </p:nvSpPr>
        <p:spPr>
          <a:xfrm>
            <a:off x="9581178" y="4619941"/>
            <a:ext cx="608498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 algn="ctr">
              <a:defRPr sz="1000">
                <a:solidFill>
                  <a:srgbClr val="AFABA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IoT Edge</a:t>
            </a:r>
            <a:endParaRPr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TextBox 79"/>
          <p:cNvSpPr txBox="1"/>
          <p:nvPr/>
        </p:nvSpPr>
        <p:spPr>
          <a:xfrm>
            <a:off x="1687264" y="1139264"/>
            <a:ext cx="2283382" cy="313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 b="1">
                <a:solidFill>
                  <a:srgbClr val="4D4E4D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Hybrid &amp; Private cloud</a:t>
            </a:r>
          </a:p>
        </p:txBody>
      </p:sp>
      <p:sp>
        <p:nvSpPr>
          <p:cNvPr id="527" name="직선 연결선[R] 80"/>
          <p:cNvSpPr/>
          <p:nvPr/>
        </p:nvSpPr>
        <p:spPr>
          <a:xfrm>
            <a:off x="4263256" y="1329389"/>
            <a:ext cx="6570234" cy="1"/>
          </a:xfrm>
          <a:prstGeom prst="line">
            <a:avLst/>
          </a:prstGeom>
          <a:ln>
            <a:solidFill>
              <a:srgbClr val="BFBFB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34" name="TextBox 48"/>
          <p:cNvSpPr txBox="1"/>
          <p:nvPr/>
        </p:nvSpPr>
        <p:spPr>
          <a:xfrm>
            <a:off x="5975983" y="2452826"/>
            <a:ext cx="510715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000">
                <a:solidFill>
                  <a:srgbClr val="AFABA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>
                <a:solidFill>
                  <a:schemeClr val="bg2">
                    <a:lumMod val="40000"/>
                    <a:lumOff val="60000"/>
                  </a:schemeClr>
                </a:solidFill>
              </a:rPr>
              <a:t>Cloud&amp;</a:t>
            </a:r>
          </a:p>
        </p:txBody>
      </p:sp>
      <p:sp>
        <p:nvSpPr>
          <p:cNvPr id="535" name="TextBox 54"/>
          <p:cNvSpPr txBox="1"/>
          <p:nvPr/>
        </p:nvSpPr>
        <p:spPr>
          <a:xfrm>
            <a:off x="6852420" y="2452826"/>
            <a:ext cx="1384351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000">
                <a:solidFill>
                  <a:srgbClr val="AFABA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>
                <a:solidFill>
                  <a:schemeClr val="bg2">
                    <a:lumMod val="40000"/>
                    <a:lumOff val="60000"/>
                  </a:schemeClr>
                </a:solidFill>
              </a:rPr>
              <a:t>Hybrid &amp; Private Cloud</a:t>
            </a:r>
          </a:p>
        </p:txBody>
      </p:sp>
      <p:sp>
        <p:nvSpPr>
          <p:cNvPr id="536" name="TextBox 56"/>
          <p:cNvSpPr txBox="1"/>
          <p:nvPr/>
        </p:nvSpPr>
        <p:spPr>
          <a:xfrm>
            <a:off x="8490273" y="2452826"/>
            <a:ext cx="744753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000">
                <a:solidFill>
                  <a:srgbClr val="AFABA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Neurocloud</a:t>
            </a:r>
            <a:endParaRPr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37" name="TextBox 66"/>
          <p:cNvSpPr txBox="1"/>
          <p:nvPr/>
        </p:nvSpPr>
        <p:spPr>
          <a:xfrm>
            <a:off x="4308500" y="2452826"/>
            <a:ext cx="1219243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000">
                <a:solidFill>
                  <a:srgbClr val="AFABA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>
                <a:solidFill>
                  <a:schemeClr val="bg2">
                    <a:lumMod val="40000"/>
                    <a:lumOff val="60000"/>
                  </a:schemeClr>
                </a:solidFill>
              </a:rPr>
              <a:t>PaaS-TA on </a:t>
            </a:r>
            <a:r>
              <a:rPr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Ncloud</a:t>
            </a:r>
            <a:endParaRPr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38" name="TextBox 60"/>
          <p:cNvSpPr txBox="1"/>
          <p:nvPr/>
        </p:nvSpPr>
        <p:spPr>
          <a:xfrm>
            <a:off x="9779476" y="2512116"/>
            <a:ext cx="802462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000">
                <a:solidFill>
                  <a:srgbClr val="AFABA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solidFill>
                  <a:schemeClr val="bg2">
                    <a:lumMod val="40000"/>
                    <a:lumOff val="60000"/>
                  </a:schemeClr>
                </a:solidFill>
              </a:rPr>
              <a:t>On Premise </a:t>
            </a:r>
          </a:p>
          <a:p>
            <a:pPr algn="ctr">
              <a:defRPr sz="1000">
                <a:solidFill>
                  <a:srgbClr val="AFABA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solidFill>
                  <a:schemeClr val="bg2">
                    <a:lumMod val="40000"/>
                    <a:lumOff val="60000"/>
                  </a:schemeClr>
                </a:solidFill>
              </a:rPr>
              <a:t>Gateway</a:t>
            </a:r>
          </a:p>
        </p:txBody>
      </p:sp>
      <p:sp>
        <p:nvSpPr>
          <p:cNvPr id="539" name="TextBox 68"/>
          <p:cNvSpPr txBox="1"/>
          <p:nvPr/>
        </p:nvSpPr>
        <p:spPr>
          <a:xfrm>
            <a:off x="1979285" y="3747773"/>
            <a:ext cx="626131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000">
                <a:solidFill>
                  <a:srgbClr val="AFABA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>
                <a:solidFill>
                  <a:schemeClr val="bg2">
                    <a:lumMod val="40000"/>
                    <a:lumOff val="60000"/>
                  </a:schemeClr>
                </a:solidFill>
              </a:rPr>
              <a:t>CLOUD&amp;</a:t>
            </a:r>
          </a:p>
        </p:txBody>
      </p:sp>
      <p:pic>
        <p:nvPicPr>
          <p:cNvPr id="540" name="CLOUD&amp;.png" descr="CLOUD&amp;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750" y="3147889"/>
            <a:ext cx="457201" cy="45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41" name="On Premise Gateway.png" descr="On Premise Gatewa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2105" y="1919174"/>
            <a:ext cx="457201" cy="45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42" name="Neurocloud.png" descr="Neuroclou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4050" y="1919174"/>
            <a:ext cx="457201" cy="45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43" name="Public IP Copy 4.png" descr="Public IP Copy 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995" y="1985541"/>
            <a:ext cx="457201" cy="324466"/>
          </a:xfrm>
          <a:prstGeom prst="rect">
            <a:avLst/>
          </a:prstGeom>
          <a:ln w="12700">
            <a:miter lim="400000"/>
          </a:ln>
        </p:spPr>
      </p:pic>
      <p:pic>
        <p:nvPicPr>
          <p:cNvPr id="544" name="Cloud&amp;.png" descr="Cloud&amp;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5587" y="1919174"/>
            <a:ext cx="457201" cy="45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45" name="Black.png" descr="Black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89520" y="1919174"/>
            <a:ext cx="457201" cy="4572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9F240270-152A-BB4E-9D03-B28837A6023E}"/>
              </a:ext>
            </a:extLst>
          </p:cNvPr>
          <p:cNvGrpSpPr/>
          <p:nvPr/>
        </p:nvGrpSpPr>
        <p:grpSpPr>
          <a:xfrm>
            <a:off x="-24000" y="6656898"/>
            <a:ext cx="12240000" cy="221154"/>
            <a:chOff x="-24000" y="6656898"/>
            <a:chExt cx="12240154" cy="221154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FD02EFD4-AB82-F745-ABF3-586F6DFB69A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321164" y="6684185"/>
              <a:ext cx="1616742" cy="135355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DB922B10-E97F-EE4B-A8F3-6E5361F57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-24000" y="6665417"/>
              <a:ext cx="12240154" cy="212635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1D42D02E-2D52-3646-9452-8BEF93CEFC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60864" y="6702799"/>
              <a:ext cx="1573047" cy="135355"/>
            </a:xfrm>
            <a:prstGeom prst="rect">
              <a:avLst/>
            </a:prstGeom>
          </p:spPr>
        </p:pic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B24A983-8153-C84C-829C-EF11E46F135A}"/>
                </a:ext>
              </a:extLst>
            </p:cNvPr>
            <p:cNvSpPr/>
            <p:nvPr/>
          </p:nvSpPr>
          <p:spPr>
            <a:xfrm>
              <a:off x="9157454" y="6656898"/>
              <a:ext cx="2988000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800" dirty="0">
                  <a:solidFill>
                    <a:schemeClr val="bg1"/>
                  </a:solidFill>
                  <a:latin typeface="Nanum Square"/>
                </a:rPr>
                <a:t>© </a:t>
              </a:r>
              <a:r>
                <a:rPr lang="en" altLang="ko-KR" sz="800" dirty="0">
                  <a:solidFill>
                    <a:schemeClr val="bg1"/>
                  </a:solidFill>
                  <a:latin typeface="Nanum Square"/>
                </a:rPr>
                <a:t>NAVER Cloud Corp. All Rights Reserved.</a:t>
              </a:r>
            </a:p>
          </p:txBody>
        </p:sp>
      </p:grpSp>
      <p:pic>
        <p:nvPicPr>
          <p:cNvPr id="32" name="그림 31">
            <a:extLst>
              <a:ext uri="{FF2B5EF4-FFF2-40B4-BE49-F238E27FC236}">
                <a16:creationId xmlns:a16="http://schemas.microsoft.com/office/drawing/2014/main" id="{9E6B6F08-2607-3A45-9C2D-F01D521B934B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3359150" y="1908175"/>
            <a:ext cx="457200" cy="4572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D2150A8-A920-594F-9D7E-C663083BBB21}"/>
              </a:ext>
            </a:extLst>
          </p:cNvPr>
          <p:cNvSpPr txBox="1"/>
          <p:nvPr/>
        </p:nvSpPr>
        <p:spPr>
          <a:xfrm>
            <a:off x="3208480" y="2452826"/>
            <a:ext cx="7585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kumimoji="1" sz="10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" altLang="ko-KR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Vmware</a:t>
            </a:r>
            <a:endParaRPr lang="en" altLang="ko-KR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en" altLang="ko-KR" dirty="0">
                <a:solidFill>
                  <a:schemeClr val="bg2">
                    <a:lumMod val="40000"/>
                    <a:lumOff val="60000"/>
                  </a:schemeClr>
                </a:solidFill>
              </a:rPr>
              <a:t>on </a:t>
            </a:r>
            <a:r>
              <a:rPr lang="en" altLang="ko-KR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Ncloud</a:t>
            </a:r>
            <a:endParaRPr lang="en" altLang="ko-KR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413D50DC-4FB4-0D47-BDE6-023735446D47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2063750" y="1911623"/>
            <a:ext cx="457200" cy="4572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03330D0F-4D24-E947-A1DE-E9B5DE9AB255}"/>
              </a:ext>
            </a:extLst>
          </p:cNvPr>
          <p:cNvSpPr txBox="1"/>
          <p:nvPr/>
        </p:nvSpPr>
        <p:spPr>
          <a:xfrm>
            <a:off x="1830525" y="2452826"/>
            <a:ext cx="923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Hybrid Cloud</a:t>
            </a:r>
          </a:p>
          <a:p>
            <a:pPr algn="ctr"/>
            <a:r>
              <a:rPr kumimoji="1" lang="en" altLang="ko-KR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Hosting</a:t>
            </a:r>
            <a:endParaRPr kumimoji="1" lang="ko-KR" altLang="en-US" sz="1000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745E8E6-5F7C-7A1B-F061-70A3B7B8CA46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/>
          <a:stretch/>
        </p:blipFill>
        <p:spPr>
          <a:xfrm>
            <a:off x="3404845" y="3147889"/>
            <a:ext cx="411505" cy="4115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13D898-FFCB-2C1F-AC30-6242E7E296CC}"/>
              </a:ext>
            </a:extLst>
          </p:cNvPr>
          <p:cNvSpPr txBox="1"/>
          <p:nvPr/>
        </p:nvSpPr>
        <p:spPr>
          <a:xfrm>
            <a:off x="3096675" y="3714017"/>
            <a:ext cx="10278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 Connect</a:t>
            </a:r>
            <a:endParaRPr kumimoji="1" lang="ko-KR" altLang="en-US" sz="1000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TextBox 38"/>
          <p:cNvSpPr txBox="1"/>
          <p:nvPr/>
        </p:nvSpPr>
        <p:spPr>
          <a:xfrm>
            <a:off x="1687264" y="1139264"/>
            <a:ext cx="2793391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 b="1">
                <a:solidFill>
                  <a:srgbClr val="4D4E4D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Management</a:t>
            </a:r>
            <a:r>
              <a:rPr lang="en-US" altLang="ko-KR" dirty="0"/>
              <a:t> &amp; Governance</a:t>
            </a:r>
            <a:endParaRPr dirty="0"/>
          </a:p>
        </p:txBody>
      </p:sp>
      <p:sp>
        <p:nvSpPr>
          <p:cNvPr id="290" name="직선 연결선[R] 39"/>
          <p:cNvSpPr/>
          <p:nvPr/>
        </p:nvSpPr>
        <p:spPr>
          <a:xfrm>
            <a:off x="4583832" y="1329390"/>
            <a:ext cx="6249660" cy="0"/>
          </a:xfrm>
          <a:prstGeom prst="line">
            <a:avLst/>
          </a:prstGeom>
          <a:ln>
            <a:solidFill>
              <a:srgbClr val="BFBFB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8" name="TextBox 51"/>
          <p:cNvSpPr txBox="1"/>
          <p:nvPr/>
        </p:nvSpPr>
        <p:spPr>
          <a:xfrm>
            <a:off x="9770115" y="3748970"/>
            <a:ext cx="824221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000">
                <a:solidFill>
                  <a:srgbClr val="AFABA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Organization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2EDDD36-B0D6-5349-AA6B-908DEF8E9315}"/>
              </a:ext>
            </a:extLst>
          </p:cNvPr>
          <p:cNvGrpSpPr/>
          <p:nvPr/>
        </p:nvGrpSpPr>
        <p:grpSpPr>
          <a:xfrm>
            <a:off x="-24000" y="6656898"/>
            <a:ext cx="12240000" cy="221154"/>
            <a:chOff x="-24000" y="6656898"/>
            <a:chExt cx="12240154" cy="221154"/>
          </a:xfrm>
        </p:grpSpPr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9BEC6047-C0AC-0644-938A-A0E0542D06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21164" y="6684185"/>
              <a:ext cx="1616742" cy="135355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41CD559A-89DA-4D44-B3E3-B0769A5F93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24000" y="6665417"/>
              <a:ext cx="12240154" cy="212635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595C8C01-E8D3-DF4F-9C5A-1404A8ACCF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0864" y="6702799"/>
              <a:ext cx="1573047" cy="135355"/>
            </a:xfrm>
            <a:prstGeom prst="rect">
              <a:avLst/>
            </a:prstGeom>
          </p:spPr>
        </p:pic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377B4E9D-1788-A64B-ABB6-344EF37EF99A}"/>
                </a:ext>
              </a:extLst>
            </p:cNvPr>
            <p:cNvSpPr/>
            <p:nvPr/>
          </p:nvSpPr>
          <p:spPr>
            <a:xfrm>
              <a:off x="9157454" y="6656898"/>
              <a:ext cx="2988000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800" dirty="0">
                  <a:solidFill>
                    <a:schemeClr val="bg1"/>
                  </a:solidFill>
                  <a:latin typeface="Nanum Square"/>
                </a:rPr>
                <a:t>© </a:t>
              </a:r>
              <a:r>
                <a:rPr lang="en" altLang="ko-KR" sz="800" dirty="0">
                  <a:solidFill>
                    <a:schemeClr val="bg1"/>
                  </a:solidFill>
                  <a:latin typeface="Nanum Square"/>
                </a:rPr>
                <a:t>NAVER Cloud Corp. All Rights Reserved.</a:t>
              </a:r>
            </a:p>
          </p:txBody>
        </p:sp>
      </p:grpSp>
      <p:pic>
        <p:nvPicPr>
          <p:cNvPr id="38" name="그림 37">
            <a:extLst>
              <a:ext uri="{FF2B5EF4-FFF2-40B4-BE49-F238E27FC236}">
                <a16:creationId xmlns:a16="http://schemas.microsoft.com/office/drawing/2014/main" id="{B384AC03-9DDE-5D4B-B953-5801931799B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038146" y="3143191"/>
            <a:ext cx="457200" cy="4572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6641FD7-C063-CC46-9D90-A380A84EDE36}"/>
              </a:ext>
            </a:extLst>
          </p:cNvPr>
          <p:cNvSpPr txBox="1"/>
          <p:nvPr/>
        </p:nvSpPr>
        <p:spPr>
          <a:xfrm>
            <a:off x="5784884" y="3748970"/>
            <a:ext cx="9637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kumimoji="1" sz="10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" altLang="ko-KR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Cloud Insight 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A06B236-BF44-B245-A251-36561A946FAB}"/>
              </a:ext>
            </a:extLst>
          </p:cNvPr>
          <p:cNvSpPr txBox="1"/>
          <p:nvPr/>
        </p:nvSpPr>
        <p:spPr>
          <a:xfrm>
            <a:off x="9659486" y="2452826"/>
            <a:ext cx="1045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Traffic</a:t>
            </a:r>
          </a:p>
          <a:p>
            <a:pPr algn="ctr"/>
            <a:r>
              <a:rPr kumimoji="1" lang="en" altLang="ko-KR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Monitoring</a:t>
            </a:r>
            <a:endParaRPr kumimoji="1" lang="ko-KR" altLang="en-US" sz="1000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AB7CBC41-5D0B-6040-86F5-53B2EF18D76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7333983" y="3150047"/>
            <a:ext cx="457200" cy="4572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2F92B535-30A3-7446-B9DC-E341B2EA840C}"/>
              </a:ext>
            </a:extLst>
          </p:cNvPr>
          <p:cNvSpPr txBox="1"/>
          <p:nvPr/>
        </p:nvSpPr>
        <p:spPr>
          <a:xfrm>
            <a:off x="7055874" y="3748970"/>
            <a:ext cx="1013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Pinpoint Cloud</a:t>
            </a:r>
            <a:endParaRPr kumimoji="1" lang="ko-KR" altLang="en-US" sz="1000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87E78D6F-8612-9341-985D-13F5A52F0889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4702451" y="3154172"/>
            <a:ext cx="457200" cy="4572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24E3240D-1C18-9948-BA0B-98E7F18623E2}"/>
              </a:ext>
            </a:extLst>
          </p:cNvPr>
          <p:cNvSpPr txBox="1"/>
          <p:nvPr/>
        </p:nvSpPr>
        <p:spPr>
          <a:xfrm>
            <a:off x="4565407" y="3748970"/>
            <a:ext cx="731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</a:t>
            </a:r>
          </a:p>
          <a:p>
            <a:pPr algn="ctr"/>
            <a:r>
              <a:rPr kumimoji="1" lang="en" altLang="ko-KR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Manager</a:t>
            </a:r>
            <a:endParaRPr kumimoji="1" lang="ko-KR" altLang="en-US" sz="1000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B370C3FC-A470-4C46-A15C-FD17A3F4A58E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4683125" y="1916156"/>
            <a:ext cx="457200" cy="4572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50F5F3AF-B41A-7D47-BC3D-428D0B988351}"/>
              </a:ext>
            </a:extLst>
          </p:cNvPr>
          <p:cNvSpPr txBox="1"/>
          <p:nvPr/>
        </p:nvSpPr>
        <p:spPr>
          <a:xfrm>
            <a:off x="4458717" y="2452826"/>
            <a:ext cx="9060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 Account</a:t>
            </a:r>
            <a:endParaRPr kumimoji="1" lang="ko-KR" altLang="en-US" sz="1000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C30123C-B631-3246-B108-BBFFFFF50DA2}"/>
              </a:ext>
            </a:extLst>
          </p:cNvPr>
          <p:cNvSpPr txBox="1"/>
          <p:nvPr/>
        </p:nvSpPr>
        <p:spPr>
          <a:xfrm>
            <a:off x="3138772" y="3748970"/>
            <a:ext cx="930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Ncloud</a:t>
            </a:r>
            <a:r>
              <a:rPr kumimoji="1" lang="en" altLang="ko-KR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Tools</a:t>
            </a:r>
          </a:p>
          <a:p>
            <a:pPr algn="ctr"/>
            <a:r>
              <a:rPr kumimoji="1" lang="en" altLang="ko-KR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kumimoji="1" lang="en-US" altLang="ko-KR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kumimoji="1" lang="en" altLang="ko-KR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DK</a:t>
            </a:r>
            <a:endParaRPr kumimoji="1" lang="ko-KR" altLang="en-US" sz="1000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5548344-24F1-F040-8BCE-051DC0F26A50}"/>
              </a:ext>
            </a:extLst>
          </p:cNvPr>
          <p:cNvSpPr txBox="1"/>
          <p:nvPr/>
        </p:nvSpPr>
        <p:spPr>
          <a:xfrm>
            <a:off x="6922475" y="2452826"/>
            <a:ext cx="12426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service </a:t>
            </a:r>
          </a:p>
          <a:p>
            <a:pPr algn="ctr"/>
            <a:r>
              <a:rPr kumimoji="1" lang="en-US" altLang="ko-KR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Monitoring System</a:t>
            </a:r>
            <a:endParaRPr kumimoji="1" lang="ko-KR" altLang="en-US" sz="1000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62840E80-CE14-964E-976D-544F6B147AFA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3375203" y="3154172"/>
            <a:ext cx="457200" cy="4572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B04613B9-3721-734B-8D35-A3B669B5C2E3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7315200" y="1913373"/>
            <a:ext cx="457200" cy="4572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25D48A1F-98D9-A84A-80D7-D914DB928AEC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2079208" y="1913618"/>
            <a:ext cx="457200" cy="45720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D9BF0E11-F94D-3042-AF0A-22B3D90D7F04}"/>
              </a:ext>
            </a:extLst>
          </p:cNvPr>
          <p:cNvSpPr txBox="1"/>
          <p:nvPr/>
        </p:nvSpPr>
        <p:spPr>
          <a:xfrm>
            <a:off x="1917317" y="2452826"/>
            <a:ext cx="7809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Monitoring</a:t>
            </a:r>
            <a:endParaRPr kumimoji="1" lang="ko-KR" altLang="en-US" sz="1000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EF9F0E96-FAC6-134E-9FD8-F4F80FB4B4A4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8642764" y="3150047"/>
            <a:ext cx="457200" cy="45720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9A29C488-4439-B54F-AC05-28A9763D2B44}"/>
              </a:ext>
            </a:extLst>
          </p:cNvPr>
          <p:cNvSpPr txBox="1"/>
          <p:nvPr/>
        </p:nvSpPr>
        <p:spPr>
          <a:xfrm>
            <a:off x="8381487" y="3748970"/>
            <a:ext cx="9797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 Advisor</a:t>
            </a:r>
            <a:endParaRPr kumimoji="1" lang="ko-KR" altLang="en-US" sz="1000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5A7C297C-24ED-F146-A7D7-30A4331351A4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/>
          <a:stretch/>
        </p:blipFill>
        <p:spPr>
          <a:xfrm>
            <a:off x="9953625" y="1908952"/>
            <a:ext cx="457200" cy="4572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8BA83F94-91AA-1A4E-BBA7-D8B154D3B4E8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/>
          <a:stretch/>
        </p:blipFill>
        <p:spPr>
          <a:xfrm>
            <a:off x="2079208" y="3142427"/>
            <a:ext cx="411505" cy="41150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1C32C639-D340-C542-9A9F-659ACD29DC22}"/>
              </a:ext>
            </a:extLst>
          </p:cNvPr>
          <p:cNvSpPr txBox="1"/>
          <p:nvPr/>
        </p:nvSpPr>
        <p:spPr>
          <a:xfrm>
            <a:off x="1787068" y="3748970"/>
            <a:ext cx="995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 </a:t>
            </a:r>
          </a:p>
          <a:p>
            <a:pPr algn="ctr"/>
            <a:r>
              <a:rPr kumimoji="1" lang="en-US" altLang="ko-KR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Activity Tracer</a:t>
            </a:r>
            <a:endParaRPr kumimoji="1" lang="ko-KR" altLang="en-US" sz="1000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45">
            <a:extLst>
              <a:ext uri="{FF2B5EF4-FFF2-40B4-BE49-F238E27FC236}">
                <a16:creationId xmlns:a16="http://schemas.microsoft.com/office/drawing/2014/main" id="{2E914EEC-6B89-6572-86A9-FD78DCDBB8BD}"/>
              </a:ext>
            </a:extLst>
          </p:cNvPr>
          <p:cNvSpPr txBox="1"/>
          <p:nvPr/>
        </p:nvSpPr>
        <p:spPr>
          <a:xfrm>
            <a:off x="3267494" y="2452826"/>
            <a:ext cx="672618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000">
                <a:solidFill>
                  <a:srgbClr val="AFABA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solidFill>
                  <a:schemeClr val="bg2">
                    <a:lumMod val="40000"/>
                    <a:lumOff val="60000"/>
                  </a:schemeClr>
                </a:solidFill>
              </a:rPr>
              <a:t>Cloud Log</a:t>
            </a:r>
          </a:p>
          <a:p>
            <a:pPr algn="ctr">
              <a:defRPr sz="1000">
                <a:solidFill>
                  <a:srgbClr val="AFABA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solidFill>
                  <a:schemeClr val="bg2">
                    <a:lumMod val="40000"/>
                    <a:lumOff val="60000"/>
                  </a:schemeClr>
                </a:solidFill>
              </a:rPr>
              <a:t>Analytics</a:t>
            </a: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AAAB4346-BD8F-02AA-A428-C28C963D9E75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/>
          <a:stretch/>
        </p:blipFill>
        <p:spPr>
          <a:xfrm>
            <a:off x="3375203" y="1916156"/>
            <a:ext cx="457200" cy="457200"/>
          </a:xfrm>
          <a:prstGeom prst="rect">
            <a:avLst/>
          </a:prstGeom>
        </p:spPr>
      </p:pic>
      <p:pic>
        <p:nvPicPr>
          <p:cNvPr id="3" name="그림 2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371F40BC-8DC2-CACC-C0C0-10B4106B475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208" y="4446373"/>
            <a:ext cx="457200" cy="406400"/>
          </a:xfrm>
          <a:prstGeom prst="rect">
            <a:avLst/>
          </a:prstGeom>
        </p:spPr>
      </p:pic>
      <p:sp>
        <p:nvSpPr>
          <p:cNvPr id="62" name="TextBox 45">
            <a:extLst>
              <a:ext uri="{FF2B5EF4-FFF2-40B4-BE49-F238E27FC236}">
                <a16:creationId xmlns:a16="http://schemas.microsoft.com/office/drawing/2014/main" id="{F04AB6C5-2526-2DDC-9DB9-2D894CF9F770}"/>
              </a:ext>
            </a:extLst>
          </p:cNvPr>
          <p:cNvSpPr txBox="1"/>
          <p:nvPr/>
        </p:nvSpPr>
        <p:spPr>
          <a:xfrm>
            <a:off x="1877723" y="5039682"/>
            <a:ext cx="860170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000">
                <a:solidFill>
                  <a:srgbClr val="AFABA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API Workflow</a:t>
            </a:r>
            <a:endParaRPr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3" name="TextBox 60">
            <a:extLst>
              <a:ext uri="{FF2B5EF4-FFF2-40B4-BE49-F238E27FC236}">
                <a16:creationId xmlns:a16="http://schemas.microsoft.com/office/drawing/2014/main" id="{0BC9BD22-C04D-8639-B8BB-C2D674664DC4}"/>
              </a:ext>
            </a:extLst>
          </p:cNvPr>
          <p:cNvSpPr txBox="1"/>
          <p:nvPr/>
        </p:nvSpPr>
        <p:spPr>
          <a:xfrm>
            <a:off x="5772583" y="2452826"/>
            <a:ext cx="961159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000">
                <a:solidFill>
                  <a:srgbClr val="AFABA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solidFill>
                  <a:schemeClr val="bg2">
                    <a:lumMod val="40000"/>
                    <a:lumOff val="60000"/>
                  </a:schemeClr>
                </a:solidFill>
              </a:rPr>
              <a:t>Real User </a:t>
            </a:r>
          </a:p>
          <a:p>
            <a:pPr algn="ctr">
              <a:defRPr sz="1000">
                <a:solidFill>
                  <a:srgbClr val="AFABA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solidFill>
                  <a:schemeClr val="bg2">
                    <a:lumMod val="40000"/>
                    <a:lumOff val="60000"/>
                  </a:schemeClr>
                </a:solidFill>
              </a:rPr>
              <a:t>Analytics(RUA)</a:t>
            </a: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764EA667-2C99-E438-220D-E13190E57A85}"/>
              </a:ext>
            </a:extLst>
          </p:cNvPr>
          <p:cNvPicPr>
            <a:picLocks noChangeAspect="1"/>
          </p:cNvPicPr>
          <p:nvPr/>
        </p:nvPicPr>
        <p:blipFill>
          <a:blip r:embed="rId17"/>
          <a:srcRect/>
          <a:stretch/>
        </p:blipFill>
        <p:spPr>
          <a:xfrm>
            <a:off x="6024563" y="1913373"/>
            <a:ext cx="457200" cy="457200"/>
          </a:xfrm>
          <a:prstGeom prst="rect">
            <a:avLst/>
          </a:prstGeom>
        </p:spPr>
      </p:pic>
      <p:sp>
        <p:nvSpPr>
          <p:cNvPr id="65" name="TextBox 54">
            <a:extLst>
              <a:ext uri="{FF2B5EF4-FFF2-40B4-BE49-F238E27FC236}">
                <a16:creationId xmlns:a16="http://schemas.microsoft.com/office/drawing/2014/main" id="{44D8B0EB-FC48-5D8F-6EB5-256E2C304442}"/>
              </a:ext>
            </a:extLst>
          </p:cNvPr>
          <p:cNvSpPr txBox="1"/>
          <p:nvPr/>
        </p:nvSpPr>
        <p:spPr>
          <a:xfrm>
            <a:off x="8206951" y="2452826"/>
            <a:ext cx="1302598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000">
                <a:solidFill>
                  <a:srgbClr val="AFABA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solidFill>
                  <a:schemeClr val="bg2">
                    <a:lumMod val="40000"/>
                    <a:lumOff val="60000"/>
                  </a:schemeClr>
                </a:solidFill>
              </a:rPr>
              <a:t>Effective Log Search </a:t>
            </a:r>
          </a:p>
          <a:p>
            <a:pPr algn="ctr">
              <a:defRPr sz="1000">
                <a:solidFill>
                  <a:srgbClr val="AFABA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solidFill>
                  <a:schemeClr val="bg2">
                    <a:lumMod val="40000"/>
                    <a:lumOff val="60000"/>
                  </a:schemeClr>
                </a:solidFill>
              </a:rPr>
              <a:t>&amp; Analytics(ELSA)</a:t>
            </a: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7658B31F-27B5-247A-5F49-2B381043CDC9}"/>
              </a:ext>
            </a:extLst>
          </p:cNvPr>
          <p:cNvPicPr>
            <a:picLocks noChangeAspect="1"/>
          </p:cNvPicPr>
          <p:nvPr/>
        </p:nvPicPr>
        <p:blipFill>
          <a:blip r:embed="rId18"/>
          <a:srcRect/>
          <a:stretch/>
        </p:blipFill>
        <p:spPr>
          <a:xfrm>
            <a:off x="8629650" y="1908952"/>
            <a:ext cx="457200" cy="4572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B5760FFB-1D28-ECCE-BD2E-639CF021470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203" y="4446373"/>
            <a:ext cx="457200" cy="457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6BC554-AB4F-75D1-1329-0A3023273FD1}"/>
              </a:ext>
            </a:extLst>
          </p:cNvPr>
          <p:cNvSpPr txBox="1"/>
          <p:nvPr/>
        </p:nvSpPr>
        <p:spPr>
          <a:xfrm>
            <a:off x="3277432" y="5039682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</a:t>
            </a:r>
          </a:p>
          <a:p>
            <a:pPr algn="ctr"/>
            <a:r>
              <a:rPr kumimoji="1" lang="en" altLang="ko-KR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Sign-On</a:t>
            </a:r>
            <a:endParaRPr kumimoji="1" lang="ko-KR" altLang="en-US" sz="1000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8145E01-94CA-9485-D469-3ACEB95C44F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625" y="3150740"/>
            <a:ext cx="457201" cy="45720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TextBox 79"/>
          <p:cNvSpPr txBox="1"/>
          <p:nvPr/>
        </p:nvSpPr>
        <p:spPr>
          <a:xfrm>
            <a:off x="1687264" y="1139264"/>
            <a:ext cx="680007" cy="313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 b="1">
                <a:solidFill>
                  <a:srgbClr val="4D4E4D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Media</a:t>
            </a:r>
          </a:p>
        </p:txBody>
      </p:sp>
      <p:sp>
        <p:nvSpPr>
          <p:cNvPr id="553" name="직선 연결선[R] 92"/>
          <p:cNvSpPr/>
          <p:nvPr/>
        </p:nvSpPr>
        <p:spPr>
          <a:xfrm>
            <a:off x="2604091" y="1334776"/>
            <a:ext cx="8229401" cy="1"/>
          </a:xfrm>
          <a:prstGeom prst="line">
            <a:avLst/>
          </a:prstGeom>
          <a:ln>
            <a:solidFill>
              <a:srgbClr val="BFBFB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66" name="TextBox 56"/>
          <p:cNvSpPr txBox="1"/>
          <p:nvPr/>
        </p:nvSpPr>
        <p:spPr>
          <a:xfrm>
            <a:off x="4272048" y="3748970"/>
            <a:ext cx="1297789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000">
                <a:solidFill>
                  <a:srgbClr val="AFABA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chemeClr val="bg2">
                    <a:lumMod val="40000"/>
                    <a:lumOff val="60000"/>
                  </a:schemeClr>
                </a:solidFill>
              </a:rPr>
              <a:t>Contents </a:t>
            </a:r>
          </a:p>
          <a:p>
            <a:pPr algn="ctr">
              <a:defRPr sz="1000">
                <a:solidFill>
                  <a:srgbClr val="AFABA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chemeClr val="bg2">
                    <a:lumMod val="40000"/>
                    <a:lumOff val="60000"/>
                  </a:schemeClr>
                </a:solidFill>
              </a:rPr>
              <a:t>Management System</a:t>
            </a:r>
          </a:p>
        </p:txBody>
      </p:sp>
      <p:sp>
        <p:nvSpPr>
          <p:cNvPr id="567" name="TextBox 60"/>
          <p:cNvSpPr txBox="1"/>
          <p:nvPr/>
        </p:nvSpPr>
        <p:spPr>
          <a:xfrm>
            <a:off x="9498088" y="2462699"/>
            <a:ext cx="1368321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000">
                <a:solidFill>
                  <a:srgbClr val="AFABA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>
                <a:solidFill>
                  <a:schemeClr val="bg2">
                    <a:lumMod val="40000"/>
                    <a:lumOff val="60000"/>
                  </a:schemeClr>
                </a:solidFill>
              </a:rPr>
              <a:t>Media Connect Center</a:t>
            </a:r>
          </a:p>
        </p:txBody>
      </p:sp>
      <p:sp>
        <p:nvSpPr>
          <p:cNvPr id="568" name="TextBox 68"/>
          <p:cNvSpPr txBox="1"/>
          <p:nvPr/>
        </p:nvSpPr>
        <p:spPr>
          <a:xfrm>
            <a:off x="7136157" y="2462699"/>
            <a:ext cx="815286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000">
                <a:solidFill>
                  <a:srgbClr val="AFABA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>
                <a:solidFill>
                  <a:schemeClr val="bg2">
                    <a:lumMod val="40000"/>
                    <a:lumOff val="60000"/>
                  </a:schemeClr>
                </a:solidFill>
              </a:rPr>
              <a:t>Video Player</a:t>
            </a:r>
          </a:p>
        </p:txBody>
      </p:sp>
      <p:sp>
        <p:nvSpPr>
          <p:cNvPr id="569" name="TextBox 58"/>
          <p:cNvSpPr txBox="1"/>
          <p:nvPr/>
        </p:nvSpPr>
        <p:spPr>
          <a:xfrm>
            <a:off x="8471619" y="2462699"/>
            <a:ext cx="800858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000">
                <a:solidFill>
                  <a:srgbClr val="AFABA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>
                <a:solidFill>
                  <a:schemeClr val="bg2">
                    <a:lumMod val="40000"/>
                    <a:lumOff val="60000"/>
                  </a:schemeClr>
                </a:solidFill>
              </a:rPr>
              <a:t>VOD Station</a:t>
            </a:r>
          </a:p>
        </p:txBody>
      </p:sp>
      <p:pic>
        <p:nvPicPr>
          <p:cNvPr id="570" name="Contents Management System.png" descr="Contents Management Syste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343" y="3155550"/>
            <a:ext cx="457201" cy="45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71" name="Media Connect Center.png" descr="Media Connect Cent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3647" y="1902139"/>
            <a:ext cx="457201" cy="45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72" name="Video Player.png" descr="Video Play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1923344"/>
            <a:ext cx="457201" cy="45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73" name="VOD Station.png" descr="VOD Statio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3448" y="1923414"/>
            <a:ext cx="457201" cy="4572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23247C3A-B00F-F74F-A3AB-F573DEA000C1}"/>
              </a:ext>
            </a:extLst>
          </p:cNvPr>
          <p:cNvGrpSpPr/>
          <p:nvPr/>
        </p:nvGrpSpPr>
        <p:grpSpPr>
          <a:xfrm>
            <a:off x="-24000" y="6656898"/>
            <a:ext cx="12240000" cy="221154"/>
            <a:chOff x="-24000" y="6656898"/>
            <a:chExt cx="12240154" cy="221154"/>
          </a:xfrm>
        </p:grpSpPr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7D270CD6-2815-C343-BEEE-5F1DD7E32C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321164" y="6684185"/>
              <a:ext cx="1616742" cy="135355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1C500F28-66AF-C241-A122-46A76762ACC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24000" y="6665417"/>
              <a:ext cx="12240154" cy="212635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3A302FDF-6AF9-904B-9BDB-1DCEC2718E8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60864" y="6702799"/>
              <a:ext cx="1573047" cy="135355"/>
            </a:xfrm>
            <a:prstGeom prst="rect">
              <a:avLst/>
            </a:prstGeom>
          </p:spPr>
        </p:pic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1FB3018-D3C9-1147-935D-9966F990146A}"/>
                </a:ext>
              </a:extLst>
            </p:cNvPr>
            <p:cNvSpPr/>
            <p:nvPr/>
          </p:nvSpPr>
          <p:spPr>
            <a:xfrm>
              <a:off x="9157454" y="6656898"/>
              <a:ext cx="2988000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800" dirty="0">
                  <a:solidFill>
                    <a:schemeClr val="bg1"/>
                  </a:solidFill>
                  <a:latin typeface="Nanum Square"/>
                </a:rPr>
                <a:t>© </a:t>
              </a:r>
              <a:r>
                <a:rPr lang="en" altLang="ko-KR" sz="800" dirty="0">
                  <a:solidFill>
                    <a:schemeClr val="bg1"/>
                  </a:solidFill>
                  <a:latin typeface="Nanum Square"/>
                </a:rPr>
                <a:t>NAVER Cloud Corp. All Rights Reserved.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24458161-D700-924F-8AF9-113005F604E7}"/>
              </a:ext>
            </a:extLst>
          </p:cNvPr>
          <p:cNvSpPr txBox="1"/>
          <p:nvPr/>
        </p:nvSpPr>
        <p:spPr>
          <a:xfrm>
            <a:off x="1752076" y="3748970"/>
            <a:ext cx="10999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kumimoji="1" sz="10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>
                <a:solidFill>
                  <a:schemeClr val="bg2">
                    <a:lumMod val="40000"/>
                    <a:lumOff val="60000"/>
                  </a:schemeClr>
                </a:solidFill>
              </a:rPr>
              <a:t>Live Transcoder</a:t>
            </a:r>
            <a:endParaRPr lang="ko-KR" alt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852C492-6325-FF4B-A00F-3582268A980F}"/>
              </a:ext>
            </a:extLst>
          </p:cNvPr>
          <p:cNvSpPr txBox="1"/>
          <p:nvPr/>
        </p:nvSpPr>
        <p:spPr>
          <a:xfrm>
            <a:off x="4486769" y="2462699"/>
            <a:ext cx="8499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Live Station</a:t>
            </a:r>
            <a:endParaRPr kumimoji="1" lang="ko-KR" altLang="en-US" sz="1000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19258BD-CB85-F84C-AB91-FBB11E48524B}"/>
              </a:ext>
            </a:extLst>
          </p:cNvPr>
          <p:cNvSpPr txBox="1"/>
          <p:nvPr/>
        </p:nvSpPr>
        <p:spPr>
          <a:xfrm>
            <a:off x="3020533" y="2462699"/>
            <a:ext cx="11160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Optimizer</a:t>
            </a:r>
            <a:endParaRPr kumimoji="1" lang="ko-KR" altLang="en-US" sz="1000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0AA49EF8-48E8-164B-ADA6-96DC4F283AFC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4683125" y="1908175"/>
            <a:ext cx="457200" cy="45720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DF8243A3-582C-B84E-B3B8-BB1CA18AD995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3372786" y="1923344"/>
            <a:ext cx="411505" cy="411505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0517DC0F-4BFD-2F44-8E26-0B6302E3FEF7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2073466" y="3141663"/>
            <a:ext cx="457200" cy="4572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78F4EA1E-8BA9-5C44-B2DE-86DF74B3AAAC}"/>
              </a:ext>
            </a:extLst>
          </p:cNvPr>
          <p:cNvSpPr txBox="1"/>
          <p:nvPr/>
        </p:nvSpPr>
        <p:spPr>
          <a:xfrm>
            <a:off x="1730435" y="2462699"/>
            <a:ext cx="1143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kumimoji="1" sz="10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>
                <a:solidFill>
                  <a:schemeClr val="bg2">
                    <a:lumMod val="40000"/>
                    <a:lumOff val="60000"/>
                  </a:schemeClr>
                </a:solidFill>
              </a:rPr>
              <a:t>VOD Transcoder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CD44675-3675-6647-A21C-E70C365861B3}"/>
              </a:ext>
            </a:extLst>
          </p:cNvPr>
          <p:cNvSpPr txBox="1"/>
          <p:nvPr/>
        </p:nvSpPr>
        <p:spPr>
          <a:xfrm>
            <a:off x="5821162" y="2462699"/>
            <a:ext cx="8931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VOD Station</a:t>
            </a:r>
            <a:endParaRPr kumimoji="1" lang="ko-KR" altLang="en-US" sz="1000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3AB083-D426-7D47-9482-9A73945BDAEC}"/>
              </a:ext>
            </a:extLst>
          </p:cNvPr>
          <p:cNvSpPr txBox="1"/>
          <p:nvPr/>
        </p:nvSpPr>
        <p:spPr>
          <a:xfrm>
            <a:off x="3298644" y="3748970"/>
            <a:ext cx="5325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</a:t>
            </a:r>
            <a:endParaRPr kumimoji="1" lang="ko-KR" altLang="en-US" sz="1000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396286C4-7F88-C446-91EB-00B172F1284D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6039159" y="1904433"/>
            <a:ext cx="457200" cy="45720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674DE7E5-6DE1-F449-B77C-A7ECEC5E4AE7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/>
          <a:stretch/>
        </p:blipFill>
        <p:spPr>
          <a:xfrm>
            <a:off x="3359150" y="3155550"/>
            <a:ext cx="411505" cy="411505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D79107B4-BE04-BF40-AD39-3514A8924838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/>
          <a:stretch/>
        </p:blipFill>
        <p:spPr>
          <a:xfrm>
            <a:off x="2073466" y="1912983"/>
            <a:ext cx="457200" cy="4572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그룹 47">
            <a:extLst>
              <a:ext uri="{FF2B5EF4-FFF2-40B4-BE49-F238E27FC236}">
                <a16:creationId xmlns:a16="http://schemas.microsoft.com/office/drawing/2014/main" id="{4D925034-0AAE-DA41-B881-04A7271BAD43}"/>
              </a:ext>
            </a:extLst>
          </p:cNvPr>
          <p:cNvGrpSpPr/>
          <p:nvPr/>
        </p:nvGrpSpPr>
        <p:grpSpPr>
          <a:xfrm>
            <a:off x="-24000" y="6656898"/>
            <a:ext cx="12240000" cy="221154"/>
            <a:chOff x="-24000" y="6656898"/>
            <a:chExt cx="12240154" cy="221154"/>
          </a:xfrm>
        </p:grpSpPr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E12AA10B-60AB-8E4A-A2B9-4BF8E6106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21164" y="6684185"/>
              <a:ext cx="1616742" cy="135355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F0953D7D-D3C6-7A4D-9EBC-552127E9F2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24000" y="6665417"/>
              <a:ext cx="12240154" cy="212635"/>
            </a:xfrm>
            <a:prstGeom prst="rect">
              <a:avLst/>
            </a:prstGeom>
          </p:spPr>
        </p:pic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A5270D03-172F-6449-96AA-5251F63F0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0864" y="6702799"/>
              <a:ext cx="1573047" cy="135355"/>
            </a:xfrm>
            <a:prstGeom prst="rect">
              <a:avLst/>
            </a:prstGeom>
          </p:spPr>
        </p:pic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3D589ECD-35E6-BF4D-A0F8-8A83DCA493E5}"/>
                </a:ext>
              </a:extLst>
            </p:cNvPr>
            <p:cNvSpPr/>
            <p:nvPr/>
          </p:nvSpPr>
          <p:spPr>
            <a:xfrm>
              <a:off x="9157454" y="6656898"/>
              <a:ext cx="2988000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800" dirty="0">
                  <a:solidFill>
                    <a:schemeClr val="bg1"/>
                  </a:solidFill>
                  <a:latin typeface="Nanum Square"/>
                </a:rPr>
                <a:t>© </a:t>
              </a:r>
              <a:r>
                <a:rPr lang="en" altLang="ko-KR" sz="800" dirty="0">
                  <a:solidFill>
                    <a:schemeClr val="bg1"/>
                  </a:solidFill>
                  <a:latin typeface="Nanum Square"/>
                </a:rPr>
                <a:t>NAVER Cloud Corp. All Rights Reserved.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200E0392-6EBE-4E42-A312-41166A8E597B}"/>
              </a:ext>
            </a:extLst>
          </p:cNvPr>
          <p:cNvSpPr txBox="1"/>
          <p:nvPr/>
        </p:nvSpPr>
        <p:spPr>
          <a:xfrm>
            <a:off x="1641545" y="1143636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R" sz="1600" b="1" dirty="0">
                <a:solidFill>
                  <a:srgbClr val="4D4E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</a:t>
            </a:r>
            <a:endParaRPr kumimoji="1" lang="ko-KR" altLang="en-US" sz="1600" b="1" dirty="0">
              <a:solidFill>
                <a:srgbClr val="4D4E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9" name="직선 연결선[R] 78">
            <a:extLst>
              <a:ext uri="{FF2B5EF4-FFF2-40B4-BE49-F238E27FC236}">
                <a16:creationId xmlns:a16="http://schemas.microsoft.com/office/drawing/2014/main" id="{3F878E1E-28EB-B84C-B71A-C399D147CD6A}"/>
              </a:ext>
            </a:extLst>
          </p:cNvPr>
          <p:cNvCxnSpPr>
            <a:cxnSpLocks/>
          </p:cNvCxnSpPr>
          <p:nvPr/>
        </p:nvCxnSpPr>
        <p:spPr>
          <a:xfrm>
            <a:off x="2736005" y="1329389"/>
            <a:ext cx="8097486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Micro Server (Coming soon).png" descr="Micro Server (Coming soon).png">
            <a:extLst>
              <a:ext uri="{FF2B5EF4-FFF2-40B4-BE49-F238E27FC236}">
                <a16:creationId xmlns:a16="http://schemas.microsoft.com/office/drawing/2014/main" id="{C7D1312A-96F3-47FD-B66F-2BF0392968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43698" y="3156011"/>
            <a:ext cx="4572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90" name="TextBox 51">
            <a:extLst>
              <a:ext uri="{FF2B5EF4-FFF2-40B4-BE49-F238E27FC236}">
                <a16:creationId xmlns:a16="http://schemas.microsoft.com/office/drawing/2014/main" id="{44F31147-7549-4A80-8AC3-B3B13B8FAAC9}"/>
              </a:ext>
            </a:extLst>
          </p:cNvPr>
          <p:cNvSpPr txBox="1"/>
          <p:nvPr/>
        </p:nvSpPr>
        <p:spPr>
          <a:xfrm>
            <a:off x="9763052" y="3748970"/>
            <a:ext cx="818492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000">
                <a:solidFill>
                  <a:srgbClr val="AFABA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solidFill>
                  <a:schemeClr val="bg2">
                    <a:lumMod val="40000"/>
                    <a:lumOff val="60000"/>
                  </a:schemeClr>
                </a:solidFill>
              </a:rPr>
              <a:t>Micro Server</a:t>
            </a:r>
          </a:p>
        </p:txBody>
      </p:sp>
      <p:pic>
        <p:nvPicPr>
          <p:cNvPr id="91" name="Small Server (Coming soon).png" descr="Small Server (Coming soon).png">
            <a:extLst>
              <a:ext uri="{FF2B5EF4-FFF2-40B4-BE49-F238E27FC236}">
                <a16:creationId xmlns:a16="http://schemas.microsoft.com/office/drawing/2014/main" id="{A9F1C2B8-35B3-4989-848F-E501449993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6247" y="4509120"/>
            <a:ext cx="4572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92" name="TextBox 51">
            <a:extLst>
              <a:ext uri="{FF2B5EF4-FFF2-40B4-BE49-F238E27FC236}">
                <a16:creationId xmlns:a16="http://schemas.microsoft.com/office/drawing/2014/main" id="{BA8D637D-3D9A-49D0-9299-E837E1B3CC52}"/>
              </a:ext>
            </a:extLst>
          </p:cNvPr>
          <p:cNvSpPr txBox="1"/>
          <p:nvPr/>
        </p:nvSpPr>
        <p:spPr>
          <a:xfrm>
            <a:off x="1866526" y="5126995"/>
            <a:ext cx="824904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000">
                <a:solidFill>
                  <a:srgbClr val="AFABA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solidFill>
                  <a:schemeClr val="bg2">
                    <a:lumMod val="40000"/>
                    <a:lumOff val="60000"/>
                  </a:schemeClr>
                </a:solidFill>
              </a:rPr>
              <a:t>Small Server</a:t>
            </a:r>
          </a:p>
        </p:txBody>
      </p:sp>
      <p:sp>
        <p:nvSpPr>
          <p:cNvPr id="93" name="TextBox 51">
            <a:extLst>
              <a:ext uri="{FF2B5EF4-FFF2-40B4-BE49-F238E27FC236}">
                <a16:creationId xmlns:a16="http://schemas.microsoft.com/office/drawing/2014/main" id="{05B041EC-1405-433D-864C-1045B6B98BD4}"/>
              </a:ext>
            </a:extLst>
          </p:cNvPr>
          <p:cNvSpPr txBox="1"/>
          <p:nvPr/>
        </p:nvSpPr>
        <p:spPr>
          <a:xfrm>
            <a:off x="3059680" y="5126995"/>
            <a:ext cx="1073369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000">
                <a:solidFill>
                  <a:srgbClr val="AFABA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>
                <a:solidFill>
                  <a:schemeClr val="bg2">
                    <a:lumMod val="40000"/>
                    <a:lumOff val="60000"/>
                  </a:schemeClr>
                </a:solidFill>
              </a:rPr>
              <a:t>High CPU Server</a:t>
            </a:r>
          </a:p>
        </p:txBody>
      </p:sp>
      <p:pic>
        <p:nvPicPr>
          <p:cNvPr id="94" name="High CPU Server.png" descr="High CPU Server.png">
            <a:extLst>
              <a:ext uri="{FF2B5EF4-FFF2-40B4-BE49-F238E27FC236}">
                <a16:creationId xmlns:a16="http://schemas.microsoft.com/office/drawing/2014/main" id="{06211441-26FA-477B-A487-0F6ED45EAA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63633" y="4509120"/>
            <a:ext cx="4572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TextBox 51">
            <a:extLst>
              <a:ext uri="{FF2B5EF4-FFF2-40B4-BE49-F238E27FC236}">
                <a16:creationId xmlns:a16="http://schemas.microsoft.com/office/drawing/2014/main" id="{AA45A709-C27B-4D87-9B95-649E0BFCECE5}"/>
              </a:ext>
            </a:extLst>
          </p:cNvPr>
          <p:cNvSpPr txBox="1"/>
          <p:nvPr/>
        </p:nvSpPr>
        <p:spPr>
          <a:xfrm>
            <a:off x="4650385" y="5126995"/>
            <a:ext cx="667808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000">
                <a:solidFill>
                  <a:srgbClr val="AFABA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>
                <a:solidFill>
                  <a:schemeClr val="bg2">
                    <a:lumMod val="40000"/>
                    <a:lumOff val="60000"/>
                  </a:schemeClr>
                </a:solidFill>
              </a:rPr>
              <a:t>Virtual PC</a:t>
            </a:r>
          </a:p>
        </p:txBody>
      </p:sp>
      <p:pic>
        <p:nvPicPr>
          <p:cNvPr id="96" name="Virtual PC.png" descr="Virtual PC.png">
            <a:extLst>
              <a:ext uri="{FF2B5EF4-FFF2-40B4-BE49-F238E27FC236}">
                <a16:creationId xmlns:a16="http://schemas.microsoft.com/office/drawing/2014/main" id="{797822AB-F54C-4ED7-8070-CD2B4AFE17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51557" y="4509120"/>
            <a:ext cx="457201" cy="45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529D593A-6CA9-4326-BDED-8E27FD8A7BC8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7325314" y="1912103"/>
            <a:ext cx="457200" cy="457200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ECFED6A3-4FCA-419F-897E-720EA6F5CEB3}"/>
              </a:ext>
            </a:extLst>
          </p:cNvPr>
          <p:cNvSpPr txBox="1"/>
          <p:nvPr/>
        </p:nvSpPr>
        <p:spPr>
          <a:xfrm>
            <a:off x="7104112" y="2457555"/>
            <a:ext cx="8996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R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</a:t>
            </a:r>
            <a:endParaRPr kumimoji="1" lang="ko-KR" altLang="en-US" sz="1000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A80C8B7-E675-456D-AEB8-5DC14392F3EB}"/>
              </a:ext>
            </a:extLst>
          </p:cNvPr>
          <p:cNvSpPr txBox="1"/>
          <p:nvPr/>
        </p:nvSpPr>
        <p:spPr>
          <a:xfrm>
            <a:off x="8301975" y="2457555"/>
            <a:ext cx="11063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R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 Functions</a:t>
            </a:r>
            <a:endParaRPr kumimoji="1" lang="ko-KR" altLang="en-US" sz="1000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0" name="그림 99">
            <a:extLst>
              <a:ext uri="{FF2B5EF4-FFF2-40B4-BE49-F238E27FC236}">
                <a16:creationId xmlns:a16="http://schemas.microsoft.com/office/drawing/2014/main" id="{68210079-0D20-4D9D-8491-C9984ABDD5B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60994" y="3156011"/>
            <a:ext cx="457200" cy="457200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51451696-960B-4B88-97D9-66234076D64A}"/>
              </a:ext>
            </a:extLst>
          </p:cNvPr>
          <p:cNvSpPr txBox="1"/>
          <p:nvPr/>
        </p:nvSpPr>
        <p:spPr>
          <a:xfrm>
            <a:off x="3071664" y="3758843"/>
            <a:ext cx="10358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R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 Intensive </a:t>
            </a:r>
            <a:endParaRPr kumimoji="1" lang="ko-KR" altLang="en-US" sz="1000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id="{70400418-313C-40C7-8B07-5EC672B2AECF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4693263" y="1912103"/>
            <a:ext cx="457200" cy="457200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14FD1B5A-0E1C-4D1A-B595-0917BA671CEF}"/>
              </a:ext>
            </a:extLst>
          </p:cNvPr>
          <p:cNvSpPr txBox="1"/>
          <p:nvPr/>
        </p:nvSpPr>
        <p:spPr>
          <a:xfrm>
            <a:off x="4484885" y="2457555"/>
            <a:ext cx="8739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R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GPU Server</a:t>
            </a:r>
            <a:endParaRPr kumimoji="1" lang="ko-KR" altLang="en-US" sz="1000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4" name="그림 103">
            <a:extLst>
              <a:ext uri="{FF2B5EF4-FFF2-40B4-BE49-F238E27FC236}">
                <a16:creationId xmlns:a16="http://schemas.microsoft.com/office/drawing/2014/main" id="{7115CC55-3AAF-45A0-A696-8453CA2FFC4B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9951083" y="1912103"/>
            <a:ext cx="457200" cy="457200"/>
          </a:xfrm>
          <a:prstGeom prst="rect">
            <a:avLst/>
          </a:prstGeom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B07B4C9D-A47E-4DFE-BDEA-87A9F7B27831}"/>
              </a:ext>
            </a:extLst>
          </p:cNvPr>
          <p:cNvSpPr txBox="1"/>
          <p:nvPr/>
        </p:nvSpPr>
        <p:spPr>
          <a:xfrm>
            <a:off x="9951896" y="2462699"/>
            <a:ext cx="455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R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HPC</a:t>
            </a:r>
            <a:endParaRPr kumimoji="1" lang="ko-KR" altLang="en-US" sz="1000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B44F417-F20A-4F36-9A88-F2EAD06921AD}"/>
              </a:ext>
            </a:extLst>
          </p:cNvPr>
          <p:cNvSpPr txBox="1"/>
          <p:nvPr/>
        </p:nvSpPr>
        <p:spPr>
          <a:xfrm>
            <a:off x="2019702" y="2467888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R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endParaRPr kumimoji="1" lang="ko-KR" altLang="en-US" sz="1000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4E3CC27-27BC-4D42-B421-46FE33D851B0}"/>
              </a:ext>
            </a:extLst>
          </p:cNvPr>
          <p:cNvSpPr txBox="1"/>
          <p:nvPr/>
        </p:nvSpPr>
        <p:spPr>
          <a:xfrm>
            <a:off x="4361458" y="3755320"/>
            <a:ext cx="1107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R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Server/Compact</a:t>
            </a:r>
            <a:endParaRPr kumimoji="1" lang="ko-KR" altLang="en-US" sz="1000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556F703-6F5B-4532-86B0-9513E4EABF0D}"/>
              </a:ext>
            </a:extLst>
          </p:cNvPr>
          <p:cNvSpPr txBox="1"/>
          <p:nvPr/>
        </p:nvSpPr>
        <p:spPr>
          <a:xfrm>
            <a:off x="5723465" y="3755320"/>
            <a:ext cx="989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  <a:p>
            <a:pPr algn="ctr"/>
            <a:r>
              <a:rPr kumimoji="1" lang="en" altLang="ko-KR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/High-Memory</a:t>
            </a:r>
            <a:endParaRPr kumimoji="1" lang="ko-KR" altLang="en-US" sz="1000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FAE5A22-8394-4E15-9134-498FE0A5F303}"/>
              </a:ext>
            </a:extLst>
          </p:cNvPr>
          <p:cNvSpPr txBox="1"/>
          <p:nvPr/>
        </p:nvSpPr>
        <p:spPr>
          <a:xfrm>
            <a:off x="7086518" y="3755320"/>
            <a:ext cx="910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R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Server/Micro</a:t>
            </a:r>
            <a:endParaRPr kumimoji="1" lang="ko-KR" altLang="en-US" sz="1000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0" name="그림 109">
            <a:extLst>
              <a:ext uri="{FF2B5EF4-FFF2-40B4-BE49-F238E27FC236}">
                <a16:creationId xmlns:a16="http://schemas.microsoft.com/office/drawing/2014/main" id="{897AF3FB-CEDF-4148-9570-5623C9B257CE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/>
          <a:stretch/>
        </p:blipFill>
        <p:spPr>
          <a:xfrm>
            <a:off x="2071788" y="1912103"/>
            <a:ext cx="457200" cy="457200"/>
          </a:xfrm>
          <a:prstGeom prst="rect">
            <a:avLst/>
          </a:prstGeom>
        </p:spPr>
      </p:pic>
      <p:pic>
        <p:nvPicPr>
          <p:cNvPr id="111" name="그림 110">
            <a:extLst>
              <a:ext uri="{FF2B5EF4-FFF2-40B4-BE49-F238E27FC236}">
                <a16:creationId xmlns:a16="http://schemas.microsoft.com/office/drawing/2014/main" id="{BB1AA477-2A0D-4535-A4BB-FCA6DEFFE308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/>
          <a:stretch/>
        </p:blipFill>
        <p:spPr>
          <a:xfrm>
            <a:off x="4686856" y="3156011"/>
            <a:ext cx="457200" cy="457200"/>
          </a:xfrm>
          <a:prstGeom prst="rect">
            <a:avLst/>
          </a:prstGeom>
        </p:spPr>
      </p:pic>
      <p:pic>
        <p:nvPicPr>
          <p:cNvPr id="112" name="그림 111">
            <a:extLst>
              <a:ext uri="{FF2B5EF4-FFF2-40B4-BE49-F238E27FC236}">
                <a16:creationId xmlns:a16="http://schemas.microsoft.com/office/drawing/2014/main" id="{5F540DE7-20A9-4C44-A054-E18CF8D0E91A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/>
          <a:stretch/>
        </p:blipFill>
        <p:spPr>
          <a:xfrm>
            <a:off x="5989551" y="3156011"/>
            <a:ext cx="457200" cy="457200"/>
          </a:xfrm>
          <a:prstGeom prst="rect">
            <a:avLst/>
          </a:prstGeom>
        </p:spPr>
      </p:pic>
      <p:pic>
        <p:nvPicPr>
          <p:cNvPr id="113" name="그림 112">
            <a:extLst>
              <a:ext uri="{FF2B5EF4-FFF2-40B4-BE49-F238E27FC236}">
                <a16:creationId xmlns:a16="http://schemas.microsoft.com/office/drawing/2014/main" id="{BE69AA22-F6FD-4C8E-804D-6A524487107C}"/>
              </a:ext>
            </a:extLst>
          </p:cNvPr>
          <p:cNvPicPr>
            <a:picLocks noChangeAspect="1"/>
          </p:cNvPicPr>
          <p:nvPr/>
        </p:nvPicPr>
        <p:blipFill>
          <a:blip r:embed="rId16"/>
          <a:srcRect/>
          <a:stretch/>
        </p:blipFill>
        <p:spPr>
          <a:xfrm>
            <a:off x="7313332" y="3156011"/>
            <a:ext cx="457200" cy="457200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0AB49E6E-1BD0-45B3-8951-4E3B86C660F9}"/>
              </a:ext>
            </a:extLst>
          </p:cNvPr>
          <p:cNvSpPr txBox="1"/>
          <p:nvPr/>
        </p:nvSpPr>
        <p:spPr>
          <a:xfrm>
            <a:off x="3162469" y="2468432"/>
            <a:ext cx="8595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R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SSD Server</a:t>
            </a:r>
            <a:endParaRPr kumimoji="1" lang="ko-KR" altLang="en-US" sz="1000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A23BEC5-1C90-43DE-B37F-E1FCC7E86E88}"/>
              </a:ext>
            </a:extLst>
          </p:cNvPr>
          <p:cNvSpPr txBox="1"/>
          <p:nvPr/>
        </p:nvSpPr>
        <p:spPr>
          <a:xfrm>
            <a:off x="8290364" y="3748970"/>
            <a:ext cx="1156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 Dedicated</a:t>
            </a:r>
          </a:p>
          <a:p>
            <a:pPr algn="ctr"/>
            <a:r>
              <a:rPr kumimoji="1" lang="en" altLang="ko-KR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endParaRPr kumimoji="1" lang="ko-KR" altLang="en-US" sz="1000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D32DC3EC-DEE5-40EB-A6C0-C7E6CAE5709E}"/>
              </a:ext>
            </a:extLst>
          </p:cNvPr>
          <p:cNvPicPr>
            <a:picLocks noChangeAspect="1"/>
          </p:cNvPicPr>
          <p:nvPr/>
        </p:nvPicPr>
        <p:blipFill>
          <a:blip r:embed="rId17"/>
          <a:srcRect/>
          <a:stretch/>
        </p:blipFill>
        <p:spPr>
          <a:xfrm>
            <a:off x="3363634" y="1912103"/>
            <a:ext cx="457200" cy="457200"/>
          </a:xfrm>
          <a:prstGeom prst="rect">
            <a:avLst/>
          </a:prstGeom>
        </p:spPr>
      </p:pic>
      <p:pic>
        <p:nvPicPr>
          <p:cNvPr id="117" name="그림 116">
            <a:extLst>
              <a:ext uri="{FF2B5EF4-FFF2-40B4-BE49-F238E27FC236}">
                <a16:creationId xmlns:a16="http://schemas.microsoft.com/office/drawing/2014/main" id="{CBDCE41F-82CD-4CDF-A05A-1408CB121C7E}"/>
              </a:ext>
            </a:extLst>
          </p:cNvPr>
          <p:cNvPicPr>
            <a:picLocks noChangeAspect="1"/>
          </p:cNvPicPr>
          <p:nvPr/>
        </p:nvPicPr>
        <p:blipFill>
          <a:blip r:embed="rId18"/>
          <a:srcRect/>
          <a:stretch/>
        </p:blipFill>
        <p:spPr>
          <a:xfrm>
            <a:off x="8630443" y="3156011"/>
            <a:ext cx="457200" cy="457200"/>
          </a:xfrm>
          <a:prstGeom prst="rect">
            <a:avLst/>
          </a:prstGeom>
        </p:spPr>
      </p:pic>
      <p:pic>
        <p:nvPicPr>
          <p:cNvPr id="118" name="그림 117">
            <a:extLst>
              <a:ext uri="{FF2B5EF4-FFF2-40B4-BE49-F238E27FC236}">
                <a16:creationId xmlns:a16="http://schemas.microsoft.com/office/drawing/2014/main" id="{34A6BFC8-94B5-4B5E-A29F-FCE94F558446}"/>
              </a:ext>
            </a:extLst>
          </p:cNvPr>
          <p:cNvPicPr>
            <a:picLocks noChangeAspect="1"/>
          </p:cNvPicPr>
          <p:nvPr/>
        </p:nvPicPr>
        <p:blipFill>
          <a:blip r:embed="rId19"/>
          <a:srcRect/>
          <a:stretch/>
        </p:blipFill>
        <p:spPr>
          <a:xfrm>
            <a:off x="5985109" y="1912103"/>
            <a:ext cx="457200" cy="457200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E15FBEE9-8CE3-4E90-B0D1-6291A30E817B}"/>
              </a:ext>
            </a:extLst>
          </p:cNvPr>
          <p:cNvSpPr txBox="1"/>
          <p:nvPr/>
        </p:nvSpPr>
        <p:spPr>
          <a:xfrm>
            <a:off x="5795165" y="2452826"/>
            <a:ext cx="837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Bare Metal </a:t>
            </a:r>
          </a:p>
          <a:p>
            <a:pPr algn="ctr"/>
            <a:r>
              <a:rPr kumimoji="1" lang="en" altLang="ko-KR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endParaRPr kumimoji="1" lang="ko-KR" altLang="en-US" sz="1000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0" name="그림 119">
            <a:extLst>
              <a:ext uri="{FF2B5EF4-FFF2-40B4-BE49-F238E27FC236}">
                <a16:creationId xmlns:a16="http://schemas.microsoft.com/office/drawing/2014/main" id="{EB8A7925-0EE0-45E0-B0C3-411F110DAFCA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/>
          <a:stretch/>
        </p:blipFill>
        <p:spPr>
          <a:xfrm>
            <a:off x="2066753" y="3156011"/>
            <a:ext cx="457200" cy="457200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FF93E392-25E7-4091-865F-706EFA825D6C}"/>
              </a:ext>
            </a:extLst>
          </p:cNvPr>
          <p:cNvSpPr txBox="1"/>
          <p:nvPr/>
        </p:nvSpPr>
        <p:spPr>
          <a:xfrm>
            <a:off x="1731737" y="3748970"/>
            <a:ext cx="1127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</a:t>
            </a:r>
          </a:p>
          <a:p>
            <a:pPr algn="ctr"/>
            <a:r>
              <a:rPr kumimoji="1" lang="en" altLang="ko-KR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Launcher</a:t>
            </a:r>
            <a:endParaRPr kumimoji="1" lang="ko-KR" altLang="en-US" sz="1000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2" name="그림 121">
            <a:extLst>
              <a:ext uri="{FF2B5EF4-FFF2-40B4-BE49-F238E27FC236}">
                <a16:creationId xmlns:a16="http://schemas.microsoft.com/office/drawing/2014/main" id="{7B315354-1A58-4470-9138-A67BB34ABB85}"/>
              </a:ext>
            </a:extLst>
          </p:cNvPr>
          <p:cNvPicPr>
            <a:picLocks noChangeAspect="1"/>
          </p:cNvPicPr>
          <p:nvPr/>
        </p:nvPicPr>
        <p:blipFill>
          <a:blip r:embed="rId21"/>
          <a:srcRect/>
          <a:stretch/>
        </p:blipFill>
        <p:spPr>
          <a:xfrm>
            <a:off x="8626571" y="1912103"/>
            <a:ext cx="457200" cy="4572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086A447D-89D6-DC4F-B4EF-6040157D1A32}"/>
              </a:ext>
            </a:extLst>
          </p:cNvPr>
          <p:cNvGrpSpPr/>
          <p:nvPr/>
        </p:nvGrpSpPr>
        <p:grpSpPr>
          <a:xfrm>
            <a:off x="-24000" y="6656898"/>
            <a:ext cx="12240000" cy="221154"/>
            <a:chOff x="-24000" y="6656898"/>
            <a:chExt cx="12240154" cy="221154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AF9B5EAC-09FB-DA46-9549-16E753CE0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21164" y="6684185"/>
              <a:ext cx="1616742" cy="135355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F35C657E-646F-B446-BB15-4744DDB00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24000" y="6665417"/>
              <a:ext cx="12240154" cy="212635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0921D7B1-05DD-7441-8D18-055A21CE1A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0864" y="6702799"/>
              <a:ext cx="1573047" cy="135355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53A4566-B8E0-744E-8290-A9C3658A4604}"/>
                </a:ext>
              </a:extLst>
            </p:cNvPr>
            <p:cNvSpPr/>
            <p:nvPr/>
          </p:nvSpPr>
          <p:spPr>
            <a:xfrm>
              <a:off x="9157454" y="6656898"/>
              <a:ext cx="2988000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800" dirty="0">
                  <a:solidFill>
                    <a:schemeClr val="bg1"/>
                  </a:solidFill>
                  <a:latin typeface="Nanum Square"/>
                </a:rPr>
                <a:t>© </a:t>
              </a:r>
              <a:r>
                <a:rPr lang="en" altLang="ko-KR" sz="800" dirty="0">
                  <a:solidFill>
                    <a:schemeClr val="bg1"/>
                  </a:solidFill>
                  <a:latin typeface="Nanum Square"/>
                </a:rPr>
                <a:t>NAVER Cloud Corp. All Rights Reserved.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A114013-CE68-4CB1-AC83-4FA730D47AB0}"/>
              </a:ext>
            </a:extLst>
          </p:cNvPr>
          <p:cNvSpPr txBox="1"/>
          <p:nvPr/>
        </p:nvSpPr>
        <p:spPr>
          <a:xfrm>
            <a:off x="1687265" y="1142974"/>
            <a:ext cx="1188205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 b="1">
                <a:solidFill>
                  <a:srgbClr val="4D4E4D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Blockchain</a:t>
            </a:r>
          </a:p>
        </p:txBody>
      </p:sp>
      <p:sp>
        <p:nvSpPr>
          <p:cNvPr id="33" name="직선 연결선[R] 32">
            <a:extLst>
              <a:ext uri="{FF2B5EF4-FFF2-40B4-BE49-F238E27FC236}">
                <a16:creationId xmlns:a16="http://schemas.microsoft.com/office/drawing/2014/main" id="{4BC6B944-A6F2-48AE-9A5C-CF065271C116}"/>
              </a:ext>
            </a:extLst>
          </p:cNvPr>
          <p:cNvSpPr/>
          <p:nvPr/>
        </p:nvSpPr>
        <p:spPr>
          <a:xfrm>
            <a:off x="3064704" y="1333097"/>
            <a:ext cx="2534123" cy="1"/>
          </a:xfrm>
          <a:prstGeom prst="line">
            <a:avLst/>
          </a:prstGeom>
          <a:ln>
            <a:solidFill>
              <a:srgbClr val="BFBFB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" name="TextBox 35">
            <a:extLst>
              <a:ext uri="{FF2B5EF4-FFF2-40B4-BE49-F238E27FC236}">
                <a16:creationId xmlns:a16="http://schemas.microsoft.com/office/drawing/2014/main" id="{26D0487A-CE20-4513-B35F-D92269783841}"/>
              </a:ext>
            </a:extLst>
          </p:cNvPr>
          <p:cNvSpPr txBox="1"/>
          <p:nvPr/>
        </p:nvSpPr>
        <p:spPr>
          <a:xfrm>
            <a:off x="1709777" y="2480056"/>
            <a:ext cx="1171151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000">
                <a:solidFill>
                  <a:srgbClr val="AFABA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>
                <a:solidFill>
                  <a:schemeClr val="bg2">
                    <a:lumMod val="40000"/>
                    <a:lumOff val="60000"/>
                  </a:schemeClr>
                </a:solidFill>
              </a:rPr>
              <a:t>Blockchain Service</a:t>
            </a:r>
          </a:p>
        </p:txBody>
      </p:sp>
      <p:sp>
        <p:nvSpPr>
          <p:cNvPr id="36" name="TextBox 51">
            <a:extLst>
              <a:ext uri="{FF2B5EF4-FFF2-40B4-BE49-F238E27FC236}">
                <a16:creationId xmlns:a16="http://schemas.microsoft.com/office/drawing/2014/main" id="{523BB82F-C77E-4F08-96DE-BBD8FDB8FE09}"/>
              </a:ext>
            </a:extLst>
          </p:cNvPr>
          <p:cNvSpPr txBox="1"/>
          <p:nvPr/>
        </p:nvSpPr>
        <p:spPr>
          <a:xfrm>
            <a:off x="6921929" y="1142974"/>
            <a:ext cx="1018441" cy="3133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600" b="1">
                <a:solidFill>
                  <a:srgbClr val="4D4E4D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Migration</a:t>
            </a:r>
          </a:p>
        </p:txBody>
      </p:sp>
      <p:sp>
        <p:nvSpPr>
          <p:cNvPr id="37" name="직선 연결선[R] 52">
            <a:extLst>
              <a:ext uri="{FF2B5EF4-FFF2-40B4-BE49-F238E27FC236}">
                <a16:creationId xmlns:a16="http://schemas.microsoft.com/office/drawing/2014/main" id="{635E6351-E307-4119-8D10-ED774D6365A1}"/>
              </a:ext>
            </a:extLst>
          </p:cNvPr>
          <p:cNvSpPr/>
          <p:nvPr/>
        </p:nvSpPr>
        <p:spPr>
          <a:xfrm>
            <a:off x="8085948" y="1333097"/>
            <a:ext cx="2747544" cy="1"/>
          </a:xfrm>
          <a:prstGeom prst="line">
            <a:avLst/>
          </a:prstGeom>
          <a:noFill/>
          <a:ln w="9525" cap="flat">
            <a:solidFill>
              <a:srgbClr val="BFBFBF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38" name="TextBox 53">
            <a:extLst>
              <a:ext uri="{FF2B5EF4-FFF2-40B4-BE49-F238E27FC236}">
                <a16:creationId xmlns:a16="http://schemas.microsoft.com/office/drawing/2014/main" id="{37A001A3-9AAD-4219-AA6C-DD3BD638FCD8}"/>
              </a:ext>
            </a:extLst>
          </p:cNvPr>
          <p:cNvSpPr txBox="1"/>
          <p:nvPr/>
        </p:nvSpPr>
        <p:spPr>
          <a:xfrm>
            <a:off x="8530311" y="2480057"/>
            <a:ext cx="1022073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 algn="ctr">
              <a:defRPr sz="1000">
                <a:solidFill>
                  <a:srgbClr val="AFABA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>
                <a:solidFill>
                  <a:schemeClr val="bg2">
                    <a:lumMod val="40000"/>
                    <a:lumOff val="60000"/>
                  </a:schemeClr>
                </a:solidFill>
              </a:rPr>
              <a:t>Object Migration</a:t>
            </a:r>
          </a:p>
        </p:txBody>
      </p:sp>
      <p:pic>
        <p:nvPicPr>
          <p:cNvPr id="39" name="Black.png" descr="Black.png">
            <a:extLst>
              <a:ext uri="{FF2B5EF4-FFF2-40B4-BE49-F238E27FC236}">
                <a16:creationId xmlns:a16="http://schemas.microsoft.com/office/drawing/2014/main" id="{79B2F2E1-69C0-4C92-9AE9-D60FEDAC43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9600" y="1929311"/>
            <a:ext cx="457201" cy="45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0" name="Black.png" descr="Black.png">
            <a:extLst>
              <a:ext uri="{FF2B5EF4-FFF2-40B4-BE49-F238E27FC236}">
                <a16:creationId xmlns:a16="http://schemas.microsoft.com/office/drawing/2014/main" id="{302AB076-73BC-46A3-8FBE-7CE014BC31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89901" y="1929311"/>
            <a:ext cx="4572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6426FAB-AB9D-4338-B99B-C4D24F128184}"/>
              </a:ext>
            </a:extLst>
          </p:cNvPr>
          <p:cNvSpPr txBox="1"/>
          <p:nvPr/>
        </p:nvSpPr>
        <p:spPr>
          <a:xfrm>
            <a:off x="7008236" y="2471712"/>
            <a:ext cx="10711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Teleporter</a:t>
            </a:r>
            <a:endParaRPr kumimoji="1" lang="ko-KR" altLang="en-US" sz="1000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ABCB1CA3-EFF5-4F9E-A853-6F2F859B056E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7315200" y="1908054"/>
            <a:ext cx="457200" cy="457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3F98B4-3693-36FA-9002-5759D5D286B2}"/>
              </a:ext>
            </a:extLst>
          </p:cNvPr>
          <p:cNvSpPr txBox="1"/>
          <p:nvPr/>
        </p:nvSpPr>
        <p:spPr>
          <a:xfrm>
            <a:off x="1687265" y="3272303"/>
            <a:ext cx="1246493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 b="1">
                <a:solidFill>
                  <a:srgbClr val="4D4E4D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Digital Twin</a:t>
            </a:r>
            <a:endParaRPr dirty="0"/>
          </a:p>
        </p:txBody>
      </p:sp>
      <p:sp>
        <p:nvSpPr>
          <p:cNvPr id="7" name="직선 연결선[R] 6">
            <a:extLst>
              <a:ext uri="{FF2B5EF4-FFF2-40B4-BE49-F238E27FC236}">
                <a16:creationId xmlns:a16="http://schemas.microsoft.com/office/drawing/2014/main" id="{546A6A6F-D0EC-E009-84FA-89B5D0EA8017}"/>
              </a:ext>
            </a:extLst>
          </p:cNvPr>
          <p:cNvSpPr/>
          <p:nvPr/>
        </p:nvSpPr>
        <p:spPr>
          <a:xfrm>
            <a:off x="3129830" y="3462426"/>
            <a:ext cx="2468997" cy="0"/>
          </a:xfrm>
          <a:prstGeom prst="line">
            <a:avLst/>
          </a:prstGeom>
          <a:ln>
            <a:solidFill>
              <a:srgbClr val="BFBFB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" name="TextBox 35">
            <a:extLst>
              <a:ext uri="{FF2B5EF4-FFF2-40B4-BE49-F238E27FC236}">
                <a16:creationId xmlns:a16="http://schemas.microsoft.com/office/drawing/2014/main" id="{43122CEE-58D9-2C8D-7372-5C289BB3378A}"/>
              </a:ext>
            </a:extLst>
          </p:cNvPr>
          <p:cNvSpPr txBox="1"/>
          <p:nvPr/>
        </p:nvSpPr>
        <p:spPr>
          <a:xfrm>
            <a:off x="1993508" y="4609385"/>
            <a:ext cx="603689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000">
                <a:solidFill>
                  <a:srgbClr val="AFABA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ARC eye</a:t>
            </a:r>
            <a:endParaRPr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41C5C1E-B9DA-2C2C-E9A8-507F30EC4C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767" y="4063941"/>
            <a:ext cx="457200" cy="4572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8A9896B3-1280-0F4A-809C-80DC6E01FEED}"/>
              </a:ext>
            </a:extLst>
          </p:cNvPr>
          <p:cNvGrpSpPr/>
          <p:nvPr/>
        </p:nvGrpSpPr>
        <p:grpSpPr>
          <a:xfrm>
            <a:off x="-24000" y="6649403"/>
            <a:ext cx="12240000" cy="221154"/>
            <a:chOff x="-24000" y="6656898"/>
            <a:chExt cx="12240154" cy="221154"/>
          </a:xfrm>
        </p:grpSpPr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F39FC4D2-88D2-D840-AAF2-BCB3FBDFA7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21164" y="6684185"/>
              <a:ext cx="1616742" cy="135355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583298EF-06B8-9B41-917C-96A83A4EDA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24000" y="6665417"/>
              <a:ext cx="12240154" cy="212635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BA236654-25AB-2A45-BE53-63893845BC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0864" y="6702799"/>
              <a:ext cx="1573047" cy="135355"/>
            </a:xfrm>
            <a:prstGeom prst="rect">
              <a:avLst/>
            </a:prstGeom>
          </p:spPr>
        </p:pic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2E9A895-E95B-5742-AC6D-4578D4AD0DBE}"/>
                </a:ext>
              </a:extLst>
            </p:cNvPr>
            <p:cNvSpPr/>
            <p:nvPr/>
          </p:nvSpPr>
          <p:spPr>
            <a:xfrm>
              <a:off x="9157454" y="6656898"/>
              <a:ext cx="2988000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800" dirty="0">
                  <a:solidFill>
                    <a:schemeClr val="bg1"/>
                  </a:solidFill>
                  <a:latin typeface="Nanum Square"/>
                </a:rPr>
                <a:t>© </a:t>
              </a:r>
              <a:r>
                <a:rPr lang="en" altLang="ko-KR" sz="800" dirty="0">
                  <a:solidFill>
                    <a:schemeClr val="bg1"/>
                  </a:solidFill>
                  <a:latin typeface="Nanum Square"/>
                </a:rPr>
                <a:t>NAVER Cloud Corp. All Rights Reserved.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E09C79A0-36F0-46B0-9724-0E9B871677FE}"/>
              </a:ext>
            </a:extLst>
          </p:cNvPr>
          <p:cNvSpPr txBox="1"/>
          <p:nvPr/>
        </p:nvSpPr>
        <p:spPr>
          <a:xfrm>
            <a:off x="1641545" y="1139265"/>
            <a:ext cx="6046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solidFill>
                  <a:srgbClr val="4D4E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  <a:endParaRPr kumimoji="1" lang="ko-KR" altLang="en-US" sz="1600" b="1" dirty="0">
              <a:solidFill>
                <a:srgbClr val="4D4E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직선 연결선[R] 43">
            <a:extLst>
              <a:ext uri="{FF2B5EF4-FFF2-40B4-BE49-F238E27FC236}">
                <a16:creationId xmlns:a16="http://schemas.microsoft.com/office/drawing/2014/main" id="{A24DEB8B-F4CA-40BD-A8EB-F8918F003955}"/>
              </a:ext>
            </a:extLst>
          </p:cNvPr>
          <p:cNvCxnSpPr>
            <a:cxnSpLocks/>
          </p:cNvCxnSpPr>
          <p:nvPr/>
        </p:nvCxnSpPr>
        <p:spPr>
          <a:xfrm>
            <a:off x="2321148" y="1308542"/>
            <a:ext cx="8460000" cy="20847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B4F11B0-F818-433B-8D48-BAA5ABB5CFC9}"/>
              </a:ext>
            </a:extLst>
          </p:cNvPr>
          <p:cNvGrpSpPr/>
          <p:nvPr/>
        </p:nvGrpSpPr>
        <p:grpSpPr>
          <a:xfrm>
            <a:off x="1732397" y="1916968"/>
            <a:ext cx="7438544" cy="946694"/>
            <a:chOff x="1672437" y="1916968"/>
            <a:chExt cx="7438544" cy="94669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B001DEA-67B2-443E-B6BB-29BBD077F6CA}"/>
                </a:ext>
              </a:extLst>
            </p:cNvPr>
            <p:cNvSpPr txBox="1"/>
            <p:nvPr/>
          </p:nvSpPr>
          <p:spPr>
            <a:xfrm>
              <a:off x="1672437" y="2471385"/>
              <a:ext cx="11544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kumimoji="1" sz="100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" altLang="ko-KR" dirty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Internet Gateway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FF74A90-1D96-4A23-B82E-840ECEEEC1B4}"/>
                </a:ext>
              </a:extLst>
            </p:cNvPr>
            <p:cNvSpPr txBox="1"/>
            <p:nvPr/>
          </p:nvSpPr>
          <p:spPr>
            <a:xfrm>
              <a:off x="6809797" y="2463552"/>
              <a:ext cx="14350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" altLang="ko-KR" sz="1000" dirty="0">
                  <a:solidFill>
                    <a:schemeClr val="bg2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VPC</a:t>
              </a:r>
            </a:p>
            <a:p>
              <a:pPr algn="ctr"/>
              <a:r>
                <a:rPr kumimoji="1" lang="en" altLang="ko-KR" sz="1000" dirty="0">
                  <a:solidFill>
                    <a:schemeClr val="bg2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(Virtual Private Cloud)</a:t>
              </a:r>
              <a:endParaRPr kumimoji="1" lang="ko-KR" altLang="en-US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6B37262-3EE3-40BB-9EEB-3B09E76C4B87}"/>
                </a:ext>
              </a:extLst>
            </p:cNvPr>
            <p:cNvSpPr txBox="1"/>
            <p:nvPr/>
          </p:nvSpPr>
          <p:spPr>
            <a:xfrm>
              <a:off x="3301786" y="2471385"/>
              <a:ext cx="4058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" dirty="0">
                  <a:solidFill>
                    <a:schemeClr val="bg2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NIC</a:t>
              </a:r>
              <a:endParaRPr kumimoji="1" lang="ko-KR" altLang="en-US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C9E8958-A20A-41C1-AD43-A49F7969CAA5}"/>
                </a:ext>
              </a:extLst>
            </p:cNvPr>
            <p:cNvSpPr txBox="1"/>
            <p:nvPr/>
          </p:nvSpPr>
          <p:spPr>
            <a:xfrm>
              <a:off x="4131291" y="2471385"/>
              <a:ext cx="13981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" altLang="ko-KR" sz="1000" dirty="0">
                  <a:solidFill>
                    <a:schemeClr val="bg2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On Premise Gateway</a:t>
              </a:r>
              <a:endParaRPr kumimoji="1" lang="ko-KR" altLang="en-US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3BF34EB-819B-41A3-AC9E-A80FEB1B084F}"/>
                </a:ext>
              </a:extLst>
            </p:cNvPr>
            <p:cNvSpPr txBox="1"/>
            <p:nvPr/>
          </p:nvSpPr>
          <p:spPr>
            <a:xfrm>
              <a:off x="5898315" y="2471385"/>
              <a:ext cx="5677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" altLang="ko-KR" sz="1000" dirty="0">
                  <a:solidFill>
                    <a:schemeClr val="bg2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Router</a:t>
              </a:r>
              <a:endParaRPr kumimoji="1" lang="ko-KR" altLang="en-US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814FCC2-14BA-4D39-BBF6-9C10FF207D26}"/>
                </a:ext>
              </a:extLst>
            </p:cNvPr>
            <p:cNvSpPr txBox="1"/>
            <p:nvPr/>
          </p:nvSpPr>
          <p:spPr>
            <a:xfrm>
              <a:off x="8653781" y="2471385"/>
              <a:ext cx="4539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" altLang="ko-KR" sz="1000" dirty="0">
                  <a:solidFill>
                    <a:schemeClr val="bg2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VPG</a:t>
              </a:r>
              <a:endParaRPr kumimoji="1" lang="ko-KR" altLang="en-US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24537EA0-8B1F-43D3-91B8-D271C9B9F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2021079" y="1916968"/>
              <a:ext cx="457200" cy="457200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987DCC5B-28A8-49F2-8A18-9FDED5E30C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/>
            <a:stretch/>
          </p:blipFill>
          <p:spPr>
            <a:xfrm>
              <a:off x="7294682" y="1926361"/>
              <a:ext cx="457200" cy="457200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EEF53FF6-16EC-408A-8EC4-9A06B5ACCCE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/>
          </p:blipFill>
          <p:spPr>
            <a:xfrm>
              <a:off x="3280137" y="1926361"/>
              <a:ext cx="457200" cy="457200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B70C98BC-DBB2-4CB5-BD10-1E6387D13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/>
            <a:stretch/>
          </p:blipFill>
          <p:spPr>
            <a:xfrm>
              <a:off x="4601761" y="1934194"/>
              <a:ext cx="457200" cy="457200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E33A5DE7-EEC4-445A-BF23-548270482E1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/>
            <a:stretch/>
          </p:blipFill>
          <p:spPr>
            <a:xfrm>
              <a:off x="5953607" y="1939733"/>
              <a:ext cx="457200" cy="457200"/>
            </a:xfrm>
            <a:prstGeom prst="rect">
              <a:avLst/>
            </a:prstGeom>
          </p:spPr>
        </p:pic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A0D716B2-6A1F-4F3E-8A43-B686D9D8C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/>
            <a:stretch/>
          </p:blipFill>
          <p:spPr>
            <a:xfrm>
              <a:off x="8653781" y="1934194"/>
              <a:ext cx="457200" cy="457200"/>
            </a:xfrm>
            <a:prstGeom prst="rect">
              <a:avLst/>
            </a:prstGeom>
          </p:spPr>
        </p:pic>
      </p:grpSp>
      <p:sp>
        <p:nvSpPr>
          <p:cNvPr id="47" name="TextBox 23">
            <a:extLst>
              <a:ext uri="{FF2B5EF4-FFF2-40B4-BE49-F238E27FC236}">
                <a16:creationId xmlns:a16="http://schemas.microsoft.com/office/drawing/2014/main" id="{AEA51622-8A7A-4444-AAC7-96DC07B02A4C}"/>
              </a:ext>
            </a:extLst>
          </p:cNvPr>
          <p:cNvSpPr txBox="1"/>
          <p:nvPr/>
        </p:nvSpPr>
        <p:spPr>
          <a:xfrm>
            <a:off x="1687265" y="3269717"/>
            <a:ext cx="510541" cy="313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 b="1">
                <a:solidFill>
                  <a:srgbClr val="4D4E4D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ETC</a:t>
            </a:r>
          </a:p>
        </p:txBody>
      </p:sp>
      <p:sp>
        <p:nvSpPr>
          <p:cNvPr id="48" name="직선 연결선[R] 24">
            <a:extLst>
              <a:ext uri="{FF2B5EF4-FFF2-40B4-BE49-F238E27FC236}">
                <a16:creationId xmlns:a16="http://schemas.microsoft.com/office/drawing/2014/main" id="{D6586289-50EA-4F7E-877B-3B2961B802CD}"/>
              </a:ext>
            </a:extLst>
          </p:cNvPr>
          <p:cNvSpPr/>
          <p:nvPr/>
        </p:nvSpPr>
        <p:spPr>
          <a:xfrm>
            <a:off x="2368421" y="3459842"/>
            <a:ext cx="3212228" cy="1"/>
          </a:xfrm>
          <a:prstGeom prst="line">
            <a:avLst/>
          </a:prstGeom>
          <a:ln>
            <a:solidFill>
              <a:srgbClr val="BFBFB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9" name="TextBox 51">
            <a:extLst>
              <a:ext uri="{FF2B5EF4-FFF2-40B4-BE49-F238E27FC236}">
                <a16:creationId xmlns:a16="http://schemas.microsoft.com/office/drawing/2014/main" id="{7F502EA0-0A15-44AA-A593-EAE21C12F86F}"/>
              </a:ext>
            </a:extLst>
          </p:cNvPr>
          <p:cNvSpPr/>
          <p:nvPr/>
        </p:nvSpPr>
        <p:spPr>
          <a:xfrm>
            <a:off x="6921929" y="3292411"/>
            <a:ext cx="1270001" cy="1270000"/>
          </a:xfrm>
          <a:prstGeom prst="line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600" b="1">
                <a:solidFill>
                  <a:srgbClr val="4D4E4D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Finance</a:t>
            </a:r>
          </a:p>
        </p:txBody>
      </p:sp>
      <p:sp>
        <p:nvSpPr>
          <p:cNvPr id="50" name="직선 연결선[R] 52">
            <a:extLst>
              <a:ext uri="{FF2B5EF4-FFF2-40B4-BE49-F238E27FC236}">
                <a16:creationId xmlns:a16="http://schemas.microsoft.com/office/drawing/2014/main" id="{B62E9543-A9FD-4EE3-8328-AC3B7C701350}"/>
              </a:ext>
            </a:extLst>
          </p:cNvPr>
          <p:cNvSpPr/>
          <p:nvPr/>
        </p:nvSpPr>
        <p:spPr>
          <a:xfrm>
            <a:off x="7926790" y="3482534"/>
            <a:ext cx="2906702" cy="1"/>
          </a:xfrm>
          <a:prstGeom prst="line">
            <a:avLst/>
          </a:prstGeom>
          <a:noFill/>
          <a:ln w="9525" cap="flat">
            <a:solidFill>
              <a:srgbClr val="BFBFBF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pic>
        <p:nvPicPr>
          <p:cNvPr id="51" name="Tmax.png" descr="Tmax.png">
            <a:extLst>
              <a:ext uri="{FF2B5EF4-FFF2-40B4-BE49-F238E27FC236}">
                <a16:creationId xmlns:a16="http://schemas.microsoft.com/office/drawing/2014/main" id="{8545B7DE-D8DF-48CA-963F-320CBCC196B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89600" y="4040107"/>
            <a:ext cx="457201" cy="45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2" name="Public Finance Cloud.png" descr="Public Finance Cloud.png">
            <a:extLst>
              <a:ext uri="{FF2B5EF4-FFF2-40B4-BE49-F238E27FC236}">
                <a16:creationId xmlns:a16="http://schemas.microsoft.com/office/drawing/2014/main" id="{7CF240E7-8090-4E7C-AD19-95C8BD44C94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78570" y="4040107"/>
            <a:ext cx="4572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TextBox 35">
            <a:extLst>
              <a:ext uri="{FF2B5EF4-FFF2-40B4-BE49-F238E27FC236}">
                <a16:creationId xmlns:a16="http://schemas.microsoft.com/office/drawing/2014/main" id="{9D906485-EE8E-4089-9EE5-6BC5BE46BA03}"/>
              </a:ext>
            </a:extLst>
          </p:cNvPr>
          <p:cNvSpPr txBox="1"/>
          <p:nvPr/>
        </p:nvSpPr>
        <p:spPr>
          <a:xfrm>
            <a:off x="2133673" y="4566073"/>
            <a:ext cx="412933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000">
                <a:solidFill>
                  <a:srgbClr val="AFABA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Tmax</a:t>
            </a:r>
            <a:endParaRPr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TextBox 35">
            <a:extLst>
              <a:ext uri="{FF2B5EF4-FFF2-40B4-BE49-F238E27FC236}">
                <a16:creationId xmlns:a16="http://schemas.microsoft.com/office/drawing/2014/main" id="{B4FEBB6F-1ED6-4E7E-9874-FFA6C9BE7B45}"/>
              </a:ext>
            </a:extLst>
          </p:cNvPr>
          <p:cNvSpPr txBox="1"/>
          <p:nvPr/>
        </p:nvSpPr>
        <p:spPr>
          <a:xfrm>
            <a:off x="6921929" y="4567040"/>
            <a:ext cx="1297789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000">
                <a:solidFill>
                  <a:srgbClr val="AFABA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altLang="ko-KR" dirty="0"/>
              <a:t>Public Finance Cloud</a:t>
            </a:r>
          </a:p>
        </p:txBody>
      </p:sp>
    </p:spTree>
    <p:extLst>
      <p:ext uri="{BB962C8B-B14F-4D97-AF65-F5344CB8AC3E}">
        <p14:creationId xmlns:p14="http://schemas.microsoft.com/office/powerpoint/2010/main" val="3696033721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TextBox 72"/>
          <p:cNvSpPr txBox="1"/>
          <p:nvPr/>
        </p:nvSpPr>
        <p:spPr>
          <a:xfrm>
            <a:off x="1687264" y="1139264"/>
            <a:ext cx="1312130" cy="313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 b="1">
                <a:solidFill>
                  <a:srgbClr val="4D4E4D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Others (add)</a:t>
            </a:r>
          </a:p>
        </p:txBody>
      </p:sp>
      <p:sp>
        <p:nvSpPr>
          <p:cNvPr id="499" name="직선 연결선[R] 37"/>
          <p:cNvSpPr/>
          <p:nvPr/>
        </p:nvSpPr>
        <p:spPr>
          <a:xfrm>
            <a:off x="3258432" y="1329389"/>
            <a:ext cx="7575060" cy="1"/>
          </a:xfrm>
          <a:prstGeom prst="line">
            <a:avLst/>
          </a:prstGeom>
          <a:ln>
            <a:solidFill>
              <a:srgbClr val="BFBFB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00" name="TextBox 40"/>
          <p:cNvSpPr txBox="1"/>
          <p:nvPr/>
        </p:nvSpPr>
        <p:spPr>
          <a:xfrm>
            <a:off x="7158364" y="2508150"/>
            <a:ext cx="780019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000">
                <a:solidFill>
                  <a:srgbClr val="AFABA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>
                <a:solidFill>
                  <a:schemeClr val="bg2">
                    <a:lumMod val="40000"/>
                    <a:lumOff val="60000"/>
                  </a:schemeClr>
                </a:solidFill>
              </a:rPr>
              <a:t>File Storage</a:t>
            </a:r>
          </a:p>
        </p:txBody>
      </p:sp>
      <p:sp>
        <p:nvSpPr>
          <p:cNvPr id="501" name="TextBox 56"/>
          <p:cNvSpPr txBox="1"/>
          <p:nvPr/>
        </p:nvSpPr>
        <p:spPr>
          <a:xfrm>
            <a:off x="5920486" y="2508150"/>
            <a:ext cx="629336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000">
                <a:solidFill>
                  <a:srgbClr val="AFABA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>
                <a:solidFill>
                  <a:schemeClr val="bg2">
                    <a:lumMod val="40000"/>
                    <a:lumOff val="60000"/>
                  </a:schemeClr>
                </a:solidFill>
              </a:rPr>
              <a:t>Snapshot</a:t>
            </a:r>
          </a:p>
        </p:txBody>
      </p:sp>
      <p:sp>
        <p:nvSpPr>
          <p:cNvPr id="506" name="TextBox 55"/>
          <p:cNvSpPr txBox="1"/>
          <p:nvPr/>
        </p:nvSpPr>
        <p:spPr>
          <a:xfrm>
            <a:off x="8645579" y="2479313"/>
            <a:ext cx="432168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000">
                <a:solidFill>
                  <a:srgbClr val="AFABA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>
                <a:solidFill>
                  <a:schemeClr val="bg2">
                    <a:lumMod val="40000"/>
                    <a:lumOff val="60000"/>
                  </a:schemeClr>
                </a:solidFill>
              </a:rPr>
              <a:t>GSLB</a:t>
            </a:r>
          </a:p>
        </p:txBody>
      </p:sp>
      <p:sp>
        <p:nvSpPr>
          <p:cNvPr id="511" name="TextBox 54"/>
          <p:cNvSpPr txBox="1"/>
          <p:nvPr/>
        </p:nvSpPr>
        <p:spPr>
          <a:xfrm>
            <a:off x="9786312" y="2512116"/>
            <a:ext cx="688648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000">
                <a:solidFill>
                  <a:srgbClr val="AFABA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>
                <a:solidFill>
                  <a:schemeClr val="bg2">
                    <a:lumMod val="40000"/>
                    <a:lumOff val="60000"/>
                  </a:schemeClr>
                </a:solidFill>
              </a:rPr>
              <a:t>Multi Zone</a:t>
            </a:r>
          </a:p>
        </p:txBody>
      </p:sp>
      <p:pic>
        <p:nvPicPr>
          <p:cNvPr id="512" name="Snapshot.png" descr="Snapsh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553" y="1919174"/>
            <a:ext cx="457201" cy="45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13" name="File Storage.png" descr="File Stor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9773" y="1919174"/>
            <a:ext cx="457201" cy="45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14" name="GSLB.png" descr="GSLB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3063" y="1919174"/>
            <a:ext cx="457201" cy="45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19" name="Multi Zone.png" descr="Multi Zon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2036" y="1919174"/>
            <a:ext cx="457201" cy="4572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4BB73BE3-A83F-3946-AA9D-1D19D3458EE4}"/>
              </a:ext>
            </a:extLst>
          </p:cNvPr>
          <p:cNvGrpSpPr/>
          <p:nvPr/>
        </p:nvGrpSpPr>
        <p:grpSpPr>
          <a:xfrm>
            <a:off x="-24000" y="6656898"/>
            <a:ext cx="12240000" cy="221154"/>
            <a:chOff x="-24000" y="6656898"/>
            <a:chExt cx="12240154" cy="221154"/>
          </a:xfrm>
        </p:grpSpPr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604ACF13-0034-6947-93AE-BFF6E0C0C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321164" y="6684185"/>
              <a:ext cx="1616742" cy="135355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E779F632-07ED-DD49-8184-2E9D0A23D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24000" y="6665417"/>
              <a:ext cx="12240154" cy="212635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70AD2C11-AD87-FF41-99C8-CDE0ABE47FA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60864" y="6702799"/>
              <a:ext cx="1573047" cy="135355"/>
            </a:xfrm>
            <a:prstGeom prst="rect">
              <a:avLst/>
            </a:prstGeom>
          </p:spPr>
        </p:pic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38D526A-D0C4-BB48-A0EC-62AE0B378432}"/>
                </a:ext>
              </a:extLst>
            </p:cNvPr>
            <p:cNvSpPr/>
            <p:nvPr/>
          </p:nvSpPr>
          <p:spPr>
            <a:xfrm>
              <a:off x="9157454" y="6656898"/>
              <a:ext cx="2988000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800" dirty="0">
                  <a:solidFill>
                    <a:schemeClr val="bg1"/>
                  </a:solidFill>
                  <a:latin typeface="Nanum Square"/>
                </a:rPr>
                <a:t>© </a:t>
              </a:r>
              <a:r>
                <a:rPr lang="en" altLang="ko-KR" sz="800" dirty="0">
                  <a:solidFill>
                    <a:schemeClr val="bg1"/>
                  </a:solidFill>
                  <a:latin typeface="Nanum Square"/>
                </a:rPr>
                <a:t>NAVER Cloud Corp. All Rights Reserved.</a:t>
              </a:r>
            </a:p>
          </p:txBody>
        </p:sp>
      </p:grpSp>
      <p:pic>
        <p:nvPicPr>
          <p:cNvPr id="42" name="그림 41">
            <a:extLst>
              <a:ext uri="{FF2B5EF4-FFF2-40B4-BE49-F238E27FC236}">
                <a16:creationId xmlns:a16="http://schemas.microsoft.com/office/drawing/2014/main" id="{D348307A-8851-4F41-ACA3-8E12099B5B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66753" y="1919174"/>
            <a:ext cx="457200" cy="4572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1BBBF084-0F95-5A46-BCF3-B7A64DF2F78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19621" y="1919174"/>
            <a:ext cx="404485" cy="404485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4FB28CF4-8346-424F-BA09-2E417C8AF859}"/>
              </a:ext>
            </a:extLst>
          </p:cNvPr>
          <p:cNvSpPr txBox="1"/>
          <p:nvPr/>
        </p:nvSpPr>
        <p:spPr>
          <a:xfrm>
            <a:off x="4482480" y="2508150"/>
            <a:ext cx="8787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kumimoji="1" sz="10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Rule Engine</a:t>
            </a:r>
            <a:endParaRPr lang="ko-KR" alt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2B81FEE-AD09-314F-A757-91D647D40717}"/>
              </a:ext>
            </a:extLst>
          </p:cNvPr>
          <p:cNvSpPr txBox="1"/>
          <p:nvPr/>
        </p:nvSpPr>
        <p:spPr>
          <a:xfrm>
            <a:off x="3264604" y="2508150"/>
            <a:ext cx="6880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IP</a:t>
            </a:r>
            <a:endParaRPr kumimoji="1" lang="ko-KR" altLang="en-US" sz="1000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0A9C1E4-5F3E-414E-A430-2885A56485A1}"/>
              </a:ext>
            </a:extLst>
          </p:cNvPr>
          <p:cNvSpPr txBox="1"/>
          <p:nvPr/>
        </p:nvSpPr>
        <p:spPr>
          <a:xfrm>
            <a:off x="1776621" y="2508150"/>
            <a:ext cx="10374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AI-NAVER-API</a:t>
            </a:r>
            <a:endParaRPr kumimoji="1" lang="ko-KR" altLang="en-US" sz="1000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4B5DAD29-734F-5646-81C7-C5FA926F53D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80008" y="1919174"/>
            <a:ext cx="457200" cy="4572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DD06B436-054E-E64A-873A-6430F5D4587E}"/>
              </a:ext>
            </a:extLst>
          </p:cNvPr>
          <p:cNvSpPr/>
          <p:nvPr/>
        </p:nvSpPr>
        <p:spPr>
          <a:xfrm>
            <a:off x="4486410" y="1174684"/>
            <a:ext cx="4989936" cy="5392454"/>
          </a:xfrm>
          <a:prstGeom prst="rect">
            <a:avLst/>
          </a:prstGeom>
          <a:solidFill>
            <a:schemeClr val="bg1"/>
          </a:solidFill>
          <a:ln w="9525">
            <a:solidFill>
              <a:srgbClr val="12ADE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31D4207-EC3C-EB47-9644-B6B2E5EF29AB}"/>
              </a:ext>
            </a:extLst>
          </p:cNvPr>
          <p:cNvSpPr/>
          <p:nvPr/>
        </p:nvSpPr>
        <p:spPr>
          <a:xfrm>
            <a:off x="5720819" y="5466229"/>
            <a:ext cx="1902760" cy="746312"/>
          </a:xfrm>
          <a:prstGeom prst="rect">
            <a:avLst/>
          </a:prstGeom>
          <a:noFill/>
          <a:ln w="9525">
            <a:solidFill>
              <a:srgbClr val="B9B9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242979B9-7F2A-FC43-8730-17DD28D22ABA}"/>
              </a:ext>
            </a:extLst>
          </p:cNvPr>
          <p:cNvSpPr/>
          <p:nvPr/>
        </p:nvSpPr>
        <p:spPr>
          <a:xfrm>
            <a:off x="5812590" y="5545126"/>
            <a:ext cx="584616" cy="449705"/>
          </a:xfrm>
          <a:prstGeom prst="rect">
            <a:avLst/>
          </a:prstGeom>
          <a:solidFill>
            <a:srgbClr val="EB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B805A6A7-7BCA-7E44-867A-C0E113A0189D}"/>
              </a:ext>
            </a:extLst>
          </p:cNvPr>
          <p:cNvSpPr/>
          <p:nvPr/>
        </p:nvSpPr>
        <p:spPr>
          <a:xfrm>
            <a:off x="6479652" y="5545126"/>
            <a:ext cx="1061096" cy="449705"/>
          </a:xfrm>
          <a:prstGeom prst="rect">
            <a:avLst/>
          </a:prstGeom>
          <a:solidFill>
            <a:srgbClr val="EB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D480ED4-6A6C-5F4E-84FF-B50AE300BF0C}"/>
              </a:ext>
            </a:extLst>
          </p:cNvPr>
          <p:cNvSpPr/>
          <p:nvPr/>
        </p:nvSpPr>
        <p:spPr>
          <a:xfrm>
            <a:off x="5867315" y="1898102"/>
            <a:ext cx="2228127" cy="949271"/>
          </a:xfrm>
          <a:prstGeom prst="rect">
            <a:avLst/>
          </a:prstGeom>
          <a:noFill/>
          <a:ln w="9525">
            <a:solidFill>
              <a:srgbClr val="B9B9B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1" name="자유형 50">
            <a:extLst>
              <a:ext uri="{FF2B5EF4-FFF2-40B4-BE49-F238E27FC236}">
                <a16:creationId xmlns:a16="http://schemas.microsoft.com/office/drawing/2014/main" id="{E729DCF1-5010-0D48-82E4-771EF7DE382C}"/>
              </a:ext>
            </a:extLst>
          </p:cNvPr>
          <p:cNvSpPr/>
          <p:nvPr/>
        </p:nvSpPr>
        <p:spPr>
          <a:xfrm rot="16200000">
            <a:off x="6696512" y="1465868"/>
            <a:ext cx="569732" cy="2092553"/>
          </a:xfrm>
          <a:custGeom>
            <a:avLst/>
            <a:gdLst>
              <a:gd name="connsiteX0" fmla="*/ 509359 w 569732"/>
              <a:gd name="connsiteY0" fmla="*/ 189557 h 2092553"/>
              <a:gd name="connsiteX1" fmla="*/ 509358 w 569732"/>
              <a:gd name="connsiteY1" fmla="*/ 1902997 h 2092553"/>
              <a:gd name="connsiteX2" fmla="*/ 60372 w 569732"/>
              <a:gd name="connsiteY2" fmla="*/ 1902997 h 2092553"/>
              <a:gd name="connsiteX3" fmla="*/ 60373 w 569732"/>
              <a:gd name="connsiteY3" fmla="*/ 189557 h 2092553"/>
              <a:gd name="connsiteX4" fmla="*/ 569731 w 569732"/>
              <a:gd name="connsiteY4" fmla="*/ 1902997 h 2092553"/>
              <a:gd name="connsiteX5" fmla="*/ 284865 w 569732"/>
              <a:gd name="connsiteY5" fmla="*/ 2092553 h 2092553"/>
              <a:gd name="connsiteX6" fmla="*/ 0 w 569732"/>
              <a:gd name="connsiteY6" fmla="*/ 1902997 h 2092553"/>
              <a:gd name="connsiteX7" fmla="*/ 569732 w 569732"/>
              <a:gd name="connsiteY7" fmla="*/ 189556 h 2092553"/>
              <a:gd name="connsiteX8" fmla="*/ 1 w 569732"/>
              <a:gd name="connsiteY8" fmla="*/ 189556 h 2092553"/>
              <a:gd name="connsiteX9" fmla="*/ 284867 w 569732"/>
              <a:gd name="connsiteY9" fmla="*/ 0 h 2092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9732" h="2092553">
                <a:moveTo>
                  <a:pt x="509359" y="189557"/>
                </a:moveTo>
                <a:lnTo>
                  <a:pt x="509358" y="1902997"/>
                </a:lnTo>
                <a:lnTo>
                  <a:pt x="60372" y="1902997"/>
                </a:lnTo>
                <a:lnTo>
                  <a:pt x="60373" y="189557"/>
                </a:lnTo>
                <a:close/>
                <a:moveTo>
                  <a:pt x="569731" y="1902997"/>
                </a:moveTo>
                <a:lnTo>
                  <a:pt x="284865" y="2092553"/>
                </a:lnTo>
                <a:lnTo>
                  <a:pt x="0" y="1902997"/>
                </a:lnTo>
                <a:close/>
                <a:moveTo>
                  <a:pt x="569732" y="189556"/>
                </a:moveTo>
                <a:lnTo>
                  <a:pt x="1" y="189556"/>
                </a:lnTo>
                <a:lnTo>
                  <a:pt x="284867" y="0"/>
                </a:lnTo>
                <a:close/>
              </a:path>
            </a:pathLst>
          </a:custGeom>
          <a:solidFill>
            <a:srgbClr val="EB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F1891DE-C974-BC48-B573-1C915A4EB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335" y="1324840"/>
            <a:ext cx="303836" cy="30383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42E1BF3-A851-7942-8FDA-C10D54165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5005" y="1969033"/>
            <a:ext cx="300348" cy="30034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212E9BF-7279-DC4B-99A6-EAF0D47CA6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1346" y="2366101"/>
            <a:ext cx="302400" cy="3024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2DBDE3F-4F23-FD4F-AEEC-FA1ABB1595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4641" y="5613425"/>
            <a:ext cx="280515" cy="28051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72A26AA-7D78-8645-B841-C2AF3189F6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49826" y="5616932"/>
            <a:ext cx="254935" cy="25493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7EF0D204-3B72-C849-83F6-4A4BAEB36069}"/>
              </a:ext>
            </a:extLst>
          </p:cNvPr>
          <p:cNvSpPr/>
          <p:nvPr/>
        </p:nvSpPr>
        <p:spPr>
          <a:xfrm>
            <a:off x="3297660" y="430306"/>
            <a:ext cx="605118" cy="605118"/>
          </a:xfrm>
          <a:prstGeom prst="rect">
            <a:avLst/>
          </a:prstGeom>
          <a:noFill/>
          <a:ln w="9525">
            <a:solidFill>
              <a:srgbClr val="B9B9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A571920-F091-FB41-91DD-0BB8A952C9D0}"/>
              </a:ext>
            </a:extLst>
          </p:cNvPr>
          <p:cNvSpPr/>
          <p:nvPr/>
        </p:nvSpPr>
        <p:spPr>
          <a:xfrm>
            <a:off x="9829177" y="4390465"/>
            <a:ext cx="605118" cy="605118"/>
          </a:xfrm>
          <a:prstGeom prst="rect">
            <a:avLst/>
          </a:prstGeom>
          <a:solidFill>
            <a:schemeClr val="bg1"/>
          </a:solidFill>
          <a:ln w="9525">
            <a:solidFill>
              <a:srgbClr val="B9B9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7D5181D-CA21-BB4B-91C0-FEAE74B17847}"/>
              </a:ext>
            </a:extLst>
          </p:cNvPr>
          <p:cNvSpPr/>
          <p:nvPr/>
        </p:nvSpPr>
        <p:spPr>
          <a:xfrm>
            <a:off x="9829177" y="5304865"/>
            <a:ext cx="605118" cy="605118"/>
          </a:xfrm>
          <a:prstGeom prst="rect">
            <a:avLst/>
          </a:prstGeom>
          <a:solidFill>
            <a:schemeClr val="bg1"/>
          </a:solidFill>
          <a:ln w="9525">
            <a:solidFill>
              <a:srgbClr val="B9B9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E4F0EA8-6425-1447-9DF1-417E99F91B31}"/>
              </a:ext>
            </a:extLst>
          </p:cNvPr>
          <p:cNvSpPr/>
          <p:nvPr/>
        </p:nvSpPr>
        <p:spPr>
          <a:xfrm>
            <a:off x="4974734" y="5466229"/>
            <a:ext cx="605118" cy="746312"/>
          </a:xfrm>
          <a:prstGeom prst="rect">
            <a:avLst/>
          </a:prstGeom>
          <a:noFill/>
          <a:ln w="9525">
            <a:solidFill>
              <a:srgbClr val="B9B9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6772AB6-AC8B-564F-A3FF-6160FDD5DF80}"/>
              </a:ext>
            </a:extLst>
          </p:cNvPr>
          <p:cNvSpPr/>
          <p:nvPr/>
        </p:nvSpPr>
        <p:spPr>
          <a:xfrm>
            <a:off x="7752687" y="5466229"/>
            <a:ext cx="1207626" cy="746312"/>
          </a:xfrm>
          <a:prstGeom prst="rect">
            <a:avLst/>
          </a:prstGeom>
          <a:noFill/>
          <a:ln w="9525">
            <a:solidFill>
              <a:srgbClr val="B9B9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F153A37-484B-6249-912E-AF6641809AA2}"/>
              </a:ext>
            </a:extLst>
          </p:cNvPr>
          <p:cNvSpPr/>
          <p:nvPr/>
        </p:nvSpPr>
        <p:spPr>
          <a:xfrm>
            <a:off x="9636126" y="1174684"/>
            <a:ext cx="991221" cy="1420017"/>
          </a:xfrm>
          <a:prstGeom prst="rect">
            <a:avLst/>
          </a:prstGeom>
          <a:solidFill>
            <a:schemeClr val="bg1"/>
          </a:solidFill>
          <a:ln w="9525">
            <a:solidFill>
              <a:srgbClr val="B9B9B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AA3565F-C734-0141-93BA-7F3AAC319491}"/>
              </a:ext>
            </a:extLst>
          </p:cNvPr>
          <p:cNvSpPr/>
          <p:nvPr/>
        </p:nvSpPr>
        <p:spPr>
          <a:xfrm>
            <a:off x="6252173" y="3657453"/>
            <a:ext cx="1458411" cy="949271"/>
          </a:xfrm>
          <a:prstGeom prst="rect">
            <a:avLst/>
          </a:prstGeom>
          <a:noFill/>
          <a:ln w="9525">
            <a:solidFill>
              <a:srgbClr val="B9B9B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0C8AA185-BAF9-D64B-A5E1-6CCC4865DF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9112" y="2366101"/>
            <a:ext cx="300348" cy="300348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736FC165-6477-084E-8F11-06594FA32A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8783" y="2366101"/>
            <a:ext cx="300348" cy="300348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B2E19AA1-BCCE-B24C-B521-F870640282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0748" y="2366101"/>
            <a:ext cx="300348" cy="300348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52B8CCED-F588-1041-A363-35C9BA5788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7523" y="5607487"/>
            <a:ext cx="280515" cy="280515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794E75B5-D65D-754A-A9CC-1F4680492E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7586" y="5607487"/>
            <a:ext cx="280515" cy="280515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DD9DF33B-DB4A-1546-B3FA-0D0292A180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11086" y="1358268"/>
            <a:ext cx="241300" cy="2667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4D3FE31B-C553-5E43-8AC9-31BC544DBBA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04736" y="4566024"/>
            <a:ext cx="254000" cy="2540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CD4D54B4-296D-8E45-9A72-1D80BE79155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04736" y="5492519"/>
            <a:ext cx="254000" cy="22981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A3157A2C-8621-3040-BDC6-9454BE95F98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98386" y="1973000"/>
            <a:ext cx="266700" cy="2667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F5A9D380-057C-BF4F-A5D4-4DA4706FBD6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52316" y="5621438"/>
            <a:ext cx="266700" cy="2667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18068080-E4D6-F647-B2F4-B546DFB3122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464226" y="5623273"/>
            <a:ext cx="266700" cy="2667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4247C4E3-560A-3749-9EEE-5000431165A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468682" y="607808"/>
            <a:ext cx="272172" cy="259211"/>
          </a:xfrm>
          <a:prstGeom prst="rect">
            <a:avLst/>
          </a:prstGeom>
        </p:spPr>
      </p:pic>
      <p:sp>
        <p:nvSpPr>
          <p:cNvPr id="64" name="직사각형 63">
            <a:extLst>
              <a:ext uri="{FF2B5EF4-FFF2-40B4-BE49-F238E27FC236}">
                <a16:creationId xmlns:a16="http://schemas.microsoft.com/office/drawing/2014/main" id="{7CE623FB-9A66-7846-95ED-116CD650FB22}"/>
              </a:ext>
            </a:extLst>
          </p:cNvPr>
          <p:cNvSpPr/>
          <p:nvPr/>
        </p:nvSpPr>
        <p:spPr>
          <a:xfrm>
            <a:off x="4093725" y="430912"/>
            <a:ext cx="2017059" cy="605118"/>
          </a:xfrm>
          <a:prstGeom prst="rect">
            <a:avLst/>
          </a:prstGeom>
          <a:solidFill>
            <a:schemeClr val="bg1"/>
          </a:solidFill>
          <a:ln w="9525">
            <a:solidFill>
              <a:srgbClr val="B9B9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7E4388BF-CB1D-A44B-861A-3CAAF49CA21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11825" y="527099"/>
            <a:ext cx="266787" cy="266787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3A1457CC-1F31-CA48-9340-78CCCFBBB46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791665" y="568566"/>
            <a:ext cx="275779" cy="183852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AAA71A4E-F28D-144E-87EC-364F4EC6637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219937" y="568566"/>
            <a:ext cx="288910" cy="183852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16FE9448-09E7-8F4D-A645-E25379045906}"/>
              </a:ext>
            </a:extLst>
          </p:cNvPr>
          <p:cNvSpPr txBox="1"/>
          <p:nvPr/>
        </p:nvSpPr>
        <p:spPr>
          <a:xfrm>
            <a:off x="4133636" y="802700"/>
            <a:ext cx="6209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R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</a:t>
            </a:r>
            <a:r>
              <a:rPr kumimoji="1" lang="en-US" altLang="ko-KR" sz="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</a:t>
            </a:r>
            <a:r>
              <a:rPr kumimoji="1" lang="en-US" altLang="ko-KR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-DDoS</a:t>
            </a:r>
            <a:endParaRPr kumimoji="1" lang="ko-KR" altLang="en-US" sz="8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B561182-2E73-DE43-90D7-2CDCA8AF5C10}"/>
              </a:ext>
            </a:extLst>
          </p:cNvPr>
          <p:cNvSpPr txBox="1"/>
          <p:nvPr/>
        </p:nvSpPr>
        <p:spPr>
          <a:xfrm>
            <a:off x="4626238" y="802700"/>
            <a:ext cx="5682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IDS</a:t>
            </a:r>
            <a:endParaRPr kumimoji="1" lang="ko-KR" altLang="en-US" sz="8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5ED9916-C94E-9A43-A2C1-C189BE11454F}"/>
              </a:ext>
            </a:extLst>
          </p:cNvPr>
          <p:cNvSpPr txBox="1"/>
          <p:nvPr/>
        </p:nvSpPr>
        <p:spPr>
          <a:xfrm>
            <a:off x="5077466" y="802700"/>
            <a:ext cx="5682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IPS</a:t>
            </a:r>
            <a:endParaRPr kumimoji="1" lang="ko-KR" altLang="en-US" sz="8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FD97699-2ADE-234A-B8E5-1509514DB92A}"/>
              </a:ext>
            </a:extLst>
          </p:cNvPr>
          <p:cNvSpPr txBox="1"/>
          <p:nvPr/>
        </p:nvSpPr>
        <p:spPr>
          <a:xfrm>
            <a:off x="5528457" y="802700"/>
            <a:ext cx="5682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WAF</a:t>
            </a:r>
            <a:endParaRPr kumimoji="1" lang="ko-KR" altLang="en-US" sz="8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8AD1676-58E5-1F4D-997B-BC65F6A6D727}"/>
              </a:ext>
            </a:extLst>
          </p:cNvPr>
          <p:cNvSpPr txBox="1"/>
          <p:nvPr/>
        </p:nvSpPr>
        <p:spPr>
          <a:xfrm>
            <a:off x="3209077" y="183086"/>
            <a:ext cx="1283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Security Monitoring</a:t>
            </a:r>
            <a:endParaRPr kumimoji="1"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6" name="직선 연결선[R] 75">
            <a:extLst>
              <a:ext uri="{FF2B5EF4-FFF2-40B4-BE49-F238E27FC236}">
                <a16:creationId xmlns:a16="http://schemas.microsoft.com/office/drawing/2014/main" id="{EAC79654-46D3-5643-9EB2-F50BD64C715E}"/>
              </a:ext>
            </a:extLst>
          </p:cNvPr>
          <p:cNvCxnSpPr>
            <a:stCxn id="15" idx="3"/>
            <a:endCxn id="64" idx="1"/>
          </p:cNvCxnSpPr>
          <p:nvPr/>
        </p:nvCxnSpPr>
        <p:spPr>
          <a:xfrm>
            <a:off x="3902778" y="732865"/>
            <a:ext cx="190947" cy="6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6B99C171-1726-5F46-AEA0-4F8AFACC326B}"/>
              </a:ext>
            </a:extLst>
          </p:cNvPr>
          <p:cNvSpPr txBox="1"/>
          <p:nvPr/>
        </p:nvSpPr>
        <p:spPr>
          <a:xfrm>
            <a:off x="7136940" y="1360965"/>
            <a:ext cx="10688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Load</a:t>
            </a:r>
            <a:r>
              <a:rPr kumimoji="1"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Balancer</a:t>
            </a:r>
            <a:endParaRPr kumimoji="1"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90561DE-EF04-3141-BEDA-4A4189DCCC2C}"/>
              </a:ext>
            </a:extLst>
          </p:cNvPr>
          <p:cNvSpPr txBox="1"/>
          <p:nvPr/>
        </p:nvSpPr>
        <p:spPr>
          <a:xfrm>
            <a:off x="6401365" y="1994299"/>
            <a:ext cx="7574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 scaling</a:t>
            </a:r>
            <a:endParaRPr kumimoji="1" lang="ko-KR" altLang="en-US" sz="8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id="{7D193111-6615-CF43-A5F3-242719D928F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859308" y="2435944"/>
            <a:ext cx="241300" cy="15240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170E703A-1615-F44B-88DC-5530140A737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777948" y="290862"/>
            <a:ext cx="406861" cy="406861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3BF3541B-144E-D24E-BAEA-286CF055BF75}"/>
              </a:ext>
            </a:extLst>
          </p:cNvPr>
          <p:cNvSpPr txBox="1"/>
          <p:nvPr/>
        </p:nvSpPr>
        <p:spPr>
          <a:xfrm>
            <a:off x="6156670" y="384534"/>
            <a:ext cx="6157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Users</a:t>
            </a:r>
            <a:endParaRPr kumimoji="1"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393D87E7-AFE5-4D42-92F5-0B8807BFF9AF}"/>
              </a:ext>
            </a:extLst>
          </p:cNvPr>
          <p:cNvCxnSpPr>
            <a:cxnSpLocks/>
          </p:cNvCxnSpPr>
          <p:nvPr/>
        </p:nvCxnSpPr>
        <p:spPr>
          <a:xfrm>
            <a:off x="6981378" y="745391"/>
            <a:ext cx="0" cy="54479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A977729F-D341-E541-8201-4B5A2EA70BD9}"/>
              </a:ext>
            </a:extLst>
          </p:cNvPr>
          <p:cNvCxnSpPr>
            <a:cxnSpLocks/>
          </p:cNvCxnSpPr>
          <p:nvPr/>
        </p:nvCxnSpPr>
        <p:spPr>
          <a:xfrm flipH="1">
            <a:off x="6164053" y="920706"/>
            <a:ext cx="754493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7BA029EC-1728-0B49-A169-90E810E40D61}"/>
              </a:ext>
            </a:extLst>
          </p:cNvPr>
          <p:cNvCxnSpPr>
            <a:cxnSpLocks/>
          </p:cNvCxnSpPr>
          <p:nvPr/>
        </p:nvCxnSpPr>
        <p:spPr>
          <a:xfrm>
            <a:off x="6981378" y="1641202"/>
            <a:ext cx="0" cy="20643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30DC88EA-93B3-0840-A3E2-60DDDDFBA6F7}"/>
              </a:ext>
            </a:extLst>
          </p:cNvPr>
          <p:cNvSpPr txBox="1"/>
          <p:nvPr/>
        </p:nvSpPr>
        <p:spPr>
          <a:xfrm>
            <a:off x="4783498" y="2220500"/>
            <a:ext cx="10688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</a:t>
            </a:r>
            <a:r>
              <a:rPr kumimoji="1"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Servers</a:t>
            </a:r>
          </a:p>
        </p:txBody>
      </p:sp>
      <p:pic>
        <p:nvPicPr>
          <p:cNvPr id="98" name="그림 97">
            <a:extLst>
              <a:ext uri="{FF2B5EF4-FFF2-40B4-BE49-F238E27FC236}">
                <a16:creationId xmlns:a16="http://schemas.microsoft.com/office/drawing/2014/main" id="{54DA4D68-2175-4C49-BC0C-7554897FF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335" y="3097273"/>
            <a:ext cx="303836" cy="303836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5585903B-D723-6442-8857-E68093655A01}"/>
              </a:ext>
            </a:extLst>
          </p:cNvPr>
          <p:cNvSpPr txBox="1"/>
          <p:nvPr/>
        </p:nvSpPr>
        <p:spPr>
          <a:xfrm>
            <a:off x="7136940" y="3133398"/>
            <a:ext cx="10688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Load</a:t>
            </a:r>
            <a:r>
              <a:rPr kumimoji="1"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Balancer</a:t>
            </a:r>
            <a:endParaRPr kumimoji="1"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0" name="그림 99">
            <a:extLst>
              <a:ext uri="{FF2B5EF4-FFF2-40B4-BE49-F238E27FC236}">
                <a16:creationId xmlns:a16="http://schemas.microsoft.com/office/drawing/2014/main" id="{2E35561A-E67D-614F-A33B-B9201B8DB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5650" y="4882232"/>
            <a:ext cx="303836" cy="303836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4294AF31-9BF4-0F40-997A-9E0A8BEDCD92}"/>
              </a:ext>
            </a:extLst>
          </p:cNvPr>
          <p:cNvSpPr txBox="1"/>
          <p:nvPr/>
        </p:nvSpPr>
        <p:spPr>
          <a:xfrm>
            <a:off x="7136940" y="4918357"/>
            <a:ext cx="10688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Load</a:t>
            </a:r>
            <a:r>
              <a:rPr kumimoji="1"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Balancer</a:t>
            </a:r>
            <a:endParaRPr kumimoji="1"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0012287C-A888-2341-80CD-E4B45229CFC4}"/>
              </a:ext>
            </a:extLst>
          </p:cNvPr>
          <p:cNvCxnSpPr>
            <a:cxnSpLocks/>
          </p:cNvCxnSpPr>
          <p:nvPr/>
        </p:nvCxnSpPr>
        <p:spPr>
          <a:xfrm>
            <a:off x="6981378" y="2893805"/>
            <a:ext cx="0" cy="20643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1B705223-2AD3-3845-A26B-577406E68462}"/>
              </a:ext>
            </a:extLst>
          </p:cNvPr>
          <p:cNvCxnSpPr>
            <a:cxnSpLocks/>
          </p:cNvCxnSpPr>
          <p:nvPr/>
        </p:nvCxnSpPr>
        <p:spPr>
          <a:xfrm>
            <a:off x="6981378" y="3413635"/>
            <a:ext cx="0" cy="20643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0FBC196E-9D47-BF48-B62D-A5DC33645017}"/>
              </a:ext>
            </a:extLst>
          </p:cNvPr>
          <p:cNvSpPr txBox="1"/>
          <p:nvPr/>
        </p:nvSpPr>
        <p:spPr>
          <a:xfrm>
            <a:off x="5178797" y="4010628"/>
            <a:ext cx="10688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 Servers</a:t>
            </a:r>
          </a:p>
        </p:txBody>
      </p:sp>
      <p:sp>
        <p:nvSpPr>
          <p:cNvPr id="105" name="자유형 104">
            <a:extLst>
              <a:ext uri="{FF2B5EF4-FFF2-40B4-BE49-F238E27FC236}">
                <a16:creationId xmlns:a16="http://schemas.microsoft.com/office/drawing/2014/main" id="{8E735662-FA51-5E4E-B4DF-CCB11A615E9B}"/>
              </a:ext>
            </a:extLst>
          </p:cNvPr>
          <p:cNvSpPr/>
          <p:nvPr/>
        </p:nvSpPr>
        <p:spPr>
          <a:xfrm rot="16200000">
            <a:off x="6692272" y="3603826"/>
            <a:ext cx="569732" cy="1360361"/>
          </a:xfrm>
          <a:custGeom>
            <a:avLst/>
            <a:gdLst>
              <a:gd name="connsiteX0" fmla="*/ 509359 w 569732"/>
              <a:gd name="connsiteY0" fmla="*/ 189557 h 2092553"/>
              <a:gd name="connsiteX1" fmla="*/ 509358 w 569732"/>
              <a:gd name="connsiteY1" fmla="*/ 1902997 h 2092553"/>
              <a:gd name="connsiteX2" fmla="*/ 60372 w 569732"/>
              <a:gd name="connsiteY2" fmla="*/ 1902997 h 2092553"/>
              <a:gd name="connsiteX3" fmla="*/ 60373 w 569732"/>
              <a:gd name="connsiteY3" fmla="*/ 189557 h 2092553"/>
              <a:gd name="connsiteX4" fmla="*/ 569731 w 569732"/>
              <a:gd name="connsiteY4" fmla="*/ 1902997 h 2092553"/>
              <a:gd name="connsiteX5" fmla="*/ 284865 w 569732"/>
              <a:gd name="connsiteY5" fmla="*/ 2092553 h 2092553"/>
              <a:gd name="connsiteX6" fmla="*/ 0 w 569732"/>
              <a:gd name="connsiteY6" fmla="*/ 1902997 h 2092553"/>
              <a:gd name="connsiteX7" fmla="*/ 569732 w 569732"/>
              <a:gd name="connsiteY7" fmla="*/ 189556 h 2092553"/>
              <a:gd name="connsiteX8" fmla="*/ 1 w 569732"/>
              <a:gd name="connsiteY8" fmla="*/ 189556 h 2092553"/>
              <a:gd name="connsiteX9" fmla="*/ 284867 w 569732"/>
              <a:gd name="connsiteY9" fmla="*/ 0 h 2092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9732" h="2092553">
                <a:moveTo>
                  <a:pt x="509359" y="189557"/>
                </a:moveTo>
                <a:lnTo>
                  <a:pt x="509358" y="1902997"/>
                </a:lnTo>
                <a:lnTo>
                  <a:pt x="60372" y="1902997"/>
                </a:lnTo>
                <a:lnTo>
                  <a:pt x="60373" y="189557"/>
                </a:lnTo>
                <a:close/>
                <a:moveTo>
                  <a:pt x="569731" y="1902997"/>
                </a:moveTo>
                <a:lnTo>
                  <a:pt x="284865" y="2092553"/>
                </a:lnTo>
                <a:lnTo>
                  <a:pt x="0" y="1902997"/>
                </a:lnTo>
                <a:close/>
                <a:moveTo>
                  <a:pt x="569732" y="189556"/>
                </a:moveTo>
                <a:lnTo>
                  <a:pt x="1" y="189556"/>
                </a:lnTo>
                <a:lnTo>
                  <a:pt x="284867" y="0"/>
                </a:lnTo>
                <a:close/>
              </a:path>
            </a:pathLst>
          </a:custGeom>
          <a:solidFill>
            <a:srgbClr val="EB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106" name="그림 105">
            <a:extLst>
              <a:ext uri="{FF2B5EF4-FFF2-40B4-BE49-F238E27FC236}">
                <a16:creationId xmlns:a16="http://schemas.microsoft.com/office/drawing/2014/main" id="{F2B2DEFA-CD95-5341-B11C-180AF19FDA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7388" y="4137963"/>
            <a:ext cx="300348" cy="300348"/>
          </a:xfrm>
          <a:prstGeom prst="rect">
            <a:avLst/>
          </a:prstGeom>
        </p:spPr>
      </p:pic>
      <p:pic>
        <p:nvPicPr>
          <p:cNvPr id="107" name="그림 106">
            <a:extLst>
              <a:ext uri="{FF2B5EF4-FFF2-40B4-BE49-F238E27FC236}">
                <a16:creationId xmlns:a16="http://schemas.microsoft.com/office/drawing/2014/main" id="{677C16C2-6AFD-D547-8B62-4BC30675A6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7059" y="4137963"/>
            <a:ext cx="300348" cy="300348"/>
          </a:xfrm>
          <a:prstGeom prst="rect">
            <a:avLst/>
          </a:prstGeom>
        </p:spPr>
      </p:pic>
      <p:pic>
        <p:nvPicPr>
          <p:cNvPr id="108" name="그림 107">
            <a:extLst>
              <a:ext uri="{FF2B5EF4-FFF2-40B4-BE49-F238E27FC236}">
                <a16:creationId xmlns:a16="http://schemas.microsoft.com/office/drawing/2014/main" id="{24959496-2229-124B-A823-303854D4922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847584" y="4207806"/>
            <a:ext cx="241300" cy="152400"/>
          </a:xfrm>
          <a:prstGeom prst="rect">
            <a:avLst/>
          </a:prstGeom>
        </p:spPr>
      </p:pic>
      <p:pic>
        <p:nvPicPr>
          <p:cNvPr id="111" name="그림 110">
            <a:extLst>
              <a:ext uri="{FF2B5EF4-FFF2-40B4-BE49-F238E27FC236}">
                <a16:creationId xmlns:a16="http://schemas.microsoft.com/office/drawing/2014/main" id="{5875F6FA-E3A1-DE4B-957B-079FEDC5A5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8632" y="3734177"/>
            <a:ext cx="300348" cy="300348"/>
          </a:xfrm>
          <a:prstGeom prst="rect">
            <a:avLst/>
          </a:prstGeom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EDE6B74B-27F1-9541-B94F-A4561E567188}"/>
              </a:ext>
            </a:extLst>
          </p:cNvPr>
          <p:cNvSpPr txBox="1"/>
          <p:nvPr/>
        </p:nvSpPr>
        <p:spPr>
          <a:xfrm>
            <a:off x="6764992" y="3759443"/>
            <a:ext cx="7515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 scaling</a:t>
            </a:r>
            <a:endParaRPr kumimoji="1" lang="ko-KR" altLang="en-US" sz="8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D258EC3-4B69-8C43-84C7-86958D744F5B}"/>
              </a:ext>
            </a:extLst>
          </p:cNvPr>
          <p:cNvSpPr txBox="1"/>
          <p:nvPr/>
        </p:nvSpPr>
        <p:spPr>
          <a:xfrm>
            <a:off x="9918229" y="1611073"/>
            <a:ext cx="4401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CDN</a:t>
            </a:r>
            <a:endParaRPr kumimoji="1"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BE604FA-5F00-A34C-A86B-BEEB86A4F20B}"/>
              </a:ext>
            </a:extLst>
          </p:cNvPr>
          <p:cNvSpPr txBox="1"/>
          <p:nvPr/>
        </p:nvSpPr>
        <p:spPr>
          <a:xfrm>
            <a:off x="9655631" y="2239700"/>
            <a:ext cx="9653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 Storage</a:t>
            </a:r>
            <a:endParaRPr kumimoji="1"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D8410CD-18B6-1F4B-8052-A8F4CA88CF24}"/>
              </a:ext>
            </a:extLst>
          </p:cNvPr>
          <p:cNvSpPr txBox="1"/>
          <p:nvPr/>
        </p:nvSpPr>
        <p:spPr>
          <a:xfrm>
            <a:off x="9677981" y="4131876"/>
            <a:ext cx="930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Basic Security</a:t>
            </a:r>
            <a:endParaRPr kumimoji="1"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5EE168C-7BE4-DC40-A3E1-A40C05092FF2}"/>
              </a:ext>
            </a:extLst>
          </p:cNvPr>
          <p:cNvSpPr txBox="1"/>
          <p:nvPr/>
        </p:nvSpPr>
        <p:spPr>
          <a:xfrm>
            <a:off x="9727193" y="5053772"/>
            <a:ext cx="8322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Monitoring</a:t>
            </a:r>
            <a:endParaRPr kumimoji="1"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0" name="그림 119">
            <a:extLst>
              <a:ext uri="{FF2B5EF4-FFF2-40B4-BE49-F238E27FC236}">
                <a16:creationId xmlns:a16="http://schemas.microsoft.com/office/drawing/2014/main" id="{EE89373B-950C-914A-9699-9AF5E3EE544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887162" y="5679320"/>
            <a:ext cx="241300" cy="152400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C9EB09E3-B3EE-B444-AF9B-9AC681DDD3CA}"/>
              </a:ext>
            </a:extLst>
          </p:cNvPr>
          <p:cNvSpPr txBox="1"/>
          <p:nvPr/>
        </p:nvSpPr>
        <p:spPr>
          <a:xfrm>
            <a:off x="4959645" y="5918623"/>
            <a:ext cx="635296" cy="298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50"/>
              </a:lnSpc>
            </a:pPr>
            <a:r>
              <a:rPr kumimoji="1" lang="en-US" altLang="ko-KR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Cloud DB</a:t>
            </a:r>
          </a:p>
          <a:p>
            <a:pPr algn="ctr">
              <a:lnSpc>
                <a:spcPts val="750"/>
              </a:lnSpc>
            </a:pPr>
            <a:r>
              <a:rPr kumimoji="1" lang="en-US" altLang="ko-KR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Redis</a:t>
            </a:r>
            <a:endParaRPr kumimoji="1" lang="ko-KR" altLang="en-US" sz="8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5D5DA04-B972-EB4A-B0CC-8B4B6492C150}"/>
              </a:ext>
            </a:extLst>
          </p:cNvPr>
          <p:cNvSpPr txBox="1"/>
          <p:nvPr/>
        </p:nvSpPr>
        <p:spPr>
          <a:xfrm>
            <a:off x="5689174" y="6000608"/>
            <a:ext cx="82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Master (write)</a:t>
            </a:r>
            <a:endParaRPr kumimoji="1" lang="ko-KR" altLang="en-US" sz="8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1A5A52A3-E0C3-D646-9A17-D5504605F30F}"/>
              </a:ext>
            </a:extLst>
          </p:cNvPr>
          <p:cNvSpPr txBox="1"/>
          <p:nvPr/>
        </p:nvSpPr>
        <p:spPr>
          <a:xfrm>
            <a:off x="6653570" y="6000608"/>
            <a:ext cx="7084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Slave (read)</a:t>
            </a:r>
            <a:endParaRPr kumimoji="1" lang="ko-KR" altLang="en-US" sz="8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1523086-F470-0F4F-BF22-0BD31FA09250}"/>
              </a:ext>
            </a:extLst>
          </p:cNvPr>
          <p:cNvSpPr txBox="1"/>
          <p:nvPr/>
        </p:nvSpPr>
        <p:spPr>
          <a:xfrm>
            <a:off x="7873984" y="5903236"/>
            <a:ext cx="414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NAS</a:t>
            </a:r>
            <a:endParaRPr kumimoji="1" lang="ko-KR" altLang="en-US" sz="8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E54BA02-C555-7B4F-A1DE-F8E38DE3837E}"/>
              </a:ext>
            </a:extLst>
          </p:cNvPr>
          <p:cNvSpPr txBox="1"/>
          <p:nvPr/>
        </p:nvSpPr>
        <p:spPr>
          <a:xfrm>
            <a:off x="8306896" y="5904764"/>
            <a:ext cx="563859" cy="300083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pPr algn="ctr">
              <a:lnSpc>
                <a:spcPts val="750"/>
              </a:lnSpc>
            </a:pPr>
            <a:r>
              <a:rPr kumimoji="1" lang="en-US" altLang="ko-KR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Block</a:t>
            </a:r>
          </a:p>
          <a:p>
            <a:pPr algn="ctr">
              <a:lnSpc>
                <a:spcPts val="750"/>
              </a:lnSpc>
            </a:pPr>
            <a:r>
              <a:rPr kumimoji="1" lang="en-US" altLang="ko-KR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storage</a:t>
            </a:r>
            <a:endParaRPr kumimoji="1" lang="ko-KR" altLang="en-US" sz="8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28A9F97-D873-4C4C-A65F-7F882A451131}"/>
              </a:ext>
            </a:extLst>
          </p:cNvPr>
          <p:cNvSpPr txBox="1"/>
          <p:nvPr/>
        </p:nvSpPr>
        <p:spPr>
          <a:xfrm>
            <a:off x="5018557" y="6224116"/>
            <a:ext cx="5174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Cache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A4629BA-8313-9F41-9A97-D77C72CC9B48}"/>
              </a:ext>
            </a:extLst>
          </p:cNvPr>
          <p:cNvSpPr txBox="1"/>
          <p:nvPr/>
        </p:nvSpPr>
        <p:spPr>
          <a:xfrm>
            <a:off x="6234740" y="6224116"/>
            <a:ext cx="8192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Cloud DB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5DF103C-3CBE-0C43-A60F-3D07DD63286E}"/>
              </a:ext>
            </a:extLst>
          </p:cNvPr>
          <p:cNvSpPr txBox="1"/>
          <p:nvPr/>
        </p:nvSpPr>
        <p:spPr>
          <a:xfrm>
            <a:off x="7977110" y="6224116"/>
            <a:ext cx="736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Storage</a:t>
            </a:r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5C27988A-08D1-7546-BC68-A325BBB2CADF}"/>
              </a:ext>
            </a:extLst>
          </p:cNvPr>
          <p:cNvCxnSpPr>
            <a:cxnSpLocks/>
          </p:cNvCxnSpPr>
          <p:nvPr/>
        </p:nvCxnSpPr>
        <p:spPr>
          <a:xfrm flipH="1">
            <a:off x="5273012" y="4749756"/>
            <a:ext cx="1727034" cy="0"/>
          </a:xfrm>
          <a:prstGeom prst="straightConnector1">
            <a:avLst/>
          </a:prstGeom>
          <a:ln w="9525"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AF2B2173-7371-1F4E-B996-23B20595BEBC}"/>
              </a:ext>
            </a:extLst>
          </p:cNvPr>
          <p:cNvCxnSpPr>
            <a:cxnSpLocks/>
          </p:cNvCxnSpPr>
          <p:nvPr/>
        </p:nvCxnSpPr>
        <p:spPr>
          <a:xfrm flipV="1">
            <a:off x="5273011" y="4747529"/>
            <a:ext cx="0" cy="797597"/>
          </a:xfrm>
          <a:prstGeom prst="straightConnector1">
            <a:avLst/>
          </a:prstGeom>
          <a:ln w="9525"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BF50461C-D84D-C84D-B2EE-54B2712CB44E}"/>
              </a:ext>
            </a:extLst>
          </p:cNvPr>
          <p:cNvCxnSpPr>
            <a:cxnSpLocks/>
          </p:cNvCxnSpPr>
          <p:nvPr/>
        </p:nvCxnSpPr>
        <p:spPr>
          <a:xfrm>
            <a:off x="7000046" y="4747529"/>
            <a:ext cx="0" cy="14566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7AFF85A5-CEDD-DA43-A9E8-DF97139EB1E4}"/>
              </a:ext>
            </a:extLst>
          </p:cNvPr>
          <p:cNvCxnSpPr>
            <a:cxnSpLocks/>
          </p:cNvCxnSpPr>
          <p:nvPr/>
        </p:nvCxnSpPr>
        <p:spPr>
          <a:xfrm flipV="1">
            <a:off x="6661185" y="4638680"/>
            <a:ext cx="0" cy="10884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6E87F3C0-0348-1946-AF4D-94581B49A60B}"/>
              </a:ext>
            </a:extLst>
          </p:cNvPr>
          <p:cNvCxnSpPr>
            <a:cxnSpLocks/>
          </p:cNvCxnSpPr>
          <p:nvPr/>
        </p:nvCxnSpPr>
        <p:spPr>
          <a:xfrm flipH="1">
            <a:off x="8141710" y="2382683"/>
            <a:ext cx="1453753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1BA4172D-FAEC-DE41-820B-6EB0658D79E3}"/>
              </a:ext>
            </a:extLst>
          </p:cNvPr>
          <p:cNvCxnSpPr>
            <a:cxnSpLocks/>
          </p:cNvCxnSpPr>
          <p:nvPr/>
        </p:nvCxnSpPr>
        <p:spPr>
          <a:xfrm flipH="1">
            <a:off x="9518626" y="4700580"/>
            <a:ext cx="268223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8DC643E8-F696-E84E-A0BD-319BE29CFE53}"/>
              </a:ext>
            </a:extLst>
          </p:cNvPr>
          <p:cNvCxnSpPr>
            <a:cxnSpLocks/>
          </p:cNvCxnSpPr>
          <p:nvPr/>
        </p:nvCxnSpPr>
        <p:spPr>
          <a:xfrm flipH="1">
            <a:off x="9518626" y="5620297"/>
            <a:ext cx="268223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B48C1E88-303D-A44C-B7BB-A9D25305DC59}"/>
              </a:ext>
            </a:extLst>
          </p:cNvPr>
          <p:cNvCxnSpPr>
            <a:cxnSpLocks/>
          </p:cNvCxnSpPr>
          <p:nvPr/>
        </p:nvCxnSpPr>
        <p:spPr>
          <a:xfrm flipV="1">
            <a:off x="6102503" y="4747529"/>
            <a:ext cx="0" cy="797597"/>
          </a:xfrm>
          <a:prstGeom prst="straightConnector1">
            <a:avLst/>
          </a:prstGeom>
          <a:ln w="9525"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F77BD18F-16CC-4440-A159-ACBC8DB44BFE}"/>
              </a:ext>
            </a:extLst>
          </p:cNvPr>
          <p:cNvSpPr txBox="1"/>
          <p:nvPr/>
        </p:nvSpPr>
        <p:spPr>
          <a:xfrm>
            <a:off x="9090506" y="521462"/>
            <a:ext cx="10418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Static Resources</a:t>
            </a:r>
            <a:endParaRPr kumimoji="1" lang="ko-KR" altLang="en-US" sz="1000" b="1" dirty="0">
              <a:solidFill>
                <a:schemeClr val="bg2">
                  <a:lumMod val="40000"/>
                  <a:lumOff val="6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4B809599-DBC0-874E-A17B-7018741161D3}"/>
              </a:ext>
            </a:extLst>
          </p:cNvPr>
          <p:cNvCxnSpPr>
            <a:cxnSpLocks/>
          </p:cNvCxnSpPr>
          <p:nvPr/>
        </p:nvCxnSpPr>
        <p:spPr>
          <a:xfrm flipV="1">
            <a:off x="7271239" y="5303941"/>
            <a:ext cx="0" cy="241186"/>
          </a:xfrm>
          <a:prstGeom prst="straightConnector1">
            <a:avLst/>
          </a:prstGeom>
          <a:ln w="9525"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9E99C7F4-FE46-D743-84AF-3C1AC08F3C2A}"/>
              </a:ext>
            </a:extLst>
          </p:cNvPr>
          <p:cNvCxnSpPr>
            <a:cxnSpLocks/>
          </p:cNvCxnSpPr>
          <p:nvPr/>
        </p:nvCxnSpPr>
        <p:spPr>
          <a:xfrm flipV="1">
            <a:off x="6732288" y="5303941"/>
            <a:ext cx="0" cy="241186"/>
          </a:xfrm>
          <a:prstGeom prst="straightConnector1">
            <a:avLst/>
          </a:prstGeom>
          <a:ln w="9525"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62EFEE3F-63B0-0948-BEF4-4A43543133A6}"/>
              </a:ext>
            </a:extLst>
          </p:cNvPr>
          <p:cNvCxnSpPr>
            <a:cxnSpLocks/>
          </p:cNvCxnSpPr>
          <p:nvPr/>
        </p:nvCxnSpPr>
        <p:spPr>
          <a:xfrm flipH="1">
            <a:off x="6729279" y="5302912"/>
            <a:ext cx="541960" cy="0"/>
          </a:xfrm>
          <a:prstGeom prst="straightConnector1">
            <a:avLst/>
          </a:prstGeom>
          <a:ln w="9525"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01360E77-D630-D042-B126-716A9A797CCE}"/>
              </a:ext>
            </a:extLst>
          </p:cNvPr>
          <p:cNvCxnSpPr>
            <a:cxnSpLocks/>
          </p:cNvCxnSpPr>
          <p:nvPr/>
        </p:nvCxnSpPr>
        <p:spPr>
          <a:xfrm flipV="1">
            <a:off x="7000584" y="5194063"/>
            <a:ext cx="0" cy="10884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[E] 32">
            <a:extLst>
              <a:ext uri="{FF2B5EF4-FFF2-40B4-BE49-F238E27FC236}">
                <a16:creationId xmlns:a16="http://schemas.microsoft.com/office/drawing/2014/main" id="{C1F0FD50-C469-FA4D-B0D7-037A271DEA4A}"/>
              </a:ext>
            </a:extLst>
          </p:cNvPr>
          <p:cNvCxnSpPr>
            <a:stCxn id="27" idx="0"/>
            <a:endCxn id="83" idx="3"/>
          </p:cNvCxnSpPr>
          <p:nvPr/>
        </p:nvCxnSpPr>
        <p:spPr>
          <a:xfrm rot="16200000" flipV="1">
            <a:off x="8318078" y="-638975"/>
            <a:ext cx="680391" cy="2946928"/>
          </a:xfrm>
          <a:prstGeom prst="bentConnector2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[E] 37">
            <a:extLst>
              <a:ext uri="{FF2B5EF4-FFF2-40B4-BE49-F238E27FC236}">
                <a16:creationId xmlns:a16="http://schemas.microsoft.com/office/drawing/2014/main" id="{BDAF7C77-3134-184A-B98E-FA7D58BB849F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7710584" y="2594701"/>
            <a:ext cx="2421153" cy="1356260"/>
          </a:xfrm>
          <a:prstGeom prst="bentConnector2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[E] 47">
            <a:extLst>
              <a:ext uri="{FF2B5EF4-FFF2-40B4-BE49-F238E27FC236}">
                <a16:creationId xmlns:a16="http://schemas.microsoft.com/office/drawing/2014/main" id="{726CB1CA-7FF5-FF4C-95C9-A75BECF04C27}"/>
              </a:ext>
            </a:extLst>
          </p:cNvPr>
          <p:cNvCxnSpPr>
            <a:cxnSpLocks/>
          </p:cNvCxnSpPr>
          <p:nvPr/>
        </p:nvCxnSpPr>
        <p:spPr>
          <a:xfrm>
            <a:off x="7710584" y="4285770"/>
            <a:ext cx="577907" cy="1167904"/>
          </a:xfrm>
          <a:prstGeom prst="bentConnector2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B33491B8-F26B-374B-9415-CC610A022417}"/>
              </a:ext>
            </a:extLst>
          </p:cNvPr>
          <p:cNvSpPr txBox="1"/>
          <p:nvPr/>
        </p:nvSpPr>
        <p:spPr>
          <a:xfrm>
            <a:off x="90802" y="62823"/>
            <a:ext cx="2494714" cy="835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kumimoji="1"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NanumSquareOTF Bold" panose="020B0600000101010101" pitchFamily="34" charset="-127"/>
                <a:cs typeface="Calibri" panose="020F0502020204030204" pitchFamily="34" charset="0"/>
              </a:rPr>
              <a:t>Auto Scaling</a:t>
            </a:r>
            <a:r>
              <a:rPr kumimoji="1"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NanumSquareOTF Bold" panose="020B0600000101010101" pitchFamily="34" charset="-127"/>
                <a:cs typeface="Calibri" panose="020F0502020204030204" pitchFamily="34" charset="0"/>
              </a:rPr>
              <a:t>을 활용한</a:t>
            </a:r>
            <a:endParaRPr kumimoji="1"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NanumSquareOTF Bold" panose="020B0600000101010101" pitchFamily="34" charset="-127"/>
              <a:cs typeface="Calibri" panose="020F0502020204030204" pitchFamily="34" charset="0"/>
            </a:endParaRPr>
          </a:p>
          <a:p>
            <a:pPr>
              <a:lnSpc>
                <a:spcPts val="3000"/>
              </a:lnSpc>
            </a:pPr>
            <a:r>
              <a:rPr kumimoji="1"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NanumSquareOTF Bold" panose="020B0600000101010101" pitchFamily="34" charset="-127"/>
                <a:cs typeface="Calibri" panose="020F0502020204030204" pitchFamily="34" charset="0"/>
              </a:rPr>
              <a:t>가용성 확보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A28FF9-3259-D74E-81FD-065A4C4F8EA0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688376" y="537844"/>
            <a:ext cx="244386" cy="303831"/>
          </a:xfrm>
          <a:prstGeom prst="rect">
            <a:avLst/>
          </a:prstGeom>
        </p:spPr>
      </p:pic>
      <p:grpSp>
        <p:nvGrpSpPr>
          <p:cNvPr id="96" name="그룹 95">
            <a:extLst>
              <a:ext uri="{FF2B5EF4-FFF2-40B4-BE49-F238E27FC236}">
                <a16:creationId xmlns:a16="http://schemas.microsoft.com/office/drawing/2014/main" id="{6AD6CCF7-5C9C-CD4B-8EF3-ED9B30A0423E}"/>
              </a:ext>
            </a:extLst>
          </p:cNvPr>
          <p:cNvGrpSpPr/>
          <p:nvPr/>
        </p:nvGrpSpPr>
        <p:grpSpPr>
          <a:xfrm>
            <a:off x="-24000" y="6649403"/>
            <a:ext cx="12240000" cy="221154"/>
            <a:chOff x="-24000" y="6656898"/>
            <a:chExt cx="12240154" cy="221154"/>
          </a:xfrm>
        </p:grpSpPr>
        <p:pic>
          <p:nvPicPr>
            <p:cNvPr id="109" name="그림 108">
              <a:extLst>
                <a:ext uri="{FF2B5EF4-FFF2-40B4-BE49-F238E27FC236}">
                  <a16:creationId xmlns:a16="http://schemas.microsoft.com/office/drawing/2014/main" id="{B52044C2-373B-EE4E-956C-325708E8BE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10321164" y="6684185"/>
              <a:ext cx="1616742" cy="135355"/>
            </a:xfrm>
            <a:prstGeom prst="rect">
              <a:avLst/>
            </a:prstGeom>
          </p:spPr>
        </p:pic>
        <p:pic>
          <p:nvPicPr>
            <p:cNvPr id="133" name="그림 132">
              <a:extLst>
                <a:ext uri="{FF2B5EF4-FFF2-40B4-BE49-F238E27FC236}">
                  <a16:creationId xmlns:a16="http://schemas.microsoft.com/office/drawing/2014/main" id="{8B6F63D2-6F59-134D-AF12-1F940761E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-24000" y="6665417"/>
              <a:ext cx="12240154" cy="212635"/>
            </a:xfrm>
            <a:prstGeom prst="rect">
              <a:avLst/>
            </a:prstGeom>
          </p:spPr>
        </p:pic>
        <p:pic>
          <p:nvPicPr>
            <p:cNvPr id="135" name="그림 134">
              <a:extLst>
                <a:ext uri="{FF2B5EF4-FFF2-40B4-BE49-F238E27FC236}">
                  <a16:creationId xmlns:a16="http://schemas.microsoft.com/office/drawing/2014/main" id="{4BFBFAE4-3C21-8648-8CAF-67923726A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60864" y="6702799"/>
              <a:ext cx="1573047" cy="135355"/>
            </a:xfrm>
            <a:prstGeom prst="rect">
              <a:avLst/>
            </a:prstGeom>
          </p:spPr>
        </p:pic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29B4CF09-FC83-FD47-81A1-2219DD3CEF8A}"/>
                </a:ext>
              </a:extLst>
            </p:cNvPr>
            <p:cNvSpPr/>
            <p:nvPr/>
          </p:nvSpPr>
          <p:spPr>
            <a:xfrm>
              <a:off x="9157454" y="6656898"/>
              <a:ext cx="2988000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800" dirty="0">
                  <a:solidFill>
                    <a:schemeClr val="bg1"/>
                  </a:solidFill>
                  <a:latin typeface="Nanum Square"/>
                </a:rPr>
                <a:t>© </a:t>
              </a:r>
              <a:r>
                <a:rPr lang="en" altLang="ko-KR" sz="800" dirty="0">
                  <a:solidFill>
                    <a:schemeClr val="bg1"/>
                  </a:solidFill>
                  <a:latin typeface="Nanum Square"/>
                </a:rPr>
                <a:t>NAVER Cloud Corp. All Rights Reserved.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7881240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DD06B436-054E-E64A-873A-6430F5D4587E}"/>
              </a:ext>
            </a:extLst>
          </p:cNvPr>
          <p:cNvSpPr/>
          <p:nvPr/>
        </p:nvSpPr>
        <p:spPr>
          <a:xfrm>
            <a:off x="1939479" y="1754325"/>
            <a:ext cx="6701650" cy="4647112"/>
          </a:xfrm>
          <a:prstGeom prst="rect">
            <a:avLst/>
          </a:prstGeom>
          <a:solidFill>
            <a:schemeClr val="bg1"/>
          </a:solidFill>
          <a:ln w="9525">
            <a:solidFill>
              <a:srgbClr val="12ADE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F1891DE-C974-BC48-B573-1C915A4EB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184" y="2038689"/>
            <a:ext cx="303836" cy="303836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7EF0D204-3B72-C849-83F6-4A4BAEB36069}"/>
              </a:ext>
            </a:extLst>
          </p:cNvPr>
          <p:cNvSpPr/>
          <p:nvPr/>
        </p:nvSpPr>
        <p:spPr>
          <a:xfrm>
            <a:off x="1939480" y="1059786"/>
            <a:ext cx="605118" cy="605118"/>
          </a:xfrm>
          <a:prstGeom prst="rect">
            <a:avLst/>
          </a:prstGeom>
          <a:noFill/>
          <a:ln w="9525">
            <a:solidFill>
              <a:srgbClr val="B9B9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4247C4E3-560A-3749-9EEE-5000431165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0502" y="1237288"/>
            <a:ext cx="272172" cy="259211"/>
          </a:xfrm>
          <a:prstGeom prst="rect">
            <a:avLst/>
          </a:prstGeom>
        </p:spPr>
      </p:pic>
      <p:sp>
        <p:nvSpPr>
          <p:cNvPr id="64" name="직사각형 63">
            <a:extLst>
              <a:ext uri="{FF2B5EF4-FFF2-40B4-BE49-F238E27FC236}">
                <a16:creationId xmlns:a16="http://schemas.microsoft.com/office/drawing/2014/main" id="{7CE623FB-9A66-7846-95ED-116CD650FB22}"/>
              </a:ext>
            </a:extLst>
          </p:cNvPr>
          <p:cNvSpPr/>
          <p:nvPr/>
        </p:nvSpPr>
        <p:spPr>
          <a:xfrm>
            <a:off x="2735545" y="1060392"/>
            <a:ext cx="2017059" cy="605118"/>
          </a:xfrm>
          <a:prstGeom prst="rect">
            <a:avLst/>
          </a:prstGeom>
          <a:solidFill>
            <a:schemeClr val="bg1"/>
          </a:solidFill>
          <a:ln w="9525">
            <a:solidFill>
              <a:srgbClr val="B9B9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7E4388BF-CB1D-A44B-861A-3CAAF49CA2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3645" y="1156579"/>
            <a:ext cx="266787" cy="266787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3A1457CC-1F31-CA48-9340-78CCCFBBB4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3485" y="1198046"/>
            <a:ext cx="275779" cy="183852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AAA71A4E-F28D-144E-87EC-364F4EC663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61757" y="1198046"/>
            <a:ext cx="288910" cy="183852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16FE9448-09E7-8F4D-A645-E25379045906}"/>
              </a:ext>
            </a:extLst>
          </p:cNvPr>
          <p:cNvSpPr txBox="1"/>
          <p:nvPr/>
        </p:nvSpPr>
        <p:spPr>
          <a:xfrm>
            <a:off x="2769224" y="1432180"/>
            <a:ext cx="635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R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</a:t>
            </a:r>
            <a:r>
              <a:rPr kumimoji="1" lang="en-US" altLang="ko-KR" sz="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</a:t>
            </a:r>
            <a:r>
              <a:rPr kumimoji="1" lang="en-US" altLang="ko-KR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-DDoS</a:t>
            </a:r>
            <a:endParaRPr kumimoji="1" lang="ko-KR" altLang="en-US" sz="8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B561182-2E73-DE43-90D7-2CDCA8AF5C10}"/>
              </a:ext>
            </a:extLst>
          </p:cNvPr>
          <p:cNvSpPr txBox="1"/>
          <p:nvPr/>
        </p:nvSpPr>
        <p:spPr>
          <a:xfrm>
            <a:off x="3268058" y="1432180"/>
            <a:ext cx="5682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IDS</a:t>
            </a:r>
            <a:endParaRPr kumimoji="1" lang="ko-KR" altLang="en-US" sz="8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5ED9916-C94E-9A43-A2C1-C189BE11454F}"/>
              </a:ext>
            </a:extLst>
          </p:cNvPr>
          <p:cNvSpPr txBox="1"/>
          <p:nvPr/>
        </p:nvSpPr>
        <p:spPr>
          <a:xfrm>
            <a:off x="3719286" y="1432180"/>
            <a:ext cx="5682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IPS</a:t>
            </a:r>
            <a:endParaRPr kumimoji="1" lang="ko-KR" altLang="en-US" sz="8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FD97699-2ADE-234A-B8E5-1509514DB92A}"/>
              </a:ext>
            </a:extLst>
          </p:cNvPr>
          <p:cNvSpPr txBox="1"/>
          <p:nvPr/>
        </p:nvSpPr>
        <p:spPr>
          <a:xfrm>
            <a:off x="4170277" y="1432180"/>
            <a:ext cx="5682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WAF</a:t>
            </a:r>
            <a:endParaRPr kumimoji="1" lang="ko-KR" altLang="en-US" sz="8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8AD1676-58E5-1F4D-997B-BC65F6A6D727}"/>
              </a:ext>
            </a:extLst>
          </p:cNvPr>
          <p:cNvSpPr txBox="1"/>
          <p:nvPr/>
        </p:nvSpPr>
        <p:spPr>
          <a:xfrm>
            <a:off x="1865302" y="812203"/>
            <a:ext cx="12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Security Monitoring</a:t>
            </a:r>
            <a:endParaRPr kumimoji="1"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6" name="직선 연결선[R] 75">
            <a:extLst>
              <a:ext uri="{FF2B5EF4-FFF2-40B4-BE49-F238E27FC236}">
                <a16:creationId xmlns:a16="http://schemas.microsoft.com/office/drawing/2014/main" id="{EAC79654-46D3-5643-9EB2-F50BD64C715E}"/>
              </a:ext>
            </a:extLst>
          </p:cNvPr>
          <p:cNvCxnSpPr>
            <a:stCxn id="15" idx="3"/>
            <a:endCxn id="64" idx="1"/>
          </p:cNvCxnSpPr>
          <p:nvPr/>
        </p:nvCxnSpPr>
        <p:spPr>
          <a:xfrm>
            <a:off x="2544598" y="1362345"/>
            <a:ext cx="190947" cy="6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6B99C171-1726-5F46-AEA0-4F8AFACC326B}"/>
              </a:ext>
            </a:extLst>
          </p:cNvPr>
          <p:cNvSpPr txBox="1"/>
          <p:nvPr/>
        </p:nvSpPr>
        <p:spPr>
          <a:xfrm>
            <a:off x="5360664" y="2063239"/>
            <a:ext cx="10688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Load</a:t>
            </a:r>
            <a:r>
              <a:rPr kumimoji="1"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Balancer</a:t>
            </a:r>
            <a:endParaRPr kumimoji="1"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170E703A-1615-F44B-88DC-5530140A73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01134" y="446772"/>
            <a:ext cx="406861" cy="406861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3BF3541B-144E-D24E-BAEA-286CF055BF75}"/>
              </a:ext>
            </a:extLst>
          </p:cNvPr>
          <p:cNvSpPr txBox="1"/>
          <p:nvPr/>
        </p:nvSpPr>
        <p:spPr>
          <a:xfrm>
            <a:off x="4485002" y="540444"/>
            <a:ext cx="5105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Users</a:t>
            </a:r>
            <a:endParaRPr kumimoji="1"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A977729F-D341-E541-8201-4B5A2EA70BD9}"/>
              </a:ext>
            </a:extLst>
          </p:cNvPr>
          <p:cNvCxnSpPr>
            <a:cxnSpLocks/>
          </p:cNvCxnSpPr>
          <p:nvPr/>
        </p:nvCxnSpPr>
        <p:spPr>
          <a:xfrm flipH="1">
            <a:off x="4780314" y="1362227"/>
            <a:ext cx="398690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E2AFAC7F-A924-3248-B3C6-1E5506C62D85}"/>
              </a:ext>
            </a:extLst>
          </p:cNvPr>
          <p:cNvCxnSpPr>
            <a:cxnSpLocks/>
          </p:cNvCxnSpPr>
          <p:nvPr/>
        </p:nvCxnSpPr>
        <p:spPr>
          <a:xfrm flipH="1">
            <a:off x="5458397" y="652073"/>
            <a:ext cx="2599932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화살표 연결선 240">
            <a:extLst>
              <a:ext uri="{FF2B5EF4-FFF2-40B4-BE49-F238E27FC236}">
                <a16:creationId xmlns:a16="http://schemas.microsoft.com/office/drawing/2014/main" id="{121B9BA9-5DE5-4B47-BEB3-3ECF918ED098}"/>
              </a:ext>
            </a:extLst>
          </p:cNvPr>
          <p:cNvCxnSpPr>
            <a:cxnSpLocks/>
          </p:cNvCxnSpPr>
          <p:nvPr/>
        </p:nvCxnSpPr>
        <p:spPr>
          <a:xfrm>
            <a:off x="5202046" y="893394"/>
            <a:ext cx="0" cy="1082933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64EB67F8-5FBB-1D4D-B8A4-8B9E216C7E8C}"/>
              </a:ext>
            </a:extLst>
          </p:cNvPr>
          <p:cNvSpPr/>
          <p:nvPr/>
        </p:nvSpPr>
        <p:spPr>
          <a:xfrm>
            <a:off x="2977146" y="2452937"/>
            <a:ext cx="2126843" cy="2482180"/>
          </a:xfrm>
          <a:prstGeom prst="rect">
            <a:avLst/>
          </a:prstGeom>
          <a:solidFill>
            <a:srgbClr val="F9FDFF"/>
          </a:solidFill>
          <a:ln w="9525">
            <a:solidFill>
              <a:srgbClr val="12AD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F1E09A92-D7E9-B448-962C-CDE70E79084B}"/>
              </a:ext>
            </a:extLst>
          </p:cNvPr>
          <p:cNvSpPr/>
          <p:nvPr/>
        </p:nvSpPr>
        <p:spPr>
          <a:xfrm>
            <a:off x="5300920" y="2452937"/>
            <a:ext cx="2178625" cy="2482180"/>
          </a:xfrm>
          <a:prstGeom prst="rect">
            <a:avLst/>
          </a:prstGeom>
          <a:solidFill>
            <a:srgbClr val="F9FDFF"/>
          </a:solidFill>
          <a:ln w="9525">
            <a:solidFill>
              <a:srgbClr val="12AD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A057B365-A01A-AC4B-96D7-78DF63A00546}"/>
              </a:ext>
            </a:extLst>
          </p:cNvPr>
          <p:cNvSpPr txBox="1"/>
          <p:nvPr/>
        </p:nvSpPr>
        <p:spPr>
          <a:xfrm>
            <a:off x="2981862" y="2472939"/>
            <a:ext cx="7321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b="1" dirty="0">
                <a:solidFill>
                  <a:srgbClr val="12ADE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Zone A</a:t>
            </a:r>
            <a:endParaRPr kumimoji="1" lang="ko-KR" altLang="en-US" sz="1000" b="1" dirty="0">
              <a:solidFill>
                <a:srgbClr val="12ADE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47" name="그림 246">
            <a:extLst>
              <a:ext uri="{FF2B5EF4-FFF2-40B4-BE49-F238E27FC236}">
                <a16:creationId xmlns:a16="http://schemas.microsoft.com/office/drawing/2014/main" id="{0F354638-E242-C448-B6E0-FA70C5AC510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73634" y="2526441"/>
            <a:ext cx="300348" cy="300348"/>
          </a:xfrm>
          <a:prstGeom prst="rect">
            <a:avLst/>
          </a:prstGeom>
        </p:spPr>
      </p:pic>
      <p:sp>
        <p:nvSpPr>
          <p:cNvPr id="248" name="TextBox 247">
            <a:extLst>
              <a:ext uri="{FF2B5EF4-FFF2-40B4-BE49-F238E27FC236}">
                <a16:creationId xmlns:a16="http://schemas.microsoft.com/office/drawing/2014/main" id="{F27A4163-CD7E-EC4E-B7F1-E240AA89D781}"/>
              </a:ext>
            </a:extLst>
          </p:cNvPr>
          <p:cNvSpPr txBox="1"/>
          <p:nvPr/>
        </p:nvSpPr>
        <p:spPr>
          <a:xfrm>
            <a:off x="3799142" y="2471972"/>
            <a:ext cx="6469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 scaling</a:t>
            </a:r>
            <a:endParaRPr kumimoji="1" lang="ko-KR" altLang="en-US" sz="7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A16E0B36-EF36-044B-8ABB-AED3DE0BA3E8}"/>
              </a:ext>
            </a:extLst>
          </p:cNvPr>
          <p:cNvSpPr txBox="1"/>
          <p:nvPr/>
        </p:nvSpPr>
        <p:spPr>
          <a:xfrm>
            <a:off x="2981862" y="2902275"/>
            <a:ext cx="10789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b="1" dirty="0">
                <a:solidFill>
                  <a:srgbClr val="12ADE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 Servers</a:t>
            </a:r>
            <a:endParaRPr kumimoji="1" lang="ko-KR" altLang="en-US" sz="1000" b="1" dirty="0">
              <a:solidFill>
                <a:srgbClr val="12ADE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8D4EBC14-0B6D-EA47-AEB5-5AF6A751CEAF}"/>
              </a:ext>
            </a:extLst>
          </p:cNvPr>
          <p:cNvSpPr txBox="1"/>
          <p:nvPr/>
        </p:nvSpPr>
        <p:spPr>
          <a:xfrm>
            <a:off x="2981862" y="4236446"/>
            <a:ext cx="830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b="1" dirty="0">
                <a:solidFill>
                  <a:srgbClr val="12ADE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Was Servers</a:t>
            </a:r>
            <a:endParaRPr kumimoji="1" lang="ko-KR" altLang="en-US" sz="1000" b="1" dirty="0">
              <a:solidFill>
                <a:srgbClr val="12ADE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1" name="자유형 250">
            <a:extLst>
              <a:ext uri="{FF2B5EF4-FFF2-40B4-BE49-F238E27FC236}">
                <a16:creationId xmlns:a16="http://schemas.microsoft.com/office/drawing/2014/main" id="{028B5824-81D0-6442-AC0A-CA94F1151FE5}"/>
              </a:ext>
            </a:extLst>
          </p:cNvPr>
          <p:cNvSpPr/>
          <p:nvPr/>
        </p:nvSpPr>
        <p:spPr>
          <a:xfrm rot="16200000">
            <a:off x="4840445" y="1651730"/>
            <a:ext cx="720963" cy="2788579"/>
          </a:xfrm>
          <a:custGeom>
            <a:avLst/>
            <a:gdLst>
              <a:gd name="connsiteX0" fmla="*/ 509359 w 569732"/>
              <a:gd name="connsiteY0" fmla="*/ 189557 h 2092553"/>
              <a:gd name="connsiteX1" fmla="*/ 509358 w 569732"/>
              <a:gd name="connsiteY1" fmla="*/ 1902997 h 2092553"/>
              <a:gd name="connsiteX2" fmla="*/ 60372 w 569732"/>
              <a:gd name="connsiteY2" fmla="*/ 1902997 h 2092553"/>
              <a:gd name="connsiteX3" fmla="*/ 60373 w 569732"/>
              <a:gd name="connsiteY3" fmla="*/ 189557 h 2092553"/>
              <a:gd name="connsiteX4" fmla="*/ 569731 w 569732"/>
              <a:gd name="connsiteY4" fmla="*/ 1902997 h 2092553"/>
              <a:gd name="connsiteX5" fmla="*/ 284865 w 569732"/>
              <a:gd name="connsiteY5" fmla="*/ 2092553 h 2092553"/>
              <a:gd name="connsiteX6" fmla="*/ 0 w 569732"/>
              <a:gd name="connsiteY6" fmla="*/ 1902997 h 2092553"/>
              <a:gd name="connsiteX7" fmla="*/ 569732 w 569732"/>
              <a:gd name="connsiteY7" fmla="*/ 189556 h 2092553"/>
              <a:gd name="connsiteX8" fmla="*/ 1 w 569732"/>
              <a:gd name="connsiteY8" fmla="*/ 189556 h 2092553"/>
              <a:gd name="connsiteX9" fmla="*/ 284867 w 569732"/>
              <a:gd name="connsiteY9" fmla="*/ 0 h 2092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9732" h="2092553">
                <a:moveTo>
                  <a:pt x="509359" y="189557"/>
                </a:moveTo>
                <a:lnTo>
                  <a:pt x="509358" y="1902997"/>
                </a:lnTo>
                <a:lnTo>
                  <a:pt x="60372" y="1902997"/>
                </a:lnTo>
                <a:lnTo>
                  <a:pt x="60373" y="189557"/>
                </a:lnTo>
                <a:close/>
                <a:moveTo>
                  <a:pt x="569731" y="1902997"/>
                </a:moveTo>
                <a:lnTo>
                  <a:pt x="284865" y="2092553"/>
                </a:lnTo>
                <a:lnTo>
                  <a:pt x="0" y="1902997"/>
                </a:lnTo>
                <a:close/>
                <a:moveTo>
                  <a:pt x="569732" y="189556"/>
                </a:moveTo>
                <a:lnTo>
                  <a:pt x="1" y="189556"/>
                </a:lnTo>
                <a:lnTo>
                  <a:pt x="284867" y="0"/>
                </a:lnTo>
                <a:close/>
              </a:path>
            </a:pathLst>
          </a:custGeom>
          <a:solidFill>
            <a:srgbClr val="EB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52" name="그림 251">
            <a:extLst>
              <a:ext uri="{FF2B5EF4-FFF2-40B4-BE49-F238E27FC236}">
                <a16:creationId xmlns:a16="http://schemas.microsoft.com/office/drawing/2014/main" id="{D6E11B36-A9DC-4149-8060-7CB904367A3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55655" y="2880566"/>
            <a:ext cx="331200" cy="331200"/>
          </a:xfrm>
          <a:prstGeom prst="rect">
            <a:avLst/>
          </a:prstGeom>
        </p:spPr>
      </p:pic>
      <p:pic>
        <p:nvPicPr>
          <p:cNvPr id="253" name="그림 252">
            <a:extLst>
              <a:ext uri="{FF2B5EF4-FFF2-40B4-BE49-F238E27FC236}">
                <a16:creationId xmlns:a16="http://schemas.microsoft.com/office/drawing/2014/main" id="{79656ED8-1699-E644-B4C7-6DFF66CFD5D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78168" y="2880566"/>
            <a:ext cx="330906" cy="330906"/>
          </a:xfrm>
          <a:prstGeom prst="rect">
            <a:avLst/>
          </a:prstGeom>
        </p:spPr>
      </p:pic>
      <p:pic>
        <p:nvPicPr>
          <p:cNvPr id="256" name="그림 255">
            <a:extLst>
              <a:ext uri="{FF2B5EF4-FFF2-40B4-BE49-F238E27FC236}">
                <a16:creationId xmlns:a16="http://schemas.microsoft.com/office/drawing/2014/main" id="{8EDF64A5-2CAC-5F43-A825-1445BD1E62B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99440" y="2962067"/>
            <a:ext cx="265850" cy="167905"/>
          </a:xfrm>
          <a:prstGeom prst="rect">
            <a:avLst/>
          </a:prstGeom>
        </p:spPr>
      </p:pic>
      <p:pic>
        <p:nvPicPr>
          <p:cNvPr id="258" name="그림 257">
            <a:extLst>
              <a:ext uri="{FF2B5EF4-FFF2-40B4-BE49-F238E27FC236}">
                <a16:creationId xmlns:a16="http://schemas.microsoft.com/office/drawing/2014/main" id="{C49F34A4-720C-324C-802E-7525042FB7B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94261" y="2880566"/>
            <a:ext cx="330906" cy="330906"/>
          </a:xfrm>
          <a:prstGeom prst="rect">
            <a:avLst/>
          </a:prstGeom>
        </p:spPr>
      </p:pic>
      <p:pic>
        <p:nvPicPr>
          <p:cNvPr id="259" name="그림 258">
            <a:extLst>
              <a:ext uri="{FF2B5EF4-FFF2-40B4-BE49-F238E27FC236}">
                <a16:creationId xmlns:a16="http://schemas.microsoft.com/office/drawing/2014/main" id="{6168BF98-C563-EC43-B7BD-C1DA3767AE3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16774" y="2880566"/>
            <a:ext cx="330906" cy="330906"/>
          </a:xfrm>
          <a:prstGeom prst="rect">
            <a:avLst/>
          </a:prstGeom>
        </p:spPr>
      </p:pic>
      <p:pic>
        <p:nvPicPr>
          <p:cNvPr id="260" name="그림 259">
            <a:extLst>
              <a:ext uri="{FF2B5EF4-FFF2-40B4-BE49-F238E27FC236}">
                <a16:creationId xmlns:a16="http://schemas.microsoft.com/office/drawing/2014/main" id="{2267D26D-7A39-7947-B37B-8BF2DA04D77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38046" y="2962067"/>
            <a:ext cx="265850" cy="167905"/>
          </a:xfrm>
          <a:prstGeom prst="rect">
            <a:avLst/>
          </a:prstGeom>
        </p:spPr>
      </p:pic>
      <p:cxnSp>
        <p:nvCxnSpPr>
          <p:cNvPr id="264" name="직선 화살표 연결선 263">
            <a:extLst>
              <a:ext uri="{FF2B5EF4-FFF2-40B4-BE49-F238E27FC236}">
                <a16:creationId xmlns:a16="http://schemas.microsoft.com/office/drawing/2014/main" id="{AC7A4D7C-2C43-784B-8D6E-34AC9618F4F6}"/>
              </a:ext>
            </a:extLst>
          </p:cNvPr>
          <p:cNvCxnSpPr>
            <a:cxnSpLocks/>
          </p:cNvCxnSpPr>
          <p:nvPr/>
        </p:nvCxnSpPr>
        <p:spPr>
          <a:xfrm flipV="1">
            <a:off x="4704373" y="2665677"/>
            <a:ext cx="0" cy="96629"/>
          </a:xfrm>
          <a:prstGeom prst="straightConnector1">
            <a:avLst/>
          </a:prstGeom>
          <a:ln w="9525"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직선 화살표 연결선 264">
            <a:extLst>
              <a:ext uri="{FF2B5EF4-FFF2-40B4-BE49-F238E27FC236}">
                <a16:creationId xmlns:a16="http://schemas.microsoft.com/office/drawing/2014/main" id="{987EEC96-7D22-E448-8EB4-04908EE3AE53}"/>
              </a:ext>
            </a:extLst>
          </p:cNvPr>
          <p:cNvCxnSpPr>
            <a:cxnSpLocks/>
          </p:cNvCxnSpPr>
          <p:nvPr/>
        </p:nvCxnSpPr>
        <p:spPr>
          <a:xfrm flipH="1">
            <a:off x="4701364" y="2662162"/>
            <a:ext cx="987504" cy="0"/>
          </a:xfrm>
          <a:prstGeom prst="straightConnector1">
            <a:avLst/>
          </a:prstGeom>
          <a:ln w="9525"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직선 화살표 연결선 265">
            <a:extLst>
              <a:ext uri="{FF2B5EF4-FFF2-40B4-BE49-F238E27FC236}">
                <a16:creationId xmlns:a16="http://schemas.microsoft.com/office/drawing/2014/main" id="{44F8C8AD-2486-114B-8565-4808F93E3A75}"/>
              </a:ext>
            </a:extLst>
          </p:cNvPr>
          <p:cNvCxnSpPr>
            <a:cxnSpLocks/>
          </p:cNvCxnSpPr>
          <p:nvPr/>
        </p:nvCxnSpPr>
        <p:spPr>
          <a:xfrm flipV="1">
            <a:off x="5200926" y="2362074"/>
            <a:ext cx="0" cy="303604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직선 화살표 연결선 266">
            <a:extLst>
              <a:ext uri="{FF2B5EF4-FFF2-40B4-BE49-F238E27FC236}">
                <a16:creationId xmlns:a16="http://schemas.microsoft.com/office/drawing/2014/main" id="{D99B4567-2C6A-F144-879A-D2ED63291BFE}"/>
              </a:ext>
            </a:extLst>
          </p:cNvPr>
          <p:cNvCxnSpPr>
            <a:cxnSpLocks/>
          </p:cNvCxnSpPr>
          <p:nvPr/>
        </p:nvCxnSpPr>
        <p:spPr>
          <a:xfrm flipV="1">
            <a:off x="5684760" y="2665677"/>
            <a:ext cx="0" cy="96629"/>
          </a:xfrm>
          <a:prstGeom prst="straightConnector1">
            <a:avLst/>
          </a:prstGeom>
          <a:ln w="9525"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직선 화살표 연결선 267">
            <a:extLst>
              <a:ext uri="{FF2B5EF4-FFF2-40B4-BE49-F238E27FC236}">
                <a16:creationId xmlns:a16="http://schemas.microsoft.com/office/drawing/2014/main" id="{E60EC1C9-09CE-974C-A86A-926390D8D448}"/>
              </a:ext>
            </a:extLst>
          </p:cNvPr>
          <p:cNvCxnSpPr>
            <a:cxnSpLocks/>
          </p:cNvCxnSpPr>
          <p:nvPr/>
        </p:nvCxnSpPr>
        <p:spPr>
          <a:xfrm rot="10800000" flipV="1">
            <a:off x="4704373" y="3340264"/>
            <a:ext cx="0" cy="96629"/>
          </a:xfrm>
          <a:prstGeom prst="straightConnector1">
            <a:avLst/>
          </a:prstGeom>
          <a:ln w="9525"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직선 화살표 연결선 268">
            <a:extLst>
              <a:ext uri="{FF2B5EF4-FFF2-40B4-BE49-F238E27FC236}">
                <a16:creationId xmlns:a16="http://schemas.microsoft.com/office/drawing/2014/main" id="{DF6168B4-AB8E-DD49-A2DD-9AD6AB7E6607}"/>
              </a:ext>
            </a:extLst>
          </p:cNvPr>
          <p:cNvCxnSpPr>
            <a:cxnSpLocks/>
          </p:cNvCxnSpPr>
          <p:nvPr/>
        </p:nvCxnSpPr>
        <p:spPr>
          <a:xfrm rot="10800000" flipH="1">
            <a:off x="4701364" y="3436834"/>
            <a:ext cx="987504" cy="0"/>
          </a:xfrm>
          <a:prstGeom prst="straightConnector1">
            <a:avLst/>
          </a:prstGeom>
          <a:ln w="9525"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직선 화살표 연결선 269">
            <a:extLst>
              <a:ext uri="{FF2B5EF4-FFF2-40B4-BE49-F238E27FC236}">
                <a16:creationId xmlns:a16="http://schemas.microsoft.com/office/drawing/2014/main" id="{8F7416E6-1949-6B49-B495-F9C15EA5E7B9}"/>
              </a:ext>
            </a:extLst>
          </p:cNvPr>
          <p:cNvCxnSpPr>
            <a:cxnSpLocks/>
          </p:cNvCxnSpPr>
          <p:nvPr/>
        </p:nvCxnSpPr>
        <p:spPr>
          <a:xfrm>
            <a:off x="5200926" y="3439865"/>
            <a:ext cx="0" cy="10527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직선 화살표 연결선 270">
            <a:extLst>
              <a:ext uri="{FF2B5EF4-FFF2-40B4-BE49-F238E27FC236}">
                <a16:creationId xmlns:a16="http://schemas.microsoft.com/office/drawing/2014/main" id="{15F25582-A19C-DD44-A845-9312220EE151}"/>
              </a:ext>
            </a:extLst>
          </p:cNvPr>
          <p:cNvCxnSpPr>
            <a:cxnSpLocks/>
          </p:cNvCxnSpPr>
          <p:nvPr/>
        </p:nvCxnSpPr>
        <p:spPr>
          <a:xfrm rot="10800000" flipV="1">
            <a:off x="5684760" y="3340264"/>
            <a:ext cx="0" cy="96629"/>
          </a:xfrm>
          <a:prstGeom prst="straightConnector1">
            <a:avLst/>
          </a:prstGeom>
          <a:ln w="9525"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4" name="그림 273">
            <a:extLst>
              <a:ext uri="{FF2B5EF4-FFF2-40B4-BE49-F238E27FC236}">
                <a16:creationId xmlns:a16="http://schemas.microsoft.com/office/drawing/2014/main" id="{4FC2708F-ED40-F74D-B38F-65D1DBBB0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184" y="3583127"/>
            <a:ext cx="303836" cy="303836"/>
          </a:xfrm>
          <a:prstGeom prst="rect">
            <a:avLst/>
          </a:prstGeom>
        </p:spPr>
      </p:pic>
      <p:pic>
        <p:nvPicPr>
          <p:cNvPr id="288" name="그림 287">
            <a:extLst>
              <a:ext uri="{FF2B5EF4-FFF2-40B4-BE49-F238E27FC236}">
                <a16:creationId xmlns:a16="http://schemas.microsoft.com/office/drawing/2014/main" id="{DB0E30EE-3903-9548-9DD6-ECC210A7B39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73634" y="3862415"/>
            <a:ext cx="300348" cy="300348"/>
          </a:xfrm>
          <a:prstGeom prst="rect">
            <a:avLst/>
          </a:prstGeom>
        </p:spPr>
      </p:pic>
      <p:sp>
        <p:nvSpPr>
          <p:cNvPr id="289" name="TextBox 288">
            <a:extLst>
              <a:ext uri="{FF2B5EF4-FFF2-40B4-BE49-F238E27FC236}">
                <a16:creationId xmlns:a16="http://schemas.microsoft.com/office/drawing/2014/main" id="{CD8CF60B-5B13-B44A-AA6D-14AACD094E19}"/>
              </a:ext>
            </a:extLst>
          </p:cNvPr>
          <p:cNvSpPr txBox="1"/>
          <p:nvPr/>
        </p:nvSpPr>
        <p:spPr>
          <a:xfrm>
            <a:off x="3799142" y="3807946"/>
            <a:ext cx="6469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 scaling</a:t>
            </a:r>
            <a:endParaRPr kumimoji="1" lang="ko-KR" altLang="en-US" sz="7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0" name="자유형 289">
            <a:extLst>
              <a:ext uri="{FF2B5EF4-FFF2-40B4-BE49-F238E27FC236}">
                <a16:creationId xmlns:a16="http://schemas.microsoft.com/office/drawing/2014/main" id="{33729612-7C1F-3F45-9E57-D0E1B73ADADC}"/>
              </a:ext>
            </a:extLst>
          </p:cNvPr>
          <p:cNvSpPr/>
          <p:nvPr/>
        </p:nvSpPr>
        <p:spPr>
          <a:xfrm rot="16200000">
            <a:off x="4840445" y="2987704"/>
            <a:ext cx="720963" cy="2788579"/>
          </a:xfrm>
          <a:custGeom>
            <a:avLst/>
            <a:gdLst>
              <a:gd name="connsiteX0" fmla="*/ 509359 w 569732"/>
              <a:gd name="connsiteY0" fmla="*/ 189557 h 2092553"/>
              <a:gd name="connsiteX1" fmla="*/ 509358 w 569732"/>
              <a:gd name="connsiteY1" fmla="*/ 1902997 h 2092553"/>
              <a:gd name="connsiteX2" fmla="*/ 60372 w 569732"/>
              <a:gd name="connsiteY2" fmla="*/ 1902997 h 2092553"/>
              <a:gd name="connsiteX3" fmla="*/ 60373 w 569732"/>
              <a:gd name="connsiteY3" fmla="*/ 189557 h 2092553"/>
              <a:gd name="connsiteX4" fmla="*/ 569731 w 569732"/>
              <a:gd name="connsiteY4" fmla="*/ 1902997 h 2092553"/>
              <a:gd name="connsiteX5" fmla="*/ 284865 w 569732"/>
              <a:gd name="connsiteY5" fmla="*/ 2092553 h 2092553"/>
              <a:gd name="connsiteX6" fmla="*/ 0 w 569732"/>
              <a:gd name="connsiteY6" fmla="*/ 1902997 h 2092553"/>
              <a:gd name="connsiteX7" fmla="*/ 569732 w 569732"/>
              <a:gd name="connsiteY7" fmla="*/ 189556 h 2092553"/>
              <a:gd name="connsiteX8" fmla="*/ 1 w 569732"/>
              <a:gd name="connsiteY8" fmla="*/ 189556 h 2092553"/>
              <a:gd name="connsiteX9" fmla="*/ 284867 w 569732"/>
              <a:gd name="connsiteY9" fmla="*/ 0 h 2092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9732" h="2092553">
                <a:moveTo>
                  <a:pt x="509359" y="189557"/>
                </a:moveTo>
                <a:lnTo>
                  <a:pt x="509358" y="1902997"/>
                </a:lnTo>
                <a:lnTo>
                  <a:pt x="60372" y="1902997"/>
                </a:lnTo>
                <a:lnTo>
                  <a:pt x="60373" y="189557"/>
                </a:lnTo>
                <a:close/>
                <a:moveTo>
                  <a:pt x="569731" y="1902997"/>
                </a:moveTo>
                <a:lnTo>
                  <a:pt x="284865" y="2092553"/>
                </a:lnTo>
                <a:lnTo>
                  <a:pt x="0" y="1902997"/>
                </a:lnTo>
                <a:close/>
                <a:moveTo>
                  <a:pt x="569732" y="189556"/>
                </a:moveTo>
                <a:lnTo>
                  <a:pt x="1" y="189556"/>
                </a:lnTo>
                <a:lnTo>
                  <a:pt x="284867" y="0"/>
                </a:lnTo>
                <a:close/>
              </a:path>
            </a:pathLst>
          </a:custGeom>
          <a:solidFill>
            <a:srgbClr val="EB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91" name="그림 290">
            <a:extLst>
              <a:ext uri="{FF2B5EF4-FFF2-40B4-BE49-F238E27FC236}">
                <a16:creationId xmlns:a16="http://schemas.microsoft.com/office/drawing/2014/main" id="{14045AB8-677B-204C-A8FB-44FACF9DF27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55655" y="4216540"/>
            <a:ext cx="330906" cy="330906"/>
          </a:xfrm>
          <a:prstGeom prst="rect">
            <a:avLst/>
          </a:prstGeom>
        </p:spPr>
      </p:pic>
      <p:pic>
        <p:nvPicPr>
          <p:cNvPr id="292" name="그림 291">
            <a:extLst>
              <a:ext uri="{FF2B5EF4-FFF2-40B4-BE49-F238E27FC236}">
                <a16:creationId xmlns:a16="http://schemas.microsoft.com/office/drawing/2014/main" id="{7190EC67-D2AE-1B44-BE08-72A34612B7F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78168" y="4216540"/>
            <a:ext cx="330906" cy="330906"/>
          </a:xfrm>
          <a:prstGeom prst="rect">
            <a:avLst/>
          </a:prstGeom>
        </p:spPr>
      </p:pic>
      <p:pic>
        <p:nvPicPr>
          <p:cNvPr id="293" name="그림 292">
            <a:extLst>
              <a:ext uri="{FF2B5EF4-FFF2-40B4-BE49-F238E27FC236}">
                <a16:creationId xmlns:a16="http://schemas.microsoft.com/office/drawing/2014/main" id="{C7AD1F34-6FBC-E943-BC48-100B3560DB8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99440" y="4298041"/>
            <a:ext cx="265850" cy="167905"/>
          </a:xfrm>
          <a:prstGeom prst="rect">
            <a:avLst/>
          </a:prstGeom>
        </p:spPr>
      </p:pic>
      <p:pic>
        <p:nvPicPr>
          <p:cNvPr id="294" name="그림 293">
            <a:extLst>
              <a:ext uri="{FF2B5EF4-FFF2-40B4-BE49-F238E27FC236}">
                <a16:creationId xmlns:a16="http://schemas.microsoft.com/office/drawing/2014/main" id="{48F91333-5780-2242-84AA-B6225EA918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94261" y="4216540"/>
            <a:ext cx="330906" cy="330906"/>
          </a:xfrm>
          <a:prstGeom prst="rect">
            <a:avLst/>
          </a:prstGeom>
        </p:spPr>
      </p:pic>
      <p:pic>
        <p:nvPicPr>
          <p:cNvPr id="295" name="그림 294">
            <a:extLst>
              <a:ext uri="{FF2B5EF4-FFF2-40B4-BE49-F238E27FC236}">
                <a16:creationId xmlns:a16="http://schemas.microsoft.com/office/drawing/2014/main" id="{42C5DF15-BE11-384D-A66E-E02FBBC5635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16774" y="4216540"/>
            <a:ext cx="330906" cy="330906"/>
          </a:xfrm>
          <a:prstGeom prst="rect">
            <a:avLst/>
          </a:prstGeom>
        </p:spPr>
      </p:pic>
      <p:pic>
        <p:nvPicPr>
          <p:cNvPr id="296" name="그림 295">
            <a:extLst>
              <a:ext uri="{FF2B5EF4-FFF2-40B4-BE49-F238E27FC236}">
                <a16:creationId xmlns:a16="http://schemas.microsoft.com/office/drawing/2014/main" id="{F4C2B992-32F6-ED45-BE2D-D78B710840A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38046" y="4298041"/>
            <a:ext cx="265850" cy="167905"/>
          </a:xfrm>
          <a:prstGeom prst="rect">
            <a:avLst/>
          </a:prstGeom>
        </p:spPr>
      </p:pic>
      <p:cxnSp>
        <p:nvCxnSpPr>
          <p:cNvPr id="297" name="직선 화살표 연결선 296">
            <a:extLst>
              <a:ext uri="{FF2B5EF4-FFF2-40B4-BE49-F238E27FC236}">
                <a16:creationId xmlns:a16="http://schemas.microsoft.com/office/drawing/2014/main" id="{AEE82D0B-44FC-2642-9D6A-F80DF27F7637}"/>
              </a:ext>
            </a:extLst>
          </p:cNvPr>
          <p:cNvCxnSpPr>
            <a:cxnSpLocks/>
          </p:cNvCxnSpPr>
          <p:nvPr/>
        </p:nvCxnSpPr>
        <p:spPr>
          <a:xfrm flipV="1">
            <a:off x="4704373" y="4001651"/>
            <a:ext cx="0" cy="96629"/>
          </a:xfrm>
          <a:prstGeom prst="straightConnector1">
            <a:avLst/>
          </a:prstGeom>
          <a:ln w="9525"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8" name="직선 화살표 연결선 297">
            <a:extLst>
              <a:ext uri="{FF2B5EF4-FFF2-40B4-BE49-F238E27FC236}">
                <a16:creationId xmlns:a16="http://schemas.microsoft.com/office/drawing/2014/main" id="{3BACB556-0BEA-0C4C-8D7B-7BC0E7A0FEEF}"/>
              </a:ext>
            </a:extLst>
          </p:cNvPr>
          <p:cNvCxnSpPr>
            <a:cxnSpLocks/>
          </p:cNvCxnSpPr>
          <p:nvPr/>
        </p:nvCxnSpPr>
        <p:spPr>
          <a:xfrm flipH="1">
            <a:off x="4701364" y="3998136"/>
            <a:ext cx="987504" cy="0"/>
          </a:xfrm>
          <a:prstGeom prst="straightConnector1">
            <a:avLst/>
          </a:prstGeom>
          <a:ln w="9525"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9" name="직선 화살표 연결선 298">
            <a:extLst>
              <a:ext uri="{FF2B5EF4-FFF2-40B4-BE49-F238E27FC236}">
                <a16:creationId xmlns:a16="http://schemas.microsoft.com/office/drawing/2014/main" id="{587DDF73-A198-0C4C-B4C1-8BBBD189D14E}"/>
              </a:ext>
            </a:extLst>
          </p:cNvPr>
          <p:cNvCxnSpPr>
            <a:cxnSpLocks/>
          </p:cNvCxnSpPr>
          <p:nvPr/>
        </p:nvCxnSpPr>
        <p:spPr>
          <a:xfrm flipV="1">
            <a:off x="5200926" y="3881137"/>
            <a:ext cx="0" cy="120515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직선 화살표 연결선 299">
            <a:extLst>
              <a:ext uri="{FF2B5EF4-FFF2-40B4-BE49-F238E27FC236}">
                <a16:creationId xmlns:a16="http://schemas.microsoft.com/office/drawing/2014/main" id="{C6ACDD95-A2A4-884D-912C-3E803F3914BA}"/>
              </a:ext>
            </a:extLst>
          </p:cNvPr>
          <p:cNvCxnSpPr>
            <a:cxnSpLocks/>
          </p:cNvCxnSpPr>
          <p:nvPr/>
        </p:nvCxnSpPr>
        <p:spPr>
          <a:xfrm flipV="1">
            <a:off x="5684760" y="4001651"/>
            <a:ext cx="0" cy="96629"/>
          </a:xfrm>
          <a:prstGeom prst="straightConnector1">
            <a:avLst/>
          </a:prstGeom>
          <a:ln w="9525"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1" name="직선 화살표 연결선 300">
            <a:extLst>
              <a:ext uri="{FF2B5EF4-FFF2-40B4-BE49-F238E27FC236}">
                <a16:creationId xmlns:a16="http://schemas.microsoft.com/office/drawing/2014/main" id="{2C068EF1-E216-BF46-BF43-48715870604A}"/>
              </a:ext>
            </a:extLst>
          </p:cNvPr>
          <p:cNvCxnSpPr>
            <a:cxnSpLocks/>
          </p:cNvCxnSpPr>
          <p:nvPr/>
        </p:nvCxnSpPr>
        <p:spPr>
          <a:xfrm rot="10800000" flipV="1">
            <a:off x="4704373" y="4962307"/>
            <a:ext cx="0" cy="96629"/>
          </a:xfrm>
          <a:prstGeom prst="straightConnector1">
            <a:avLst/>
          </a:prstGeom>
          <a:ln w="9525"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2" name="직선 화살표 연결선 301">
            <a:extLst>
              <a:ext uri="{FF2B5EF4-FFF2-40B4-BE49-F238E27FC236}">
                <a16:creationId xmlns:a16="http://schemas.microsoft.com/office/drawing/2014/main" id="{06AEEE99-353D-DF46-8AB4-5CDEEAA010DB}"/>
              </a:ext>
            </a:extLst>
          </p:cNvPr>
          <p:cNvCxnSpPr>
            <a:cxnSpLocks/>
          </p:cNvCxnSpPr>
          <p:nvPr/>
        </p:nvCxnSpPr>
        <p:spPr>
          <a:xfrm rot="10800000" flipH="1">
            <a:off x="4701364" y="5058877"/>
            <a:ext cx="987504" cy="0"/>
          </a:xfrm>
          <a:prstGeom prst="straightConnector1">
            <a:avLst/>
          </a:prstGeom>
          <a:ln w="9525"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3" name="직선 화살표 연결선 302">
            <a:extLst>
              <a:ext uri="{FF2B5EF4-FFF2-40B4-BE49-F238E27FC236}">
                <a16:creationId xmlns:a16="http://schemas.microsoft.com/office/drawing/2014/main" id="{D03EAB6F-D305-F044-840C-7C0D77BD02D6}"/>
              </a:ext>
            </a:extLst>
          </p:cNvPr>
          <p:cNvCxnSpPr>
            <a:cxnSpLocks/>
          </p:cNvCxnSpPr>
          <p:nvPr/>
        </p:nvCxnSpPr>
        <p:spPr>
          <a:xfrm>
            <a:off x="5200926" y="5061908"/>
            <a:ext cx="0" cy="10527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직선 화살표 연결선 303">
            <a:extLst>
              <a:ext uri="{FF2B5EF4-FFF2-40B4-BE49-F238E27FC236}">
                <a16:creationId xmlns:a16="http://schemas.microsoft.com/office/drawing/2014/main" id="{BB760684-CA7C-E84A-894D-EFD55385BB35}"/>
              </a:ext>
            </a:extLst>
          </p:cNvPr>
          <p:cNvCxnSpPr>
            <a:cxnSpLocks/>
          </p:cNvCxnSpPr>
          <p:nvPr/>
        </p:nvCxnSpPr>
        <p:spPr>
          <a:xfrm rot="10800000" flipV="1">
            <a:off x="5684760" y="4962307"/>
            <a:ext cx="0" cy="96629"/>
          </a:xfrm>
          <a:prstGeom prst="straightConnector1">
            <a:avLst/>
          </a:prstGeom>
          <a:ln w="9525"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6" name="TextBox 305">
            <a:extLst>
              <a:ext uri="{FF2B5EF4-FFF2-40B4-BE49-F238E27FC236}">
                <a16:creationId xmlns:a16="http://schemas.microsoft.com/office/drawing/2014/main" id="{E944CD3C-CCC9-C64F-867B-AEC621F3476A}"/>
              </a:ext>
            </a:extLst>
          </p:cNvPr>
          <p:cNvSpPr txBox="1"/>
          <p:nvPr/>
        </p:nvSpPr>
        <p:spPr>
          <a:xfrm>
            <a:off x="6773178" y="2472939"/>
            <a:ext cx="6995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000" b="1" dirty="0">
                <a:solidFill>
                  <a:srgbClr val="12ADE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Zone B</a:t>
            </a:r>
            <a:endParaRPr kumimoji="1" lang="ko-KR" altLang="en-US" sz="1000" b="1" dirty="0">
              <a:solidFill>
                <a:srgbClr val="12ADE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8" name="직사각형 307">
            <a:extLst>
              <a:ext uri="{FF2B5EF4-FFF2-40B4-BE49-F238E27FC236}">
                <a16:creationId xmlns:a16="http://schemas.microsoft.com/office/drawing/2014/main" id="{F765082A-EA91-294A-8AEE-B8706E745635}"/>
              </a:ext>
            </a:extLst>
          </p:cNvPr>
          <p:cNvSpPr/>
          <p:nvPr/>
        </p:nvSpPr>
        <p:spPr>
          <a:xfrm>
            <a:off x="7631463" y="2451739"/>
            <a:ext cx="855137" cy="2482180"/>
          </a:xfrm>
          <a:prstGeom prst="rect">
            <a:avLst/>
          </a:prstGeom>
          <a:solidFill>
            <a:schemeClr val="bg1"/>
          </a:solidFill>
          <a:ln w="9525">
            <a:solidFill>
              <a:srgbClr val="B9B9B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09" name="그림 308">
            <a:extLst>
              <a:ext uri="{FF2B5EF4-FFF2-40B4-BE49-F238E27FC236}">
                <a16:creationId xmlns:a16="http://schemas.microsoft.com/office/drawing/2014/main" id="{0EA7C742-8AB1-1344-9C67-4BABF80C0C3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38381" y="2612173"/>
            <a:ext cx="241300" cy="266700"/>
          </a:xfrm>
          <a:prstGeom prst="rect">
            <a:avLst/>
          </a:prstGeom>
        </p:spPr>
      </p:pic>
      <p:pic>
        <p:nvPicPr>
          <p:cNvPr id="310" name="그림 309">
            <a:extLst>
              <a:ext uri="{FF2B5EF4-FFF2-40B4-BE49-F238E27FC236}">
                <a16:creationId xmlns:a16="http://schemas.microsoft.com/office/drawing/2014/main" id="{BE7B2D2F-F348-E54A-98A2-84E79A7B5C5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5681" y="4203720"/>
            <a:ext cx="266700" cy="266700"/>
          </a:xfrm>
          <a:prstGeom prst="rect">
            <a:avLst/>
          </a:prstGeom>
        </p:spPr>
      </p:pic>
      <p:sp>
        <p:nvSpPr>
          <p:cNvPr id="311" name="TextBox 310">
            <a:extLst>
              <a:ext uri="{FF2B5EF4-FFF2-40B4-BE49-F238E27FC236}">
                <a16:creationId xmlns:a16="http://schemas.microsoft.com/office/drawing/2014/main" id="{8E70832E-4945-2B4D-B6AA-423397D0AB55}"/>
              </a:ext>
            </a:extLst>
          </p:cNvPr>
          <p:cNvSpPr txBox="1"/>
          <p:nvPr/>
        </p:nvSpPr>
        <p:spPr>
          <a:xfrm>
            <a:off x="7827070" y="2883266"/>
            <a:ext cx="463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CDN</a:t>
            </a:r>
            <a:endParaRPr kumimoji="1"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0A51C6C0-08AF-0B47-B439-F0E2976CBD7F}"/>
              </a:ext>
            </a:extLst>
          </p:cNvPr>
          <p:cNvSpPr txBox="1"/>
          <p:nvPr/>
        </p:nvSpPr>
        <p:spPr>
          <a:xfrm>
            <a:off x="7642915" y="4488708"/>
            <a:ext cx="832233" cy="350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kumimoji="1"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</a:p>
          <a:p>
            <a:pPr algn="ctr">
              <a:lnSpc>
                <a:spcPts val="1000"/>
              </a:lnSpc>
            </a:pPr>
            <a:r>
              <a:rPr kumimoji="1"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Storage</a:t>
            </a:r>
            <a:endParaRPr kumimoji="1"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3" name="직사각형 312">
            <a:extLst>
              <a:ext uri="{FF2B5EF4-FFF2-40B4-BE49-F238E27FC236}">
                <a16:creationId xmlns:a16="http://schemas.microsoft.com/office/drawing/2014/main" id="{9A1BB3FD-9506-B941-B943-BC0144DD58F9}"/>
              </a:ext>
            </a:extLst>
          </p:cNvPr>
          <p:cNvSpPr/>
          <p:nvPr/>
        </p:nvSpPr>
        <p:spPr>
          <a:xfrm>
            <a:off x="7631463" y="5159055"/>
            <a:ext cx="855137" cy="1035256"/>
          </a:xfrm>
          <a:prstGeom prst="rect">
            <a:avLst/>
          </a:prstGeom>
          <a:solidFill>
            <a:schemeClr val="bg1"/>
          </a:solidFill>
          <a:ln w="9525">
            <a:solidFill>
              <a:srgbClr val="B9B9B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4" name="직사각형 313">
            <a:extLst>
              <a:ext uri="{FF2B5EF4-FFF2-40B4-BE49-F238E27FC236}">
                <a16:creationId xmlns:a16="http://schemas.microsoft.com/office/drawing/2014/main" id="{E2674BB9-82DE-A349-80A4-3B5E1FBC5600}"/>
              </a:ext>
            </a:extLst>
          </p:cNvPr>
          <p:cNvSpPr/>
          <p:nvPr/>
        </p:nvSpPr>
        <p:spPr>
          <a:xfrm>
            <a:off x="2977146" y="5166551"/>
            <a:ext cx="4502399" cy="1035256"/>
          </a:xfrm>
          <a:prstGeom prst="rect">
            <a:avLst/>
          </a:prstGeom>
          <a:solidFill>
            <a:schemeClr val="bg1"/>
          </a:solidFill>
          <a:ln w="9525">
            <a:solidFill>
              <a:srgbClr val="B9B9B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D616187F-3C93-454B-8B7A-7EE5D4A6BF58}"/>
              </a:ext>
            </a:extLst>
          </p:cNvPr>
          <p:cNvSpPr txBox="1"/>
          <p:nvPr/>
        </p:nvSpPr>
        <p:spPr>
          <a:xfrm>
            <a:off x="2984273" y="5576457"/>
            <a:ext cx="7664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DB Servers</a:t>
            </a:r>
            <a:endParaRPr kumimoji="1"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17" name="그림 316">
            <a:extLst>
              <a:ext uri="{FF2B5EF4-FFF2-40B4-BE49-F238E27FC236}">
                <a16:creationId xmlns:a16="http://schemas.microsoft.com/office/drawing/2014/main" id="{2D40F458-9DDA-A446-B828-6FDCD31A768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52422" y="5386546"/>
            <a:ext cx="254935" cy="254935"/>
          </a:xfrm>
          <a:prstGeom prst="rect">
            <a:avLst/>
          </a:prstGeom>
        </p:spPr>
      </p:pic>
      <p:sp>
        <p:nvSpPr>
          <p:cNvPr id="318" name="직사각형 317">
            <a:extLst>
              <a:ext uri="{FF2B5EF4-FFF2-40B4-BE49-F238E27FC236}">
                <a16:creationId xmlns:a16="http://schemas.microsoft.com/office/drawing/2014/main" id="{0E437D4F-74BD-2C4F-B1F9-492FA7AA7733}"/>
              </a:ext>
            </a:extLst>
          </p:cNvPr>
          <p:cNvSpPr/>
          <p:nvPr/>
        </p:nvSpPr>
        <p:spPr>
          <a:xfrm>
            <a:off x="3777330" y="5235843"/>
            <a:ext cx="605118" cy="746312"/>
          </a:xfrm>
          <a:prstGeom prst="rect">
            <a:avLst/>
          </a:prstGeom>
          <a:noFill/>
          <a:ln w="9525">
            <a:solidFill>
              <a:srgbClr val="B9B9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7CF023BC-113C-BB4C-835A-ADDE0A983A13}"/>
              </a:ext>
            </a:extLst>
          </p:cNvPr>
          <p:cNvSpPr txBox="1"/>
          <p:nvPr/>
        </p:nvSpPr>
        <p:spPr>
          <a:xfrm>
            <a:off x="3762241" y="5640042"/>
            <a:ext cx="635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50"/>
              </a:lnSpc>
            </a:pPr>
            <a:r>
              <a:rPr kumimoji="1" lang="en-US" altLang="ko-KR" sz="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Cloud DB</a:t>
            </a:r>
          </a:p>
          <a:p>
            <a:pPr algn="ctr">
              <a:lnSpc>
                <a:spcPts val="750"/>
              </a:lnSpc>
            </a:pPr>
            <a:r>
              <a:rPr kumimoji="1" lang="en-US" altLang="ko-KR" sz="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Redis</a:t>
            </a:r>
            <a:endParaRPr kumimoji="1" lang="ko-KR" altLang="en-US" sz="7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0" name="직사각형 319">
            <a:extLst>
              <a:ext uri="{FF2B5EF4-FFF2-40B4-BE49-F238E27FC236}">
                <a16:creationId xmlns:a16="http://schemas.microsoft.com/office/drawing/2014/main" id="{893DCE7F-4B3E-A14D-8508-D5FEEF346CB0}"/>
              </a:ext>
            </a:extLst>
          </p:cNvPr>
          <p:cNvSpPr/>
          <p:nvPr/>
        </p:nvSpPr>
        <p:spPr>
          <a:xfrm>
            <a:off x="4455165" y="5236565"/>
            <a:ext cx="1902760" cy="746312"/>
          </a:xfrm>
          <a:prstGeom prst="rect">
            <a:avLst/>
          </a:prstGeom>
          <a:noFill/>
          <a:ln w="9525">
            <a:solidFill>
              <a:srgbClr val="B9B9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1" name="직사각형 320">
            <a:extLst>
              <a:ext uri="{FF2B5EF4-FFF2-40B4-BE49-F238E27FC236}">
                <a16:creationId xmlns:a16="http://schemas.microsoft.com/office/drawing/2014/main" id="{FBB08924-95C7-3C4F-B785-97DD415DDD57}"/>
              </a:ext>
            </a:extLst>
          </p:cNvPr>
          <p:cNvSpPr/>
          <p:nvPr/>
        </p:nvSpPr>
        <p:spPr>
          <a:xfrm>
            <a:off x="4546936" y="5315462"/>
            <a:ext cx="584616" cy="449705"/>
          </a:xfrm>
          <a:prstGeom prst="rect">
            <a:avLst/>
          </a:prstGeom>
          <a:solidFill>
            <a:srgbClr val="EB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2" name="직사각형 321">
            <a:extLst>
              <a:ext uri="{FF2B5EF4-FFF2-40B4-BE49-F238E27FC236}">
                <a16:creationId xmlns:a16="http://schemas.microsoft.com/office/drawing/2014/main" id="{8D922473-8DD6-F043-AFFD-644A94539687}"/>
              </a:ext>
            </a:extLst>
          </p:cNvPr>
          <p:cNvSpPr/>
          <p:nvPr/>
        </p:nvSpPr>
        <p:spPr>
          <a:xfrm>
            <a:off x="5213998" y="5315462"/>
            <a:ext cx="1061096" cy="449705"/>
          </a:xfrm>
          <a:prstGeom prst="rect">
            <a:avLst/>
          </a:prstGeom>
          <a:solidFill>
            <a:srgbClr val="EB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23" name="그림 322">
            <a:extLst>
              <a:ext uri="{FF2B5EF4-FFF2-40B4-BE49-F238E27FC236}">
                <a16:creationId xmlns:a16="http://schemas.microsoft.com/office/drawing/2014/main" id="{357BE64C-466F-1B47-B0E0-8B3DE2EAD60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698987" y="5383761"/>
            <a:ext cx="280515" cy="280515"/>
          </a:xfrm>
          <a:prstGeom prst="rect">
            <a:avLst/>
          </a:prstGeom>
        </p:spPr>
      </p:pic>
      <p:pic>
        <p:nvPicPr>
          <p:cNvPr id="324" name="그림 323">
            <a:extLst>
              <a:ext uri="{FF2B5EF4-FFF2-40B4-BE49-F238E27FC236}">
                <a16:creationId xmlns:a16="http://schemas.microsoft.com/office/drawing/2014/main" id="{5DE58D1E-EDFF-994F-9AA3-56CFA870A4A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331869" y="5377823"/>
            <a:ext cx="280515" cy="280515"/>
          </a:xfrm>
          <a:prstGeom prst="rect">
            <a:avLst/>
          </a:prstGeom>
        </p:spPr>
      </p:pic>
      <p:pic>
        <p:nvPicPr>
          <p:cNvPr id="325" name="그림 324">
            <a:extLst>
              <a:ext uri="{FF2B5EF4-FFF2-40B4-BE49-F238E27FC236}">
                <a16:creationId xmlns:a16="http://schemas.microsoft.com/office/drawing/2014/main" id="{2F402FEB-35EB-5B43-971C-F88B37AFFA9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871932" y="5377823"/>
            <a:ext cx="280515" cy="280515"/>
          </a:xfrm>
          <a:prstGeom prst="rect">
            <a:avLst/>
          </a:prstGeom>
        </p:spPr>
      </p:pic>
      <p:pic>
        <p:nvPicPr>
          <p:cNvPr id="326" name="그림 325">
            <a:extLst>
              <a:ext uri="{FF2B5EF4-FFF2-40B4-BE49-F238E27FC236}">
                <a16:creationId xmlns:a16="http://schemas.microsoft.com/office/drawing/2014/main" id="{F5C0BE25-8B9E-0E4F-A0DA-C9F477908C0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21508" y="5449656"/>
            <a:ext cx="241300" cy="152400"/>
          </a:xfrm>
          <a:prstGeom prst="rect">
            <a:avLst/>
          </a:prstGeom>
        </p:spPr>
      </p:pic>
      <p:sp>
        <p:nvSpPr>
          <p:cNvPr id="327" name="TextBox 326">
            <a:extLst>
              <a:ext uri="{FF2B5EF4-FFF2-40B4-BE49-F238E27FC236}">
                <a16:creationId xmlns:a16="http://schemas.microsoft.com/office/drawing/2014/main" id="{F9149F30-A3CD-E044-85B2-71A4DD193E1E}"/>
              </a:ext>
            </a:extLst>
          </p:cNvPr>
          <p:cNvSpPr txBox="1"/>
          <p:nvPr/>
        </p:nvSpPr>
        <p:spPr>
          <a:xfrm>
            <a:off x="4485002" y="5770944"/>
            <a:ext cx="7084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Master</a:t>
            </a:r>
            <a:endParaRPr kumimoji="1" lang="ko-KR" altLang="en-US" sz="7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AF193C20-4297-A042-948C-7406257031E8}"/>
              </a:ext>
            </a:extLst>
          </p:cNvPr>
          <p:cNvSpPr txBox="1"/>
          <p:nvPr/>
        </p:nvSpPr>
        <p:spPr>
          <a:xfrm>
            <a:off x="5387916" y="5770944"/>
            <a:ext cx="7084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Slaves</a:t>
            </a:r>
            <a:endParaRPr kumimoji="1" lang="ko-KR" altLang="en-US" sz="7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61D8FADB-1F88-7D4D-B804-362CE7E6DB9F}"/>
              </a:ext>
            </a:extLst>
          </p:cNvPr>
          <p:cNvSpPr txBox="1"/>
          <p:nvPr/>
        </p:nvSpPr>
        <p:spPr>
          <a:xfrm>
            <a:off x="5070431" y="5982877"/>
            <a:ext cx="7362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Cloud DB</a:t>
            </a:r>
          </a:p>
        </p:txBody>
      </p:sp>
      <p:pic>
        <p:nvPicPr>
          <p:cNvPr id="330" name="그림 329">
            <a:extLst>
              <a:ext uri="{FF2B5EF4-FFF2-40B4-BE49-F238E27FC236}">
                <a16:creationId xmlns:a16="http://schemas.microsoft.com/office/drawing/2014/main" id="{871EB707-C5E0-9C40-9178-B90650F0FB2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932031" y="3369114"/>
            <a:ext cx="254000" cy="254000"/>
          </a:xfrm>
          <a:prstGeom prst="rect">
            <a:avLst/>
          </a:prstGeom>
        </p:spPr>
      </p:pic>
      <p:sp>
        <p:nvSpPr>
          <p:cNvPr id="331" name="TextBox 330">
            <a:extLst>
              <a:ext uri="{FF2B5EF4-FFF2-40B4-BE49-F238E27FC236}">
                <a16:creationId xmlns:a16="http://schemas.microsoft.com/office/drawing/2014/main" id="{DF2DE3CD-2E70-624F-902B-56BDDEED28D0}"/>
              </a:ext>
            </a:extLst>
          </p:cNvPr>
          <p:cNvSpPr txBox="1"/>
          <p:nvPr/>
        </p:nvSpPr>
        <p:spPr>
          <a:xfrm>
            <a:off x="7693179" y="3645095"/>
            <a:ext cx="731704" cy="350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kumimoji="1"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</a:p>
          <a:p>
            <a:pPr algn="ctr">
              <a:lnSpc>
                <a:spcPts val="1000"/>
              </a:lnSpc>
            </a:pPr>
            <a:r>
              <a:rPr kumimoji="1"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Optimizer</a:t>
            </a:r>
            <a:endParaRPr kumimoji="1"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32" name="그림 331">
            <a:extLst>
              <a:ext uri="{FF2B5EF4-FFF2-40B4-BE49-F238E27FC236}">
                <a16:creationId xmlns:a16="http://schemas.microsoft.com/office/drawing/2014/main" id="{90AA09D2-6FB5-3B40-9A8D-A43222EF45D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925681" y="5379632"/>
            <a:ext cx="266700" cy="279400"/>
          </a:xfrm>
          <a:prstGeom prst="rect">
            <a:avLst/>
          </a:prstGeom>
        </p:spPr>
      </p:pic>
      <p:sp>
        <p:nvSpPr>
          <p:cNvPr id="333" name="TextBox 332">
            <a:extLst>
              <a:ext uri="{FF2B5EF4-FFF2-40B4-BE49-F238E27FC236}">
                <a16:creationId xmlns:a16="http://schemas.microsoft.com/office/drawing/2014/main" id="{816AD1E2-5AE8-3949-B38E-EB9C47719C87}"/>
              </a:ext>
            </a:extLst>
          </p:cNvPr>
          <p:cNvSpPr txBox="1"/>
          <p:nvPr/>
        </p:nvSpPr>
        <p:spPr>
          <a:xfrm>
            <a:off x="7642915" y="5674019"/>
            <a:ext cx="832233" cy="350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kumimoji="1"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NAT</a:t>
            </a:r>
          </a:p>
          <a:p>
            <a:pPr algn="ctr">
              <a:lnSpc>
                <a:spcPts val="1000"/>
              </a:lnSpc>
            </a:pPr>
            <a:r>
              <a:rPr kumimoji="1"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Gateway</a:t>
            </a:r>
            <a:endParaRPr kumimoji="1"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34" name="직선 화살표 연결선 333">
            <a:extLst>
              <a:ext uri="{FF2B5EF4-FFF2-40B4-BE49-F238E27FC236}">
                <a16:creationId xmlns:a16="http://schemas.microsoft.com/office/drawing/2014/main" id="{9CFCE619-9880-784A-8331-A0FF1CE50CD2}"/>
              </a:ext>
            </a:extLst>
          </p:cNvPr>
          <p:cNvCxnSpPr>
            <a:cxnSpLocks/>
          </p:cNvCxnSpPr>
          <p:nvPr/>
        </p:nvCxnSpPr>
        <p:spPr>
          <a:xfrm>
            <a:off x="8060336" y="648166"/>
            <a:ext cx="0" cy="1804771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직사각형 338">
            <a:extLst>
              <a:ext uri="{FF2B5EF4-FFF2-40B4-BE49-F238E27FC236}">
                <a16:creationId xmlns:a16="http://schemas.microsoft.com/office/drawing/2014/main" id="{1D6CD657-F271-1E4A-958C-E079BADA0432}"/>
              </a:ext>
            </a:extLst>
          </p:cNvPr>
          <p:cNvSpPr/>
          <p:nvPr/>
        </p:nvSpPr>
        <p:spPr>
          <a:xfrm>
            <a:off x="9198602" y="4432300"/>
            <a:ext cx="1275802" cy="1974323"/>
          </a:xfrm>
          <a:prstGeom prst="rect">
            <a:avLst/>
          </a:prstGeom>
          <a:solidFill>
            <a:schemeClr val="bg1"/>
          </a:solidFill>
          <a:ln w="9525">
            <a:solidFill>
              <a:srgbClr val="12ADE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8A628444-8283-7343-9704-3DDEF62FE18B}"/>
              </a:ext>
            </a:extLst>
          </p:cNvPr>
          <p:cNvSpPr txBox="1"/>
          <p:nvPr/>
        </p:nvSpPr>
        <p:spPr>
          <a:xfrm>
            <a:off x="9426796" y="4940452"/>
            <a:ext cx="832233" cy="350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kumimoji="1"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Payment</a:t>
            </a:r>
          </a:p>
          <a:p>
            <a:pPr algn="ctr">
              <a:lnSpc>
                <a:spcPts val="1000"/>
              </a:lnSpc>
            </a:pPr>
            <a:r>
              <a:rPr kumimoji="1"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Gateway</a:t>
            </a:r>
            <a:endParaRPr kumimoji="1"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C93423A0-3D81-4A43-B81A-706C4EE06C0F}"/>
              </a:ext>
            </a:extLst>
          </p:cNvPr>
          <p:cNvSpPr txBox="1"/>
          <p:nvPr/>
        </p:nvSpPr>
        <p:spPr>
          <a:xfrm>
            <a:off x="9426796" y="5753123"/>
            <a:ext cx="832233" cy="478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kumimoji="1"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kumimoji="1" lang="en-US" altLang="ko-KR" sz="1000" b="1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rd</a:t>
            </a:r>
            <a:r>
              <a:rPr kumimoji="1"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party</a:t>
            </a:r>
          </a:p>
          <a:p>
            <a:pPr algn="ctr">
              <a:lnSpc>
                <a:spcPts val="1000"/>
              </a:lnSpc>
            </a:pPr>
            <a:r>
              <a:rPr kumimoji="1"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Analytics</a:t>
            </a:r>
          </a:p>
          <a:p>
            <a:pPr algn="ctr">
              <a:lnSpc>
                <a:spcPts val="1000"/>
              </a:lnSpc>
            </a:pPr>
            <a:r>
              <a:rPr kumimoji="1"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Tools</a:t>
            </a:r>
            <a:endParaRPr kumimoji="1"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44" name="직선 화살표 연결선 343">
            <a:extLst>
              <a:ext uri="{FF2B5EF4-FFF2-40B4-BE49-F238E27FC236}">
                <a16:creationId xmlns:a16="http://schemas.microsoft.com/office/drawing/2014/main" id="{B1E03F11-BCFF-F14D-8DB1-1E52011F32BD}"/>
              </a:ext>
            </a:extLst>
          </p:cNvPr>
          <p:cNvCxnSpPr>
            <a:cxnSpLocks/>
          </p:cNvCxnSpPr>
          <p:nvPr/>
        </p:nvCxnSpPr>
        <p:spPr>
          <a:xfrm flipH="1">
            <a:off x="8501720" y="5670067"/>
            <a:ext cx="696882" cy="0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꺾인 연결선[E] 5">
            <a:extLst>
              <a:ext uri="{FF2B5EF4-FFF2-40B4-BE49-F238E27FC236}">
                <a16:creationId xmlns:a16="http://schemas.microsoft.com/office/drawing/2014/main" id="{B941693C-702A-DB4C-B218-BDD878BFC208}"/>
              </a:ext>
            </a:extLst>
          </p:cNvPr>
          <p:cNvCxnSpPr>
            <a:cxnSpLocks/>
            <a:stCxn id="245" idx="2"/>
            <a:endCxn id="313" idx="0"/>
          </p:cNvCxnSpPr>
          <p:nvPr/>
        </p:nvCxnSpPr>
        <p:spPr>
          <a:xfrm rot="16200000" flipH="1">
            <a:off x="7112663" y="4212686"/>
            <a:ext cx="223938" cy="1668799"/>
          </a:xfrm>
          <a:prstGeom prst="bentConnector3">
            <a:avLst>
              <a:gd name="adj1" fmla="val 50000"/>
            </a:avLst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>
            <a:extLst>
              <a:ext uri="{FF2B5EF4-FFF2-40B4-BE49-F238E27FC236}">
                <a16:creationId xmlns:a16="http://schemas.microsoft.com/office/drawing/2014/main" id="{778BE7F7-D9A7-6E4A-97C4-F83C30DAAB7C}"/>
              </a:ext>
            </a:extLst>
          </p:cNvPr>
          <p:cNvSpPr txBox="1"/>
          <p:nvPr/>
        </p:nvSpPr>
        <p:spPr>
          <a:xfrm>
            <a:off x="3717119" y="5982877"/>
            <a:ext cx="7362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Cache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F2D74C1C-D11A-7845-B5E2-BFADF67A522D}"/>
              </a:ext>
            </a:extLst>
          </p:cNvPr>
          <p:cNvSpPr txBox="1"/>
          <p:nvPr/>
        </p:nvSpPr>
        <p:spPr>
          <a:xfrm>
            <a:off x="9198602" y="4213060"/>
            <a:ext cx="1275802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External Applications</a:t>
            </a:r>
            <a:endParaRPr kumimoji="1" lang="ko-KR" altLang="en-US" sz="1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0" name="그래픽 39" descr="흐림">
            <a:extLst>
              <a:ext uri="{FF2B5EF4-FFF2-40B4-BE49-F238E27FC236}">
                <a16:creationId xmlns:a16="http://schemas.microsoft.com/office/drawing/2014/main" id="{CC2B9959-2537-5E41-B658-CCD560B6C9C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590298" y="5315462"/>
            <a:ext cx="541517" cy="623894"/>
          </a:xfrm>
          <a:prstGeom prst="rect">
            <a:avLst/>
          </a:prstGeom>
        </p:spPr>
      </p:pic>
      <p:sp>
        <p:nvSpPr>
          <p:cNvPr id="235" name="TextBox 234">
            <a:extLst>
              <a:ext uri="{FF2B5EF4-FFF2-40B4-BE49-F238E27FC236}">
                <a16:creationId xmlns:a16="http://schemas.microsoft.com/office/drawing/2014/main" id="{863A9C28-2AE1-8145-BF27-460EB4D5416C}"/>
              </a:ext>
            </a:extLst>
          </p:cNvPr>
          <p:cNvSpPr txBox="1"/>
          <p:nvPr/>
        </p:nvSpPr>
        <p:spPr>
          <a:xfrm>
            <a:off x="8450315" y="5572994"/>
            <a:ext cx="832233" cy="222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kumimoji="1" lang="en-US" altLang="ko-KR" sz="10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</a:t>
            </a:r>
            <a:endParaRPr kumimoji="1" lang="ko-KR" altLang="en-US" sz="1000" b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82666F7-F84A-324D-B40C-69AD17B0A58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703212" y="5481518"/>
            <a:ext cx="279400" cy="241300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4C6CBBBC-A045-154B-90F1-1DBE41EAB092}"/>
              </a:ext>
            </a:extLst>
          </p:cNvPr>
          <p:cNvSpPr txBox="1"/>
          <p:nvPr/>
        </p:nvSpPr>
        <p:spPr>
          <a:xfrm>
            <a:off x="90802" y="62823"/>
            <a:ext cx="3129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NanumSquareOTF Bold" panose="020B0600000101010101" pitchFamily="34" charset="-127"/>
                <a:cs typeface="Calibri" panose="020F0502020204030204" pitchFamily="34" charset="0"/>
              </a:rPr>
              <a:t>E-Commerce, Retail (</a:t>
            </a:r>
            <a:r>
              <a:rPr kumimoji="1"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NanumSquareOTF Bold" panose="020B0600000101010101" pitchFamily="34" charset="-127"/>
                <a:cs typeface="Calibri" panose="020F0502020204030204" pitchFamily="34" charset="0"/>
              </a:rPr>
              <a:t>소규모</a:t>
            </a:r>
            <a:r>
              <a:rPr kumimoji="1"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NanumSquareOTF Bold" panose="020B0600000101010101" pitchFamily="34" charset="-127"/>
                <a:cs typeface="Calibri" panose="020F0502020204030204" pitchFamily="34" charset="0"/>
              </a:rPr>
              <a:t>)</a:t>
            </a:r>
            <a:endParaRPr kumimoji="1"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NanumSquareOTF Bold" panose="020B0600000101010101" pitchFamily="34" charset="-127"/>
              <a:cs typeface="Calibri" panose="020F0502020204030204" pitchFamily="34" charset="0"/>
            </a:endParaRPr>
          </a:p>
        </p:txBody>
      </p:sp>
      <p:pic>
        <p:nvPicPr>
          <p:cNvPr id="111" name="그림 110">
            <a:extLst>
              <a:ext uri="{FF2B5EF4-FFF2-40B4-BE49-F238E27FC236}">
                <a16:creationId xmlns:a16="http://schemas.microsoft.com/office/drawing/2014/main" id="{907C797D-215A-2747-9779-48FC59A912D4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333439" y="1160897"/>
            <a:ext cx="244386" cy="303831"/>
          </a:xfrm>
          <a:prstGeom prst="rect">
            <a:avLst/>
          </a:prstGeom>
        </p:spPr>
      </p:pic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80FD9BD0-F54E-F148-A9A4-39CD66129B89}"/>
              </a:ext>
            </a:extLst>
          </p:cNvPr>
          <p:cNvGrpSpPr/>
          <p:nvPr/>
        </p:nvGrpSpPr>
        <p:grpSpPr>
          <a:xfrm>
            <a:off x="-24000" y="6649403"/>
            <a:ext cx="12240000" cy="221154"/>
            <a:chOff x="-24000" y="6656898"/>
            <a:chExt cx="12240154" cy="221154"/>
          </a:xfrm>
        </p:grpSpPr>
        <p:pic>
          <p:nvPicPr>
            <p:cNvPr id="104" name="그림 103">
              <a:extLst>
                <a:ext uri="{FF2B5EF4-FFF2-40B4-BE49-F238E27FC236}">
                  <a16:creationId xmlns:a16="http://schemas.microsoft.com/office/drawing/2014/main" id="{7598E666-A491-CA49-B48E-AC509389D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10321164" y="6684185"/>
              <a:ext cx="1616742" cy="135355"/>
            </a:xfrm>
            <a:prstGeom prst="rect">
              <a:avLst/>
            </a:prstGeom>
          </p:spPr>
        </p:pic>
        <p:pic>
          <p:nvPicPr>
            <p:cNvPr id="105" name="그림 104">
              <a:extLst>
                <a:ext uri="{FF2B5EF4-FFF2-40B4-BE49-F238E27FC236}">
                  <a16:creationId xmlns:a16="http://schemas.microsoft.com/office/drawing/2014/main" id="{DC4C25BC-0AA4-B142-8D6D-3559729A8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-24000" y="6665417"/>
              <a:ext cx="12240154" cy="212635"/>
            </a:xfrm>
            <a:prstGeom prst="rect">
              <a:avLst/>
            </a:prstGeom>
          </p:spPr>
        </p:pic>
        <p:pic>
          <p:nvPicPr>
            <p:cNvPr id="106" name="그림 105">
              <a:extLst>
                <a:ext uri="{FF2B5EF4-FFF2-40B4-BE49-F238E27FC236}">
                  <a16:creationId xmlns:a16="http://schemas.microsoft.com/office/drawing/2014/main" id="{A77F741A-424E-E84D-896B-DF8D4893B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160864" y="6702799"/>
              <a:ext cx="1573047" cy="135355"/>
            </a:xfrm>
            <a:prstGeom prst="rect">
              <a:avLst/>
            </a:prstGeom>
          </p:spPr>
        </p:pic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7D0E6CFB-549D-4340-85DF-B68CCA6EA900}"/>
                </a:ext>
              </a:extLst>
            </p:cNvPr>
            <p:cNvSpPr/>
            <p:nvPr/>
          </p:nvSpPr>
          <p:spPr>
            <a:xfrm>
              <a:off x="9157454" y="6656898"/>
              <a:ext cx="2988000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800" dirty="0">
                  <a:solidFill>
                    <a:schemeClr val="bg1"/>
                  </a:solidFill>
                  <a:latin typeface="Nanum Square"/>
                </a:rPr>
                <a:t>© </a:t>
              </a:r>
              <a:r>
                <a:rPr lang="en" altLang="ko-KR" sz="800" dirty="0">
                  <a:solidFill>
                    <a:schemeClr val="bg1"/>
                  </a:solidFill>
                  <a:latin typeface="Nanum Square"/>
                </a:rPr>
                <a:t>NAVER Cloud Corp. All Rights Reserved.</a:t>
              </a:r>
            </a:p>
          </p:txBody>
        </p:sp>
      </p:grpSp>
      <p:pic>
        <p:nvPicPr>
          <p:cNvPr id="108" name="그림 107">
            <a:extLst>
              <a:ext uri="{FF2B5EF4-FFF2-40B4-BE49-F238E27FC236}">
                <a16:creationId xmlns:a16="http://schemas.microsoft.com/office/drawing/2014/main" id="{0CB11E79-48E6-2140-8714-614326BA4A69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76" t="77908" r="23764" b="17557"/>
          <a:stretch/>
        </p:blipFill>
        <p:spPr>
          <a:xfrm>
            <a:off x="9703212" y="4633932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286318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자유형 206">
            <a:extLst>
              <a:ext uri="{FF2B5EF4-FFF2-40B4-BE49-F238E27FC236}">
                <a16:creationId xmlns:a16="http://schemas.microsoft.com/office/drawing/2014/main" id="{FAF88145-572C-334E-A7DA-2ADED9AA01CB}"/>
              </a:ext>
            </a:extLst>
          </p:cNvPr>
          <p:cNvSpPr/>
          <p:nvPr/>
        </p:nvSpPr>
        <p:spPr>
          <a:xfrm>
            <a:off x="8984978" y="4808450"/>
            <a:ext cx="312169" cy="629904"/>
          </a:xfrm>
          <a:custGeom>
            <a:avLst/>
            <a:gdLst>
              <a:gd name="connsiteX0" fmla="*/ 134647 w 269294"/>
              <a:gd name="connsiteY0" fmla="*/ 0 h 682830"/>
              <a:gd name="connsiteX1" fmla="*/ 269294 w 269294"/>
              <a:gd name="connsiteY1" fmla="*/ 127953 h 682830"/>
              <a:gd name="connsiteX2" fmla="*/ 226899 w 269294"/>
              <a:gd name="connsiteY2" fmla="*/ 127953 h 682830"/>
              <a:gd name="connsiteX3" fmla="*/ 226899 w 269294"/>
              <a:gd name="connsiteY3" fmla="*/ 554877 h 682830"/>
              <a:gd name="connsiteX4" fmla="*/ 269294 w 269294"/>
              <a:gd name="connsiteY4" fmla="*/ 554877 h 682830"/>
              <a:gd name="connsiteX5" fmla="*/ 134647 w 269294"/>
              <a:gd name="connsiteY5" fmla="*/ 682830 h 682830"/>
              <a:gd name="connsiteX6" fmla="*/ 0 w 269294"/>
              <a:gd name="connsiteY6" fmla="*/ 554877 h 682830"/>
              <a:gd name="connsiteX7" fmla="*/ 42396 w 269294"/>
              <a:gd name="connsiteY7" fmla="*/ 554877 h 682830"/>
              <a:gd name="connsiteX8" fmla="*/ 42396 w 269294"/>
              <a:gd name="connsiteY8" fmla="*/ 127953 h 682830"/>
              <a:gd name="connsiteX9" fmla="*/ 0 w 269294"/>
              <a:gd name="connsiteY9" fmla="*/ 127953 h 68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294" h="682830">
                <a:moveTo>
                  <a:pt x="134647" y="0"/>
                </a:moveTo>
                <a:lnTo>
                  <a:pt x="269294" y="127953"/>
                </a:lnTo>
                <a:lnTo>
                  <a:pt x="226899" y="127953"/>
                </a:lnTo>
                <a:lnTo>
                  <a:pt x="226899" y="554877"/>
                </a:lnTo>
                <a:lnTo>
                  <a:pt x="269294" y="554877"/>
                </a:lnTo>
                <a:lnTo>
                  <a:pt x="134647" y="682830"/>
                </a:lnTo>
                <a:lnTo>
                  <a:pt x="0" y="554877"/>
                </a:lnTo>
                <a:lnTo>
                  <a:pt x="42396" y="554877"/>
                </a:lnTo>
                <a:lnTo>
                  <a:pt x="42396" y="127953"/>
                </a:lnTo>
                <a:lnTo>
                  <a:pt x="0" y="127953"/>
                </a:lnTo>
                <a:close/>
              </a:path>
            </a:pathLst>
          </a:custGeom>
          <a:solidFill>
            <a:srgbClr val="B8CB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01" name="그림 100">
            <a:extLst>
              <a:ext uri="{FF2B5EF4-FFF2-40B4-BE49-F238E27FC236}">
                <a16:creationId xmlns:a16="http://schemas.microsoft.com/office/drawing/2014/main" id="{09623088-C08B-D244-B8D2-80DD0224D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2334" y="605347"/>
            <a:ext cx="406861" cy="406861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1D01021B-E97A-174C-ABD5-58F249C00A16}"/>
              </a:ext>
            </a:extLst>
          </p:cNvPr>
          <p:cNvSpPr txBox="1"/>
          <p:nvPr/>
        </p:nvSpPr>
        <p:spPr>
          <a:xfrm>
            <a:off x="3645252" y="699019"/>
            <a:ext cx="621539" cy="222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000"/>
              </a:lnSpc>
            </a:pPr>
            <a:r>
              <a:rPr kumimoji="1"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Users</a:t>
            </a:r>
            <a:endParaRPr kumimoji="1"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EA073D3-D04B-934E-B1B0-2BBFDB17B9F2}"/>
              </a:ext>
            </a:extLst>
          </p:cNvPr>
          <p:cNvSpPr txBox="1"/>
          <p:nvPr/>
        </p:nvSpPr>
        <p:spPr>
          <a:xfrm>
            <a:off x="2271283" y="699019"/>
            <a:ext cx="664419" cy="222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000"/>
              </a:lnSpc>
            </a:pPr>
            <a:r>
              <a:rPr kumimoji="1"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Admin</a:t>
            </a:r>
            <a:endParaRPr kumimoji="1"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30E3B4B5-1B61-BD45-869F-DA8B9E2BE737}"/>
              </a:ext>
            </a:extLst>
          </p:cNvPr>
          <p:cNvSpPr/>
          <p:nvPr/>
        </p:nvSpPr>
        <p:spPr>
          <a:xfrm>
            <a:off x="2303781" y="1847632"/>
            <a:ext cx="2728534" cy="4147199"/>
          </a:xfrm>
          <a:prstGeom prst="rect">
            <a:avLst/>
          </a:prstGeom>
          <a:solidFill>
            <a:schemeClr val="bg1"/>
          </a:solidFill>
          <a:ln w="9525">
            <a:solidFill>
              <a:srgbClr val="12ADE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6F277B95-C6E1-1042-8085-AA2A40496B1C}"/>
              </a:ext>
            </a:extLst>
          </p:cNvPr>
          <p:cNvCxnSpPr>
            <a:cxnSpLocks/>
          </p:cNvCxnSpPr>
          <p:nvPr/>
        </p:nvCxnSpPr>
        <p:spPr>
          <a:xfrm>
            <a:off x="3142688" y="1035424"/>
            <a:ext cx="0" cy="105890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DA511B99-456D-1041-9699-32BAF78BAC53}"/>
              </a:ext>
            </a:extLst>
          </p:cNvPr>
          <p:cNvSpPr/>
          <p:nvPr/>
        </p:nvSpPr>
        <p:spPr>
          <a:xfrm>
            <a:off x="2521713" y="2130420"/>
            <a:ext cx="2294355" cy="2519835"/>
          </a:xfrm>
          <a:prstGeom prst="rect">
            <a:avLst/>
          </a:prstGeom>
          <a:noFill/>
          <a:ln w="9525">
            <a:solidFill>
              <a:srgbClr val="B9B9B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12" name="그림 111">
            <a:extLst>
              <a:ext uri="{FF2B5EF4-FFF2-40B4-BE49-F238E27FC236}">
                <a16:creationId xmlns:a16="http://schemas.microsoft.com/office/drawing/2014/main" id="{D9A0F4A4-294C-0944-B1DE-1B6003362A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6141" y="2285539"/>
            <a:ext cx="303836" cy="303836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287C76B8-A11E-9849-965F-04CBFB69C1E8}"/>
              </a:ext>
            </a:extLst>
          </p:cNvPr>
          <p:cNvSpPr txBox="1"/>
          <p:nvPr/>
        </p:nvSpPr>
        <p:spPr>
          <a:xfrm>
            <a:off x="2816063" y="2321664"/>
            <a:ext cx="984632" cy="222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000"/>
              </a:lnSpc>
            </a:pPr>
            <a:r>
              <a:rPr kumimoji="1"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Load</a:t>
            </a:r>
            <a:r>
              <a:rPr kumimoji="1"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Balancer</a:t>
            </a:r>
            <a:endParaRPr kumimoji="1"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EB9CB46-AC83-804C-9D92-563D22DA28BD}"/>
              </a:ext>
            </a:extLst>
          </p:cNvPr>
          <p:cNvSpPr/>
          <p:nvPr/>
        </p:nvSpPr>
        <p:spPr>
          <a:xfrm>
            <a:off x="3221475" y="2893805"/>
            <a:ext cx="1457720" cy="613324"/>
          </a:xfrm>
          <a:prstGeom prst="rect">
            <a:avLst/>
          </a:prstGeom>
          <a:noFill/>
          <a:ln w="9525">
            <a:solidFill>
              <a:srgbClr val="B9B9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17" name="그림 116">
            <a:extLst>
              <a:ext uri="{FF2B5EF4-FFF2-40B4-BE49-F238E27FC236}">
                <a16:creationId xmlns:a16="http://schemas.microsoft.com/office/drawing/2014/main" id="{49679AB0-BD0B-9948-9A5C-27E356545D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5345" y="3052948"/>
            <a:ext cx="300348" cy="300348"/>
          </a:xfrm>
          <a:prstGeom prst="rect">
            <a:avLst/>
          </a:prstGeom>
        </p:spPr>
      </p:pic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A582F7E6-8BC4-3443-9206-B732E5986B39}"/>
              </a:ext>
            </a:extLst>
          </p:cNvPr>
          <p:cNvCxnSpPr>
            <a:cxnSpLocks/>
          </p:cNvCxnSpPr>
          <p:nvPr/>
        </p:nvCxnSpPr>
        <p:spPr>
          <a:xfrm>
            <a:off x="3936067" y="2601900"/>
            <a:ext cx="0" cy="245473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그림 119">
            <a:extLst>
              <a:ext uri="{FF2B5EF4-FFF2-40B4-BE49-F238E27FC236}">
                <a16:creationId xmlns:a16="http://schemas.microsoft.com/office/drawing/2014/main" id="{850A8BF5-0C4C-EB45-8A9D-DBBA3AB5A6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2228" y="3052948"/>
            <a:ext cx="300348" cy="300348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BCED710E-BC0E-D648-A0B7-0CA87428F9C3}"/>
              </a:ext>
            </a:extLst>
          </p:cNvPr>
          <p:cNvSpPr txBox="1"/>
          <p:nvPr/>
        </p:nvSpPr>
        <p:spPr>
          <a:xfrm>
            <a:off x="2570529" y="3030725"/>
            <a:ext cx="626539" cy="350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kumimoji="1"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</a:t>
            </a:r>
          </a:p>
          <a:p>
            <a:pPr algn="ctr">
              <a:lnSpc>
                <a:spcPts val="1000"/>
              </a:lnSpc>
            </a:pPr>
            <a:r>
              <a:rPr kumimoji="1"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Servers</a:t>
            </a: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017230A7-4DC8-414E-805B-3BA50D0BC996}"/>
              </a:ext>
            </a:extLst>
          </p:cNvPr>
          <p:cNvCxnSpPr>
            <a:cxnSpLocks/>
          </p:cNvCxnSpPr>
          <p:nvPr/>
        </p:nvCxnSpPr>
        <p:spPr>
          <a:xfrm>
            <a:off x="3936067" y="3574174"/>
            <a:ext cx="0" cy="245473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68CCF3AF-4B0E-6741-8EC6-D8B9F8230A50}"/>
              </a:ext>
            </a:extLst>
          </p:cNvPr>
          <p:cNvSpPr/>
          <p:nvPr/>
        </p:nvSpPr>
        <p:spPr>
          <a:xfrm>
            <a:off x="3221475" y="3866079"/>
            <a:ext cx="1457720" cy="613324"/>
          </a:xfrm>
          <a:prstGeom prst="rect">
            <a:avLst/>
          </a:prstGeom>
          <a:noFill/>
          <a:ln w="9525">
            <a:solidFill>
              <a:srgbClr val="B9B9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33" name="그림 132">
            <a:extLst>
              <a:ext uri="{FF2B5EF4-FFF2-40B4-BE49-F238E27FC236}">
                <a16:creationId xmlns:a16="http://schemas.microsoft.com/office/drawing/2014/main" id="{2183B65C-408B-F644-B8E0-CC53C9DA01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5345" y="4025222"/>
            <a:ext cx="300348" cy="300348"/>
          </a:xfrm>
          <a:prstGeom prst="rect">
            <a:avLst/>
          </a:prstGeom>
        </p:spPr>
      </p:pic>
      <p:pic>
        <p:nvPicPr>
          <p:cNvPr id="134" name="그림 133">
            <a:extLst>
              <a:ext uri="{FF2B5EF4-FFF2-40B4-BE49-F238E27FC236}">
                <a16:creationId xmlns:a16="http://schemas.microsoft.com/office/drawing/2014/main" id="{D22DDEBF-CA85-E84F-BFCA-6ADE59E121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2228" y="4025222"/>
            <a:ext cx="300348" cy="300348"/>
          </a:xfrm>
          <a:prstGeom prst="rect">
            <a:avLst/>
          </a:prstGeom>
        </p:spPr>
      </p:pic>
      <p:sp>
        <p:nvSpPr>
          <p:cNvPr id="135" name="TextBox 134">
            <a:extLst>
              <a:ext uri="{FF2B5EF4-FFF2-40B4-BE49-F238E27FC236}">
                <a16:creationId xmlns:a16="http://schemas.microsoft.com/office/drawing/2014/main" id="{C5C3080E-0B5C-D54C-BAB5-FDC3E4A6F220}"/>
              </a:ext>
            </a:extLst>
          </p:cNvPr>
          <p:cNvSpPr txBox="1"/>
          <p:nvPr/>
        </p:nvSpPr>
        <p:spPr>
          <a:xfrm>
            <a:off x="2564425" y="4002999"/>
            <a:ext cx="638746" cy="350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kumimoji="1"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</a:t>
            </a:r>
          </a:p>
          <a:p>
            <a:pPr algn="ctr">
              <a:lnSpc>
                <a:spcPts val="1000"/>
              </a:lnSpc>
            </a:pPr>
            <a:r>
              <a:rPr kumimoji="1"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Servers</a:t>
            </a:r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7F4B18D6-1834-774C-8B90-D1FFDA9FAC5D}"/>
              </a:ext>
            </a:extLst>
          </p:cNvPr>
          <p:cNvCxnSpPr>
            <a:cxnSpLocks/>
          </p:cNvCxnSpPr>
          <p:nvPr/>
        </p:nvCxnSpPr>
        <p:spPr>
          <a:xfrm>
            <a:off x="3936067" y="4546448"/>
            <a:ext cx="0" cy="245473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BBB84B9A-BFD5-0F4E-851E-9AA6150C4E54}"/>
              </a:ext>
            </a:extLst>
          </p:cNvPr>
          <p:cNvSpPr/>
          <p:nvPr/>
        </p:nvSpPr>
        <p:spPr>
          <a:xfrm>
            <a:off x="2509506" y="4824725"/>
            <a:ext cx="2306559" cy="802620"/>
          </a:xfrm>
          <a:prstGeom prst="rect">
            <a:avLst/>
          </a:prstGeom>
          <a:noFill/>
          <a:ln w="9525">
            <a:solidFill>
              <a:srgbClr val="B9B9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38" name="그림 137">
            <a:extLst>
              <a:ext uri="{FF2B5EF4-FFF2-40B4-BE49-F238E27FC236}">
                <a16:creationId xmlns:a16="http://schemas.microsoft.com/office/drawing/2014/main" id="{AB2EBD4B-02EE-A34C-973B-7C28EC38EC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7325" y="4965218"/>
            <a:ext cx="266700" cy="266700"/>
          </a:xfrm>
          <a:prstGeom prst="rect">
            <a:avLst/>
          </a:prstGeom>
        </p:spPr>
      </p:pic>
      <p:pic>
        <p:nvPicPr>
          <p:cNvPr id="139" name="그림 138">
            <a:extLst>
              <a:ext uri="{FF2B5EF4-FFF2-40B4-BE49-F238E27FC236}">
                <a16:creationId xmlns:a16="http://schemas.microsoft.com/office/drawing/2014/main" id="{5FAC98E0-E4D7-074C-84CD-8219855B47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29435" y="4965218"/>
            <a:ext cx="266700" cy="266700"/>
          </a:xfrm>
          <a:prstGeom prst="rect">
            <a:avLst/>
          </a:prstGeom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F671C804-2703-714F-A602-0516C2EC4634}"/>
              </a:ext>
            </a:extLst>
          </p:cNvPr>
          <p:cNvSpPr txBox="1"/>
          <p:nvPr/>
        </p:nvSpPr>
        <p:spPr>
          <a:xfrm>
            <a:off x="4073422" y="5282091"/>
            <a:ext cx="414507" cy="19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50"/>
              </a:lnSpc>
            </a:pPr>
            <a:r>
              <a:rPr kumimoji="1" lang="en-US" altLang="ko-KR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NAS</a:t>
            </a:r>
            <a:endParaRPr kumimoji="1" lang="ko-KR" altLang="en-US" sz="8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89B45CC1-812E-3645-BE40-A5BF2B487920}"/>
              </a:ext>
            </a:extLst>
          </p:cNvPr>
          <p:cNvSpPr txBox="1"/>
          <p:nvPr/>
        </p:nvSpPr>
        <p:spPr>
          <a:xfrm>
            <a:off x="3299086" y="5282091"/>
            <a:ext cx="727398" cy="298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50"/>
              </a:lnSpc>
            </a:pPr>
            <a:r>
              <a:rPr kumimoji="1" lang="en-US" altLang="ko-KR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Block</a:t>
            </a:r>
          </a:p>
          <a:p>
            <a:pPr algn="ctr">
              <a:lnSpc>
                <a:spcPts val="750"/>
              </a:lnSpc>
            </a:pPr>
            <a:r>
              <a:rPr kumimoji="1" lang="en-US" altLang="ko-KR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storage</a:t>
            </a:r>
            <a:endParaRPr kumimoji="1" lang="ko-KR" altLang="en-US" sz="8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71C364E-B5A2-3643-8DCE-059B5238E18C}"/>
              </a:ext>
            </a:extLst>
          </p:cNvPr>
          <p:cNvSpPr txBox="1"/>
          <p:nvPr/>
        </p:nvSpPr>
        <p:spPr>
          <a:xfrm>
            <a:off x="3274900" y="5684286"/>
            <a:ext cx="775770" cy="222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kumimoji="1"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Storage</a:t>
            </a:r>
          </a:p>
        </p:txBody>
      </p:sp>
      <p:pic>
        <p:nvPicPr>
          <p:cNvPr id="143" name="그림 142">
            <a:extLst>
              <a:ext uri="{FF2B5EF4-FFF2-40B4-BE49-F238E27FC236}">
                <a16:creationId xmlns:a16="http://schemas.microsoft.com/office/drawing/2014/main" id="{1F9C7F9B-B2A9-4943-AB41-EFE5D14943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09231" y="4965218"/>
            <a:ext cx="266700" cy="266700"/>
          </a:xfrm>
          <a:prstGeom prst="rect">
            <a:avLst/>
          </a:prstGeom>
        </p:spPr>
      </p:pic>
      <p:sp>
        <p:nvSpPr>
          <p:cNvPr id="144" name="TextBox 143">
            <a:extLst>
              <a:ext uri="{FF2B5EF4-FFF2-40B4-BE49-F238E27FC236}">
                <a16:creationId xmlns:a16="http://schemas.microsoft.com/office/drawing/2014/main" id="{97809DC7-07C0-3042-8CC0-3638D2404F38}"/>
              </a:ext>
            </a:extLst>
          </p:cNvPr>
          <p:cNvSpPr txBox="1"/>
          <p:nvPr/>
        </p:nvSpPr>
        <p:spPr>
          <a:xfrm>
            <a:off x="2626465" y="5282091"/>
            <a:ext cx="832233" cy="298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50"/>
              </a:lnSpc>
            </a:pPr>
            <a:r>
              <a:rPr kumimoji="1" lang="en-US" altLang="ko-KR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</a:p>
          <a:p>
            <a:pPr algn="ctr">
              <a:lnSpc>
                <a:spcPts val="750"/>
              </a:lnSpc>
            </a:pPr>
            <a:r>
              <a:rPr kumimoji="1" lang="en-US" altLang="ko-KR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Storage</a:t>
            </a:r>
            <a:endParaRPr kumimoji="1" lang="ko-KR" altLang="en-US" sz="8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78C5B245-6FC1-BC4D-B44E-665922B58398}"/>
              </a:ext>
            </a:extLst>
          </p:cNvPr>
          <p:cNvCxnSpPr>
            <a:cxnSpLocks/>
          </p:cNvCxnSpPr>
          <p:nvPr/>
        </p:nvCxnSpPr>
        <p:spPr>
          <a:xfrm flipH="1">
            <a:off x="4797580" y="783778"/>
            <a:ext cx="447899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3FB9AE8F-6A50-2B4B-9BA8-38C23175F5F1}"/>
              </a:ext>
            </a:extLst>
          </p:cNvPr>
          <p:cNvCxnSpPr>
            <a:cxnSpLocks/>
          </p:cNvCxnSpPr>
          <p:nvPr/>
        </p:nvCxnSpPr>
        <p:spPr>
          <a:xfrm flipH="1">
            <a:off x="3936443" y="1710652"/>
            <a:ext cx="4202260" cy="0"/>
          </a:xfrm>
          <a:prstGeom prst="straightConnector1">
            <a:avLst/>
          </a:prstGeom>
          <a:ln w="9525"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DBA8F87E-4607-4F4D-AEBC-002799EDC55A}"/>
              </a:ext>
            </a:extLst>
          </p:cNvPr>
          <p:cNvCxnSpPr>
            <a:cxnSpLocks/>
          </p:cNvCxnSpPr>
          <p:nvPr/>
        </p:nvCxnSpPr>
        <p:spPr>
          <a:xfrm flipV="1">
            <a:off x="3936441" y="1708425"/>
            <a:ext cx="0" cy="549492"/>
          </a:xfrm>
          <a:prstGeom prst="straightConnector1">
            <a:avLst/>
          </a:prstGeom>
          <a:ln w="9525"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48A3D1BA-022A-274D-BCB2-D2F4BCB21DEF}"/>
              </a:ext>
            </a:extLst>
          </p:cNvPr>
          <p:cNvCxnSpPr>
            <a:cxnSpLocks/>
          </p:cNvCxnSpPr>
          <p:nvPr/>
        </p:nvCxnSpPr>
        <p:spPr>
          <a:xfrm flipV="1">
            <a:off x="5663476" y="1035424"/>
            <a:ext cx="0" cy="67954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5FA1244A-A078-3741-8A9F-2000C138A72D}"/>
              </a:ext>
            </a:extLst>
          </p:cNvPr>
          <p:cNvCxnSpPr>
            <a:cxnSpLocks/>
          </p:cNvCxnSpPr>
          <p:nvPr/>
        </p:nvCxnSpPr>
        <p:spPr>
          <a:xfrm flipH="1">
            <a:off x="5741884" y="1329497"/>
            <a:ext cx="447899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02588595-02D5-704B-A477-431C916983BA}"/>
              </a:ext>
            </a:extLst>
          </p:cNvPr>
          <p:cNvSpPr/>
          <p:nvPr/>
        </p:nvSpPr>
        <p:spPr>
          <a:xfrm>
            <a:off x="6246790" y="1016080"/>
            <a:ext cx="1252752" cy="605118"/>
          </a:xfrm>
          <a:prstGeom prst="rect">
            <a:avLst/>
          </a:prstGeom>
          <a:solidFill>
            <a:schemeClr val="bg1"/>
          </a:solidFill>
          <a:ln w="9525">
            <a:solidFill>
              <a:srgbClr val="B9B9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58" name="그림 157">
            <a:extLst>
              <a:ext uri="{FF2B5EF4-FFF2-40B4-BE49-F238E27FC236}">
                <a16:creationId xmlns:a16="http://schemas.microsoft.com/office/drawing/2014/main" id="{A54D0E39-2AD5-AC42-8872-31ECC8C657B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88039" y="1112267"/>
            <a:ext cx="266787" cy="266787"/>
          </a:xfrm>
          <a:prstGeom prst="rect">
            <a:avLst/>
          </a:prstGeom>
        </p:spPr>
      </p:pic>
      <p:pic>
        <p:nvPicPr>
          <p:cNvPr id="159" name="그림 158">
            <a:extLst>
              <a:ext uri="{FF2B5EF4-FFF2-40B4-BE49-F238E27FC236}">
                <a16:creationId xmlns:a16="http://schemas.microsoft.com/office/drawing/2014/main" id="{57299A51-B14D-5147-8065-459E0729533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47610" y="1153734"/>
            <a:ext cx="275779" cy="183852"/>
          </a:xfrm>
          <a:prstGeom prst="rect">
            <a:avLst/>
          </a:prstGeom>
        </p:spPr>
      </p:pic>
      <p:sp>
        <p:nvSpPr>
          <p:cNvPr id="160" name="TextBox 159">
            <a:extLst>
              <a:ext uri="{FF2B5EF4-FFF2-40B4-BE49-F238E27FC236}">
                <a16:creationId xmlns:a16="http://schemas.microsoft.com/office/drawing/2014/main" id="{F0A2AEB3-03FD-7447-92D5-950B1928C92A}"/>
              </a:ext>
            </a:extLst>
          </p:cNvPr>
          <p:cNvSpPr txBox="1"/>
          <p:nvPr/>
        </p:nvSpPr>
        <p:spPr>
          <a:xfrm>
            <a:off x="6269482" y="1396357"/>
            <a:ext cx="710301" cy="19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50"/>
              </a:lnSpc>
            </a:pPr>
            <a:r>
              <a:rPr kumimoji="1" lang="en" altLang="ko-KR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</a:t>
            </a:r>
            <a:r>
              <a:rPr kumimoji="1" lang="en-US" altLang="ko-KR" sz="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</a:t>
            </a:r>
            <a:r>
              <a:rPr kumimoji="1" lang="en-US" altLang="ko-KR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-DDoS</a:t>
            </a:r>
            <a:endParaRPr kumimoji="1" lang="ko-KR" altLang="en-US" sz="8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8E59DF3C-6D92-234A-8E92-45436097BA31}"/>
              </a:ext>
            </a:extLst>
          </p:cNvPr>
          <p:cNvSpPr txBox="1"/>
          <p:nvPr/>
        </p:nvSpPr>
        <p:spPr>
          <a:xfrm>
            <a:off x="6882183" y="1387868"/>
            <a:ext cx="568267" cy="19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50"/>
              </a:lnSpc>
            </a:pPr>
            <a:r>
              <a:rPr kumimoji="1" lang="en-US" altLang="ko-KR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IDS</a:t>
            </a:r>
            <a:endParaRPr kumimoji="1" lang="ko-KR" altLang="en-US" sz="8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296CED47-DB49-6B40-B92F-D532C8030FCC}"/>
              </a:ext>
            </a:extLst>
          </p:cNvPr>
          <p:cNvSpPr/>
          <p:nvPr/>
        </p:nvSpPr>
        <p:spPr>
          <a:xfrm>
            <a:off x="7153573" y="1969033"/>
            <a:ext cx="2728534" cy="2822886"/>
          </a:xfrm>
          <a:prstGeom prst="rect">
            <a:avLst/>
          </a:prstGeom>
          <a:solidFill>
            <a:schemeClr val="bg1"/>
          </a:solidFill>
          <a:ln w="9525">
            <a:solidFill>
              <a:srgbClr val="12ADE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ECE2D5FE-854B-1A4D-B9C0-73599329D5FA}"/>
              </a:ext>
            </a:extLst>
          </p:cNvPr>
          <p:cNvCxnSpPr>
            <a:cxnSpLocks/>
          </p:cNvCxnSpPr>
          <p:nvPr/>
        </p:nvCxnSpPr>
        <p:spPr>
          <a:xfrm flipH="1">
            <a:off x="4840475" y="2824870"/>
            <a:ext cx="2515908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C1A971C7-371A-DE4F-972D-7DCA697EA8AE}"/>
              </a:ext>
            </a:extLst>
          </p:cNvPr>
          <p:cNvSpPr/>
          <p:nvPr/>
        </p:nvSpPr>
        <p:spPr>
          <a:xfrm>
            <a:off x="7370663" y="2366102"/>
            <a:ext cx="2294355" cy="897960"/>
          </a:xfrm>
          <a:prstGeom prst="rect">
            <a:avLst/>
          </a:prstGeom>
          <a:noFill/>
          <a:ln w="9525">
            <a:solidFill>
              <a:srgbClr val="B9B9B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ED227B73-D6E1-A948-A19F-ACB8CA492F56}"/>
              </a:ext>
            </a:extLst>
          </p:cNvPr>
          <p:cNvSpPr/>
          <p:nvPr/>
        </p:nvSpPr>
        <p:spPr>
          <a:xfrm>
            <a:off x="7515682" y="2500265"/>
            <a:ext cx="2004781" cy="613324"/>
          </a:xfrm>
          <a:prstGeom prst="rect">
            <a:avLst/>
          </a:prstGeom>
          <a:noFill/>
          <a:ln w="9525">
            <a:solidFill>
              <a:srgbClr val="B9B9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66" name="그림 165">
            <a:extLst>
              <a:ext uri="{FF2B5EF4-FFF2-40B4-BE49-F238E27FC236}">
                <a16:creationId xmlns:a16="http://schemas.microsoft.com/office/drawing/2014/main" id="{FA3EE96D-B8EB-814E-A42C-01523D3B629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97336" y="2607872"/>
            <a:ext cx="351936" cy="405492"/>
          </a:xfrm>
          <a:prstGeom prst="rect">
            <a:avLst/>
          </a:prstGeom>
        </p:spPr>
      </p:pic>
      <p:pic>
        <p:nvPicPr>
          <p:cNvPr id="167" name="그림 166">
            <a:extLst>
              <a:ext uri="{FF2B5EF4-FFF2-40B4-BE49-F238E27FC236}">
                <a16:creationId xmlns:a16="http://schemas.microsoft.com/office/drawing/2014/main" id="{129E93E4-1DC2-144E-A28E-F8FCAD78793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05336" y="2607872"/>
            <a:ext cx="351936" cy="405492"/>
          </a:xfrm>
          <a:prstGeom prst="rect">
            <a:avLst/>
          </a:prstGeom>
        </p:spPr>
      </p:pic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53259AB1-65CF-9A4A-997E-16BBC47FCBC4}"/>
              </a:ext>
            </a:extLst>
          </p:cNvPr>
          <p:cNvSpPr/>
          <p:nvPr/>
        </p:nvSpPr>
        <p:spPr>
          <a:xfrm>
            <a:off x="7370663" y="3912780"/>
            <a:ext cx="2294355" cy="650088"/>
          </a:xfrm>
          <a:prstGeom prst="rect">
            <a:avLst/>
          </a:prstGeom>
          <a:noFill/>
          <a:ln w="9525">
            <a:solidFill>
              <a:srgbClr val="B9B9B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69" name="그림 168">
            <a:extLst>
              <a:ext uri="{FF2B5EF4-FFF2-40B4-BE49-F238E27FC236}">
                <a16:creationId xmlns:a16="http://schemas.microsoft.com/office/drawing/2014/main" id="{149EFC83-5BED-0B48-8CB6-CFE327E0F0F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97336" y="4030272"/>
            <a:ext cx="351936" cy="405492"/>
          </a:xfrm>
          <a:prstGeom prst="rect">
            <a:avLst/>
          </a:prstGeom>
        </p:spPr>
      </p:pic>
      <p:pic>
        <p:nvPicPr>
          <p:cNvPr id="170" name="그림 169">
            <a:extLst>
              <a:ext uri="{FF2B5EF4-FFF2-40B4-BE49-F238E27FC236}">
                <a16:creationId xmlns:a16="http://schemas.microsoft.com/office/drawing/2014/main" id="{82DA2224-3A4F-9F4F-842F-B733137B380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05336" y="4030272"/>
            <a:ext cx="351936" cy="405492"/>
          </a:xfrm>
          <a:prstGeom prst="rect">
            <a:avLst/>
          </a:prstGeom>
        </p:spPr>
      </p:pic>
      <p:sp>
        <p:nvSpPr>
          <p:cNvPr id="171" name="TextBox 170">
            <a:extLst>
              <a:ext uri="{FF2B5EF4-FFF2-40B4-BE49-F238E27FC236}">
                <a16:creationId xmlns:a16="http://schemas.microsoft.com/office/drawing/2014/main" id="{179D7D3F-6789-4C42-B8E3-3F967C115BE8}"/>
              </a:ext>
            </a:extLst>
          </p:cNvPr>
          <p:cNvSpPr txBox="1"/>
          <p:nvPr/>
        </p:nvSpPr>
        <p:spPr>
          <a:xfrm>
            <a:off x="8242703" y="3473174"/>
            <a:ext cx="875605" cy="222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kumimoji="1"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Fire Wall</a:t>
            </a:r>
            <a:endParaRPr kumimoji="1"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3E4B8B53-B5A3-9044-98B6-822669AF40C0}"/>
              </a:ext>
            </a:extLst>
          </p:cNvPr>
          <p:cNvCxnSpPr>
            <a:cxnSpLocks/>
          </p:cNvCxnSpPr>
          <p:nvPr/>
        </p:nvCxnSpPr>
        <p:spPr>
          <a:xfrm>
            <a:off x="8131821" y="3130161"/>
            <a:ext cx="0" cy="735918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3" name="그림 172">
            <a:extLst>
              <a:ext uri="{FF2B5EF4-FFF2-40B4-BE49-F238E27FC236}">
                <a16:creationId xmlns:a16="http://schemas.microsoft.com/office/drawing/2014/main" id="{A10E9410-E796-A943-85B3-2309E273445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004759" y="3362398"/>
            <a:ext cx="267330" cy="342182"/>
          </a:xfrm>
          <a:prstGeom prst="rect">
            <a:avLst/>
          </a:prstGeom>
        </p:spPr>
      </p:pic>
      <p:sp>
        <p:nvSpPr>
          <p:cNvPr id="176" name="TextBox 175">
            <a:extLst>
              <a:ext uri="{FF2B5EF4-FFF2-40B4-BE49-F238E27FC236}">
                <a16:creationId xmlns:a16="http://schemas.microsoft.com/office/drawing/2014/main" id="{88780CA5-4585-C54E-A6D4-D9CA28B47CAD}"/>
              </a:ext>
            </a:extLst>
          </p:cNvPr>
          <p:cNvSpPr txBox="1"/>
          <p:nvPr/>
        </p:nvSpPr>
        <p:spPr>
          <a:xfrm>
            <a:off x="8744291" y="2689289"/>
            <a:ext cx="580070" cy="222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kumimoji="1" lang="en-US" altLang="ko-KR" sz="10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Servers</a:t>
            </a:r>
            <a:endParaRPr kumimoji="1" lang="ko-KR" altLang="en-US" sz="1000" b="1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EC355104-CF0F-FF42-8E45-001370E2587E}"/>
              </a:ext>
            </a:extLst>
          </p:cNvPr>
          <p:cNvSpPr txBox="1"/>
          <p:nvPr/>
        </p:nvSpPr>
        <p:spPr>
          <a:xfrm>
            <a:off x="8687640" y="4132009"/>
            <a:ext cx="808400" cy="222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kumimoji="1" lang="en-US" altLang="ko-KR" sz="10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DB Servers</a:t>
            </a:r>
            <a:endParaRPr kumimoji="1" lang="ko-KR" altLang="en-US" sz="1000" b="1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AE6CF802-EEE9-9F49-A402-DDB8562BD4AB}"/>
              </a:ext>
            </a:extLst>
          </p:cNvPr>
          <p:cNvSpPr txBox="1"/>
          <p:nvPr/>
        </p:nvSpPr>
        <p:spPr>
          <a:xfrm>
            <a:off x="5490365" y="2882329"/>
            <a:ext cx="1165773" cy="222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kumimoji="1" lang="en-US" altLang="ko-KR" sz="10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Private Subnet</a:t>
            </a:r>
            <a:endParaRPr kumimoji="1" lang="ko-KR" altLang="en-US" sz="1000" b="1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A30E0162-5DD4-6C42-9954-7CE81BFB4C4D}"/>
              </a:ext>
            </a:extLst>
          </p:cNvPr>
          <p:cNvSpPr txBox="1"/>
          <p:nvPr/>
        </p:nvSpPr>
        <p:spPr>
          <a:xfrm>
            <a:off x="8100562" y="699019"/>
            <a:ext cx="572257" cy="222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000"/>
              </a:lnSpc>
            </a:pPr>
            <a:r>
              <a:rPr kumimoji="1"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Admin</a:t>
            </a:r>
            <a:endParaRPr kumimoji="1"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9" name="직선 화살표 연결선 188">
            <a:extLst>
              <a:ext uri="{FF2B5EF4-FFF2-40B4-BE49-F238E27FC236}">
                <a16:creationId xmlns:a16="http://schemas.microsoft.com/office/drawing/2014/main" id="{70719927-31FF-2B4E-8850-D0C8189363F5}"/>
              </a:ext>
            </a:extLst>
          </p:cNvPr>
          <p:cNvCxnSpPr>
            <a:cxnSpLocks/>
          </p:cNvCxnSpPr>
          <p:nvPr/>
        </p:nvCxnSpPr>
        <p:spPr>
          <a:xfrm flipV="1">
            <a:off x="8132521" y="1710653"/>
            <a:ext cx="0" cy="655448"/>
          </a:xfrm>
          <a:prstGeom prst="straightConnector1">
            <a:avLst/>
          </a:prstGeom>
          <a:ln w="9525"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ADE1BF18-AEF1-5D40-8CEE-2072442D0E71}"/>
              </a:ext>
            </a:extLst>
          </p:cNvPr>
          <p:cNvSpPr/>
          <p:nvPr/>
        </p:nvSpPr>
        <p:spPr>
          <a:xfrm>
            <a:off x="8441059" y="5449928"/>
            <a:ext cx="1437105" cy="767951"/>
          </a:xfrm>
          <a:prstGeom prst="rect">
            <a:avLst/>
          </a:prstGeom>
          <a:solidFill>
            <a:schemeClr val="bg1"/>
          </a:solidFill>
          <a:ln w="9525">
            <a:solidFill>
              <a:srgbClr val="12ADE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4518168B-B745-4D47-A819-641CB8726140}"/>
              </a:ext>
            </a:extLst>
          </p:cNvPr>
          <p:cNvSpPr txBox="1"/>
          <p:nvPr/>
        </p:nvSpPr>
        <p:spPr>
          <a:xfrm>
            <a:off x="3529435" y="5991117"/>
            <a:ext cx="1502880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NAVER Cloud Platform</a:t>
            </a:r>
            <a:endParaRPr kumimoji="1" lang="ko-KR" altLang="en-US" sz="1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3214ED40-47D2-B34B-83E6-2DDFDD6E66CF}"/>
              </a:ext>
            </a:extLst>
          </p:cNvPr>
          <p:cNvSpPr txBox="1"/>
          <p:nvPr/>
        </p:nvSpPr>
        <p:spPr>
          <a:xfrm>
            <a:off x="7147712" y="4788393"/>
            <a:ext cx="1136403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NBP Data</a:t>
            </a:r>
            <a:r>
              <a:rPr kumimoji="1" lang="ko-KR" altLang="en-US" sz="1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ko-KR" sz="1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Center</a:t>
            </a:r>
            <a:endParaRPr kumimoji="1" lang="ko-KR" altLang="en-US" sz="1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FEDA72B0-AE2F-8E42-A975-E76B2AD5C446}"/>
              </a:ext>
            </a:extLst>
          </p:cNvPr>
          <p:cNvSpPr txBox="1"/>
          <p:nvPr/>
        </p:nvSpPr>
        <p:spPr>
          <a:xfrm>
            <a:off x="8436662" y="6207752"/>
            <a:ext cx="1446435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External Applications</a:t>
            </a:r>
            <a:endParaRPr kumimoji="1" lang="ko-KR" altLang="en-US" sz="1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0C6D58F5-6CC0-1D47-8E83-EE359F0BCC70}"/>
              </a:ext>
            </a:extLst>
          </p:cNvPr>
          <p:cNvSpPr txBox="1"/>
          <p:nvPr/>
        </p:nvSpPr>
        <p:spPr>
          <a:xfrm>
            <a:off x="9045051" y="5670108"/>
            <a:ext cx="684056" cy="350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kumimoji="1"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Payment</a:t>
            </a:r>
          </a:p>
          <a:p>
            <a:pPr algn="ctr">
              <a:lnSpc>
                <a:spcPts val="1000"/>
              </a:lnSpc>
            </a:pPr>
            <a:r>
              <a:rPr kumimoji="1"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Gateway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6B4C4A89-F1CB-CB4B-A169-9B1B2F1A7FC3}"/>
              </a:ext>
            </a:extLst>
          </p:cNvPr>
          <p:cNvSpPr txBox="1"/>
          <p:nvPr/>
        </p:nvSpPr>
        <p:spPr>
          <a:xfrm>
            <a:off x="9270026" y="4986675"/>
            <a:ext cx="727984" cy="350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kumimoji="1" lang="en-US" altLang="ko-KR" sz="10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Dedicated</a:t>
            </a:r>
          </a:p>
          <a:p>
            <a:pPr algn="ctr">
              <a:lnSpc>
                <a:spcPts val="1000"/>
              </a:lnSpc>
            </a:pPr>
            <a:r>
              <a:rPr kumimoji="1" lang="en-US" altLang="ko-KR" sz="10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line</a:t>
            </a:r>
            <a:endParaRPr kumimoji="1" lang="ko-KR" altLang="en-US" sz="1000" b="1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F5E253E8-F4F0-584F-B84C-AACCB8EB7AF6}"/>
              </a:ext>
            </a:extLst>
          </p:cNvPr>
          <p:cNvSpPr/>
          <p:nvPr/>
        </p:nvSpPr>
        <p:spPr>
          <a:xfrm>
            <a:off x="9006154" y="4977233"/>
            <a:ext cx="273753" cy="273753"/>
          </a:xfrm>
          <a:prstGeom prst="ellipse">
            <a:avLst/>
          </a:prstGeom>
          <a:solidFill>
            <a:schemeClr val="bg1"/>
          </a:solidFill>
          <a:ln>
            <a:solidFill>
              <a:srgbClr val="B9CB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99" name="그림 198">
            <a:extLst>
              <a:ext uri="{FF2B5EF4-FFF2-40B4-BE49-F238E27FC236}">
                <a16:creationId xmlns:a16="http://schemas.microsoft.com/office/drawing/2014/main" id="{9C6DFA8C-6F3D-5547-9459-B5EDB8AAC19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054849" y="5012361"/>
            <a:ext cx="176363" cy="203496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2A7B3CF4-2F6C-824A-890F-44C98E9511C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756192" y="2026588"/>
            <a:ext cx="266700" cy="266700"/>
          </a:xfrm>
          <a:prstGeom prst="rect">
            <a:avLst/>
          </a:prstGeom>
        </p:spPr>
      </p:pic>
      <p:cxnSp>
        <p:nvCxnSpPr>
          <p:cNvPr id="213" name="직선 화살표 연결선 212">
            <a:extLst>
              <a:ext uri="{FF2B5EF4-FFF2-40B4-BE49-F238E27FC236}">
                <a16:creationId xmlns:a16="http://schemas.microsoft.com/office/drawing/2014/main" id="{3A28F2EF-6380-584C-A7D0-4DED1E761E49}"/>
              </a:ext>
            </a:extLst>
          </p:cNvPr>
          <p:cNvCxnSpPr>
            <a:cxnSpLocks/>
            <a:endCxn id="298" idx="2"/>
          </p:cNvCxnSpPr>
          <p:nvPr/>
        </p:nvCxnSpPr>
        <p:spPr>
          <a:xfrm flipV="1">
            <a:off x="8889542" y="1018777"/>
            <a:ext cx="4723" cy="1036386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원통[C] 209">
            <a:extLst>
              <a:ext uri="{FF2B5EF4-FFF2-40B4-BE49-F238E27FC236}">
                <a16:creationId xmlns:a16="http://schemas.microsoft.com/office/drawing/2014/main" id="{42D68357-F4F8-1A4C-8F8E-DBA846E575C2}"/>
              </a:ext>
            </a:extLst>
          </p:cNvPr>
          <p:cNvSpPr/>
          <p:nvPr/>
        </p:nvSpPr>
        <p:spPr>
          <a:xfrm rot="16200000">
            <a:off x="8751345" y="905863"/>
            <a:ext cx="260896" cy="1171099"/>
          </a:xfrm>
          <a:prstGeom prst="can">
            <a:avLst/>
          </a:prstGeom>
          <a:gradFill>
            <a:gsLst>
              <a:gs pos="50000">
                <a:schemeClr val="accent1">
                  <a:lumMod val="0"/>
                  <a:lumOff val="100000"/>
                </a:schemeClr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0"/>
          </a:gra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60FEF2A6-51B9-6B49-BDF2-FEEB82C8B513}"/>
              </a:ext>
            </a:extLst>
          </p:cNvPr>
          <p:cNvSpPr txBox="1"/>
          <p:nvPr/>
        </p:nvSpPr>
        <p:spPr>
          <a:xfrm>
            <a:off x="8346472" y="1396357"/>
            <a:ext cx="1072785" cy="222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kumimoji="1" lang="en-US" altLang="ko-KR" sz="10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Secure tunnel</a:t>
            </a:r>
            <a:endParaRPr kumimoji="1" lang="ko-KR" altLang="en-US" sz="1000" b="1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CE405E67-8CA8-7D49-8484-4EF6D30F8198}"/>
              </a:ext>
            </a:extLst>
          </p:cNvPr>
          <p:cNvGrpSpPr/>
          <p:nvPr/>
        </p:nvGrpSpPr>
        <p:grpSpPr>
          <a:xfrm rot="16200000">
            <a:off x="8404439" y="2051448"/>
            <a:ext cx="218920" cy="410385"/>
            <a:chOff x="8764723" y="4283479"/>
            <a:chExt cx="603813" cy="1182750"/>
          </a:xfrm>
        </p:grpSpPr>
        <p:cxnSp>
          <p:nvCxnSpPr>
            <p:cNvPr id="172" name="직선 화살표 연결선 171">
              <a:extLst>
                <a:ext uri="{FF2B5EF4-FFF2-40B4-BE49-F238E27FC236}">
                  <a16:creationId xmlns:a16="http://schemas.microsoft.com/office/drawing/2014/main" id="{19512CD5-FFA7-7448-BC72-C82B7927BF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723" y="4283479"/>
              <a:ext cx="603813" cy="1"/>
            </a:xfrm>
            <a:prstGeom prst="straightConnector1">
              <a:avLst/>
            </a:prstGeom>
            <a:ln w="9525">
              <a:headEnd type="triangle" w="sm" len="sm"/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직선 화살표 연결선 174">
              <a:extLst>
                <a:ext uri="{FF2B5EF4-FFF2-40B4-BE49-F238E27FC236}">
                  <a16:creationId xmlns:a16="http://schemas.microsoft.com/office/drawing/2014/main" id="{BAA7CEFB-7AEF-FB40-8D33-4FD6D84F13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68536" y="4283798"/>
              <a:ext cx="0" cy="1182431"/>
            </a:xfrm>
            <a:prstGeom prst="straightConnector1">
              <a:avLst/>
            </a:prstGeom>
            <a:ln w="9525">
              <a:headEnd type="triangle" w="sm" len="sm"/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9" name="TextBox 178">
            <a:extLst>
              <a:ext uri="{FF2B5EF4-FFF2-40B4-BE49-F238E27FC236}">
                <a16:creationId xmlns:a16="http://schemas.microsoft.com/office/drawing/2014/main" id="{6AB10AEC-79AC-C84A-8CF2-2CD81BCC7326}"/>
              </a:ext>
            </a:extLst>
          </p:cNvPr>
          <p:cNvSpPr txBox="1"/>
          <p:nvPr/>
        </p:nvSpPr>
        <p:spPr>
          <a:xfrm>
            <a:off x="8927773" y="2005455"/>
            <a:ext cx="568267" cy="350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kumimoji="1"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IPSec</a:t>
            </a:r>
          </a:p>
          <a:p>
            <a:pPr algn="ctr">
              <a:lnSpc>
                <a:spcPts val="1000"/>
              </a:lnSpc>
            </a:pPr>
            <a:r>
              <a:rPr kumimoji="1"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VPN</a:t>
            </a:r>
            <a:endParaRPr kumimoji="1"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95" name="그래픽 294" descr="흐림">
            <a:extLst>
              <a:ext uri="{FF2B5EF4-FFF2-40B4-BE49-F238E27FC236}">
                <a16:creationId xmlns:a16="http://schemas.microsoft.com/office/drawing/2014/main" id="{B29A1768-1A63-624F-ADE2-B046C03F38D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335349" y="380653"/>
            <a:ext cx="667481" cy="757883"/>
          </a:xfrm>
          <a:prstGeom prst="rect">
            <a:avLst/>
          </a:prstGeom>
        </p:spPr>
      </p:pic>
      <p:sp>
        <p:nvSpPr>
          <p:cNvPr id="296" name="TextBox 295">
            <a:extLst>
              <a:ext uri="{FF2B5EF4-FFF2-40B4-BE49-F238E27FC236}">
                <a16:creationId xmlns:a16="http://schemas.microsoft.com/office/drawing/2014/main" id="{868AE919-4D81-DB49-93ED-C74807F01D49}"/>
              </a:ext>
            </a:extLst>
          </p:cNvPr>
          <p:cNvSpPr txBox="1"/>
          <p:nvPr/>
        </p:nvSpPr>
        <p:spPr>
          <a:xfrm>
            <a:off x="5245479" y="725974"/>
            <a:ext cx="832233" cy="222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kumimoji="1" lang="en-US" altLang="ko-KR" sz="10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Internet</a:t>
            </a:r>
            <a:endParaRPr kumimoji="1" lang="ko-KR" altLang="en-US" sz="1000" b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97" name="그래픽 296" descr="흐림">
            <a:extLst>
              <a:ext uri="{FF2B5EF4-FFF2-40B4-BE49-F238E27FC236}">
                <a16:creationId xmlns:a16="http://schemas.microsoft.com/office/drawing/2014/main" id="{0E4510E9-C891-FB48-9BE8-F6AE99AFED5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728346" y="1107446"/>
            <a:ext cx="331784" cy="405226"/>
          </a:xfrm>
          <a:prstGeom prst="rect">
            <a:avLst/>
          </a:prstGeom>
        </p:spPr>
      </p:pic>
      <p:pic>
        <p:nvPicPr>
          <p:cNvPr id="122" name="그림 121">
            <a:extLst>
              <a:ext uri="{FF2B5EF4-FFF2-40B4-BE49-F238E27FC236}">
                <a16:creationId xmlns:a16="http://schemas.microsoft.com/office/drawing/2014/main" id="{95931664-8FC2-BD4E-A7EA-E2363652665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941245" y="615890"/>
            <a:ext cx="402887" cy="402887"/>
          </a:xfrm>
          <a:prstGeom prst="rect">
            <a:avLst/>
          </a:prstGeom>
        </p:spPr>
      </p:pic>
      <p:pic>
        <p:nvPicPr>
          <p:cNvPr id="298" name="그림 297">
            <a:extLst>
              <a:ext uri="{FF2B5EF4-FFF2-40B4-BE49-F238E27FC236}">
                <a16:creationId xmlns:a16="http://schemas.microsoft.com/office/drawing/2014/main" id="{27D35ECC-6B97-1F47-9076-3FA5D79E340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692821" y="615890"/>
            <a:ext cx="402887" cy="402887"/>
          </a:xfrm>
          <a:prstGeom prst="rect">
            <a:avLst/>
          </a:prstGeom>
        </p:spPr>
      </p:pic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FFF7E866-389E-4F4D-8FEE-B54267F7BE45}"/>
              </a:ext>
            </a:extLst>
          </p:cNvPr>
          <p:cNvSpPr/>
          <p:nvPr/>
        </p:nvSpPr>
        <p:spPr>
          <a:xfrm>
            <a:off x="2940983" y="1267517"/>
            <a:ext cx="402884" cy="396761"/>
          </a:xfrm>
          <a:prstGeom prst="rect">
            <a:avLst/>
          </a:prstGeom>
          <a:solidFill>
            <a:srgbClr val="EBF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CA80FEE-28AF-744E-945E-4B7885EB322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009075" y="1329497"/>
            <a:ext cx="266700" cy="266700"/>
          </a:xfrm>
          <a:prstGeom prst="rect">
            <a:avLst/>
          </a:prstGeom>
        </p:spPr>
      </p:pic>
      <p:sp>
        <p:nvSpPr>
          <p:cNvPr id="299" name="TextBox 298">
            <a:extLst>
              <a:ext uri="{FF2B5EF4-FFF2-40B4-BE49-F238E27FC236}">
                <a16:creationId xmlns:a16="http://schemas.microsoft.com/office/drawing/2014/main" id="{556F7677-9896-234C-A4D3-CFE43DF8BC5E}"/>
              </a:ext>
            </a:extLst>
          </p:cNvPr>
          <p:cNvSpPr txBox="1"/>
          <p:nvPr/>
        </p:nvSpPr>
        <p:spPr>
          <a:xfrm>
            <a:off x="90802" y="62823"/>
            <a:ext cx="2878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NanumSquareOTF Bold" panose="020B0600000101010101" pitchFamily="34" charset="-127"/>
                <a:cs typeface="Calibri" panose="020F0502020204030204" pitchFamily="34" charset="0"/>
              </a:rPr>
              <a:t>Hybrid Cloud Hosting</a:t>
            </a:r>
            <a:endParaRPr kumimoji="1"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NanumSquareOTF Bold" panose="020B0600000101010101" pitchFamily="34" charset="-127"/>
              <a:cs typeface="Calibri" panose="020F0502020204030204" pitchFamily="34" charset="0"/>
            </a:endParaRP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A1F94FA9-2F85-5449-B186-7430B5C8ED27}"/>
              </a:ext>
            </a:extLst>
          </p:cNvPr>
          <p:cNvGrpSpPr/>
          <p:nvPr/>
        </p:nvGrpSpPr>
        <p:grpSpPr>
          <a:xfrm>
            <a:off x="-24000" y="6649403"/>
            <a:ext cx="12240000" cy="221154"/>
            <a:chOff x="-24000" y="6656898"/>
            <a:chExt cx="12240154" cy="221154"/>
          </a:xfrm>
        </p:grpSpPr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id="{1B26E784-944B-E047-9094-F239494D4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10321164" y="6684185"/>
              <a:ext cx="1616742" cy="135355"/>
            </a:xfrm>
            <a:prstGeom prst="rect">
              <a:avLst/>
            </a:prstGeom>
          </p:spPr>
        </p:pic>
        <p:pic>
          <p:nvPicPr>
            <p:cNvPr id="84" name="그림 83">
              <a:extLst>
                <a:ext uri="{FF2B5EF4-FFF2-40B4-BE49-F238E27FC236}">
                  <a16:creationId xmlns:a16="http://schemas.microsoft.com/office/drawing/2014/main" id="{2F95FE7B-D656-AC4A-944C-76A263E240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-24000" y="6665417"/>
              <a:ext cx="12240154" cy="212635"/>
            </a:xfrm>
            <a:prstGeom prst="rect">
              <a:avLst/>
            </a:prstGeom>
          </p:spPr>
        </p:pic>
        <p:pic>
          <p:nvPicPr>
            <p:cNvPr id="85" name="그림 84">
              <a:extLst>
                <a:ext uri="{FF2B5EF4-FFF2-40B4-BE49-F238E27FC236}">
                  <a16:creationId xmlns:a16="http://schemas.microsoft.com/office/drawing/2014/main" id="{D02CC83A-F527-244D-9DC6-02C640EF4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160864" y="6702799"/>
              <a:ext cx="1573047" cy="135355"/>
            </a:xfrm>
            <a:prstGeom prst="rect">
              <a:avLst/>
            </a:prstGeom>
          </p:spPr>
        </p:pic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381BB4D5-9FE1-0C4F-8A8E-117E759B0967}"/>
                </a:ext>
              </a:extLst>
            </p:cNvPr>
            <p:cNvSpPr/>
            <p:nvPr/>
          </p:nvSpPr>
          <p:spPr>
            <a:xfrm>
              <a:off x="9157454" y="6656898"/>
              <a:ext cx="2988000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800" dirty="0">
                  <a:solidFill>
                    <a:schemeClr val="bg1"/>
                  </a:solidFill>
                  <a:latin typeface="Nanum Square"/>
                </a:rPr>
                <a:t>© </a:t>
              </a:r>
              <a:r>
                <a:rPr lang="en" altLang="ko-KR" sz="800" dirty="0">
                  <a:solidFill>
                    <a:schemeClr val="bg1"/>
                  </a:solidFill>
                  <a:latin typeface="Nanum Square"/>
                </a:rPr>
                <a:t>NAVER Cloud Corp. All Rights Reserved.</a:t>
              </a:r>
            </a:p>
          </p:txBody>
        </p:sp>
      </p:grpSp>
      <p:pic>
        <p:nvPicPr>
          <p:cNvPr id="87" name="그림 86">
            <a:extLst>
              <a:ext uri="{FF2B5EF4-FFF2-40B4-BE49-F238E27FC236}">
                <a16:creationId xmlns:a16="http://schemas.microsoft.com/office/drawing/2014/main" id="{CFB794C2-77F0-C147-819A-4A5ED15CB3D1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76" t="77908" r="23764" b="17557"/>
          <a:stretch/>
        </p:blipFill>
        <p:spPr>
          <a:xfrm>
            <a:off x="8675895" y="5648231"/>
            <a:ext cx="367200" cy="3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9661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A396301-D64A-1B44-88BB-B7DE48D54463}"/>
              </a:ext>
            </a:extLst>
          </p:cNvPr>
          <p:cNvSpPr/>
          <p:nvPr/>
        </p:nvSpPr>
        <p:spPr>
          <a:xfrm>
            <a:off x="2134990" y="528689"/>
            <a:ext cx="9101401" cy="5757862"/>
          </a:xfrm>
          <a:prstGeom prst="rect">
            <a:avLst/>
          </a:prstGeom>
          <a:solidFill>
            <a:schemeClr val="bg1"/>
          </a:solidFill>
          <a:ln w="9525">
            <a:solidFill>
              <a:srgbClr val="12ADE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31C4EB3-913E-AE4D-B6A1-9E0D09FA28AA}"/>
              </a:ext>
            </a:extLst>
          </p:cNvPr>
          <p:cNvSpPr/>
          <p:nvPr/>
        </p:nvSpPr>
        <p:spPr>
          <a:xfrm>
            <a:off x="3932212" y="999765"/>
            <a:ext cx="1581884" cy="1090073"/>
          </a:xfrm>
          <a:prstGeom prst="rect">
            <a:avLst/>
          </a:prstGeom>
          <a:noFill/>
          <a:ln w="9525">
            <a:solidFill>
              <a:srgbClr val="B9B9B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CB0CB01-C890-DF49-9B5E-11A3016CA34E}"/>
              </a:ext>
            </a:extLst>
          </p:cNvPr>
          <p:cNvSpPr/>
          <p:nvPr/>
        </p:nvSpPr>
        <p:spPr>
          <a:xfrm>
            <a:off x="930821" y="3004346"/>
            <a:ext cx="794944" cy="806546"/>
          </a:xfrm>
          <a:prstGeom prst="rect">
            <a:avLst/>
          </a:prstGeom>
          <a:solidFill>
            <a:schemeClr val="bg1"/>
          </a:solidFill>
          <a:ln w="9525">
            <a:solidFill>
              <a:srgbClr val="B9B9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6E6483-B103-8242-9E19-07326D6E05C2}"/>
              </a:ext>
            </a:extLst>
          </p:cNvPr>
          <p:cNvSpPr txBox="1"/>
          <p:nvPr/>
        </p:nvSpPr>
        <p:spPr>
          <a:xfrm>
            <a:off x="856364" y="3834375"/>
            <a:ext cx="9438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IoT Devices</a:t>
            </a:r>
          </a:p>
          <a:p>
            <a:pPr algn="ctr"/>
            <a:r>
              <a:rPr kumimoji="1" lang="en-US" altLang="ko-KR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Drone</a:t>
            </a:r>
          </a:p>
          <a:p>
            <a:pPr algn="ctr"/>
            <a:r>
              <a:rPr kumimoji="1" lang="en-US" altLang="ko-KR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AI Speaker</a:t>
            </a:r>
          </a:p>
          <a:p>
            <a:pPr algn="ctr"/>
            <a:r>
              <a:rPr kumimoji="1" lang="en-US" altLang="ko-KR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Arduino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F6FF9E-1148-6247-AD7B-2C64B9C10DF2}"/>
              </a:ext>
            </a:extLst>
          </p:cNvPr>
          <p:cNvSpPr/>
          <p:nvPr/>
        </p:nvSpPr>
        <p:spPr>
          <a:xfrm>
            <a:off x="2512330" y="2659818"/>
            <a:ext cx="3001767" cy="2163980"/>
          </a:xfrm>
          <a:prstGeom prst="rect">
            <a:avLst/>
          </a:prstGeom>
          <a:solidFill>
            <a:schemeClr val="bg1"/>
          </a:solidFill>
          <a:ln w="9525">
            <a:solidFill>
              <a:srgbClr val="B9B9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F4BCA0D-6BEB-1C44-AF27-B19E0E7D11C8}"/>
              </a:ext>
            </a:extLst>
          </p:cNvPr>
          <p:cNvSpPr/>
          <p:nvPr/>
        </p:nvSpPr>
        <p:spPr>
          <a:xfrm>
            <a:off x="6061252" y="2659818"/>
            <a:ext cx="2630368" cy="1026354"/>
          </a:xfrm>
          <a:prstGeom prst="rect">
            <a:avLst/>
          </a:prstGeom>
          <a:solidFill>
            <a:schemeClr val="bg1"/>
          </a:solidFill>
          <a:ln w="9525">
            <a:solidFill>
              <a:srgbClr val="B9B9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CDA8E66-11A3-584A-AE9B-AE6277DC15F8}"/>
              </a:ext>
            </a:extLst>
          </p:cNvPr>
          <p:cNvSpPr/>
          <p:nvPr/>
        </p:nvSpPr>
        <p:spPr>
          <a:xfrm>
            <a:off x="9238776" y="2659818"/>
            <a:ext cx="1674199" cy="1737558"/>
          </a:xfrm>
          <a:prstGeom prst="rect">
            <a:avLst/>
          </a:prstGeom>
          <a:solidFill>
            <a:schemeClr val="bg1"/>
          </a:solidFill>
          <a:ln w="9525">
            <a:solidFill>
              <a:srgbClr val="B9B9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D7E291B-2E1C-7F40-9A68-BAC7214F5686}"/>
              </a:ext>
            </a:extLst>
          </p:cNvPr>
          <p:cNvSpPr/>
          <p:nvPr/>
        </p:nvSpPr>
        <p:spPr>
          <a:xfrm>
            <a:off x="9238776" y="999765"/>
            <a:ext cx="1674199" cy="1090073"/>
          </a:xfrm>
          <a:prstGeom prst="rect">
            <a:avLst/>
          </a:prstGeom>
          <a:solidFill>
            <a:schemeClr val="bg1"/>
          </a:solidFill>
          <a:ln w="9525">
            <a:solidFill>
              <a:srgbClr val="B9B9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E8E2163-8962-0D41-964B-12754AFC5D1B}"/>
              </a:ext>
            </a:extLst>
          </p:cNvPr>
          <p:cNvSpPr/>
          <p:nvPr/>
        </p:nvSpPr>
        <p:spPr>
          <a:xfrm>
            <a:off x="6955361" y="999765"/>
            <a:ext cx="1736259" cy="1090073"/>
          </a:xfrm>
          <a:prstGeom prst="rect">
            <a:avLst/>
          </a:prstGeom>
          <a:solidFill>
            <a:schemeClr val="bg1"/>
          </a:solidFill>
          <a:ln w="9525">
            <a:solidFill>
              <a:srgbClr val="B9B9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0B5A599-BB41-E444-9898-9566078026E5}"/>
              </a:ext>
            </a:extLst>
          </p:cNvPr>
          <p:cNvSpPr/>
          <p:nvPr/>
        </p:nvSpPr>
        <p:spPr>
          <a:xfrm>
            <a:off x="9238776" y="4726041"/>
            <a:ext cx="1674199" cy="1060641"/>
          </a:xfrm>
          <a:prstGeom prst="rect">
            <a:avLst/>
          </a:prstGeom>
          <a:solidFill>
            <a:schemeClr val="bg1"/>
          </a:solidFill>
          <a:ln w="9525">
            <a:solidFill>
              <a:srgbClr val="B9B9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F3AD111-F911-7144-9953-4952276DCD55}"/>
              </a:ext>
            </a:extLst>
          </p:cNvPr>
          <p:cNvSpPr/>
          <p:nvPr/>
        </p:nvSpPr>
        <p:spPr>
          <a:xfrm>
            <a:off x="7944380" y="4726041"/>
            <a:ext cx="742798" cy="1060641"/>
          </a:xfrm>
          <a:prstGeom prst="rect">
            <a:avLst/>
          </a:prstGeom>
          <a:solidFill>
            <a:schemeClr val="bg1"/>
          </a:solidFill>
          <a:ln w="9525">
            <a:solidFill>
              <a:srgbClr val="B9B9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85E8C08-2655-D043-B816-4C87D13FA6B0}"/>
              </a:ext>
            </a:extLst>
          </p:cNvPr>
          <p:cNvSpPr/>
          <p:nvPr/>
        </p:nvSpPr>
        <p:spPr>
          <a:xfrm>
            <a:off x="4036356" y="1107973"/>
            <a:ext cx="1373598" cy="873657"/>
          </a:xfrm>
          <a:prstGeom prst="rect">
            <a:avLst/>
          </a:prstGeom>
          <a:solidFill>
            <a:srgbClr val="EB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A978627-51EA-D043-B120-32321E5BD25C}"/>
              </a:ext>
            </a:extLst>
          </p:cNvPr>
          <p:cNvSpPr/>
          <p:nvPr/>
        </p:nvSpPr>
        <p:spPr>
          <a:xfrm>
            <a:off x="2623697" y="2766312"/>
            <a:ext cx="1183524" cy="813222"/>
          </a:xfrm>
          <a:prstGeom prst="rect">
            <a:avLst/>
          </a:prstGeom>
          <a:solidFill>
            <a:srgbClr val="EB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4B3B342-555A-E649-9C8D-D268C5E9D80D}"/>
              </a:ext>
            </a:extLst>
          </p:cNvPr>
          <p:cNvSpPr/>
          <p:nvPr/>
        </p:nvSpPr>
        <p:spPr>
          <a:xfrm>
            <a:off x="4226430" y="2766312"/>
            <a:ext cx="1183524" cy="813222"/>
          </a:xfrm>
          <a:prstGeom prst="rect">
            <a:avLst/>
          </a:prstGeom>
          <a:solidFill>
            <a:srgbClr val="EB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ABE0D36-1AEA-9146-8A36-83C5F8370D2D}"/>
              </a:ext>
            </a:extLst>
          </p:cNvPr>
          <p:cNvSpPr/>
          <p:nvPr/>
        </p:nvSpPr>
        <p:spPr>
          <a:xfrm>
            <a:off x="2623697" y="3912818"/>
            <a:ext cx="2786256" cy="813222"/>
          </a:xfrm>
          <a:prstGeom prst="rect">
            <a:avLst/>
          </a:prstGeom>
          <a:solidFill>
            <a:srgbClr val="EB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B7863E6-FD48-E947-BEE5-4C0AFAFEA15D}"/>
              </a:ext>
            </a:extLst>
          </p:cNvPr>
          <p:cNvSpPr/>
          <p:nvPr/>
        </p:nvSpPr>
        <p:spPr>
          <a:xfrm>
            <a:off x="6171396" y="2766312"/>
            <a:ext cx="861886" cy="813222"/>
          </a:xfrm>
          <a:prstGeom prst="rect">
            <a:avLst/>
          </a:prstGeom>
          <a:solidFill>
            <a:srgbClr val="EB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DDC0BB0-A17B-3448-90D1-74D74CF18ABD}"/>
              </a:ext>
            </a:extLst>
          </p:cNvPr>
          <p:cNvSpPr/>
          <p:nvPr/>
        </p:nvSpPr>
        <p:spPr>
          <a:xfrm>
            <a:off x="7429127" y="2766312"/>
            <a:ext cx="1160129" cy="813222"/>
          </a:xfrm>
          <a:prstGeom prst="rect">
            <a:avLst/>
          </a:prstGeom>
          <a:solidFill>
            <a:srgbClr val="EB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EDA3F49-6B8A-5A47-92CB-771E5E41B563}"/>
              </a:ext>
            </a:extLst>
          </p:cNvPr>
          <p:cNvSpPr/>
          <p:nvPr/>
        </p:nvSpPr>
        <p:spPr>
          <a:xfrm>
            <a:off x="9332347" y="3686172"/>
            <a:ext cx="1493749" cy="630402"/>
          </a:xfrm>
          <a:prstGeom prst="rect">
            <a:avLst/>
          </a:prstGeom>
          <a:solidFill>
            <a:srgbClr val="EB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07B34C3-8962-0144-9A12-BCF8B9EB403F}"/>
              </a:ext>
            </a:extLst>
          </p:cNvPr>
          <p:cNvCxnSpPr>
            <a:cxnSpLocks/>
          </p:cNvCxnSpPr>
          <p:nvPr/>
        </p:nvCxnSpPr>
        <p:spPr>
          <a:xfrm flipH="1">
            <a:off x="1783726" y="3407363"/>
            <a:ext cx="687123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C7E194A-8258-7F4C-A9C2-533812B70AE4}"/>
              </a:ext>
            </a:extLst>
          </p:cNvPr>
          <p:cNvCxnSpPr>
            <a:cxnSpLocks/>
          </p:cNvCxnSpPr>
          <p:nvPr/>
        </p:nvCxnSpPr>
        <p:spPr>
          <a:xfrm flipH="1">
            <a:off x="3851534" y="3171920"/>
            <a:ext cx="315483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02FED33-B17A-C84F-B2D3-0C82373B3CA0}"/>
              </a:ext>
            </a:extLst>
          </p:cNvPr>
          <p:cNvCxnSpPr>
            <a:cxnSpLocks/>
          </p:cNvCxnSpPr>
          <p:nvPr/>
        </p:nvCxnSpPr>
        <p:spPr>
          <a:xfrm flipH="1">
            <a:off x="7065845" y="3171920"/>
            <a:ext cx="315483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0BD0B95-686C-5A44-9DEF-C9EFA5CCA74B}"/>
              </a:ext>
            </a:extLst>
          </p:cNvPr>
          <p:cNvCxnSpPr>
            <a:cxnSpLocks/>
          </p:cNvCxnSpPr>
          <p:nvPr/>
        </p:nvCxnSpPr>
        <p:spPr>
          <a:xfrm flipV="1">
            <a:off x="3227097" y="3617809"/>
            <a:ext cx="0" cy="226804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DF2616C-00C0-9146-942A-1CB313E7B573}"/>
              </a:ext>
            </a:extLst>
          </p:cNvPr>
          <p:cNvCxnSpPr>
            <a:cxnSpLocks/>
          </p:cNvCxnSpPr>
          <p:nvPr/>
        </p:nvCxnSpPr>
        <p:spPr>
          <a:xfrm flipV="1">
            <a:off x="4844490" y="3617809"/>
            <a:ext cx="0" cy="226804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83DFE12-4721-574F-8830-A546DB7C578A}"/>
              </a:ext>
            </a:extLst>
          </p:cNvPr>
          <p:cNvCxnSpPr>
            <a:cxnSpLocks/>
          </p:cNvCxnSpPr>
          <p:nvPr/>
        </p:nvCxnSpPr>
        <p:spPr>
          <a:xfrm>
            <a:off x="5514096" y="3166404"/>
            <a:ext cx="475046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2989616-CE99-8740-94E0-87A37E2DF5DD}"/>
              </a:ext>
            </a:extLst>
          </p:cNvPr>
          <p:cNvCxnSpPr>
            <a:cxnSpLocks/>
          </p:cNvCxnSpPr>
          <p:nvPr/>
        </p:nvCxnSpPr>
        <p:spPr>
          <a:xfrm>
            <a:off x="5514096" y="1528538"/>
            <a:ext cx="1365635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95B1EDCE-3706-A445-8E49-C75219196130}"/>
              </a:ext>
            </a:extLst>
          </p:cNvPr>
          <p:cNvCxnSpPr>
            <a:cxnSpLocks/>
          </p:cNvCxnSpPr>
          <p:nvPr/>
        </p:nvCxnSpPr>
        <p:spPr>
          <a:xfrm>
            <a:off x="8691619" y="1528539"/>
            <a:ext cx="475046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BB781A4-6C61-B54C-BDEE-48807B7CFBAF}"/>
              </a:ext>
            </a:extLst>
          </p:cNvPr>
          <p:cNvCxnSpPr>
            <a:cxnSpLocks/>
          </p:cNvCxnSpPr>
          <p:nvPr/>
        </p:nvCxnSpPr>
        <p:spPr>
          <a:xfrm>
            <a:off x="8691619" y="3166404"/>
            <a:ext cx="475046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C29BF77-99B6-8F4D-AF7A-6AC5809CF4DB}"/>
              </a:ext>
            </a:extLst>
          </p:cNvPr>
          <p:cNvCxnSpPr>
            <a:cxnSpLocks/>
          </p:cNvCxnSpPr>
          <p:nvPr/>
        </p:nvCxnSpPr>
        <p:spPr>
          <a:xfrm>
            <a:off x="8691619" y="5264920"/>
            <a:ext cx="475046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01120DC0-D370-C044-BA64-682532512221}"/>
              </a:ext>
            </a:extLst>
          </p:cNvPr>
          <p:cNvCxnSpPr>
            <a:cxnSpLocks/>
          </p:cNvCxnSpPr>
          <p:nvPr/>
        </p:nvCxnSpPr>
        <p:spPr>
          <a:xfrm>
            <a:off x="6602338" y="5264920"/>
            <a:ext cx="1315455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[R] 54">
            <a:extLst>
              <a:ext uri="{FF2B5EF4-FFF2-40B4-BE49-F238E27FC236}">
                <a16:creationId xmlns:a16="http://schemas.microsoft.com/office/drawing/2014/main" id="{457B3DCE-9BAD-B74D-964F-99E13A2ECC3A}"/>
              </a:ext>
            </a:extLst>
          </p:cNvPr>
          <p:cNvCxnSpPr>
            <a:cxnSpLocks/>
          </p:cNvCxnSpPr>
          <p:nvPr/>
        </p:nvCxnSpPr>
        <p:spPr>
          <a:xfrm>
            <a:off x="6602338" y="3566557"/>
            <a:ext cx="0" cy="1698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8104FA67-0E20-B64C-AE60-2E0434620D59}"/>
              </a:ext>
            </a:extLst>
          </p:cNvPr>
          <p:cNvCxnSpPr>
            <a:cxnSpLocks/>
          </p:cNvCxnSpPr>
          <p:nvPr/>
        </p:nvCxnSpPr>
        <p:spPr>
          <a:xfrm flipV="1">
            <a:off x="10055402" y="4415738"/>
            <a:ext cx="0" cy="316875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533B460D-054B-4443-853D-BEF9F14B3DFC}"/>
              </a:ext>
            </a:extLst>
          </p:cNvPr>
          <p:cNvCxnSpPr>
            <a:cxnSpLocks/>
          </p:cNvCxnSpPr>
          <p:nvPr/>
        </p:nvCxnSpPr>
        <p:spPr>
          <a:xfrm flipV="1">
            <a:off x="10055402" y="2102309"/>
            <a:ext cx="0" cy="562501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21AB6410-F77B-EF43-9A02-4EA82B36925C}"/>
              </a:ext>
            </a:extLst>
          </p:cNvPr>
          <p:cNvCxnSpPr>
            <a:cxnSpLocks/>
          </p:cNvCxnSpPr>
          <p:nvPr/>
        </p:nvCxnSpPr>
        <p:spPr>
          <a:xfrm flipV="1">
            <a:off x="7216460" y="2102309"/>
            <a:ext cx="0" cy="562501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9" name="그림 168">
            <a:extLst>
              <a:ext uri="{FF2B5EF4-FFF2-40B4-BE49-F238E27FC236}">
                <a16:creationId xmlns:a16="http://schemas.microsoft.com/office/drawing/2014/main" id="{CDBD4F60-051C-5041-846E-9C82160A0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228" y="2867523"/>
            <a:ext cx="432889" cy="432889"/>
          </a:xfrm>
          <a:prstGeom prst="rect">
            <a:avLst/>
          </a:prstGeom>
        </p:spPr>
      </p:pic>
      <p:pic>
        <p:nvPicPr>
          <p:cNvPr id="170" name="그림 169">
            <a:extLst>
              <a:ext uri="{FF2B5EF4-FFF2-40B4-BE49-F238E27FC236}">
                <a16:creationId xmlns:a16="http://schemas.microsoft.com/office/drawing/2014/main" id="{DA690719-126E-2846-BF30-E29DBE12F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2833" y="2867523"/>
            <a:ext cx="432889" cy="432889"/>
          </a:xfrm>
          <a:prstGeom prst="rect">
            <a:avLst/>
          </a:prstGeom>
        </p:spPr>
      </p:pic>
      <p:pic>
        <p:nvPicPr>
          <p:cNvPr id="171" name="그림 170">
            <a:extLst>
              <a:ext uri="{FF2B5EF4-FFF2-40B4-BE49-F238E27FC236}">
                <a16:creationId xmlns:a16="http://schemas.microsoft.com/office/drawing/2014/main" id="{E35A27FC-FF11-C84B-8911-79556BBCE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8228" y="1224460"/>
            <a:ext cx="432889" cy="432889"/>
          </a:xfrm>
          <a:prstGeom prst="rect">
            <a:avLst/>
          </a:prstGeom>
        </p:spPr>
      </p:pic>
      <p:pic>
        <p:nvPicPr>
          <p:cNvPr id="172" name="그림 171">
            <a:extLst>
              <a:ext uri="{FF2B5EF4-FFF2-40B4-BE49-F238E27FC236}">
                <a16:creationId xmlns:a16="http://schemas.microsoft.com/office/drawing/2014/main" id="{83083DCB-25D9-0A43-BC45-4ADEFC23A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0833" y="1224460"/>
            <a:ext cx="432889" cy="432889"/>
          </a:xfrm>
          <a:prstGeom prst="rect">
            <a:avLst/>
          </a:prstGeom>
        </p:spPr>
      </p:pic>
      <p:sp>
        <p:nvSpPr>
          <p:cNvPr id="177" name="TextBox 176">
            <a:extLst>
              <a:ext uri="{FF2B5EF4-FFF2-40B4-BE49-F238E27FC236}">
                <a16:creationId xmlns:a16="http://schemas.microsoft.com/office/drawing/2014/main" id="{E12E47ED-C5AF-4148-93E1-7A3227C9E2AF}"/>
              </a:ext>
            </a:extLst>
          </p:cNvPr>
          <p:cNvSpPr txBox="1"/>
          <p:nvPr/>
        </p:nvSpPr>
        <p:spPr>
          <a:xfrm>
            <a:off x="1670752" y="3191440"/>
            <a:ext cx="9438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MQTT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CED79F4F-9A98-3441-9D93-2E1AEF829F9D}"/>
              </a:ext>
            </a:extLst>
          </p:cNvPr>
          <p:cNvSpPr txBox="1"/>
          <p:nvPr/>
        </p:nvSpPr>
        <p:spPr>
          <a:xfrm>
            <a:off x="3085216" y="1319778"/>
            <a:ext cx="9438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Binary</a:t>
            </a:r>
            <a:r>
              <a:rPr kumimoji="1"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ko-KR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stream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19242313-33EF-934C-B24B-6B89C23C8F7E}"/>
              </a:ext>
            </a:extLst>
          </p:cNvPr>
          <p:cNvSpPr txBox="1"/>
          <p:nvPr/>
        </p:nvSpPr>
        <p:spPr>
          <a:xfrm>
            <a:off x="2743530" y="3320028"/>
            <a:ext cx="9438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MQTT</a:t>
            </a:r>
            <a:r>
              <a:rPr kumimoji="1"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ko-KR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broker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865DA06D-EABA-F143-A540-CD5D02A8CDDF}"/>
              </a:ext>
            </a:extLst>
          </p:cNvPr>
          <p:cNvSpPr txBox="1"/>
          <p:nvPr/>
        </p:nvSpPr>
        <p:spPr>
          <a:xfrm>
            <a:off x="4343730" y="3320028"/>
            <a:ext cx="9438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Rule Engine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E0988893-CD8E-E748-A10B-C2B1E418416D}"/>
              </a:ext>
            </a:extLst>
          </p:cNvPr>
          <p:cNvSpPr txBox="1"/>
          <p:nvPr/>
        </p:nvSpPr>
        <p:spPr>
          <a:xfrm>
            <a:off x="4251226" y="1719828"/>
            <a:ext cx="9438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Cloud Functions</a:t>
            </a:r>
          </a:p>
        </p:txBody>
      </p:sp>
      <p:pic>
        <p:nvPicPr>
          <p:cNvPr id="182" name="그림 181">
            <a:extLst>
              <a:ext uri="{FF2B5EF4-FFF2-40B4-BE49-F238E27FC236}">
                <a16:creationId xmlns:a16="http://schemas.microsoft.com/office/drawing/2014/main" id="{87A41852-5D86-8B4B-96DD-4C18714E36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1714" y="4049568"/>
            <a:ext cx="411325" cy="411325"/>
          </a:xfrm>
          <a:prstGeom prst="rect">
            <a:avLst/>
          </a:prstGeom>
        </p:spPr>
      </p:pic>
      <p:sp>
        <p:nvSpPr>
          <p:cNvPr id="183" name="TextBox 182">
            <a:extLst>
              <a:ext uri="{FF2B5EF4-FFF2-40B4-BE49-F238E27FC236}">
                <a16:creationId xmlns:a16="http://schemas.microsoft.com/office/drawing/2014/main" id="{CD58CFEC-E29A-7044-98AF-8DDB3E9EFA77}"/>
              </a:ext>
            </a:extLst>
          </p:cNvPr>
          <p:cNvSpPr txBox="1"/>
          <p:nvPr/>
        </p:nvSpPr>
        <p:spPr>
          <a:xfrm>
            <a:off x="3045447" y="4468108"/>
            <a:ext cx="9438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Device info</a:t>
            </a:r>
          </a:p>
        </p:txBody>
      </p:sp>
      <p:pic>
        <p:nvPicPr>
          <p:cNvPr id="184" name="그림 183">
            <a:extLst>
              <a:ext uri="{FF2B5EF4-FFF2-40B4-BE49-F238E27FC236}">
                <a16:creationId xmlns:a16="http://schemas.microsoft.com/office/drawing/2014/main" id="{8759BA9F-ABD5-974B-9B48-CE6DD3A258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7394" y="4049568"/>
            <a:ext cx="411325" cy="411325"/>
          </a:xfrm>
          <a:prstGeom prst="rect">
            <a:avLst/>
          </a:prstGeom>
        </p:spPr>
      </p:pic>
      <p:sp>
        <p:nvSpPr>
          <p:cNvPr id="185" name="TextBox 184">
            <a:extLst>
              <a:ext uri="{FF2B5EF4-FFF2-40B4-BE49-F238E27FC236}">
                <a16:creationId xmlns:a16="http://schemas.microsoft.com/office/drawing/2014/main" id="{9C951E5D-15D3-4740-BDB0-CC36B35CC1CE}"/>
              </a:ext>
            </a:extLst>
          </p:cNvPr>
          <p:cNvSpPr txBox="1"/>
          <p:nvPr/>
        </p:nvSpPr>
        <p:spPr>
          <a:xfrm>
            <a:off x="4041127" y="4468108"/>
            <a:ext cx="9438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Policies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38B204B-04B2-A14A-AAC2-EA4E8D07572A}"/>
              </a:ext>
            </a:extLst>
          </p:cNvPr>
          <p:cNvSpPr txBox="1"/>
          <p:nvPr/>
        </p:nvSpPr>
        <p:spPr>
          <a:xfrm>
            <a:off x="3164718" y="4851392"/>
            <a:ext cx="16891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Cloud Gateway (IoT Hub)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A7071FEE-E39A-7E4E-89AD-5472F9EA768A}"/>
              </a:ext>
            </a:extLst>
          </p:cNvPr>
          <p:cNvSpPr txBox="1"/>
          <p:nvPr/>
        </p:nvSpPr>
        <p:spPr>
          <a:xfrm>
            <a:off x="3864533" y="2108192"/>
            <a:ext cx="16891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00" b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Transformation</a:t>
            </a:r>
            <a:endParaRPr kumimoji="1" lang="en-US" altLang="ko-KR" sz="10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34F79254-7461-8D49-8DE9-32A08A09ECB9}"/>
              </a:ext>
            </a:extLst>
          </p:cNvPr>
          <p:cNvSpPr txBox="1"/>
          <p:nvPr/>
        </p:nvSpPr>
        <p:spPr>
          <a:xfrm>
            <a:off x="6983653" y="2108192"/>
            <a:ext cx="16891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Warm Data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1C902321-C435-8B43-950F-3A7865D2D51F}"/>
              </a:ext>
            </a:extLst>
          </p:cNvPr>
          <p:cNvSpPr txBox="1"/>
          <p:nvPr/>
        </p:nvSpPr>
        <p:spPr>
          <a:xfrm>
            <a:off x="6598734" y="3703312"/>
            <a:ext cx="16891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Stream Processing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644169A2-0262-9D42-AD74-74DE0F6F1493}"/>
              </a:ext>
            </a:extLst>
          </p:cNvPr>
          <p:cNvSpPr txBox="1"/>
          <p:nvPr/>
        </p:nvSpPr>
        <p:spPr>
          <a:xfrm>
            <a:off x="5726816" y="1319778"/>
            <a:ext cx="9438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Json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C82ABDF2-ED08-B54E-B981-C9F45CA34A21}"/>
              </a:ext>
            </a:extLst>
          </p:cNvPr>
          <p:cNvSpPr txBox="1"/>
          <p:nvPr/>
        </p:nvSpPr>
        <p:spPr>
          <a:xfrm>
            <a:off x="6803776" y="5048498"/>
            <a:ext cx="9438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Raw Data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BDDC9203-E472-1246-BC40-2F6C55E75EB4}"/>
              </a:ext>
            </a:extLst>
          </p:cNvPr>
          <p:cNvSpPr txBox="1"/>
          <p:nvPr/>
        </p:nvSpPr>
        <p:spPr>
          <a:xfrm>
            <a:off x="7193790" y="1829021"/>
            <a:ext cx="1259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Scalable NoSQL database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F9389FBE-C5D3-8A49-B9DD-FA143113919F}"/>
              </a:ext>
            </a:extLst>
          </p:cNvPr>
          <p:cNvSpPr txBox="1"/>
          <p:nvPr/>
        </p:nvSpPr>
        <p:spPr>
          <a:xfrm>
            <a:off x="9446175" y="1727421"/>
            <a:ext cx="1259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UI / Reporting Tools</a:t>
            </a:r>
          </a:p>
        </p:txBody>
      </p:sp>
      <p:pic>
        <p:nvPicPr>
          <p:cNvPr id="194" name="그림 193">
            <a:extLst>
              <a:ext uri="{FF2B5EF4-FFF2-40B4-BE49-F238E27FC236}">
                <a16:creationId xmlns:a16="http://schemas.microsoft.com/office/drawing/2014/main" id="{5C475D2D-DCF3-714A-BA1F-4863F0CAF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8228" y="2890700"/>
            <a:ext cx="432889" cy="432889"/>
          </a:xfrm>
          <a:prstGeom prst="rect">
            <a:avLst/>
          </a:prstGeom>
        </p:spPr>
      </p:pic>
      <p:pic>
        <p:nvPicPr>
          <p:cNvPr id="195" name="그림 194">
            <a:extLst>
              <a:ext uri="{FF2B5EF4-FFF2-40B4-BE49-F238E27FC236}">
                <a16:creationId xmlns:a16="http://schemas.microsoft.com/office/drawing/2014/main" id="{E5B95BC7-74A4-3140-A21E-AD9CB881C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0833" y="2890700"/>
            <a:ext cx="432889" cy="432889"/>
          </a:xfrm>
          <a:prstGeom prst="rect">
            <a:avLst/>
          </a:prstGeom>
        </p:spPr>
      </p:pic>
      <p:sp>
        <p:nvSpPr>
          <p:cNvPr id="196" name="TextBox 195">
            <a:extLst>
              <a:ext uri="{FF2B5EF4-FFF2-40B4-BE49-F238E27FC236}">
                <a16:creationId xmlns:a16="http://schemas.microsoft.com/office/drawing/2014/main" id="{0533BEB1-D16D-2F44-98CD-D3C2841755D3}"/>
              </a:ext>
            </a:extLst>
          </p:cNvPr>
          <p:cNvSpPr txBox="1"/>
          <p:nvPr/>
        </p:nvSpPr>
        <p:spPr>
          <a:xfrm>
            <a:off x="9446175" y="3393661"/>
            <a:ext cx="1259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Biz Applications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725668BD-8777-CC4A-A70A-1F6EFECFCF27}"/>
              </a:ext>
            </a:extLst>
          </p:cNvPr>
          <p:cNvSpPr txBox="1"/>
          <p:nvPr/>
        </p:nvSpPr>
        <p:spPr>
          <a:xfrm>
            <a:off x="9234440" y="3805191"/>
            <a:ext cx="1689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Alarms,</a:t>
            </a:r>
          </a:p>
          <a:p>
            <a:pPr algn="ctr"/>
            <a:r>
              <a:rPr kumimoji="1"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SMS, Email, CRM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C5193A8A-B17C-5247-BA82-62F9536BBB12}"/>
              </a:ext>
            </a:extLst>
          </p:cNvPr>
          <p:cNvSpPr txBox="1"/>
          <p:nvPr/>
        </p:nvSpPr>
        <p:spPr>
          <a:xfrm>
            <a:off x="6121730" y="3320028"/>
            <a:ext cx="9438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Topic Stream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DEC54CA0-BEE8-C14E-9A43-3E63C22CBE84}"/>
              </a:ext>
            </a:extLst>
          </p:cNvPr>
          <p:cNvSpPr txBox="1"/>
          <p:nvPr/>
        </p:nvSpPr>
        <p:spPr>
          <a:xfrm>
            <a:off x="7466600" y="5806432"/>
            <a:ext cx="16891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Cold Data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5F08F417-EB81-0A44-BAA4-8F49505A3A81}"/>
              </a:ext>
            </a:extLst>
          </p:cNvPr>
          <p:cNvSpPr txBox="1"/>
          <p:nvPr/>
        </p:nvSpPr>
        <p:spPr>
          <a:xfrm>
            <a:off x="9234440" y="5806432"/>
            <a:ext cx="16891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Machine Learning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22EB54A5-E296-3A4F-BBCB-6213CF4E1FC0}"/>
              </a:ext>
            </a:extLst>
          </p:cNvPr>
          <p:cNvSpPr txBox="1"/>
          <p:nvPr/>
        </p:nvSpPr>
        <p:spPr>
          <a:xfrm>
            <a:off x="7843850" y="5324036"/>
            <a:ext cx="943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</a:p>
          <a:p>
            <a:pPr algn="ctr"/>
            <a:r>
              <a:rPr kumimoji="1" lang="en-US" altLang="ko-KR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Storage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B8D9808A-95B0-154B-875B-FEDDB1656F91}"/>
              </a:ext>
            </a:extLst>
          </p:cNvPr>
          <p:cNvSpPr txBox="1"/>
          <p:nvPr/>
        </p:nvSpPr>
        <p:spPr>
          <a:xfrm>
            <a:off x="9446175" y="5425661"/>
            <a:ext cx="1259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TensorFlow Server</a:t>
            </a:r>
          </a:p>
        </p:txBody>
      </p:sp>
      <p:pic>
        <p:nvPicPr>
          <p:cNvPr id="203" name="그림 202">
            <a:extLst>
              <a:ext uri="{FF2B5EF4-FFF2-40B4-BE49-F238E27FC236}">
                <a16:creationId xmlns:a16="http://schemas.microsoft.com/office/drawing/2014/main" id="{DB6E3264-D587-1D42-BBE4-113DD8AD58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6750" y="2910256"/>
            <a:ext cx="431115" cy="412371"/>
          </a:xfrm>
          <a:prstGeom prst="rect">
            <a:avLst/>
          </a:prstGeom>
        </p:spPr>
      </p:pic>
      <p:pic>
        <p:nvPicPr>
          <p:cNvPr id="204" name="그림 203">
            <a:extLst>
              <a:ext uri="{FF2B5EF4-FFF2-40B4-BE49-F238E27FC236}">
                <a16:creationId xmlns:a16="http://schemas.microsoft.com/office/drawing/2014/main" id="{1A0C73B9-2B8F-F240-8491-9C5DA98AD1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3494" y="4919574"/>
            <a:ext cx="365666" cy="365666"/>
          </a:xfrm>
          <a:prstGeom prst="rect">
            <a:avLst/>
          </a:prstGeom>
        </p:spPr>
      </p:pic>
      <p:pic>
        <p:nvPicPr>
          <p:cNvPr id="205" name="그림 204">
            <a:extLst>
              <a:ext uri="{FF2B5EF4-FFF2-40B4-BE49-F238E27FC236}">
                <a16:creationId xmlns:a16="http://schemas.microsoft.com/office/drawing/2014/main" id="{F524195E-F338-7648-8E5C-C7665B2D0D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60083" y="1251046"/>
            <a:ext cx="406857" cy="353789"/>
          </a:xfrm>
          <a:prstGeom prst="rect">
            <a:avLst/>
          </a:prstGeom>
        </p:spPr>
      </p:pic>
      <p:pic>
        <p:nvPicPr>
          <p:cNvPr id="206" name="그림 205">
            <a:extLst>
              <a:ext uri="{FF2B5EF4-FFF2-40B4-BE49-F238E27FC236}">
                <a16:creationId xmlns:a16="http://schemas.microsoft.com/office/drawing/2014/main" id="{A8D69838-F472-6546-9259-CCB9C2A047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14928" y="4935976"/>
            <a:ext cx="393766" cy="412517"/>
          </a:xfrm>
          <a:prstGeom prst="rect">
            <a:avLst/>
          </a:prstGeom>
        </p:spPr>
      </p:pic>
      <p:pic>
        <p:nvPicPr>
          <p:cNvPr id="207" name="그림 206">
            <a:extLst>
              <a:ext uri="{FF2B5EF4-FFF2-40B4-BE49-F238E27FC236}">
                <a16:creationId xmlns:a16="http://schemas.microsoft.com/office/drawing/2014/main" id="{8B389008-3A1A-6D4F-9D51-AA90F0F3F0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32578" y="4929939"/>
            <a:ext cx="393766" cy="412517"/>
          </a:xfrm>
          <a:prstGeom prst="rect">
            <a:avLst/>
          </a:prstGeom>
        </p:spPr>
      </p:pic>
      <p:pic>
        <p:nvPicPr>
          <p:cNvPr id="208" name="그림 207">
            <a:extLst>
              <a:ext uri="{FF2B5EF4-FFF2-40B4-BE49-F238E27FC236}">
                <a16:creationId xmlns:a16="http://schemas.microsoft.com/office/drawing/2014/main" id="{E8D4BD68-0AB3-1141-8219-890AF8A67A1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83239" y="1281646"/>
            <a:ext cx="356225" cy="288373"/>
          </a:xfrm>
          <a:prstGeom prst="rect">
            <a:avLst/>
          </a:prstGeom>
        </p:spPr>
      </p:pic>
      <p:pic>
        <p:nvPicPr>
          <p:cNvPr id="209" name="그림 208">
            <a:extLst>
              <a:ext uri="{FF2B5EF4-FFF2-40B4-BE49-F238E27FC236}">
                <a16:creationId xmlns:a16="http://schemas.microsoft.com/office/drawing/2014/main" id="{D8F5640A-1900-A54D-B192-703D62436E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11559" y="1281646"/>
            <a:ext cx="356225" cy="288373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81B39BEC-0B2E-C145-87C5-44A6A1D64C8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28539" y="2901423"/>
            <a:ext cx="404485" cy="40448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BC7C127-C516-8445-8675-FE8979CC76D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17573" y="2973939"/>
            <a:ext cx="571489" cy="266695"/>
          </a:xfrm>
          <a:prstGeom prst="rect">
            <a:avLst/>
          </a:prstGeom>
        </p:spPr>
      </p:pic>
      <p:sp>
        <p:nvSpPr>
          <p:cNvPr id="176" name="TextBox 175">
            <a:extLst>
              <a:ext uri="{FF2B5EF4-FFF2-40B4-BE49-F238E27FC236}">
                <a16:creationId xmlns:a16="http://schemas.microsoft.com/office/drawing/2014/main" id="{1CB65103-7D3D-3E48-930B-F8EFBF8C32DB}"/>
              </a:ext>
            </a:extLst>
          </p:cNvPr>
          <p:cNvSpPr txBox="1"/>
          <p:nvPr/>
        </p:nvSpPr>
        <p:spPr>
          <a:xfrm>
            <a:off x="90802" y="62823"/>
            <a:ext cx="2878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NanumSquareOTF Bold" panose="020B0600000101010101" pitchFamily="34" charset="-127"/>
                <a:cs typeface="Calibri" panose="020F0502020204030204" pitchFamily="34" charset="0"/>
              </a:rPr>
              <a:t>IoT Analysis Platform</a:t>
            </a:r>
            <a:endParaRPr kumimoji="1"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NanumSquareOTF Bold" panose="020B0600000101010101" pitchFamily="34" charset="-127"/>
              <a:cs typeface="Calibri" panose="020F050202020403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7F7478A-3B17-BC45-BC76-21A4E6B8C01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15078" y="3191440"/>
            <a:ext cx="426430" cy="44673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8F86B0F-DCF9-A540-BD66-EA49F5D94A9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70241" y="3171920"/>
            <a:ext cx="372125" cy="274969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2FAF2DFB-7D82-494C-8AA3-F87A988C76A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50205" y="1598496"/>
            <a:ext cx="336832" cy="225783"/>
          </a:xfrm>
          <a:prstGeom prst="rect">
            <a:avLst/>
          </a:prstGeom>
        </p:spPr>
      </p:pic>
      <p:cxnSp>
        <p:nvCxnSpPr>
          <p:cNvPr id="33" name="꺾인 연결선[E] 32">
            <a:extLst>
              <a:ext uri="{FF2B5EF4-FFF2-40B4-BE49-F238E27FC236}">
                <a16:creationId xmlns:a16="http://schemas.microsoft.com/office/drawing/2014/main" id="{C1D552FC-AE12-124D-B290-F8D535B8EE36}"/>
              </a:ext>
            </a:extLst>
          </p:cNvPr>
          <p:cNvCxnSpPr>
            <a:endCxn id="11" idx="1"/>
          </p:cNvCxnSpPr>
          <p:nvPr/>
        </p:nvCxnSpPr>
        <p:spPr>
          <a:xfrm rot="5400000" flipH="1" flipV="1">
            <a:off x="3000156" y="1727763"/>
            <a:ext cx="1115016" cy="749095"/>
          </a:xfrm>
          <a:prstGeom prst="bentConnector2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BCDC3AFD-57DD-B34D-835A-1BC2CC88F45C}"/>
              </a:ext>
            </a:extLst>
          </p:cNvPr>
          <p:cNvGrpSpPr/>
          <p:nvPr/>
        </p:nvGrpSpPr>
        <p:grpSpPr>
          <a:xfrm>
            <a:off x="-24000" y="6649403"/>
            <a:ext cx="12240000" cy="221154"/>
            <a:chOff x="-24000" y="6656898"/>
            <a:chExt cx="12240154" cy="221154"/>
          </a:xfrm>
        </p:grpSpPr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id="{D523DE5B-8B31-824E-A999-C2E6823708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0321164" y="6684185"/>
              <a:ext cx="1616742" cy="135355"/>
            </a:xfrm>
            <a:prstGeom prst="rect">
              <a:avLst/>
            </a:prstGeom>
          </p:spPr>
        </p:pic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0307774D-4A7B-1F48-9F40-D5280A219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-24000" y="6665417"/>
              <a:ext cx="12240154" cy="212635"/>
            </a:xfrm>
            <a:prstGeom prst="rect">
              <a:avLst/>
            </a:prstGeom>
          </p:spPr>
        </p:pic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id="{5E49F222-DCFD-5246-8BF4-44665B72E8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160864" y="6702799"/>
              <a:ext cx="1573047" cy="135355"/>
            </a:xfrm>
            <a:prstGeom prst="rect">
              <a:avLst/>
            </a:prstGeom>
          </p:spPr>
        </p:pic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9F9FFAD3-FBC1-9D49-8298-1CE6301A2455}"/>
                </a:ext>
              </a:extLst>
            </p:cNvPr>
            <p:cNvSpPr/>
            <p:nvPr/>
          </p:nvSpPr>
          <p:spPr>
            <a:xfrm>
              <a:off x="9157454" y="6656898"/>
              <a:ext cx="2988000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800" dirty="0">
                  <a:solidFill>
                    <a:schemeClr val="bg1"/>
                  </a:solidFill>
                  <a:latin typeface="Nanum Square"/>
                </a:rPr>
                <a:t>© </a:t>
              </a:r>
              <a:r>
                <a:rPr lang="en" altLang="ko-KR" sz="800" dirty="0">
                  <a:solidFill>
                    <a:schemeClr val="bg1"/>
                  </a:solidFill>
                  <a:latin typeface="Nanum Square"/>
                </a:rPr>
                <a:t>NAVER Cloud Corp. All Rights Reserved.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89191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A3CB244-8481-DC4C-B6AF-7D30B1339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439" y="6316376"/>
            <a:ext cx="2479119" cy="2133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8B02D0-E1FB-E948-A807-5E02A75EAF5B}"/>
              </a:ext>
            </a:extLst>
          </p:cNvPr>
          <p:cNvSpPr txBox="1"/>
          <p:nvPr/>
        </p:nvSpPr>
        <p:spPr>
          <a:xfrm>
            <a:off x="4464784" y="2743200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rgbClr val="4D4E4D"/>
                </a:solidFill>
                <a:latin typeface="NanumGothicOTF" panose="020D0604000000000000" pitchFamily="34" charset="-127"/>
                <a:ea typeface="NanumGothicOTF" panose="020D0604000000000000" pitchFamily="34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4825956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그룹 47">
            <a:extLst>
              <a:ext uri="{FF2B5EF4-FFF2-40B4-BE49-F238E27FC236}">
                <a16:creationId xmlns:a16="http://schemas.microsoft.com/office/drawing/2014/main" id="{4D925034-0AAE-DA41-B881-04A7271BAD43}"/>
              </a:ext>
            </a:extLst>
          </p:cNvPr>
          <p:cNvGrpSpPr/>
          <p:nvPr/>
        </p:nvGrpSpPr>
        <p:grpSpPr>
          <a:xfrm>
            <a:off x="-24000" y="6656898"/>
            <a:ext cx="12240000" cy="221154"/>
            <a:chOff x="-24000" y="6656898"/>
            <a:chExt cx="12240154" cy="221154"/>
          </a:xfrm>
        </p:grpSpPr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E12AA10B-60AB-8E4A-A2B9-4BF8E6106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21164" y="6684185"/>
              <a:ext cx="1616742" cy="135355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F0953D7D-D3C6-7A4D-9EBC-552127E9F2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24000" y="6665417"/>
              <a:ext cx="12240154" cy="212635"/>
            </a:xfrm>
            <a:prstGeom prst="rect">
              <a:avLst/>
            </a:prstGeom>
          </p:spPr>
        </p:pic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A5270D03-172F-6449-96AA-5251F63F0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0864" y="6702799"/>
              <a:ext cx="1573047" cy="135355"/>
            </a:xfrm>
            <a:prstGeom prst="rect">
              <a:avLst/>
            </a:prstGeom>
          </p:spPr>
        </p:pic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3D589ECD-35E6-BF4D-A0F8-8A83DCA493E5}"/>
                </a:ext>
              </a:extLst>
            </p:cNvPr>
            <p:cNvSpPr/>
            <p:nvPr/>
          </p:nvSpPr>
          <p:spPr>
            <a:xfrm>
              <a:off x="9157454" y="6656898"/>
              <a:ext cx="2988000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800" dirty="0">
                  <a:solidFill>
                    <a:schemeClr val="bg1"/>
                  </a:solidFill>
                  <a:latin typeface="Nanum Square"/>
                </a:rPr>
                <a:t>© </a:t>
              </a:r>
              <a:r>
                <a:rPr lang="en" altLang="ko-KR" sz="800" dirty="0">
                  <a:solidFill>
                    <a:schemeClr val="bg1"/>
                  </a:solidFill>
                  <a:latin typeface="Nanum Square"/>
                </a:rPr>
                <a:t>NAVER Cloud Corp. All Rights Reserved.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D7F83B8E-BC70-4204-9388-F8B27B200ED7}"/>
              </a:ext>
            </a:extLst>
          </p:cNvPr>
          <p:cNvSpPr txBox="1"/>
          <p:nvPr/>
        </p:nvSpPr>
        <p:spPr>
          <a:xfrm>
            <a:off x="1641545" y="1143636"/>
            <a:ext cx="12554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R" sz="1600" b="1" dirty="0">
                <a:solidFill>
                  <a:srgbClr val="4D4E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kumimoji="1" lang="en-US" altLang="ko-KR" sz="1600" b="1" dirty="0" err="1">
                <a:solidFill>
                  <a:srgbClr val="4D4E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ntainers</a:t>
            </a:r>
            <a:endParaRPr kumimoji="1" lang="ko-KR" altLang="en-US" sz="1600" b="1" dirty="0">
              <a:solidFill>
                <a:srgbClr val="4D4E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FF1666C-11F2-4096-9FB1-F48D9BCF8AAF}"/>
              </a:ext>
            </a:extLst>
          </p:cNvPr>
          <p:cNvSpPr txBox="1"/>
          <p:nvPr/>
        </p:nvSpPr>
        <p:spPr>
          <a:xfrm>
            <a:off x="3149352" y="2457450"/>
            <a:ext cx="870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kumimoji="1" lang="en" altLang="ko-KR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ubernetes </a:t>
            </a:r>
          </a:p>
          <a:p>
            <a:pPr algn="ctr"/>
            <a:r>
              <a:rPr kumimoji="1" lang="en" altLang="ko-KR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  <a:endParaRPr kumimoji="1" lang="ko-KR" altLang="en-US" sz="1000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6E02C77-CBB6-4745-BB1A-ECA215295173}"/>
              </a:ext>
            </a:extLst>
          </p:cNvPr>
          <p:cNvSpPr txBox="1"/>
          <p:nvPr/>
        </p:nvSpPr>
        <p:spPr>
          <a:xfrm>
            <a:off x="1919536" y="2457450"/>
            <a:ext cx="772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 </a:t>
            </a:r>
          </a:p>
          <a:p>
            <a:pPr algn="ctr"/>
            <a:r>
              <a:rPr kumimoji="1" lang="en" altLang="ko-KR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Registry</a:t>
            </a:r>
            <a:endParaRPr kumimoji="1" lang="ko-KR" altLang="en-US" sz="1000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6CA338BE-1483-497C-899E-56F9497CAD0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356127" y="1916832"/>
            <a:ext cx="457200" cy="4572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14877CB1-6590-498F-A931-A05F5665009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2077420" y="1916832"/>
            <a:ext cx="457200" cy="457200"/>
          </a:xfrm>
          <a:prstGeom prst="rect">
            <a:avLst/>
          </a:prstGeom>
        </p:spPr>
      </p:pic>
      <p:cxnSp>
        <p:nvCxnSpPr>
          <p:cNvPr id="54" name="직선 연결선[R] 78">
            <a:extLst>
              <a:ext uri="{FF2B5EF4-FFF2-40B4-BE49-F238E27FC236}">
                <a16:creationId xmlns:a16="http://schemas.microsoft.com/office/drawing/2014/main" id="{917BDDC4-8458-4A16-95CF-E422415BA081}"/>
              </a:ext>
            </a:extLst>
          </p:cNvPr>
          <p:cNvCxnSpPr>
            <a:cxnSpLocks/>
          </p:cNvCxnSpPr>
          <p:nvPr/>
        </p:nvCxnSpPr>
        <p:spPr>
          <a:xfrm>
            <a:off x="3023352" y="1329389"/>
            <a:ext cx="7810139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1766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그림 49">
            <a:extLst>
              <a:ext uri="{FF2B5EF4-FFF2-40B4-BE49-F238E27FC236}">
                <a16:creationId xmlns:a16="http://schemas.microsoft.com/office/drawing/2014/main" id="{81B72679-14BF-D044-A916-AB4DF77322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324259" y="1916832"/>
            <a:ext cx="457200" cy="457200"/>
          </a:xfrm>
          <a:prstGeom prst="rect">
            <a:avLst/>
          </a:prstGeom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id="{FD538E56-EA70-8B46-8B4D-74064932B2A2}"/>
              </a:ext>
            </a:extLst>
          </p:cNvPr>
          <p:cNvGrpSpPr/>
          <p:nvPr/>
        </p:nvGrpSpPr>
        <p:grpSpPr>
          <a:xfrm>
            <a:off x="-24000" y="6656898"/>
            <a:ext cx="12240000" cy="221154"/>
            <a:chOff x="-24000" y="6656898"/>
            <a:chExt cx="12240154" cy="221154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7B76EE0B-F78A-3847-BBEE-BBCD58CAC1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21164" y="6684185"/>
              <a:ext cx="1616742" cy="135355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C21C6FEA-A31D-A547-A09B-AA51133EC8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24000" y="6665417"/>
              <a:ext cx="12240154" cy="212635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CB3FB995-9B18-AE42-8C0C-B72B3D57CE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0864" y="6702799"/>
              <a:ext cx="1573047" cy="135355"/>
            </a:xfrm>
            <a:prstGeom prst="rect">
              <a:avLst/>
            </a:prstGeom>
          </p:spPr>
        </p:pic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3398C7A-46B7-0C45-A8E9-D5E993EB31E1}"/>
                </a:ext>
              </a:extLst>
            </p:cNvPr>
            <p:cNvSpPr/>
            <p:nvPr/>
          </p:nvSpPr>
          <p:spPr>
            <a:xfrm>
              <a:off x="9157454" y="6656898"/>
              <a:ext cx="2988000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800" dirty="0">
                  <a:solidFill>
                    <a:schemeClr val="bg1"/>
                  </a:solidFill>
                  <a:latin typeface="Nanum Square"/>
                </a:rPr>
                <a:t>© </a:t>
              </a:r>
              <a:r>
                <a:rPr lang="en" altLang="ko-KR" sz="800" dirty="0">
                  <a:solidFill>
                    <a:schemeClr val="bg1"/>
                  </a:solidFill>
                  <a:latin typeface="Nanum Square"/>
                </a:rPr>
                <a:t>NAVER Cloud Corp. All Rights Reserved.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95A299A1-5F69-A346-9178-0A63D0D61002}"/>
              </a:ext>
            </a:extLst>
          </p:cNvPr>
          <p:cNvSpPr txBox="1"/>
          <p:nvPr/>
        </p:nvSpPr>
        <p:spPr>
          <a:xfrm>
            <a:off x="1641545" y="1139265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R" sz="1600" b="1" dirty="0">
                <a:solidFill>
                  <a:srgbClr val="4D4E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  <a:endParaRPr kumimoji="1" lang="ko-KR" altLang="en-US" sz="1600" b="1" dirty="0">
              <a:solidFill>
                <a:srgbClr val="4D4E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76CD26E9-0E9A-114B-B4CF-A693CC103F20}"/>
              </a:ext>
            </a:extLst>
          </p:cNvPr>
          <p:cNvCxnSpPr>
            <a:cxnSpLocks/>
          </p:cNvCxnSpPr>
          <p:nvPr/>
        </p:nvCxnSpPr>
        <p:spPr>
          <a:xfrm>
            <a:off x="2736005" y="1329389"/>
            <a:ext cx="8097486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C53929D-83F3-6C43-BAB0-0B5DBFBA4235}"/>
              </a:ext>
            </a:extLst>
          </p:cNvPr>
          <p:cNvSpPr txBox="1"/>
          <p:nvPr/>
        </p:nvSpPr>
        <p:spPr>
          <a:xfrm>
            <a:off x="7286738" y="2462699"/>
            <a:ext cx="609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Backup</a:t>
            </a:r>
            <a:endParaRPr kumimoji="1" lang="ko-KR" altLang="en-US" sz="1000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3725DA60-D538-A747-9DD7-D8B97DE58B3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8629650" y="1916832"/>
            <a:ext cx="457200" cy="45720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A0BDC0FB-1CBA-324C-AD3F-761FFF019520}"/>
              </a:ext>
            </a:extLst>
          </p:cNvPr>
          <p:cNvSpPr txBox="1"/>
          <p:nvPr/>
        </p:nvSpPr>
        <p:spPr>
          <a:xfrm>
            <a:off x="8422072" y="2462699"/>
            <a:ext cx="8723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Storage</a:t>
            </a:r>
            <a:endParaRPr kumimoji="1" lang="ko-KR" altLang="en-US" sz="1000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8DDD8B8E-5AB0-2B44-8D78-BFBD5EC7BD00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5998840" y="1916832"/>
            <a:ext cx="457200" cy="45720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42A899B6-4271-064B-A7AB-14B9A0C740CC}"/>
              </a:ext>
            </a:extLst>
          </p:cNvPr>
          <p:cNvSpPr txBox="1"/>
          <p:nvPr/>
        </p:nvSpPr>
        <p:spPr>
          <a:xfrm>
            <a:off x="6003661" y="2462699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</a:t>
            </a:r>
            <a:endParaRPr kumimoji="1" lang="ko-KR" altLang="en-US" sz="1000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680BEDE4-24D5-D34F-9990-3F7B640B5B66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2064049" y="1916832"/>
            <a:ext cx="457200" cy="45720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09143E74-BFB2-A94D-9771-911B389D0223}"/>
              </a:ext>
            </a:extLst>
          </p:cNvPr>
          <p:cNvSpPr txBox="1"/>
          <p:nvPr/>
        </p:nvSpPr>
        <p:spPr>
          <a:xfrm>
            <a:off x="1775520" y="2462699"/>
            <a:ext cx="10342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 Storage</a:t>
            </a:r>
            <a:endParaRPr kumimoji="1" lang="ko-KR" altLang="en-US" sz="1000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id="{BCDF9B6E-3564-914B-98DE-287208DBCC3D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4700292" y="1916832"/>
            <a:ext cx="457200" cy="457200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52535B51-CF10-9D40-8935-2766DE5500B4}"/>
              </a:ext>
            </a:extLst>
          </p:cNvPr>
          <p:cNvSpPr txBox="1"/>
          <p:nvPr/>
        </p:nvSpPr>
        <p:spPr>
          <a:xfrm>
            <a:off x="4439816" y="2462699"/>
            <a:ext cx="9781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 Storage</a:t>
            </a:r>
            <a:endParaRPr kumimoji="1" lang="ko-KR" altLang="en-US" sz="1000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id="{7CDC0A50-A035-F14F-9DA1-B7E77645E55B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3377200" y="1916832"/>
            <a:ext cx="457200" cy="457200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3DFA8AC3-B0BC-9944-8095-7EDF15F52BCB}"/>
              </a:ext>
            </a:extLst>
          </p:cNvPr>
          <p:cNvSpPr txBox="1"/>
          <p:nvPr/>
        </p:nvSpPr>
        <p:spPr>
          <a:xfrm>
            <a:off x="3059817" y="2462699"/>
            <a:ext cx="10919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Archive Storage</a:t>
            </a:r>
            <a:endParaRPr kumimoji="1" lang="ko-KR" altLang="en-US" sz="1000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61092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498C0595-38AF-9F43-BDC3-4D95B920F086}"/>
              </a:ext>
            </a:extLst>
          </p:cNvPr>
          <p:cNvGrpSpPr/>
          <p:nvPr/>
        </p:nvGrpSpPr>
        <p:grpSpPr>
          <a:xfrm>
            <a:off x="-24000" y="6656898"/>
            <a:ext cx="12240000" cy="221154"/>
            <a:chOff x="-24000" y="6656898"/>
            <a:chExt cx="12240154" cy="221154"/>
          </a:xfrm>
        </p:grpSpPr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C5BCB8D1-22B2-D04C-AFCE-05031AD388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21164" y="6684185"/>
              <a:ext cx="1616742" cy="135355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D821D4DC-171C-E54A-8A1C-4534BE788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24000" y="6665417"/>
              <a:ext cx="12240154" cy="212635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7C6B01FB-D6CB-5B42-9518-216B56C91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0864" y="6702799"/>
              <a:ext cx="1573047" cy="135355"/>
            </a:xfrm>
            <a:prstGeom prst="rect">
              <a:avLst/>
            </a:prstGeom>
          </p:spPr>
        </p:pic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AF65AD0-2570-8748-A2A3-6896B83CAC0F}"/>
                </a:ext>
              </a:extLst>
            </p:cNvPr>
            <p:cNvSpPr/>
            <p:nvPr/>
          </p:nvSpPr>
          <p:spPr>
            <a:xfrm>
              <a:off x="9157454" y="6656898"/>
              <a:ext cx="2988000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800" dirty="0">
                  <a:solidFill>
                    <a:schemeClr val="bg1"/>
                  </a:solidFill>
                  <a:latin typeface="Nanum Square"/>
                </a:rPr>
                <a:t>© </a:t>
              </a:r>
              <a:r>
                <a:rPr lang="en" altLang="ko-KR" sz="800" dirty="0">
                  <a:solidFill>
                    <a:schemeClr val="bg1"/>
                  </a:solidFill>
                  <a:latin typeface="Nanum Square"/>
                </a:rPr>
                <a:t>NAVER Cloud Corp. All Rights Reserved.</a:t>
              </a:r>
            </a:p>
          </p:txBody>
        </p:sp>
      </p:grpSp>
      <p:sp>
        <p:nvSpPr>
          <p:cNvPr id="41" name="TextBox 43">
            <a:extLst>
              <a:ext uri="{FF2B5EF4-FFF2-40B4-BE49-F238E27FC236}">
                <a16:creationId xmlns:a16="http://schemas.microsoft.com/office/drawing/2014/main" id="{6807D0AC-8E9A-445F-BC97-8E821D4B311B}"/>
              </a:ext>
            </a:extLst>
          </p:cNvPr>
          <p:cNvSpPr txBox="1"/>
          <p:nvPr/>
        </p:nvSpPr>
        <p:spPr>
          <a:xfrm>
            <a:off x="1687265" y="1124274"/>
            <a:ext cx="1210529" cy="313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 b="1">
                <a:solidFill>
                  <a:srgbClr val="4D4E4D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Networking</a:t>
            </a:r>
          </a:p>
        </p:txBody>
      </p:sp>
      <p:sp>
        <p:nvSpPr>
          <p:cNvPr id="42" name="직선 연결선[R] 44">
            <a:extLst>
              <a:ext uri="{FF2B5EF4-FFF2-40B4-BE49-F238E27FC236}">
                <a16:creationId xmlns:a16="http://schemas.microsoft.com/office/drawing/2014/main" id="{16646D0F-5C66-4791-9FAC-8D7C3B98109C}"/>
              </a:ext>
            </a:extLst>
          </p:cNvPr>
          <p:cNvSpPr/>
          <p:nvPr/>
        </p:nvSpPr>
        <p:spPr>
          <a:xfrm>
            <a:off x="3029765" y="1329389"/>
            <a:ext cx="7803727" cy="1"/>
          </a:xfrm>
          <a:prstGeom prst="line">
            <a:avLst/>
          </a:prstGeom>
          <a:ln>
            <a:solidFill>
              <a:srgbClr val="BFBFB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3" name="TextBox 55">
            <a:extLst>
              <a:ext uri="{FF2B5EF4-FFF2-40B4-BE49-F238E27FC236}">
                <a16:creationId xmlns:a16="http://schemas.microsoft.com/office/drawing/2014/main" id="{27E63396-BB02-497D-ABFB-FB65916D632E}"/>
              </a:ext>
            </a:extLst>
          </p:cNvPr>
          <p:cNvSpPr txBox="1"/>
          <p:nvPr/>
        </p:nvSpPr>
        <p:spPr>
          <a:xfrm>
            <a:off x="7029364" y="3774462"/>
            <a:ext cx="1010852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000">
                <a:solidFill>
                  <a:srgbClr val="AFABA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>
                <a:solidFill>
                  <a:schemeClr val="bg2">
                    <a:lumMod val="40000"/>
                    <a:lumOff val="60000"/>
                  </a:schemeClr>
                </a:solidFill>
              </a:rPr>
              <a:t>Mirror Resource</a:t>
            </a:r>
          </a:p>
        </p:txBody>
      </p:sp>
      <p:pic>
        <p:nvPicPr>
          <p:cNvPr id="44" name="Mirror Resource.png" descr="Mirror Resource.png">
            <a:extLst>
              <a:ext uri="{FF2B5EF4-FFF2-40B4-BE49-F238E27FC236}">
                <a16:creationId xmlns:a16="http://schemas.microsoft.com/office/drawing/2014/main" id="{68078430-D249-41DD-85C4-1C36D103D2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6189" y="3140968"/>
            <a:ext cx="4572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TextBox 55">
            <a:extLst>
              <a:ext uri="{FF2B5EF4-FFF2-40B4-BE49-F238E27FC236}">
                <a16:creationId xmlns:a16="http://schemas.microsoft.com/office/drawing/2014/main" id="{DC9B464B-0BB7-4711-A7A2-A4CC16527CED}"/>
              </a:ext>
            </a:extLst>
          </p:cNvPr>
          <p:cNvSpPr txBox="1"/>
          <p:nvPr/>
        </p:nvSpPr>
        <p:spPr>
          <a:xfrm>
            <a:off x="2112942" y="2467337"/>
            <a:ext cx="355223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000">
                <a:solidFill>
                  <a:srgbClr val="AFABA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>
                <a:solidFill>
                  <a:schemeClr val="bg2">
                    <a:lumMod val="40000"/>
                    <a:lumOff val="60000"/>
                  </a:schemeClr>
                </a:solidFill>
              </a:rPr>
              <a:t>VPC</a:t>
            </a:r>
          </a:p>
        </p:txBody>
      </p:sp>
      <p:pic>
        <p:nvPicPr>
          <p:cNvPr id="46" name="VPC.png" descr="VPC.png">
            <a:extLst>
              <a:ext uri="{FF2B5EF4-FFF2-40B4-BE49-F238E27FC236}">
                <a16:creationId xmlns:a16="http://schemas.microsoft.com/office/drawing/2014/main" id="{695534F9-6C2C-4903-8A77-075AC7081A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1953" y="1901683"/>
            <a:ext cx="457201" cy="45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96DECAB5-C838-486A-9926-E67D315D3633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5990982" y="1916832"/>
            <a:ext cx="457200" cy="45720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A8932C1-CA44-4183-9898-E9AB358CEAB6}"/>
              </a:ext>
            </a:extLst>
          </p:cNvPr>
          <p:cNvSpPr txBox="1"/>
          <p:nvPr/>
        </p:nvSpPr>
        <p:spPr>
          <a:xfrm>
            <a:off x="5789816" y="2467337"/>
            <a:ext cx="8595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R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DNS</a:t>
            </a:r>
            <a:endParaRPr kumimoji="1" lang="ko-KR" altLang="en-US" sz="1000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A23121E-DE88-4CB8-84D8-471DBE7C14C8}"/>
              </a:ext>
            </a:extLst>
          </p:cNvPr>
          <p:cNvSpPr txBox="1"/>
          <p:nvPr/>
        </p:nvSpPr>
        <p:spPr>
          <a:xfrm>
            <a:off x="3081153" y="3774462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Internet</a:t>
            </a:r>
          </a:p>
          <a:p>
            <a:pPr algn="ctr"/>
            <a:r>
              <a:rPr kumimoji="1" lang="en" altLang="ko-KR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  <a:endParaRPr kumimoji="1" lang="ko-KR" altLang="en-US" sz="1000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978E2E35-B68E-4928-A4F3-6804584F1BE2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2073763" y="3140968"/>
            <a:ext cx="457200" cy="45720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626B2ED4-C825-4B5A-B3AD-91A7B3E29763}"/>
              </a:ext>
            </a:extLst>
          </p:cNvPr>
          <p:cNvSpPr txBox="1"/>
          <p:nvPr/>
        </p:nvSpPr>
        <p:spPr>
          <a:xfrm>
            <a:off x="1838134" y="3774462"/>
            <a:ext cx="928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Route</a:t>
            </a:r>
          </a:p>
          <a:p>
            <a:pPr algn="ctr"/>
            <a:r>
              <a:rPr kumimoji="1" lang="en" altLang="ko-KR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Manager</a:t>
            </a:r>
            <a:endParaRPr kumimoji="1" lang="ko-KR" altLang="en-US" sz="1000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0F118DE1-671F-4916-B6C6-DDFB26D4313E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7321657" y="1916832"/>
            <a:ext cx="457200" cy="45720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8DB02E7B-2BE9-45E4-BB0C-84AE081F494D}"/>
              </a:ext>
            </a:extLst>
          </p:cNvPr>
          <p:cNvSpPr txBox="1"/>
          <p:nvPr/>
        </p:nvSpPr>
        <p:spPr>
          <a:xfrm>
            <a:off x="7149346" y="2467337"/>
            <a:ext cx="8018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IPsec VPN</a:t>
            </a:r>
            <a:endParaRPr kumimoji="1" lang="ko-KR" altLang="en-US" sz="1000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30B7CA0E-A488-4A3B-B66C-6480621F5F89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3363687" y="1916831"/>
            <a:ext cx="457200" cy="457200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7C29DC6D-92C6-4A05-815B-87ACFBF4E240}"/>
              </a:ext>
            </a:extLst>
          </p:cNvPr>
          <p:cNvSpPr txBox="1"/>
          <p:nvPr/>
        </p:nvSpPr>
        <p:spPr>
          <a:xfrm>
            <a:off x="3089586" y="2467337"/>
            <a:ext cx="10054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 Balancer</a:t>
            </a:r>
            <a:endParaRPr kumimoji="1" lang="ko-KR" altLang="en-US" sz="1000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BCF45E8B-D5A2-4BA2-92C8-D65EC8615235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3362468" y="3140968"/>
            <a:ext cx="457200" cy="45720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8C187DCD-5CC7-4208-BCA6-D07C8D75106B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5992899" y="3140969"/>
            <a:ext cx="457200" cy="457200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18ED90CF-1E45-4FA3-9E89-F24F372299DE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/>
          <a:stretch/>
        </p:blipFill>
        <p:spPr>
          <a:xfrm>
            <a:off x="8629650" y="1916832"/>
            <a:ext cx="457200" cy="457200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798B36E3-15F2-4638-AD50-305C9483C25C}"/>
              </a:ext>
            </a:extLst>
          </p:cNvPr>
          <p:cNvSpPr txBox="1"/>
          <p:nvPr/>
        </p:nvSpPr>
        <p:spPr>
          <a:xfrm>
            <a:off x="5760476" y="3774462"/>
            <a:ext cx="9220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 Peering</a:t>
            </a:r>
            <a:endParaRPr kumimoji="1" lang="ko-KR" altLang="en-US" sz="1000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E5002C5-7486-445C-9578-C42B16B29B61}"/>
              </a:ext>
            </a:extLst>
          </p:cNvPr>
          <p:cNvSpPr txBox="1"/>
          <p:nvPr/>
        </p:nvSpPr>
        <p:spPr>
          <a:xfrm>
            <a:off x="8368373" y="2467337"/>
            <a:ext cx="979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  <a:endParaRPr kumimoji="1" lang="ko-KR" altLang="en-US" sz="1000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E50543E-9394-4119-8F36-7BC612533D77}"/>
              </a:ext>
            </a:extLst>
          </p:cNvPr>
          <p:cNvSpPr txBox="1"/>
          <p:nvPr/>
        </p:nvSpPr>
        <p:spPr>
          <a:xfrm>
            <a:off x="4542600" y="3774462"/>
            <a:ext cx="688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R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</a:t>
            </a:r>
          </a:p>
          <a:p>
            <a:r>
              <a:rPr kumimoji="1" lang="en" altLang="ko-KR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Gateway</a:t>
            </a:r>
            <a:endParaRPr kumimoji="1" lang="ko-KR" altLang="en-US" sz="1000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id="{7F7CCFF5-9088-4C70-9EEE-B0743FC6190D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76" t="77908" r="23764" b="17557"/>
          <a:stretch/>
        </p:blipFill>
        <p:spPr>
          <a:xfrm>
            <a:off x="4691679" y="3140969"/>
            <a:ext cx="457200" cy="45720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60EDD4EA-8C57-4CAD-8613-4E0A6132059F}"/>
              </a:ext>
            </a:extLst>
          </p:cNvPr>
          <p:cNvPicPr>
            <a:picLocks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330" y="1916832"/>
            <a:ext cx="457200" cy="457200"/>
          </a:xfrm>
          <a:prstGeom prst="rect">
            <a:avLst/>
          </a:prstGeom>
        </p:spPr>
      </p:pic>
      <p:sp>
        <p:nvSpPr>
          <p:cNvPr id="84" name="TextBox 55">
            <a:extLst>
              <a:ext uri="{FF2B5EF4-FFF2-40B4-BE49-F238E27FC236}">
                <a16:creationId xmlns:a16="http://schemas.microsoft.com/office/drawing/2014/main" id="{346C7B0A-5549-4F93-BF3A-C71F3B6DDB3C}"/>
              </a:ext>
            </a:extLst>
          </p:cNvPr>
          <p:cNvSpPr txBox="1"/>
          <p:nvPr/>
        </p:nvSpPr>
        <p:spPr>
          <a:xfrm>
            <a:off x="4451175" y="2467337"/>
            <a:ext cx="935510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000">
                <a:solidFill>
                  <a:srgbClr val="AFABA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Cloud Connect</a:t>
            </a:r>
            <a:endParaRPr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5" name="TextBox 63">
            <a:extLst>
              <a:ext uri="{FF2B5EF4-FFF2-40B4-BE49-F238E27FC236}">
                <a16:creationId xmlns:a16="http://schemas.microsoft.com/office/drawing/2014/main" id="{0CD8C572-2B19-4687-BA53-C54F3E955EC1}"/>
              </a:ext>
            </a:extLst>
          </p:cNvPr>
          <p:cNvSpPr txBox="1"/>
          <p:nvPr/>
        </p:nvSpPr>
        <p:spPr>
          <a:xfrm>
            <a:off x="9857548" y="2467337"/>
            <a:ext cx="630940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000">
                <a:solidFill>
                  <a:srgbClr val="AFABA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>
                <a:solidFill>
                  <a:schemeClr val="bg2">
                    <a:lumMod val="40000"/>
                    <a:lumOff val="60000"/>
                  </a:schemeClr>
                </a:solidFill>
              </a:rPr>
              <a:t>SSL VPN</a:t>
            </a:r>
          </a:p>
        </p:txBody>
      </p:sp>
      <p:pic>
        <p:nvPicPr>
          <p:cNvPr id="86" name="그림 85">
            <a:extLst>
              <a:ext uri="{FF2B5EF4-FFF2-40B4-BE49-F238E27FC236}">
                <a16:creationId xmlns:a16="http://schemas.microsoft.com/office/drawing/2014/main" id="{6E876FFF-BC54-455A-BDA0-C9FF5498F178}"/>
              </a:ext>
            </a:extLst>
          </p:cNvPr>
          <p:cNvPicPr>
            <a:picLocks noChangeAspect="1"/>
          </p:cNvPicPr>
          <p:nvPr/>
        </p:nvPicPr>
        <p:blipFill>
          <a:blip r:embed="rId16"/>
          <a:srcRect/>
          <a:stretch/>
        </p:blipFill>
        <p:spPr>
          <a:xfrm>
            <a:off x="9945014" y="1916832"/>
            <a:ext cx="457200" cy="457200"/>
          </a:xfrm>
          <a:prstGeom prst="rect">
            <a:avLst/>
          </a:prstGeom>
        </p:spPr>
      </p:pic>
      <p:sp>
        <p:nvSpPr>
          <p:cNvPr id="2" name="TextBox 63">
            <a:extLst>
              <a:ext uri="{FF2B5EF4-FFF2-40B4-BE49-F238E27FC236}">
                <a16:creationId xmlns:a16="http://schemas.microsoft.com/office/drawing/2014/main" id="{B688C9ED-50E3-7E5D-CA2A-9FD3EF0E1550}"/>
              </a:ext>
            </a:extLst>
          </p:cNvPr>
          <p:cNvSpPr txBox="1"/>
          <p:nvPr/>
        </p:nvSpPr>
        <p:spPr>
          <a:xfrm>
            <a:off x="8542780" y="3748970"/>
            <a:ext cx="630940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000">
                <a:solidFill>
                  <a:srgbClr val="AFABA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>
                <a:solidFill>
                  <a:schemeClr val="bg2">
                    <a:lumMod val="40000"/>
                    <a:lumOff val="60000"/>
                  </a:schemeClr>
                </a:solidFill>
              </a:rPr>
              <a:t>SSL VPN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FE219B6-CEC1-702D-B1C7-B1600914225E}"/>
              </a:ext>
            </a:extLst>
          </p:cNvPr>
          <p:cNvPicPr>
            <a:picLocks noChangeAspect="1"/>
          </p:cNvPicPr>
          <p:nvPr/>
        </p:nvPicPr>
        <p:blipFill>
          <a:blip r:embed="rId16"/>
          <a:srcRect/>
          <a:stretch/>
        </p:blipFill>
        <p:spPr>
          <a:xfrm>
            <a:off x="8629650" y="3166806"/>
            <a:ext cx="457200" cy="4572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CB5B090-DF50-2438-B0AD-05FD743D590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0044" y="3161333"/>
            <a:ext cx="457200" cy="457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E38E8B-46FE-D5E7-114E-F993854D05D2}"/>
              </a:ext>
            </a:extLst>
          </p:cNvPr>
          <p:cNvSpPr txBox="1"/>
          <p:nvPr/>
        </p:nvSpPr>
        <p:spPr>
          <a:xfrm>
            <a:off x="9696400" y="3748970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Traffic</a:t>
            </a:r>
          </a:p>
          <a:p>
            <a:pPr algn="ctr"/>
            <a:r>
              <a:rPr kumimoji="1" lang="en" altLang="ko-KR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Manager</a:t>
            </a:r>
            <a:endParaRPr kumimoji="1" lang="ko-KR" altLang="en-US" sz="1000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Box 45"/>
          <p:cNvSpPr txBox="1"/>
          <p:nvPr/>
        </p:nvSpPr>
        <p:spPr>
          <a:xfrm>
            <a:off x="1687265" y="1124274"/>
            <a:ext cx="1007726" cy="313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 b="1">
                <a:solidFill>
                  <a:srgbClr val="4D4E4D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Database</a:t>
            </a:r>
          </a:p>
        </p:txBody>
      </p:sp>
      <p:sp>
        <p:nvSpPr>
          <p:cNvPr id="261" name="직선 연결선[R] 46"/>
          <p:cNvSpPr/>
          <p:nvPr/>
        </p:nvSpPr>
        <p:spPr>
          <a:xfrm>
            <a:off x="2736004" y="1329389"/>
            <a:ext cx="8097488" cy="1"/>
          </a:xfrm>
          <a:prstGeom prst="line">
            <a:avLst/>
          </a:prstGeom>
          <a:ln>
            <a:solidFill>
              <a:srgbClr val="BFBFB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1" name="TextBox 56"/>
          <p:cNvSpPr txBox="1"/>
          <p:nvPr/>
        </p:nvSpPr>
        <p:spPr>
          <a:xfrm>
            <a:off x="3378077" y="3758843"/>
            <a:ext cx="419344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000">
                <a:solidFill>
                  <a:srgbClr val="AFABA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>
                <a:solidFill>
                  <a:schemeClr val="bg2">
                    <a:lumMod val="40000"/>
                    <a:lumOff val="60000"/>
                  </a:schemeClr>
                </a:solidFill>
              </a:rPr>
              <a:t>Redis</a:t>
            </a:r>
          </a:p>
        </p:txBody>
      </p:sp>
      <p:sp>
        <p:nvSpPr>
          <p:cNvPr id="272" name="TextBox 57"/>
          <p:cNvSpPr txBox="1"/>
          <p:nvPr/>
        </p:nvSpPr>
        <p:spPr>
          <a:xfrm>
            <a:off x="9912424" y="2452826"/>
            <a:ext cx="518730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000">
                <a:solidFill>
                  <a:srgbClr val="AFABA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>
                <a:solidFill>
                  <a:schemeClr val="bg2">
                    <a:lumMod val="40000"/>
                    <a:lumOff val="60000"/>
                  </a:schemeClr>
                </a:solidFill>
              </a:rPr>
              <a:t>MySQL</a:t>
            </a:r>
          </a:p>
        </p:txBody>
      </p:sp>
      <p:sp>
        <p:nvSpPr>
          <p:cNvPr id="273" name="TextBox 58"/>
          <p:cNvSpPr txBox="1"/>
          <p:nvPr/>
        </p:nvSpPr>
        <p:spPr>
          <a:xfrm>
            <a:off x="4499218" y="3758843"/>
            <a:ext cx="786431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000">
                <a:solidFill>
                  <a:srgbClr val="AFABA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>
                <a:solidFill>
                  <a:schemeClr val="bg2">
                    <a:lumMod val="40000"/>
                    <a:lumOff val="60000"/>
                  </a:schemeClr>
                </a:solidFill>
              </a:rPr>
              <a:t>PostgreSQL</a:t>
            </a:r>
          </a:p>
        </p:txBody>
      </p:sp>
      <p:sp>
        <p:nvSpPr>
          <p:cNvPr id="282" name="TextBox 56"/>
          <p:cNvSpPr txBox="1"/>
          <p:nvPr/>
        </p:nvSpPr>
        <p:spPr>
          <a:xfrm>
            <a:off x="7129749" y="2452826"/>
            <a:ext cx="844139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000">
                <a:solidFill>
                  <a:srgbClr val="AFABA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chemeClr val="bg2">
                    <a:lumMod val="40000"/>
                    <a:lumOff val="60000"/>
                  </a:schemeClr>
                </a:solidFill>
              </a:rPr>
              <a:t>Cloud DB</a:t>
            </a:r>
          </a:p>
          <a:p>
            <a:pPr algn="ctr">
              <a:defRPr sz="1000">
                <a:solidFill>
                  <a:srgbClr val="AFABA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chemeClr val="bg2">
                    <a:lumMod val="40000"/>
                    <a:lumOff val="60000"/>
                  </a:schemeClr>
                </a:solidFill>
              </a:rPr>
              <a:t>for MongoDB</a:t>
            </a:r>
          </a:p>
        </p:txBody>
      </p:sp>
      <p:sp>
        <p:nvSpPr>
          <p:cNvPr id="283" name="TextBox 56"/>
          <p:cNvSpPr txBox="1"/>
          <p:nvPr/>
        </p:nvSpPr>
        <p:spPr>
          <a:xfrm>
            <a:off x="1812855" y="2452826"/>
            <a:ext cx="970777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000">
                <a:solidFill>
                  <a:srgbClr val="AFABA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solidFill>
                  <a:schemeClr val="bg2">
                    <a:lumMod val="40000"/>
                    <a:lumOff val="60000"/>
                  </a:schemeClr>
                </a:solidFill>
              </a:rPr>
              <a:t>Cloud DB</a:t>
            </a:r>
          </a:p>
          <a:p>
            <a:pPr algn="ctr">
              <a:defRPr sz="1000">
                <a:solidFill>
                  <a:srgbClr val="AFABA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solidFill>
                  <a:schemeClr val="bg2">
                    <a:lumMod val="40000"/>
                    <a:lumOff val="60000"/>
                  </a:schemeClr>
                </a:solidFill>
              </a:rPr>
              <a:t>for PostgreSQL</a:t>
            </a:r>
          </a:p>
        </p:txBody>
      </p:sp>
      <p:sp>
        <p:nvSpPr>
          <p:cNvPr id="284" name="TextBox 56"/>
          <p:cNvSpPr txBox="1"/>
          <p:nvPr/>
        </p:nvSpPr>
        <p:spPr>
          <a:xfrm>
            <a:off x="7283961" y="3758843"/>
            <a:ext cx="454610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000">
                <a:solidFill>
                  <a:srgbClr val="AFABA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>
                <a:solidFill>
                  <a:schemeClr val="bg2">
                    <a:lumMod val="40000"/>
                    <a:lumOff val="60000"/>
                  </a:schemeClr>
                </a:solidFill>
              </a:rPr>
              <a:t>Tibero</a:t>
            </a:r>
          </a:p>
        </p:txBody>
      </p:sp>
      <p:pic>
        <p:nvPicPr>
          <p:cNvPr id="285" name="Cloud DB for MongoDB.png" descr="Cloud DB for MongoD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3219" y="1916832"/>
            <a:ext cx="457201" cy="45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6" name="Cloud DB for PostgreSQL.png" descr="Cloud DB for PostgreSQ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644" y="1924398"/>
            <a:ext cx="457201" cy="45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7" name="Tibero.png" descr="Tiber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2666" y="3140968"/>
            <a:ext cx="457201" cy="4572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id="{8E563E1E-4365-2341-BA26-CF989ED5E650}"/>
              </a:ext>
            </a:extLst>
          </p:cNvPr>
          <p:cNvGrpSpPr/>
          <p:nvPr/>
        </p:nvGrpSpPr>
        <p:grpSpPr>
          <a:xfrm>
            <a:off x="-24000" y="6656898"/>
            <a:ext cx="12240000" cy="221154"/>
            <a:chOff x="-24000" y="6656898"/>
            <a:chExt cx="12240154" cy="221154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9F8AAD74-A7E7-764A-A5F4-8DD77B734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321164" y="6684185"/>
              <a:ext cx="1616742" cy="135355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2FF50D34-D8EC-FE45-8AB1-14A90C95D1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24000" y="6665417"/>
              <a:ext cx="12240154" cy="212635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71F8F683-ACE4-C04F-B587-B71AA635F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60864" y="6702799"/>
              <a:ext cx="1573047" cy="135355"/>
            </a:xfrm>
            <a:prstGeom prst="rect">
              <a:avLst/>
            </a:prstGeom>
          </p:spPr>
        </p:pic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85436B97-F754-1943-9DEB-EE2978F95CC3}"/>
                </a:ext>
              </a:extLst>
            </p:cNvPr>
            <p:cNvSpPr/>
            <p:nvPr/>
          </p:nvSpPr>
          <p:spPr>
            <a:xfrm>
              <a:off x="9157454" y="6656898"/>
              <a:ext cx="2988000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800" dirty="0">
                  <a:solidFill>
                    <a:schemeClr val="bg1"/>
                  </a:solidFill>
                  <a:latin typeface="Nanum Square"/>
                </a:rPr>
                <a:t>© </a:t>
              </a:r>
              <a:r>
                <a:rPr lang="en" altLang="ko-KR" sz="800" dirty="0">
                  <a:solidFill>
                    <a:schemeClr val="bg1"/>
                  </a:solidFill>
                  <a:latin typeface="Nanum Square"/>
                </a:rPr>
                <a:t>NAVER Cloud Corp. All Rights Reserved.</a:t>
              </a:r>
            </a:p>
          </p:txBody>
        </p:sp>
      </p:grpSp>
      <p:pic>
        <p:nvPicPr>
          <p:cNvPr id="40" name="그림 39">
            <a:extLst>
              <a:ext uri="{FF2B5EF4-FFF2-40B4-BE49-F238E27FC236}">
                <a16:creationId xmlns:a16="http://schemas.microsoft.com/office/drawing/2014/main" id="{E44E106B-284D-174A-8A5B-DFDB50A936EB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3381462" y="1916832"/>
            <a:ext cx="457200" cy="4572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078A62A-15BB-0847-B375-BC659D766BAD}"/>
              </a:ext>
            </a:extLst>
          </p:cNvPr>
          <p:cNvSpPr txBox="1"/>
          <p:nvPr/>
        </p:nvSpPr>
        <p:spPr>
          <a:xfrm>
            <a:off x="3212357" y="2452826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 DB </a:t>
            </a:r>
          </a:p>
          <a:p>
            <a:pPr algn="ctr"/>
            <a:r>
              <a:rPr kumimoji="1" lang="en" altLang="ko-KR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MySQL</a:t>
            </a:r>
            <a:endParaRPr kumimoji="1" lang="ko-KR" altLang="en-US" sz="1000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D93196E-58ED-4C4E-86B9-68C4FA6275A5}"/>
              </a:ext>
            </a:extLst>
          </p:cNvPr>
          <p:cNvSpPr txBox="1"/>
          <p:nvPr/>
        </p:nvSpPr>
        <p:spPr>
          <a:xfrm>
            <a:off x="1964196" y="3753764"/>
            <a:ext cx="6767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CUBRID</a:t>
            </a:r>
            <a:endParaRPr kumimoji="1" lang="ko-KR" altLang="en-US" sz="1000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78027FE2-12BD-864E-A00E-A4B619DF012F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5983132" y="3146648"/>
            <a:ext cx="457200" cy="4572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20F456B2-3DF9-4545-83AE-40BBF8D27FA6}"/>
              </a:ext>
            </a:extLst>
          </p:cNvPr>
          <p:cNvSpPr txBox="1"/>
          <p:nvPr/>
        </p:nvSpPr>
        <p:spPr>
          <a:xfrm>
            <a:off x="5873338" y="3758843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MariaDB</a:t>
            </a:r>
            <a:endParaRPr kumimoji="1" lang="ko-KR" altLang="en-US" sz="1000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E939872F-359E-2341-95D2-F52E4ADC5ACD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8615660" y="3135313"/>
            <a:ext cx="457200" cy="4572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82011C7C-9BC5-2E4D-8C9C-B717F2CB9DD5}"/>
              </a:ext>
            </a:extLst>
          </p:cNvPr>
          <p:cNvSpPr txBox="1"/>
          <p:nvPr/>
        </p:nvSpPr>
        <p:spPr>
          <a:xfrm>
            <a:off x="8468196" y="3744670"/>
            <a:ext cx="7521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  <a:endParaRPr kumimoji="1" lang="ko-KR" altLang="en-US" sz="1000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03012515-437C-F445-A692-8A446FF8588D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8634323" y="1916832"/>
            <a:ext cx="457200" cy="45720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A0E2E60-4863-C646-9272-CBA98DE87484}"/>
              </a:ext>
            </a:extLst>
          </p:cNvPr>
          <p:cNvSpPr txBox="1"/>
          <p:nvPr/>
        </p:nvSpPr>
        <p:spPr>
          <a:xfrm>
            <a:off x="8546972" y="2452826"/>
            <a:ext cx="6319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MSSQL</a:t>
            </a:r>
            <a:endParaRPr kumimoji="1" lang="ko-KR" altLang="en-US" sz="1000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8F50D3B3-FA60-1A49-A607-BB2379287BFC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5980113" y="1916832"/>
            <a:ext cx="457200" cy="45720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D026E1D6-798F-CB47-81A1-756A6928F8DA}"/>
              </a:ext>
            </a:extLst>
          </p:cNvPr>
          <p:cNvSpPr txBox="1"/>
          <p:nvPr/>
        </p:nvSpPr>
        <p:spPr>
          <a:xfrm>
            <a:off x="5800591" y="2452826"/>
            <a:ext cx="816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 DB</a:t>
            </a:r>
          </a:p>
          <a:p>
            <a:pPr algn="ctr"/>
            <a:r>
              <a:rPr kumimoji="1" lang="en-US" altLang="ko-KR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kumimoji="1" lang="ko-KR" altLang="en-US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" altLang="ko-KR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MSSQL</a:t>
            </a:r>
            <a:endParaRPr kumimoji="1" lang="ko-KR" altLang="en-US" sz="1000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1D08BAC0-7A06-2F44-9A63-3FE936B8569F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/>
          <a:stretch/>
        </p:blipFill>
        <p:spPr>
          <a:xfrm>
            <a:off x="4693263" y="1916832"/>
            <a:ext cx="457200" cy="45720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26B509E1-9E64-5F4B-AC6D-350A6E0C14EF}"/>
              </a:ext>
            </a:extLst>
          </p:cNvPr>
          <p:cNvSpPr txBox="1"/>
          <p:nvPr/>
        </p:nvSpPr>
        <p:spPr>
          <a:xfrm>
            <a:off x="4556218" y="2452826"/>
            <a:ext cx="731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 DB</a:t>
            </a:r>
          </a:p>
          <a:p>
            <a:pPr algn="ctr"/>
            <a:r>
              <a:rPr kumimoji="1" lang="en" altLang="ko-KR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Redis</a:t>
            </a:r>
            <a:endParaRPr kumimoji="1" lang="ko-KR" altLang="en-US" sz="1000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605E4FB1-1D10-A94A-8DF1-D17CAAA91D9E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/>
          <a:stretch/>
        </p:blipFill>
        <p:spPr>
          <a:xfrm>
            <a:off x="2073989" y="3141663"/>
            <a:ext cx="457200" cy="45720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FF95810B-A041-6446-A844-FDB6329C985A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/>
          <a:stretch/>
        </p:blipFill>
        <p:spPr>
          <a:xfrm>
            <a:off x="3359150" y="3158407"/>
            <a:ext cx="457200" cy="457200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CD3E8266-8957-024E-B95F-0E5569D20DAF}"/>
              </a:ext>
            </a:extLst>
          </p:cNvPr>
          <p:cNvPicPr>
            <a:picLocks noChangeAspect="1"/>
          </p:cNvPicPr>
          <p:nvPr/>
        </p:nvPicPr>
        <p:blipFill>
          <a:blip r:embed="rId16"/>
          <a:srcRect/>
          <a:stretch/>
        </p:blipFill>
        <p:spPr>
          <a:xfrm>
            <a:off x="9943189" y="1916832"/>
            <a:ext cx="457200" cy="45720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F24898FA-EC53-D347-AF46-15C4D9C813F8}"/>
              </a:ext>
            </a:extLst>
          </p:cNvPr>
          <p:cNvPicPr>
            <a:picLocks noChangeAspect="1"/>
          </p:cNvPicPr>
          <p:nvPr/>
        </p:nvPicPr>
        <p:blipFill>
          <a:blip r:embed="rId17"/>
          <a:srcRect/>
          <a:stretch/>
        </p:blipFill>
        <p:spPr>
          <a:xfrm>
            <a:off x="4656339" y="3152326"/>
            <a:ext cx="457200" cy="457200"/>
          </a:xfrm>
          <a:prstGeom prst="rect">
            <a:avLst/>
          </a:prstGeom>
        </p:spPr>
      </p:pic>
      <p:sp>
        <p:nvSpPr>
          <p:cNvPr id="2" name="TextBox 56">
            <a:extLst>
              <a:ext uri="{FF2B5EF4-FFF2-40B4-BE49-F238E27FC236}">
                <a16:creationId xmlns:a16="http://schemas.microsoft.com/office/drawing/2014/main" id="{C9055CF8-BF62-9177-A601-690E73E7549B}"/>
              </a:ext>
            </a:extLst>
          </p:cNvPr>
          <p:cNvSpPr txBox="1"/>
          <p:nvPr/>
        </p:nvSpPr>
        <p:spPr>
          <a:xfrm>
            <a:off x="9634992" y="3754275"/>
            <a:ext cx="1079782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000">
                <a:solidFill>
                  <a:srgbClr val="AFABA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Database</a:t>
            </a:r>
          </a:p>
          <a:p>
            <a:pPr algn="ctr">
              <a:defRPr sz="1000">
                <a:solidFill>
                  <a:srgbClr val="AFABA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Migration Service</a:t>
            </a:r>
            <a:endParaRPr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그림 2" descr="텍스트, 컵, 표지판, 컨테이너이(가) 표시된 사진&#10;&#10;자동 생성된 설명">
            <a:extLst>
              <a:ext uri="{FF2B5EF4-FFF2-40B4-BE49-F238E27FC236}">
                <a16:creationId xmlns:a16="http://schemas.microsoft.com/office/drawing/2014/main" id="{85811825-C23E-4A40-9ECF-01C51D7C281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283" y="3147678"/>
            <a:ext cx="457200" cy="4572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Box 38"/>
          <p:cNvSpPr txBox="1"/>
          <p:nvPr/>
        </p:nvSpPr>
        <p:spPr>
          <a:xfrm>
            <a:off x="1687265" y="1124744"/>
            <a:ext cx="906026" cy="313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 b="1">
                <a:solidFill>
                  <a:srgbClr val="4D4E4D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Security</a:t>
            </a:r>
          </a:p>
        </p:txBody>
      </p:sp>
      <p:sp>
        <p:nvSpPr>
          <p:cNvPr id="146" name="직선 연결선[R] 39"/>
          <p:cNvSpPr/>
          <p:nvPr/>
        </p:nvSpPr>
        <p:spPr>
          <a:xfrm>
            <a:off x="2736004" y="1314869"/>
            <a:ext cx="8097488" cy="1"/>
          </a:xfrm>
          <a:prstGeom prst="line">
            <a:avLst/>
          </a:prstGeom>
          <a:ln>
            <a:solidFill>
              <a:srgbClr val="BFBFB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3" name="TextBox 46"/>
          <p:cNvSpPr txBox="1"/>
          <p:nvPr/>
        </p:nvSpPr>
        <p:spPr>
          <a:xfrm>
            <a:off x="8258420" y="3748970"/>
            <a:ext cx="1206417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000">
                <a:solidFill>
                  <a:srgbClr val="AFABA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>
                <a:solidFill>
                  <a:schemeClr val="bg2">
                    <a:lumMod val="40000"/>
                    <a:lumOff val="60000"/>
                  </a:schemeClr>
                </a:solidFill>
              </a:rPr>
              <a:t>Certificate Manager</a:t>
            </a:r>
          </a:p>
        </p:txBody>
      </p:sp>
      <p:sp>
        <p:nvSpPr>
          <p:cNvPr id="155" name="TextBox 48"/>
          <p:cNvSpPr txBox="1"/>
          <p:nvPr/>
        </p:nvSpPr>
        <p:spPr>
          <a:xfrm>
            <a:off x="5839411" y="3748970"/>
            <a:ext cx="767196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1000">
                <a:solidFill>
                  <a:srgbClr val="AFABA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solidFill>
                  <a:schemeClr val="bg2">
                    <a:lumMod val="40000"/>
                    <a:lumOff val="60000"/>
                  </a:schemeClr>
                </a:solidFill>
              </a:rPr>
              <a:t>Compliance</a:t>
            </a:r>
          </a:p>
          <a:p>
            <a:pPr algn="ctr">
              <a:defRPr sz="1000">
                <a:solidFill>
                  <a:srgbClr val="AFABA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solidFill>
                  <a:schemeClr val="bg2">
                    <a:lumMod val="40000"/>
                    <a:lumOff val="60000"/>
                  </a:schemeClr>
                </a:solidFill>
              </a:rPr>
              <a:t>Guide</a:t>
            </a:r>
          </a:p>
        </p:txBody>
      </p:sp>
      <p:sp>
        <p:nvSpPr>
          <p:cNvPr id="157" name="TextBox 50"/>
          <p:cNvSpPr txBox="1"/>
          <p:nvPr/>
        </p:nvSpPr>
        <p:spPr>
          <a:xfrm>
            <a:off x="7167117" y="5117122"/>
            <a:ext cx="767196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000">
                <a:solidFill>
                  <a:srgbClr val="AFABA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chemeClr val="bg2">
                    <a:lumMod val="40000"/>
                    <a:lumOff val="60000"/>
                  </a:schemeClr>
                </a:solidFill>
              </a:rPr>
              <a:t>DB Security</a:t>
            </a:r>
          </a:p>
          <a:p>
            <a:pPr algn="ctr">
              <a:defRPr sz="1000">
                <a:solidFill>
                  <a:srgbClr val="AFABA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chemeClr val="bg2">
                    <a:lumMod val="40000"/>
                    <a:lumOff val="60000"/>
                  </a:schemeClr>
                </a:solidFill>
              </a:rPr>
              <a:t>Solution</a:t>
            </a:r>
          </a:p>
        </p:txBody>
      </p:sp>
      <p:sp>
        <p:nvSpPr>
          <p:cNvPr id="158" name="TextBox 51"/>
          <p:cNvSpPr txBox="1"/>
          <p:nvPr/>
        </p:nvSpPr>
        <p:spPr>
          <a:xfrm>
            <a:off x="8554005" y="2452826"/>
            <a:ext cx="638955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000">
                <a:solidFill>
                  <a:srgbClr val="AFABA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>
                <a:solidFill>
                  <a:schemeClr val="bg2">
                    <a:lumMod val="40000"/>
                    <a:lumOff val="60000"/>
                  </a:schemeClr>
                </a:solidFill>
              </a:rPr>
              <a:t>File Safer</a:t>
            </a:r>
          </a:p>
        </p:txBody>
      </p:sp>
      <p:sp>
        <p:nvSpPr>
          <p:cNvPr id="159" name="TextBox 52"/>
          <p:cNvSpPr txBox="1"/>
          <p:nvPr/>
        </p:nvSpPr>
        <p:spPr>
          <a:xfrm>
            <a:off x="1886925" y="2452826"/>
            <a:ext cx="821697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000">
                <a:solidFill>
                  <a:srgbClr val="AFABA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>
                <a:solidFill>
                  <a:schemeClr val="bg2">
                    <a:lumMod val="40000"/>
                    <a:lumOff val="60000"/>
                  </a:schemeClr>
                </a:solidFill>
              </a:rPr>
              <a:t>Secure Zone</a:t>
            </a:r>
          </a:p>
        </p:txBody>
      </p:sp>
      <p:sp>
        <p:nvSpPr>
          <p:cNvPr id="160" name="TextBox 53"/>
          <p:cNvSpPr txBox="1"/>
          <p:nvPr/>
        </p:nvSpPr>
        <p:spPr>
          <a:xfrm>
            <a:off x="9835359" y="2452826"/>
            <a:ext cx="688648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000">
                <a:solidFill>
                  <a:srgbClr val="AFABA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chemeClr val="bg2">
                    <a:lumMod val="40000"/>
                    <a:lumOff val="60000"/>
                  </a:schemeClr>
                </a:solidFill>
              </a:rPr>
              <a:t>Security</a:t>
            </a:r>
          </a:p>
          <a:p>
            <a:pPr algn="ctr">
              <a:defRPr sz="1000">
                <a:solidFill>
                  <a:srgbClr val="AFABA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chemeClr val="bg2">
                    <a:lumMod val="40000"/>
                    <a:lumOff val="60000"/>
                  </a:schemeClr>
                </a:solidFill>
              </a:rPr>
              <a:t>Monitoring</a:t>
            </a:r>
          </a:p>
        </p:txBody>
      </p:sp>
      <p:sp>
        <p:nvSpPr>
          <p:cNvPr id="161" name="TextBox 54"/>
          <p:cNvSpPr txBox="1"/>
          <p:nvPr/>
        </p:nvSpPr>
        <p:spPr>
          <a:xfrm>
            <a:off x="7228707" y="2452826"/>
            <a:ext cx="651778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000">
                <a:solidFill>
                  <a:srgbClr val="AFABA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>
                <a:solidFill>
                  <a:schemeClr val="bg2">
                    <a:lumMod val="40000"/>
                    <a:lumOff val="60000"/>
                  </a:schemeClr>
                </a:solidFill>
              </a:rPr>
              <a:t>Site Safer</a:t>
            </a:r>
          </a:p>
        </p:txBody>
      </p:sp>
      <p:sp>
        <p:nvSpPr>
          <p:cNvPr id="169" name="TextBox 64"/>
          <p:cNvSpPr txBox="1"/>
          <p:nvPr/>
        </p:nvSpPr>
        <p:spPr>
          <a:xfrm>
            <a:off x="3079943" y="3748970"/>
            <a:ext cx="1065353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000">
                <a:solidFill>
                  <a:srgbClr val="AFABA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solidFill>
                  <a:schemeClr val="bg2">
                    <a:lumMod val="40000"/>
                    <a:lumOff val="60000"/>
                  </a:schemeClr>
                </a:solidFill>
              </a:rPr>
              <a:t>System </a:t>
            </a:r>
          </a:p>
          <a:p>
            <a:pPr algn="ctr">
              <a:defRPr sz="1000">
                <a:solidFill>
                  <a:srgbClr val="AFABA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solidFill>
                  <a:schemeClr val="bg2">
                    <a:lumMod val="40000"/>
                    <a:lumOff val="60000"/>
                  </a:schemeClr>
                </a:solidFill>
              </a:rPr>
              <a:t>Security Checker</a:t>
            </a:r>
          </a:p>
        </p:txBody>
      </p:sp>
      <p:sp>
        <p:nvSpPr>
          <p:cNvPr id="177" name="TextBox 72"/>
          <p:cNvSpPr txBox="1"/>
          <p:nvPr/>
        </p:nvSpPr>
        <p:spPr>
          <a:xfrm>
            <a:off x="1762369" y="3748970"/>
            <a:ext cx="1065353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000">
                <a:solidFill>
                  <a:srgbClr val="AFABA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solidFill>
                  <a:schemeClr val="bg2">
                    <a:lumMod val="40000"/>
                    <a:lumOff val="60000"/>
                  </a:schemeClr>
                </a:solidFill>
              </a:rPr>
              <a:t>Web </a:t>
            </a:r>
          </a:p>
          <a:p>
            <a:pPr algn="ctr">
              <a:defRPr sz="1000">
                <a:solidFill>
                  <a:srgbClr val="AFABA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solidFill>
                  <a:schemeClr val="bg2">
                    <a:lumMod val="40000"/>
                    <a:lumOff val="60000"/>
                  </a:schemeClr>
                </a:solidFill>
              </a:rPr>
              <a:t>Security Checker</a:t>
            </a:r>
          </a:p>
        </p:txBody>
      </p:sp>
      <p:sp>
        <p:nvSpPr>
          <p:cNvPr id="180" name="TextBox 83"/>
          <p:cNvSpPr txBox="1"/>
          <p:nvPr/>
        </p:nvSpPr>
        <p:spPr>
          <a:xfrm>
            <a:off x="8692395" y="5117122"/>
            <a:ext cx="305531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000">
                <a:solidFill>
                  <a:srgbClr val="AFABA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>
                <a:solidFill>
                  <a:schemeClr val="bg2">
                    <a:lumMod val="40000"/>
                    <a:lumOff val="60000"/>
                  </a:schemeClr>
                </a:solidFill>
              </a:rPr>
              <a:t>IDS</a:t>
            </a:r>
          </a:p>
        </p:txBody>
      </p:sp>
      <p:sp>
        <p:nvSpPr>
          <p:cNvPr id="182" name="TextBox 85"/>
          <p:cNvSpPr txBox="1"/>
          <p:nvPr/>
        </p:nvSpPr>
        <p:spPr>
          <a:xfrm>
            <a:off x="10027433" y="5117122"/>
            <a:ext cx="297515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000">
                <a:solidFill>
                  <a:srgbClr val="AFABA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>
                <a:solidFill>
                  <a:schemeClr val="bg2">
                    <a:lumMod val="40000"/>
                    <a:lumOff val="60000"/>
                  </a:schemeClr>
                </a:solidFill>
              </a:rPr>
              <a:t>IPS</a:t>
            </a:r>
          </a:p>
        </p:txBody>
      </p:sp>
      <p:pic>
        <p:nvPicPr>
          <p:cNvPr id="194" name="PCA (Private CA).png" descr="PCA (Private CA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1082" y="3140305"/>
            <a:ext cx="4572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TextBox 53"/>
          <p:cNvSpPr txBox="1"/>
          <p:nvPr/>
        </p:nvSpPr>
        <p:spPr>
          <a:xfrm>
            <a:off x="9828144" y="3748970"/>
            <a:ext cx="703075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000">
                <a:solidFill>
                  <a:srgbClr val="AFABA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solidFill>
                  <a:schemeClr val="bg2">
                    <a:lumMod val="40000"/>
                    <a:lumOff val="60000"/>
                  </a:schemeClr>
                </a:solidFill>
              </a:rPr>
              <a:t>Private CA</a:t>
            </a:r>
          </a:p>
        </p:txBody>
      </p:sp>
      <p:sp>
        <p:nvSpPr>
          <p:cNvPr id="196" name="TextBox 53"/>
          <p:cNvSpPr txBox="1"/>
          <p:nvPr/>
        </p:nvSpPr>
        <p:spPr>
          <a:xfrm>
            <a:off x="5792216" y="5117122"/>
            <a:ext cx="842536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000">
                <a:solidFill>
                  <a:srgbClr val="AFABA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solidFill>
                  <a:schemeClr val="bg2">
                    <a:lumMod val="40000"/>
                    <a:lumOff val="60000"/>
                  </a:schemeClr>
                </a:solidFill>
              </a:rPr>
              <a:t>Secure zone </a:t>
            </a:r>
          </a:p>
          <a:p>
            <a:pPr algn="ctr">
              <a:defRPr sz="1000">
                <a:solidFill>
                  <a:srgbClr val="AFABA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FIrewall</a:t>
            </a:r>
            <a:endParaRPr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97" name="Secure zone FIrewall.png" descr="Secure zone FIrewal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884" y="4509628"/>
            <a:ext cx="4572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TextBox 53"/>
          <p:cNvSpPr txBox="1"/>
          <p:nvPr/>
        </p:nvSpPr>
        <p:spPr>
          <a:xfrm>
            <a:off x="1701778" y="5117122"/>
            <a:ext cx="1191991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000">
                <a:solidFill>
                  <a:srgbClr val="AFABA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Webshell</a:t>
            </a:r>
            <a:r>
              <a:rPr dirty="0">
                <a:solidFill>
                  <a:schemeClr val="bg2">
                    <a:lumMod val="40000"/>
                    <a:lumOff val="60000"/>
                  </a:schemeClr>
                </a:solidFill>
              </a:rPr>
              <a:t> Behavior </a:t>
            </a:r>
          </a:p>
          <a:p>
            <a:pPr algn="ctr">
              <a:defRPr sz="1000">
                <a:solidFill>
                  <a:srgbClr val="AFABA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solidFill>
                  <a:schemeClr val="bg2">
                    <a:lumMod val="40000"/>
                    <a:lumOff val="60000"/>
                  </a:schemeClr>
                </a:solidFill>
              </a:rPr>
              <a:t>Detector</a:t>
            </a:r>
          </a:p>
        </p:txBody>
      </p:sp>
      <p:pic>
        <p:nvPicPr>
          <p:cNvPr id="199" name="Webshell Behavior Detector.png" descr="Webshell Behavior Detecto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9174" y="4520684"/>
            <a:ext cx="457201" cy="4572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2" name="그룹 61">
            <a:extLst>
              <a:ext uri="{FF2B5EF4-FFF2-40B4-BE49-F238E27FC236}">
                <a16:creationId xmlns:a16="http://schemas.microsoft.com/office/drawing/2014/main" id="{B1091D6A-BB53-BA4F-8B89-C7F91090FC7B}"/>
              </a:ext>
            </a:extLst>
          </p:cNvPr>
          <p:cNvGrpSpPr/>
          <p:nvPr/>
        </p:nvGrpSpPr>
        <p:grpSpPr>
          <a:xfrm>
            <a:off x="-24000" y="6656898"/>
            <a:ext cx="12240000" cy="221154"/>
            <a:chOff x="-24000" y="6656898"/>
            <a:chExt cx="12240154" cy="221154"/>
          </a:xfrm>
        </p:grpSpPr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549D5B04-EB8C-8444-966A-21A154DD08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321164" y="6684185"/>
              <a:ext cx="1616742" cy="135355"/>
            </a:xfrm>
            <a:prstGeom prst="rect">
              <a:avLst/>
            </a:prstGeom>
          </p:spPr>
        </p:pic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067E8A54-1AE2-EB4E-BAAA-846D07A03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24000" y="6665417"/>
              <a:ext cx="12240154" cy="212635"/>
            </a:xfrm>
            <a:prstGeom prst="rect">
              <a:avLst/>
            </a:prstGeom>
          </p:spPr>
        </p:pic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E5F0F06B-409A-464A-87E7-4BFF352BA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60864" y="6702799"/>
              <a:ext cx="1573047" cy="135355"/>
            </a:xfrm>
            <a:prstGeom prst="rect">
              <a:avLst/>
            </a:prstGeom>
          </p:spPr>
        </p:pic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196A11AA-7D8C-7A44-8BFF-34E1961FB5BD}"/>
                </a:ext>
              </a:extLst>
            </p:cNvPr>
            <p:cNvSpPr/>
            <p:nvPr/>
          </p:nvSpPr>
          <p:spPr>
            <a:xfrm>
              <a:off x="9157454" y="6656898"/>
              <a:ext cx="2988000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800" dirty="0">
                  <a:solidFill>
                    <a:schemeClr val="bg1"/>
                  </a:solidFill>
                  <a:latin typeface="Nanum Square"/>
                </a:rPr>
                <a:t>© </a:t>
              </a:r>
              <a:r>
                <a:rPr lang="en" altLang="ko-KR" sz="800" dirty="0">
                  <a:solidFill>
                    <a:schemeClr val="bg1"/>
                  </a:solidFill>
                  <a:latin typeface="Nanum Square"/>
                </a:rPr>
                <a:t>NAVER Cloud Corp. All Rights Reserved.</a:t>
              </a:r>
            </a:p>
          </p:txBody>
        </p:sp>
      </p:grpSp>
      <p:pic>
        <p:nvPicPr>
          <p:cNvPr id="67" name="그림 66">
            <a:extLst>
              <a:ext uri="{FF2B5EF4-FFF2-40B4-BE49-F238E27FC236}">
                <a16:creationId xmlns:a16="http://schemas.microsoft.com/office/drawing/2014/main" id="{307912C0-8877-454F-A48E-14315FD81410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4680732" y="4514391"/>
            <a:ext cx="457200" cy="45720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E8E0AF32-0384-CA4C-893F-3B5D73E83309}"/>
              </a:ext>
            </a:extLst>
          </p:cNvPr>
          <p:cNvSpPr txBox="1"/>
          <p:nvPr/>
        </p:nvSpPr>
        <p:spPr>
          <a:xfrm>
            <a:off x="4692766" y="5117122"/>
            <a:ext cx="4331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ACL</a:t>
            </a:r>
            <a:endParaRPr kumimoji="1" lang="ko-KR" altLang="en-US" sz="1000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A2AB6BD-3B79-E94E-BF68-6B94A99E995D}"/>
              </a:ext>
            </a:extLst>
          </p:cNvPr>
          <p:cNvSpPr txBox="1"/>
          <p:nvPr/>
        </p:nvSpPr>
        <p:spPr>
          <a:xfrm>
            <a:off x="4450420" y="3748970"/>
            <a:ext cx="942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 Security </a:t>
            </a:r>
          </a:p>
          <a:p>
            <a:pPr algn="ctr"/>
            <a:r>
              <a:rPr kumimoji="1" lang="en" altLang="ko-KR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Checker</a:t>
            </a:r>
            <a:endParaRPr kumimoji="1" lang="ko-KR" altLang="en-US" sz="1000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FD2DEAC9-B776-D141-BE44-5F07FD5B91D7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3366256" y="1919534"/>
            <a:ext cx="457200" cy="457200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C91F4F68-FFCE-3746-942B-3BD9D4748DCA}"/>
              </a:ext>
            </a:extLst>
          </p:cNvPr>
          <p:cNvSpPr txBox="1"/>
          <p:nvPr/>
        </p:nvSpPr>
        <p:spPr>
          <a:xfrm>
            <a:off x="3097765" y="2452826"/>
            <a:ext cx="9941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 Security</a:t>
            </a:r>
            <a:endParaRPr kumimoji="1" lang="ko-KR" altLang="en-US" sz="1000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6F30939D-13FE-F34A-A716-CE9C6007B831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5994409" y="1920748"/>
            <a:ext cx="457200" cy="457200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4291EB3D-7A35-6440-93C6-1F753263602A}"/>
              </a:ext>
            </a:extLst>
          </p:cNvPr>
          <p:cNvSpPr txBox="1"/>
          <p:nvPr/>
        </p:nvSpPr>
        <p:spPr>
          <a:xfrm>
            <a:off x="5847747" y="2452826"/>
            <a:ext cx="7505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 Safer</a:t>
            </a:r>
            <a:endParaRPr kumimoji="1" lang="ko-KR" altLang="en-US" sz="1000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7BCD2891-7026-D347-A61D-FB49CC65FD70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4683125" y="1908175"/>
            <a:ext cx="457200" cy="457200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C951366E-E328-DF47-A8DE-7825CEC65CD4}"/>
              </a:ext>
            </a:extLst>
          </p:cNvPr>
          <p:cNvSpPr txBox="1"/>
          <p:nvPr/>
        </p:nvSpPr>
        <p:spPr>
          <a:xfrm>
            <a:off x="4680732" y="2452826"/>
            <a:ext cx="4619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ACG</a:t>
            </a:r>
            <a:endParaRPr kumimoji="1" lang="ko-KR" altLang="en-US" sz="1000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C6D33669-80FD-6E43-AC50-512DEFF14577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4693263" y="3145395"/>
            <a:ext cx="457200" cy="45720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3D80343A-DA16-954D-BCEF-31213B281078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/>
          <a:stretch/>
        </p:blipFill>
        <p:spPr>
          <a:xfrm>
            <a:off x="3362970" y="4508500"/>
            <a:ext cx="411505" cy="411505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1545DE71-5820-884E-B7C1-F68C2D0BDA46}"/>
              </a:ext>
            </a:extLst>
          </p:cNvPr>
          <p:cNvSpPr txBox="1"/>
          <p:nvPr/>
        </p:nvSpPr>
        <p:spPr>
          <a:xfrm>
            <a:off x="3174223" y="5117122"/>
            <a:ext cx="7889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Anti-DDoS</a:t>
            </a:r>
            <a:endParaRPr kumimoji="1" lang="ko-KR" altLang="en-US" sz="1000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id="{E73EF6BA-64EE-5F45-964B-95AF17FA74EC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/>
          <a:stretch/>
        </p:blipFill>
        <p:spPr>
          <a:xfrm>
            <a:off x="8633029" y="3145395"/>
            <a:ext cx="457200" cy="457200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11F92184-BBFA-9848-AE5D-FFAD5102590D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/>
          <a:stretch/>
        </p:blipFill>
        <p:spPr>
          <a:xfrm>
            <a:off x="7322115" y="4518025"/>
            <a:ext cx="457200" cy="45720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4704DFC2-6D5C-DA46-BEBC-D409FB010DEF}"/>
              </a:ext>
            </a:extLst>
          </p:cNvPr>
          <p:cNvPicPr>
            <a:picLocks noChangeAspect="1"/>
          </p:cNvPicPr>
          <p:nvPr/>
        </p:nvPicPr>
        <p:blipFill>
          <a:blip r:embed="rId16"/>
          <a:srcRect/>
          <a:stretch/>
        </p:blipFill>
        <p:spPr>
          <a:xfrm>
            <a:off x="8644883" y="1927098"/>
            <a:ext cx="457200" cy="457200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4D53451D-F3C3-C44E-8C5F-A9FCEED738F1}"/>
              </a:ext>
            </a:extLst>
          </p:cNvPr>
          <p:cNvPicPr>
            <a:picLocks noChangeAspect="1"/>
          </p:cNvPicPr>
          <p:nvPr/>
        </p:nvPicPr>
        <p:blipFill>
          <a:blip r:embed="rId17"/>
          <a:srcRect/>
          <a:stretch/>
        </p:blipFill>
        <p:spPr>
          <a:xfrm>
            <a:off x="2069174" y="1919534"/>
            <a:ext cx="457200" cy="457200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B6389DD1-6810-AE46-BFD9-22E0A081A3B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613975" y="4520684"/>
            <a:ext cx="462372" cy="308247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9F631063-04B7-0041-8E6C-A9A95B487C1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950179" y="4510185"/>
            <a:ext cx="452022" cy="287650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55989EEB-7660-F542-8076-C84A40A0923D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/>
          <a:stretch/>
        </p:blipFill>
        <p:spPr>
          <a:xfrm>
            <a:off x="5994409" y="3143412"/>
            <a:ext cx="457200" cy="457200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EDEB6E99-FD4E-8745-8185-419BC84D9939}"/>
              </a:ext>
            </a:extLst>
          </p:cNvPr>
          <p:cNvPicPr>
            <a:picLocks noChangeAspect="1"/>
          </p:cNvPicPr>
          <p:nvPr/>
        </p:nvPicPr>
        <p:blipFill>
          <a:blip r:embed="rId21"/>
          <a:srcRect/>
          <a:stretch/>
        </p:blipFill>
        <p:spPr>
          <a:xfrm>
            <a:off x="9951083" y="1909249"/>
            <a:ext cx="457200" cy="457200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4C78EEF2-9892-A64A-A469-F1CD47655F3D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/>
          <a:stretch/>
        </p:blipFill>
        <p:spPr>
          <a:xfrm>
            <a:off x="7325996" y="1915069"/>
            <a:ext cx="457200" cy="457200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DA9EE168-349B-204A-B139-C5C442EBE7DB}"/>
              </a:ext>
            </a:extLst>
          </p:cNvPr>
          <p:cNvPicPr>
            <a:picLocks noChangeAspect="1"/>
          </p:cNvPicPr>
          <p:nvPr/>
        </p:nvPicPr>
        <p:blipFill>
          <a:blip r:embed="rId23"/>
          <a:srcRect/>
          <a:stretch/>
        </p:blipFill>
        <p:spPr>
          <a:xfrm>
            <a:off x="3380008" y="3154447"/>
            <a:ext cx="457200" cy="457200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B852E0EC-15A0-3442-BF7B-9C7239D91A63}"/>
              </a:ext>
            </a:extLst>
          </p:cNvPr>
          <p:cNvPicPr>
            <a:picLocks noChangeAspect="1"/>
          </p:cNvPicPr>
          <p:nvPr/>
        </p:nvPicPr>
        <p:blipFill>
          <a:blip r:embed="rId24"/>
          <a:srcRect/>
          <a:stretch/>
        </p:blipFill>
        <p:spPr>
          <a:xfrm>
            <a:off x="2069174" y="3144318"/>
            <a:ext cx="457200" cy="4572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AE9E0004-2A5C-89CE-CCEE-17DE28AFA563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7317352" y="3145395"/>
            <a:ext cx="406400" cy="419100"/>
          </a:xfrm>
          <a:prstGeom prst="rect">
            <a:avLst/>
          </a:prstGeom>
        </p:spPr>
      </p:pic>
      <p:sp>
        <p:nvSpPr>
          <p:cNvPr id="56" name="TextBox 53">
            <a:extLst>
              <a:ext uri="{FF2B5EF4-FFF2-40B4-BE49-F238E27FC236}">
                <a16:creationId xmlns:a16="http://schemas.microsoft.com/office/drawing/2014/main" id="{029FADC1-DEDB-DAAD-FFF8-E6FDC62AB59A}"/>
              </a:ext>
            </a:extLst>
          </p:cNvPr>
          <p:cNvSpPr txBox="1"/>
          <p:nvPr/>
        </p:nvSpPr>
        <p:spPr>
          <a:xfrm>
            <a:off x="6975053" y="3748970"/>
            <a:ext cx="1091001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000">
                <a:solidFill>
                  <a:srgbClr val="AFABA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Key Management</a:t>
            </a:r>
          </a:p>
          <a:p>
            <a:pPr algn="ctr">
              <a:defRPr sz="1000">
                <a:solidFill>
                  <a:srgbClr val="AFABA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Service</a:t>
            </a:r>
            <a:endParaRPr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8">
            <a:extLst>
              <a:ext uri="{FF2B5EF4-FFF2-40B4-BE49-F238E27FC236}">
                <a16:creationId xmlns:a16="http://schemas.microsoft.com/office/drawing/2014/main" id="{F8B0D7A3-5F75-787D-45E9-524A2AA8E162}"/>
              </a:ext>
            </a:extLst>
          </p:cNvPr>
          <p:cNvSpPr txBox="1"/>
          <p:nvPr/>
        </p:nvSpPr>
        <p:spPr>
          <a:xfrm>
            <a:off x="1687265" y="1124744"/>
            <a:ext cx="906026" cy="313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 b="1">
                <a:solidFill>
                  <a:srgbClr val="4D4E4D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Security</a:t>
            </a:r>
          </a:p>
        </p:txBody>
      </p:sp>
      <p:sp>
        <p:nvSpPr>
          <p:cNvPr id="5" name="직선 연결선[R] 39">
            <a:extLst>
              <a:ext uri="{FF2B5EF4-FFF2-40B4-BE49-F238E27FC236}">
                <a16:creationId xmlns:a16="http://schemas.microsoft.com/office/drawing/2014/main" id="{6F337E36-37AD-1092-E29D-C8C5DF362D48}"/>
              </a:ext>
            </a:extLst>
          </p:cNvPr>
          <p:cNvSpPr/>
          <p:nvPr/>
        </p:nvSpPr>
        <p:spPr>
          <a:xfrm>
            <a:off x="2736004" y="1314869"/>
            <a:ext cx="8097488" cy="1"/>
          </a:xfrm>
          <a:prstGeom prst="line">
            <a:avLst/>
          </a:prstGeom>
          <a:ln>
            <a:solidFill>
              <a:srgbClr val="BFBFB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A653816-709C-7D24-AE69-A8818D126A4C}"/>
              </a:ext>
            </a:extLst>
          </p:cNvPr>
          <p:cNvGrpSpPr/>
          <p:nvPr/>
        </p:nvGrpSpPr>
        <p:grpSpPr>
          <a:xfrm>
            <a:off x="-24000" y="6656898"/>
            <a:ext cx="12240000" cy="221154"/>
            <a:chOff x="-24000" y="6656898"/>
            <a:chExt cx="12240154" cy="221154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19E334A-0714-7450-4FD7-0B12C1C07B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21164" y="6684185"/>
              <a:ext cx="1616742" cy="13535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3B55A11-3E1D-A5B1-BF72-23241CE103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24000" y="6665417"/>
              <a:ext cx="12240154" cy="212635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888C944-21A1-635B-F253-7816B51620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0864" y="6702799"/>
              <a:ext cx="1573047" cy="135355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E96DFDC-866D-CE77-8C5C-F19537964C6E}"/>
                </a:ext>
              </a:extLst>
            </p:cNvPr>
            <p:cNvSpPr/>
            <p:nvPr/>
          </p:nvSpPr>
          <p:spPr>
            <a:xfrm>
              <a:off x="9157454" y="6656898"/>
              <a:ext cx="2988000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800" dirty="0">
                  <a:solidFill>
                    <a:schemeClr val="bg1"/>
                  </a:solidFill>
                  <a:latin typeface="Nanum Square"/>
                </a:rPr>
                <a:t>© </a:t>
              </a:r>
              <a:r>
                <a:rPr lang="en" altLang="ko-KR" sz="800" dirty="0">
                  <a:solidFill>
                    <a:schemeClr val="bg1"/>
                  </a:solidFill>
                  <a:latin typeface="Nanum Square"/>
                </a:rPr>
                <a:t>NAVER Cloud Corp. All Rights Reserved.</a:t>
              </a:r>
            </a:p>
          </p:txBody>
        </p:sp>
      </p:grpSp>
      <p:sp>
        <p:nvSpPr>
          <p:cNvPr id="13" name="TextBox 72">
            <a:extLst>
              <a:ext uri="{FF2B5EF4-FFF2-40B4-BE49-F238E27FC236}">
                <a16:creationId xmlns:a16="http://schemas.microsoft.com/office/drawing/2014/main" id="{B58EA2A0-8EC9-7A9A-FE2A-8AD94A2E0639}"/>
              </a:ext>
            </a:extLst>
          </p:cNvPr>
          <p:cNvSpPr txBox="1"/>
          <p:nvPr/>
        </p:nvSpPr>
        <p:spPr>
          <a:xfrm>
            <a:off x="1879711" y="2442798"/>
            <a:ext cx="836124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000">
                <a:solidFill>
                  <a:srgbClr val="AFABA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>
                <a:solidFill>
                  <a:schemeClr val="bg2">
                    <a:lumMod val="40000"/>
                    <a:lumOff val="60000"/>
                  </a:schemeClr>
                </a:solidFill>
              </a:rPr>
              <a:t>API Gateway</a:t>
            </a:r>
          </a:p>
        </p:txBody>
      </p:sp>
      <p:pic>
        <p:nvPicPr>
          <p:cNvPr id="14" name="HSM.png" descr="HSM.png">
            <a:extLst>
              <a:ext uri="{FF2B5EF4-FFF2-40B4-BE49-F238E27FC236}">
                <a16:creationId xmlns:a16="http://schemas.microsoft.com/office/drawing/2014/main" id="{C7556127-B9DE-6D48-092A-7770E6A6A3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4019" y="1919534"/>
            <a:ext cx="4572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extBox 72">
            <a:extLst>
              <a:ext uri="{FF2B5EF4-FFF2-40B4-BE49-F238E27FC236}">
                <a16:creationId xmlns:a16="http://schemas.microsoft.com/office/drawing/2014/main" id="{041E3FD7-BA6F-C7A0-31D5-3048C6F29D6D}"/>
              </a:ext>
            </a:extLst>
          </p:cNvPr>
          <p:cNvSpPr txBox="1"/>
          <p:nvPr/>
        </p:nvSpPr>
        <p:spPr>
          <a:xfrm>
            <a:off x="3423787" y="2442798"/>
            <a:ext cx="377665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000">
                <a:solidFill>
                  <a:srgbClr val="AFABA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>
                <a:solidFill>
                  <a:schemeClr val="bg2">
                    <a:lumMod val="40000"/>
                    <a:lumOff val="60000"/>
                  </a:schemeClr>
                </a:solidFill>
              </a:rPr>
              <a:t>HSM</a:t>
            </a:r>
          </a:p>
        </p:txBody>
      </p:sp>
      <p:pic>
        <p:nvPicPr>
          <p:cNvPr id="16" name="API Gateway.png" descr="API Gateway.png">
            <a:extLst>
              <a:ext uri="{FF2B5EF4-FFF2-40B4-BE49-F238E27FC236}">
                <a16:creationId xmlns:a16="http://schemas.microsoft.com/office/drawing/2014/main" id="{369B6B9D-F79A-C1F4-FBFC-0D1AE39247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9173" y="1919534"/>
            <a:ext cx="4572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TextBox 72">
            <a:extLst>
              <a:ext uri="{FF2B5EF4-FFF2-40B4-BE49-F238E27FC236}">
                <a16:creationId xmlns:a16="http://schemas.microsoft.com/office/drawing/2014/main" id="{F9B45501-55DD-589D-AE94-7B74C933871B}"/>
              </a:ext>
            </a:extLst>
          </p:cNvPr>
          <p:cNvSpPr txBox="1"/>
          <p:nvPr/>
        </p:nvSpPr>
        <p:spPr>
          <a:xfrm>
            <a:off x="4384262" y="2515538"/>
            <a:ext cx="999632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000">
                <a:solidFill>
                  <a:srgbClr val="AFABA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Secret Manager</a:t>
            </a:r>
            <a:endParaRPr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DCD10B2-8B97-2951-4324-134188B458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729" y="1919640"/>
            <a:ext cx="431800" cy="457200"/>
          </a:xfrm>
          <a:prstGeom prst="rect">
            <a:avLst/>
          </a:prstGeom>
        </p:spPr>
      </p:pic>
      <p:pic>
        <p:nvPicPr>
          <p:cNvPr id="19" name="그림 18" descr="텍스트, 표지판, 실외이(가) 표시된 사진&#10;&#10;자동 생성된 설명">
            <a:extLst>
              <a:ext uri="{FF2B5EF4-FFF2-40B4-BE49-F238E27FC236}">
                <a16:creationId xmlns:a16="http://schemas.microsoft.com/office/drawing/2014/main" id="{5F6A810A-21A8-17D8-A514-C32F900A00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678" y="1944840"/>
            <a:ext cx="406800" cy="406800"/>
          </a:xfrm>
          <a:prstGeom prst="rect">
            <a:avLst/>
          </a:prstGeom>
        </p:spPr>
      </p:pic>
      <p:sp>
        <p:nvSpPr>
          <p:cNvPr id="20" name="TextBox 72">
            <a:extLst>
              <a:ext uri="{FF2B5EF4-FFF2-40B4-BE49-F238E27FC236}">
                <a16:creationId xmlns:a16="http://schemas.microsoft.com/office/drawing/2014/main" id="{145E6DE2-921D-8819-2431-0147C74292BA}"/>
              </a:ext>
            </a:extLst>
          </p:cNvPr>
          <p:cNvSpPr txBox="1"/>
          <p:nvPr/>
        </p:nvSpPr>
        <p:spPr>
          <a:xfrm>
            <a:off x="5663952" y="2515538"/>
            <a:ext cx="1065354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000">
                <a:solidFill>
                  <a:srgbClr val="AFABA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Cloud</a:t>
            </a:r>
          </a:p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Security Watcher</a:t>
            </a:r>
            <a:endParaRPr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81514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그림 51" descr="그림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920" y="3147342"/>
            <a:ext cx="4572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350" name="TextBox 56"/>
          <p:cNvSpPr txBox="1"/>
          <p:nvPr/>
        </p:nvSpPr>
        <p:spPr>
          <a:xfrm>
            <a:off x="3140033" y="2452826"/>
            <a:ext cx="895436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000">
                <a:solidFill>
                  <a:srgbClr val="AFABA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CLOVA </a:t>
            </a:r>
            <a:r>
              <a:rPr lang="en-US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AiCall</a:t>
            </a:r>
            <a:endParaRPr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51" name="TextBox 57"/>
          <p:cNvSpPr txBox="1"/>
          <p:nvPr/>
        </p:nvSpPr>
        <p:spPr>
          <a:xfrm>
            <a:off x="9629830" y="3733795"/>
            <a:ext cx="1108636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000">
                <a:solidFill>
                  <a:srgbClr val="AFABA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CLOVA</a:t>
            </a:r>
            <a:r>
              <a:rPr dirty="0">
                <a:solidFill>
                  <a:schemeClr val="bg2">
                    <a:lumMod val="40000"/>
                    <a:lumOff val="60000"/>
                  </a:schemeClr>
                </a:solidFill>
              </a:rPr>
              <a:t> Summary</a:t>
            </a:r>
          </a:p>
        </p:txBody>
      </p:sp>
      <p:sp>
        <p:nvSpPr>
          <p:cNvPr id="352" name="TextBox 58"/>
          <p:cNvSpPr txBox="1"/>
          <p:nvPr/>
        </p:nvSpPr>
        <p:spPr>
          <a:xfrm>
            <a:off x="5692832" y="2452826"/>
            <a:ext cx="1034897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000">
                <a:solidFill>
                  <a:srgbClr val="AFABA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>
                <a:solidFill>
                  <a:schemeClr val="bg2">
                    <a:lumMod val="40000"/>
                    <a:lumOff val="60000"/>
                  </a:schemeClr>
                </a:solidFill>
              </a:rPr>
              <a:t>CLOVA Dubbing</a:t>
            </a:r>
          </a:p>
        </p:txBody>
      </p:sp>
      <p:sp>
        <p:nvSpPr>
          <p:cNvPr id="355" name="TextBox 52"/>
          <p:cNvSpPr txBox="1"/>
          <p:nvPr/>
        </p:nvSpPr>
        <p:spPr>
          <a:xfrm>
            <a:off x="4348141" y="3733795"/>
            <a:ext cx="1134283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000">
                <a:solidFill>
                  <a:srgbClr val="AFABA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CLOVA Sentiment</a:t>
            </a:r>
          </a:p>
        </p:txBody>
      </p:sp>
      <p:sp>
        <p:nvSpPr>
          <p:cNvPr id="356" name="TextBox 62"/>
          <p:cNvSpPr txBox="1"/>
          <p:nvPr/>
        </p:nvSpPr>
        <p:spPr>
          <a:xfrm>
            <a:off x="8362444" y="2452826"/>
            <a:ext cx="991616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000">
                <a:solidFill>
                  <a:srgbClr val="AFABA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CLOVA Speech</a:t>
            </a:r>
            <a:endParaRPr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60" name="CCAI.png" descr="CCAI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9150" y="1908175"/>
            <a:ext cx="457201" cy="45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61" name="Cloud Summary.png" descr="Cloud Summary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55547" y="3140853"/>
            <a:ext cx="457201" cy="45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62" name="CLOVA Dubbing.png" descr="CLOVA Dubbing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1680" y="1908175"/>
            <a:ext cx="457201" cy="45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67" name="NEST.png" descr="NEST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29650" y="1908175"/>
            <a:ext cx="457201" cy="45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69" name="Cloud Sentiment.png" descr="Cloud Sentiment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86682" y="3153278"/>
            <a:ext cx="4572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370" name="TextBox 56"/>
          <p:cNvSpPr txBox="1"/>
          <p:nvPr/>
        </p:nvSpPr>
        <p:spPr>
          <a:xfrm>
            <a:off x="3078193" y="5061869"/>
            <a:ext cx="1014057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000">
                <a:solidFill>
                  <a:srgbClr val="AFABA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>
                <a:solidFill>
                  <a:schemeClr val="bg2">
                    <a:lumMod val="40000"/>
                    <a:lumOff val="60000"/>
                  </a:schemeClr>
                </a:solidFill>
              </a:rPr>
              <a:t>Pose Estimation</a:t>
            </a:r>
          </a:p>
        </p:txBody>
      </p:sp>
      <p:sp>
        <p:nvSpPr>
          <p:cNvPr id="371" name="TextBox 57"/>
          <p:cNvSpPr txBox="1"/>
          <p:nvPr/>
        </p:nvSpPr>
        <p:spPr>
          <a:xfrm>
            <a:off x="4404414" y="5061869"/>
            <a:ext cx="1034897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000">
                <a:solidFill>
                  <a:srgbClr val="AFABA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>
                <a:solidFill>
                  <a:schemeClr val="bg2">
                    <a:lumMod val="40000"/>
                    <a:lumOff val="60000"/>
                  </a:schemeClr>
                </a:solidFill>
              </a:rPr>
              <a:t>Object Detection</a:t>
            </a:r>
          </a:p>
        </p:txBody>
      </p:sp>
      <p:sp>
        <p:nvSpPr>
          <p:cNvPr id="372" name="TextBox 58"/>
          <p:cNvSpPr txBox="1"/>
          <p:nvPr/>
        </p:nvSpPr>
        <p:spPr>
          <a:xfrm>
            <a:off x="2020157" y="2452826"/>
            <a:ext cx="562011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000">
                <a:solidFill>
                  <a:srgbClr val="AFABA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AiTEMS</a:t>
            </a:r>
            <a:endParaRPr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73" name="Pose Estimation.png" descr="Pose Estimation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56619" y="4517717"/>
            <a:ext cx="457201" cy="45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74" name="Object Detection.png" descr="Object Detection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93263" y="4515255"/>
            <a:ext cx="457201" cy="45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75" name="Black.png" descr="Black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72563" y="1926443"/>
            <a:ext cx="457201" cy="4572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7" name="그룹 56">
            <a:extLst>
              <a:ext uri="{FF2B5EF4-FFF2-40B4-BE49-F238E27FC236}">
                <a16:creationId xmlns:a16="http://schemas.microsoft.com/office/drawing/2014/main" id="{CB135F9E-2B73-264B-B70E-A99B232C94FB}"/>
              </a:ext>
            </a:extLst>
          </p:cNvPr>
          <p:cNvGrpSpPr/>
          <p:nvPr/>
        </p:nvGrpSpPr>
        <p:grpSpPr>
          <a:xfrm>
            <a:off x="-24000" y="6656898"/>
            <a:ext cx="12240000" cy="221154"/>
            <a:chOff x="-24000" y="6656898"/>
            <a:chExt cx="12240154" cy="221154"/>
          </a:xfrm>
        </p:grpSpPr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9CBB3A7D-7D36-DF46-835C-62909C2B84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0321164" y="6684185"/>
              <a:ext cx="1616742" cy="135355"/>
            </a:xfrm>
            <a:prstGeom prst="rect">
              <a:avLst/>
            </a:prstGeom>
          </p:spPr>
        </p:pic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8DA49858-41BD-5D43-8734-3CD9DD9C6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-24000" y="6665417"/>
              <a:ext cx="12240154" cy="212635"/>
            </a:xfrm>
            <a:prstGeom prst="rect">
              <a:avLst/>
            </a:prstGeom>
          </p:spPr>
        </p:pic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3882710F-7F1D-3F4F-AE92-6AA5F81BC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60864" y="6702799"/>
              <a:ext cx="1573047" cy="135355"/>
            </a:xfrm>
            <a:prstGeom prst="rect">
              <a:avLst/>
            </a:prstGeom>
          </p:spPr>
        </p:pic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39D57E36-56DF-C74D-B5C4-C521C3D8FBD1}"/>
                </a:ext>
              </a:extLst>
            </p:cNvPr>
            <p:cNvSpPr/>
            <p:nvPr/>
          </p:nvSpPr>
          <p:spPr>
            <a:xfrm>
              <a:off x="9157454" y="6656898"/>
              <a:ext cx="2988000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800" dirty="0">
                  <a:solidFill>
                    <a:schemeClr val="bg1"/>
                  </a:solidFill>
                  <a:latin typeface="Nanum Square"/>
                </a:rPr>
                <a:t>© </a:t>
              </a:r>
              <a:r>
                <a:rPr lang="en" altLang="ko-KR" sz="800" dirty="0">
                  <a:solidFill>
                    <a:schemeClr val="bg1"/>
                  </a:solidFill>
                  <a:latin typeface="Nanum Square"/>
                </a:rPr>
                <a:t>NAVER Cloud Corp. All Rights Reserved.</a:t>
              </a:r>
            </a:p>
          </p:txBody>
        </p:sp>
      </p:grpSp>
      <p:pic>
        <p:nvPicPr>
          <p:cNvPr id="62" name="그림 61">
            <a:extLst>
              <a:ext uri="{FF2B5EF4-FFF2-40B4-BE49-F238E27FC236}">
                <a16:creationId xmlns:a16="http://schemas.microsoft.com/office/drawing/2014/main" id="{1316B15E-121A-A145-BF82-1276A1F4239F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/>
          <a:stretch/>
        </p:blipFill>
        <p:spPr>
          <a:xfrm>
            <a:off x="7315793" y="1908175"/>
            <a:ext cx="457200" cy="4572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C3AA366C-DDE2-C14A-AFA0-BEAC983E3F68}"/>
              </a:ext>
            </a:extLst>
          </p:cNvPr>
          <p:cNvPicPr>
            <a:picLocks noChangeAspect="1"/>
          </p:cNvPicPr>
          <p:nvPr/>
        </p:nvPicPr>
        <p:blipFill>
          <a:blip r:embed="rId16"/>
          <a:srcRect/>
          <a:stretch/>
        </p:blipFill>
        <p:spPr>
          <a:xfrm>
            <a:off x="3373658" y="3147869"/>
            <a:ext cx="457200" cy="45720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EF28BAB4-E312-1A40-9AC4-A8D72D5B16BA}"/>
              </a:ext>
            </a:extLst>
          </p:cNvPr>
          <p:cNvPicPr>
            <a:picLocks noChangeAspect="1"/>
          </p:cNvPicPr>
          <p:nvPr/>
        </p:nvPicPr>
        <p:blipFill>
          <a:blip r:embed="rId17"/>
          <a:srcRect/>
          <a:stretch/>
        </p:blipFill>
        <p:spPr>
          <a:xfrm>
            <a:off x="5988278" y="4517717"/>
            <a:ext cx="457200" cy="4572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119F5B4A-F3C2-EC49-8E3B-04D4B77B9A5E}"/>
              </a:ext>
            </a:extLst>
          </p:cNvPr>
          <p:cNvPicPr>
            <a:picLocks noChangeAspect="1"/>
          </p:cNvPicPr>
          <p:nvPr/>
        </p:nvPicPr>
        <p:blipFill>
          <a:blip r:embed="rId18"/>
          <a:srcRect/>
          <a:stretch/>
        </p:blipFill>
        <p:spPr>
          <a:xfrm>
            <a:off x="8629650" y="4518025"/>
            <a:ext cx="457200" cy="4572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E5E3D727-02FA-7D45-8E79-292B65B70F8C}"/>
              </a:ext>
            </a:extLst>
          </p:cNvPr>
          <p:cNvPicPr>
            <a:picLocks noChangeAspect="1"/>
          </p:cNvPicPr>
          <p:nvPr/>
        </p:nvPicPr>
        <p:blipFill>
          <a:blip r:embed="rId19"/>
          <a:srcRect/>
          <a:stretch/>
        </p:blipFill>
        <p:spPr>
          <a:xfrm>
            <a:off x="4693263" y="1916076"/>
            <a:ext cx="411505" cy="411505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0E698215-FF3A-3B41-9C77-76BCF80339C9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/>
          <a:stretch/>
        </p:blipFill>
        <p:spPr>
          <a:xfrm>
            <a:off x="7322389" y="4508500"/>
            <a:ext cx="457200" cy="457200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EFFA7DD7-2097-1345-9EED-DB4B5AFBDB91}"/>
              </a:ext>
            </a:extLst>
          </p:cNvPr>
          <p:cNvSpPr txBox="1"/>
          <p:nvPr/>
        </p:nvSpPr>
        <p:spPr>
          <a:xfrm>
            <a:off x="7235655" y="2452826"/>
            <a:ext cx="6174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kumimoji="1" sz="10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" altLang="ko-KR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CLOVA</a:t>
            </a:r>
          </a:p>
          <a:p>
            <a:r>
              <a:rPr lang="en" altLang="ko-KR" dirty="0">
                <a:solidFill>
                  <a:schemeClr val="bg2">
                    <a:lumMod val="40000"/>
                    <a:lumOff val="60000"/>
                  </a:schemeClr>
                </a:solidFill>
              </a:rPr>
              <a:t>OCR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E1A6E4D-D040-8C46-B77C-DDD19B7B0A3C}"/>
              </a:ext>
            </a:extLst>
          </p:cNvPr>
          <p:cNvSpPr txBox="1"/>
          <p:nvPr/>
        </p:nvSpPr>
        <p:spPr>
          <a:xfrm>
            <a:off x="8256162" y="5061869"/>
            <a:ext cx="1204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CLOVA</a:t>
            </a:r>
          </a:p>
          <a:p>
            <a:pPr algn="ctr"/>
            <a:r>
              <a:rPr kumimoji="1" lang="en" altLang="ko-KR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Speech Synthesis</a:t>
            </a:r>
            <a:endParaRPr kumimoji="1" lang="ko-KR" altLang="en-US" sz="1000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8E98AAD-1067-984D-A24A-715316475508}"/>
              </a:ext>
            </a:extLst>
          </p:cNvPr>
          <p:cNvSpPr txBox="1"/>
          <p:nvPr/>
        </p:nvSpPr>
        <p:spPr>
          <a:xfrm>
            <a:off x="1817651" y="3733795"/>
            <a:ext cx="9717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CLOVA Voice</a:t>
            </a:r>
            <a:endParaRPr kumimoji="1" lang="ko-KR" altLang="en-US" sz="1000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978C1EF-A077-2840-8FD9-585DD613270E}"/>
              </a:ext>
            </a:extLst>
          </p:cNvPr>
          <p:cNvSpPr txBox="1"/>
          <p:nvPr/>
        </p:nvSpPr>
        <p:spPr>
          <a:xfrm>
            <a:off x="2940058" y="3733795"/>
            <a:ext cx="1324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CLOVA</a:t>
            </a:r>
          </a:p>
          <a:p>
            <a:pPr algn="ctr"/>
            <a:r>
              <a:rPr kumimoji="1" lang="en" altLang="ko-KR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Speech Recognition</a:t>
            </a:r>
            <a:endParaRPr kumimoji="1" lang="ko-KR" altLang="en-US" sz="1000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289F5F1-FAC6-6F43-9992-41687A1CD2A8}"/>
              </a:ext>
            </a:extLst>
          </p:cNvPr>
          <p:cNvSpPr txBox="1"/>
          <p:nvPr/>
        </p:nvSpPr>
        <p:spPr>
          <a:xfrm>
            <a:off x="5628417" y="5061869"/>
            <a:ext cx="11769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CLOVA</a:t>
            </a:r>
          </a:p>
          <a:p>
            <a:pPr algn="ctr"/>
            <a:r>
              <a:rPr kumimoji="1" lang="en" altLang="ko-KR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Face Recognition</a:t>
            </a:r>
            <a:endParaRPr kumimoji="1" lang="ko-KR" altLang="en-US" sz="1000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A7C1167-6238-6E43-B1A6-7477362C5ADB}"/>
              </a:ext>
            </a:extLst>
          </p:cNvPr>
          <p:cNvSpPr txBox="1"/>
          <p:nvPr/>
        </p:nvSpPr>
        <p:spPr>
          <a:xfrm>
            <a:off x="4349829" y="2452826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CLOVA</a:t>
            </a:r>
            <a:r>
              <a:rPr kumimoji="1" lang="ko-KR" altLang="en-US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endParaRPr kumimoji="1" lang="ko-KR" altLang="en-US" sz="1000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19B9FCC-09A9-C64C-AFCB-8605FE82F99B}"/>
              </a:ext>
            </a:extLst>
          </p:cNvPr>
          <p:cNvSpPr txBox="1"/>
          <p:nvPr/>
        </p:nvSpPr>
        <p:spPr>
          <a:xfrm>
            <a:off x="7025045" y="5061869"/>
            <a:ext cx="10518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kumimoji="1" sz="10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" altLang="ko-KR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CLOVA</a:t>
            </a:r>
          </a:p>
          <a:p>
            <a:r>
              <a:rPr lang="en" altLang="ko-KR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Premium Voice</a:t>
            </a:r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id="{AF1A1F34-7B95-784E-B523-C8FB04608DA0}"/>
              </a:ext>
            </a:extLst>
          </p:cNvPr>
          <p:cNvPicPr>
            <a:picLocks noChangeAspect="1"/>
          </p:cNvPicPr>
          <p:nvPr/>
        </p:nvPicPr>
        <p:blipFill>
          <a:blip r:embed="rId21"/>
          <a:srcRect/>
          <a:stretch/>
        </p:blipFill>
        <p:spPr>
          <a:xfrm>
            <a:off x="8642522" y="3156489"/>
            <a:ext cx="457200" cy="45720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DC40901C-6B25-A442-BBCA-18FAD2889B60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/>
          <a:stretch/>
        </p:blipFill>
        <p:spPr>
          <a:xfrm>
            <a:off x="5993040" y="3147065"/>
            <a:ext cx="457200" cy="457200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BAA17767-3383-A443-BAC3-967EE7DEA8C9}"/>
              </a:ext>
            </a:extLst>
          </p:cNvPr>
          <p:cNvPicPr>
            <a:picLocks noChangeAspect="1"/>
          </p:cNvPicPr>
          <p:nvPr/>
        </p:nvPicPr>
        <p:blipFill>
          <a:blip r:embed="rId23"/>
          <a:srcRect/>
          <a:stretch/>
        </p:blipFill>
        <p:spPr>
          <a:xfrm>
            <a:off x="9958810" y="4518025"/>
            <a:ext cx="457200" cy="457200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C2E65C46-8E41-2845-93A9-D59B31ADCBBF}"/>
              </a:ext>
            </a:extLst>
          </p:cNvPr>
          <p:cNvPicPr>
            <a:picLocks noChangeAspect="1"/>
          </p:cNvPicPr>
          <p:nvPr/>
        </p:nvPicPr>
        <p:blipFill>
          <a:blip r:embed="rId24"/>
          <a:srcRect/>
          <a:stretch/>
        </p:blipFill>
        <p:spPr>
          <a:xfrm>
            <a:off x="2078990" y="4517719"/>
            <a:ext cx="457200" cy="457200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C0D0C2FB-9673-744D-BA4F-DEF8422C476B}"/>
              </a:ext>
            </a:extLst>
          </p:cNvPr>
          <p:cNvSpPr txBox="1"/>
          <p:nvPr/>
        </p:nvSpPr>
        <p:spPr>
          <a:xfrm>
            <a:off x="8367620" y="3733795"/>
            <a:ext cx="10070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Korean Name </a:t>
            </a:r>
          </a:p>
          <a:p>
            <a:pPr algn="ctr"/>
            <a:r>
              <a:rPr kumimoji="1" lang="en" altLang="ko-KR" sz="10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Romanizer</a:t>
            </a:r>
            <a:endParaRPr kumimoji="1" lang="ko-KR" altLang="en-US" sz="1000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E51AC16-AAFA-4D4C-8085-0CFBA73D225D}"/>
              </a:ext>
            </a:extLst>
          </p:cNvPr>
          <p:cNvSpPr txBox="1"/>
          <p:nvPr/>
        </p:nvSpPr>
        <p:spPr>
          <a:xfrm>
            <a:off x="5577072" y="3733795"/>
            <a:ext cx="12891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Papago</a:t>
            </a:r>
            <a:r>
              <a:rPr kumimoji="1" lang="ko-KR" altLang="en-US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" altLang="ko-KR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Translation</a:t>
            </a:r>
            <a:endParaRPr kumimoji="1" lang="ko-KR" altLang="en-US" sz="1000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B31E3CD-B34F-B04C-9F5A-79BDD0FC6ED0}"/>
              </a:ext>
            </a:extLst>
          </p:cNvPr>
          <p:cNvSpPr txBox="1"/>
          <p:nvPr/>
        </p:nvSpPr>
        <p:spPr>
          <a:xfrm>
            <a:off x="9760851" y="5061869"/>
            <a:ext cx="853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</a:p>
          <a:p>
            <a:pPr algn="ctr"/>
            <a:r>
              <a:rPr kumimoji="1" lang="en-US" altLang="ko-KR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  <a:endParaRPr kumimoji="1" lang="ko-KR" altLang="en-US" sz="1000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2DB3768-4D43-1243-ACD3-65A8CB185097}"/>
              </a:ext>
            </a:extLst>
          </p:cNvPr>
          <p:cNvSpPr txBox="1"/>
          <p:nvPr/>
        </p:nvSpPr>
        <p:spPr>
          <a:xfrm>
            <a:off x="1881031" y="5061869"/>
            <a:ext cx="853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</a:p>
          <a:p>
            <a:pPr algn="ctr"/>
            <a:r>
              <a:rPr kumimoji="1" lang="en-US" altLang="ko-KR" sz="10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endParaRPr kumimoji="1" lang="ko-KR" altLang="en-US" sz="1000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2125B3F-512D-B851-1470-7F1CA0F698C0}"/>
              </a:ext>
            </a:extLst>
          </p:cNvPr>
          <p:cNvPicPr>
            <a:picLocks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776" y="1916076"/>
            <a:ext cx="457200" cy="457200"/>
          </a:xfrm>
          <a:prstGeom prst="rect">
            <a:avLst/>
          </a:prstGeom>
        </p:spPr>
      </p:pic>
      <p:sp>
        <p:nvSpPr>
          <p:cNvPr id="70" name="TextBox 58">
            <a:extLst>
              <a:ext uri="{FF2B5EF4-FFF2-40B4-BE49-F238E27FC236}">
                <a16:creationId xmlns:a16="http://schemas.microsoft.com/office/drawing/2014/main" id="{61621095-24FB-6032-D6A9-0154AA0E9CAC}"/>
              </a:ext>
            </a:extLst>
          </p:cNvPr>
          <p:cNvSpPr txBox="1"/>
          <p:nvPr/>
        </p:nvSpPr>
        <p:spPr>
          <a:xfrm>
            <a:off x="9723834" y="2452826"/>
            <a:ext cx="921084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000">
                <a:solidFill>
                  <a:srgbClr val="AFABA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CLOVA Studio</a:t>
            </a:r>
            <a:endParaRPr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6" name="그림 15" descr="텍스트, 실외, 표지판이(가) 표시된 사진&#10;&#10;자동 생성된 설명">
            <a:extLst>
              <a:ext uri="{FF2B5EF4-FFF2-40B4-BE49-F238E27FC236}">
                <a16:creationId xmlns:a16="http://schemas.microsoft.com/office/drawing/2014/main" id="{A06DE737-2F42-6D09-024E-66786F52E91A}"/>
              </a:ext>
            </a:extLst>
          </p:cNvPr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152" y="3153279"/>
            <a:ext cx="457200" cy="457200"/>
          </a:xfrm>
          <a:prstGeom prst="rect">
            <a:avLst/>
          </a:prstGeom>
        </p:spPr>
      </p:pic>
      <p:sp>
        <p:nvSpPr>
          <p:cNvPr id="73" name="TextBox 58">
            <a:extLst>
              <a:ext uri="{FF2B5EF4-FFF2-40B4-BE49-F238E27FC236}">
                <a16:creationId xmlns:a16="http://schemas.microsoft.com/office/drawing/2014/main" id="{A474B581-66E0-9ABE-4DED-0E99D0DEB972}"/>
              </a:ext>
            </a:extLst>
          </p:cNvPr>
          <p:cNvSpPr txBox="1"/>
          <p:nvPr/>
        </p:nvSpPr>
        <p:spPr>
          <a:xfrm>
            <a:off x="7096012" y="3733795"/>
            <a:ext cx="919480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000">
                <a:solidFill>
                  <a:srgbClr val="AFABA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Papago Image</a:t>
            </a:r>
          </a:p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Translation</a:t>
            </a:r>
            <a:endParaRPr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1" name="TextBox 46">
            <a:extLst>
              <a:ext uri="{FF2B5EF4-FFF2-40B4-BE49-F238E27FC236}">
                <a16:creationId xmlns:a16="http://schemas.microsoft.com/office/drawing/2014/main" id="{5F0EBE1F-5272-4A9F-A127-7A62F19291B6}"/>
              </a:ext>
            </a:extLst>
          </p:cNvPr>
          <p:cNvSpPr txBox="1"/>
          <p:nvPr/>
        </p:nvSpPr>
        <p:spPr>
          <a:xfrm>
            <a:off x="1687264" y="1124744"/>
            <a:ext cx="1198403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 b="1">
                <a:solidFill>
                  <a:srgbClr val="4D4E4D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AI Service</a:t>
            </a:r>
            <a:r>
              <a:rPr lang="en-US" dirty="0"/>
              <a:t>s</a:t>
            </a:r>
            <a:endParaRPr dirty="0"/>
          </a:p>
        </p:txBody>
      </p:sp>
      <p:sp>
        <p:nvSpPr>
          <p:cNvPr id="52" name="직선 연결선[R] 47">
            <a:extLst>
              <a:ext uri="{FF2B5EF4-FFF2-40B4-BE49-F238E27FC236}">
                <a16:creationId xmlns:a16="http://schemas.microsoft.com/office/drawing/2014/main" id="{86AD9A43-FA2C-4332-9292-1029748B4675}"/>
              </a:ext>
            </a:extLst>
          </p:cNvPr>
          <p:cNvSpPr/>
          <p:nvPr/>
        </p:nvSpPr>
        <p:spPr>
          <a:xfrm>
            <a:off x="2949160" y="1314869"/>
            <a:ext cx="7884332" cy="1"/>
          </a:xfrm>
          <a:prstGeom prst="line">
            <a:avLst/>
          </a:prstGeom>
          <a:ln>
            <a:solidFill>
              <a:srgbClr val="BFBFB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1260</TotalTime>
  <Words>974</Words>
  <Application>Microsoft Macintosh PowerPoint</Application>
  <PresentationFormat>와이드스크린</PresentationFormat>
  <Paragraphs>457</Paragraphs>
  <Slides>27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5" baseType="lpstr">
      <vt:lpstr>맑은 고딕</vt:lpstr>
      <vt:lpstr>Nanum Square</vt:lpstr>
      <vt:lpstr>NanumGothicOTF</vt:lpstr>
      <vt:lpstr>NanumSquare Bold</vt:lpstr>
      <vt:lpstr>Arial</vt:lpstr>
      <vt:lpstr>Calibri</vt:lpstr>
      <vt:lpstr>Helvetica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하이 브랩6</cp:lastModifiedBy>
  <cp:revision>83</cp:revision>
  <dcterms:modified xsi:type="dcterms:W3CDTF">2023-01-30T06:16:38Z</dcterms:modified>
</cp:coreProperties>
</file>