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4" r:id="rId5"/>
    <p:sldId id="257" r:id="rId6"/>
    <p:sldId id="265" r:id="rId7"/>
    <p:sldId id="262" r:id="rId8"/>
    <p:sldId id="267" r:id="rId9"/>
    <p:sldId id="263" r:id="rId10"/>
    <p:sldId id="266" r:id="rId11"/>
    <p:sldId id="271" r:id="rId12"/>
    <p:sldId id="268" r:id="rId13"/>
    <p:sldId id="269" r:id="rId14"/>
    <p:sldId id="270" r:id="rId15"/>
    <p:sldId id="272" r:id="rId16"/>
    <p:sldId id="278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21" d="100"/>
          <a:sy n="121" d="100"/>
        </p:scale>
        <p:origin x="20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3BDA-5DFD-EC46-83A6-5C702D5DEC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2B85-168C-B44A-BEA1-3FEC167E1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2021</a:t>
            </a:r>
            <a:r>
              <a:rPr lang="" altLang="en-US" dirty="0"/>
              <a:t>0702</a:t>
            </a:r>
            <a:endParaRPr lang="" alt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 sz="4000"/>
          </a:p>
          <a:p>
            <a:endParaRPr lang="en-US" sz="4000"/>
          </a:p>
          <a:p>
            <a:r>
              <a:rPr lang="zh-CN" altLang="en-US" sz="4000"/>
              <a:t>其他时序模型</a:t>
            </a:r>
            <a:endParaRPr lang="zh-CN" altLang="en-US" sz="4000"/>
          </a:p>
          <a:p>
            <a:pPr lvl="1"/>
            <a:r>
              <a:rPr lang="en-US" altLang="zh-CN" sz="3425"/>
              <a:t>CNN</a:t>
            </a:r>
            <a:endParaRPr lang="en-US" altLang="zh-CN" sz="3425"/>
          </a:p>
          <a:p>
            <a:pPr lvl="1"/>
            <a:r>
              <a:rPr lang="en-US" altLang="zh-CN" sz="3425"/>
              <a:t>RNN</a:t>
            </a:r>
            <a:endParaRPr lang="en-US" altLang="zh-CN" sz="34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CNN	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利用相近两年的图像特征差值作为输入，预测下一年</a:t>
            </a:r>
            <a:endParaRPr lang="zh-CN" altLang="en-US"/>
          </a:p>
          <a:p>
            <a:pPr lvl="1"/>
            <a:r>
              <a:rPr lang="en-US" altLang="zh-CN"/>
              <a:t>ResNet </a:t>
            </a:r>
            <a:r>
              <a:rPr lang="zh-CN" altLang="en-US"/>
              <a:t>提取特征</a:t>
            </a:r>
            <a:endParaRPr lang="zh-CN" altLang="en-US"/>
          </a:p>
          <a:p>
            <a:pPr lvl="1"/>
            <a:r>
              <a:rPr lang="en-US" altLang="zh-CN"/>
              <a:t>MLP</a:t>
            </a:r>
            <a:r>
              <a:rPr lang="zh-CN" altLang="en-US"/>
              <a:t>分类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RNN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使用了</a:t>
            </a:r>
            <a:r>
              <a:rPr lang="en-US" altLang="zh-CN"/>
              <a:t>GRU</a:t>
            </a:r>
            <a:r>
              <a:rPr lang="zh-CN" altLang="en-US"/>
              <a:t>时序模型</a:t>
            </a:r>
            <a:endParaRPr lang="zh-CN" altLang="en-US"/>
          </a:p>
          <a:p>
            <a:pPr lvl="1"/>
            <a:r>
              <a:rPr lang="zh-CN" altLang="en-US"/>
              <a:t>输入与</a:t>
            </a:r>
            <a:r>
              <a:rPr lang="en-US" altLang="zh-CN"/>
              <a:t>Encoder</a:t>
            </a:r>
            <a:r>
              <a:rPr lang="zh-CN" altLang="en-US"/>
              <a:t>的</a:t>
            </a:r>
            <a:r>
              <a:rPr lang="en-US" altLang="zh-CN"/>
              <a:t>Transformer</a:t>
            </a:r>
            <a:r>
              <a:rPr lang="zh-CN" altLang="en-US"/>
              <a:t>一样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zh-CN" altLang="en-US"/>
              <a:t>虽然结果上与</a:t>
            </a:r>
            <a:r>
              <a:rPr lang="en-US" altLang="zh-CN"/>
              <a:t>Transformer</a:t>
            </a:r>
            <a:r>
              <a:rPr lang="zh-CN" altLang="en-US"/>
              <a:t>差异不大</a:t>
            </a:r>
            <a:endParaRPr lang="zh-CN" altLang="en-US"/>
          </a:p>
          <a:p>
            <a:pPr lvl="1"/>
            <a:r>
              <a:rPr lang="zh-CN" altLang="en-US"/>
              <a:t>但训练上更容易收敛</a:t>
            </a:r>
            <a:endParaRPr lang="zh-CN" altLang="en-US"/>
          </a:p>
          <a:p>
            <a:pPr lvl="1"/>
            <a:r>
              <a:rPr lang="zh-CN" altLang="en-US"/>
              <a:t>但是测试上，基本也偏于一类，</a:t>
            </a:r>
            <a:r>
              <a:rPr lang="en-US" altLang="zh-CN"/>
              <a:t>kappa</a:t>
            </a:r>
            <a:r>
              <a:rPr lang="zh-CN" altLang="en-US"/>
              <a:t>接近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以上实验结果的总结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多种模型来看，</a:t>
            </a:r>
            <a:r>
              <a:rPr lang="en-US" altLang="zh-CN"/>
              <a:t>GRU</a:t>
            </a:r>
            <a:r>
              <a:rPr lang="zh-CN" altLang="en-US"/>
              <a:t>相对来说更为适合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无论哪种模型的测试都偏于一类，</a:t>
            </a:r>
            <a:r>
              <a:rPr lang="en-US" altLang="zh-CN"/>
              <a:t>kappa</a:t>
            </a:r>
            <a:r>
              <a:rPr lang="zh-CN" altLang="en-US"/>
              <a:t>很小，基本没有意义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可能是数据提取的特征与标签难以对应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第三种数据标签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根据血糖变化给定的标签</a:t>
            </a:r>
            <a:endParaRPr lang="zh-CN" altLang="en-US"/>
          </a:p>
          <a:p>
            <a:pPr lvl="1"/>
            <a:r>
              <a:rPr lang="zh-CN" altLang="en-US"/>
              <a:t>三类，decrease，noChange，increase</a:t>
            </a:r>
            <a:endParaRPr lang="zh-CN" altLang="en-US"/>
          </a:p>
          <a:p>
            <a:pPr lvl="1"/>
            <a:r>
              <a:rPr lang="zh-CN" altLang="en-US"/>
              <a:t>2016年的标签是根据2016年与2015年两年的血糖差值与阈值的比较进行确定</a:t>
            </a:r>
            <a:endParaRPr lang="zh-CN" altLang="en-US"/>
          </a:p>
          <a:p>
            <a:pPr lvl="1"/>
            <a:r>
              <a:rPr lang="zh-CN" altLang="en-US"/>
              <a:t>比例大致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1</a:t>
            </a:r>
            <a:endParaRPr lang="en-US" altLang="zh-CN"/>
          </a:p>
          <a:p>
            <a:pPr lvl="0"/>
            <a:r>
              <a:rPr lang="zh-CN" altLang="en-US"/>
              <a:t>利用GRU模型进行训练</a:t>
            </a:r>
            <a:endParaRPr lang="zh-CN" altLang="en-US"/>
          </a:p>
          <a:p>
            <a:pPr lvl="1"/>
            <a:r>
              <a:rPr lang="zh-CN" altLang="en-US"/>
              <a:t>相较于之前的标签，最优acc: 0.58，kappa：0.225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 sz="4000"/>
          </a:p>
          <a:p>
            <a:endParaRPr lang="en-US" sz="4000"/>
          </a:p>
          <a:p>
            <a:r>
              <a:rPr lang="zh-CN" sz="4000"/>
              <a:t>利用训练好的</a:t>
            </a:r>
            <a:r>
              <a:rPr lang="en-US" altLang="zh-CN" sz="4000"/>
              <a:t>AE</a:t>
            </a:r>
            <a:r>
              <a:rPr lang="zh-CN" altLang="en-US" sz="4000"/>
              <a:t>的</a:t>
            </a:r>
            <a:r>
              <a:rPr lang="en-US" altLang="zh-CN" sz="4000"/>
              <a:t>encoder </a:t>
            </a:r>
            <a:r>
              <a:rPr lang="zh-CN" altLang="en-US" sz="4000"/>
              <a:t>做为特征提取模块</a:t>
            </a:r>
            <a:endParaRPr lang="zh-CN" altLang="en-US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Autoencoder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</a:t>
            </a:r>
            <a:r>
              <a:rPr lang="en-US" altLang="zh-CN"/>
              <a:t>autoencoder </a:t>
            </a:r>
            <a:r>
              <a:rPr lang="zh-CN" altLang="en-US"/>
              <a:t>以重构为任务，学习</a:t>
            </a:r>
            <a:r>
              <a:rPr lang="en-US" altLang="zh-CN"/>
              <a:t>lingtou</a:t>
            </a:r>
            <a:r>
              <a:rPr lang="zh-CN" altLang="en-US"/>
              <a:t>数据的特征</a:t>
            </a:r>
            <a:endParaRPr lang="zh-CN" altLang="en-US"/>
          </a:p>
          <a:p>
            <a:pPr lvl="1"/>
            <a:r>
              <a:rPr lang="zh-CN" altLang="en-US"/>
              <a:t>训练图像</a:t>
            </a:r>
            <a:r>
              <a:rPr lang="en-US" altLang="zh-CN"/>
              <a:t>18w+</a:t>
            </a:r>
            <a:endParaRPr lang="en-US" altLang="zh-CN"/>
          </a:p>
          <a:p>
            <a:pPr lvl="1"/>
            <a:r>
              <a:rPr lang="en-US" altLang="zh-CN"/>
              <a:t>L1 loss</a:t>
            </a:r>
            <a:r>
              <a:rPr lang="zh-CN" altLang="en-US"/>
              <a:t>最终为</a:t>
            </a:r>
            <a:r>
              <a:rPr lang="en-US" altLang="zh-CN"/>
              <a:t>0.015</a:t>
            </a:r>
            <a:endParaRPr lang="en-US" altLang="zh-CN"/>
          </a:p>
          <a:p>
            <a:pPr lvl="1"/>
            <a:r>
              <a:rPr lang="zh-CN" altLang="en-US"/>
              <a:t>将训练好的</a:t>
            </a:r>
            <a:r>
              <a:rPr lang="en-US" altLang="zh-CN"/>
              <a:t>encoder</a:t>
            </a:r>
            <a:r>
              <a:rPr lang="zh-CN" altLang="en-US"/>
              <a:t>作为后续时序模型特征提取器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zh-CN" altLang="en-US"/>
              <a:t>三分类，acc: 0.6150; kappa: 0.2480 </a:t>
            </a:r>
            <a:endParaRPr lang="zh-CN" altLang="en-US"/>
          </a:p>
          <a:p>
            <a:pPr lvl="1"/>
            <a:r>
              <a:rPr lang="zh-CN" altLang="en-US"/>
              <a:t>(原acc：0.58, kappa: 0.225)</a:t>
            </a:r>
            <a:endParaRPr lang="zh-CN" altLang="en-US"/>
          </a:p>
          <a:p>
            <a:pPr lvl="1"/>
            <a:r>
              <a:rPr lang="zh-CN" altLang="en-US"/>
              <a:t>对比</a:t>
            </a:r>
            <a:r>
              <a:rPr lang="en-US" altLang="zh-CN"/>
              <a:t>ResNet</a:t>
            </a:r>
            <a:r>
              <a:rPr lang="zh-CN" altLang="en-US"/>
              <a:t>的特征，稍有改善，不过感觉不是主要的影响部分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其他的标签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戈老师建议</a:t>
            </a:r>
            <a:endParaRPr lang="zh-CN" altLang="en-US"/>
          </a:p>
          <a:p>
            <a:pPr lvl="1"/>
            <a:r>
              <a:rPr lang="zh-CN" altLang="en-US"/>
              <a:t>把分类变为回归问题，参考心血管风险上的分数提出个糖网风险指数类似的指标？</a:t>
            </a:r>
            <a:endParaRPr lang="zh-CN" altLang="en-US"/>
          </a:p>
          <a:p>
            <a:pPr lvl="1"/>
            <a:r>
              <a:rPr lang="zh-CN" altLang="en-US"/>
              <a:t>即，根据照片改变趋势，预测糖网风险指数，回归问题</a:t>
            </a:r>
            <a:endParaRPr lang="zh-CN" altLang="en-US"/>
          </a:p>
          <a:p>
            <a:pPr lvl="1"/>
            <a:r>
              <a:rPr lang="zh-CN" altLang="en-US"/>
              <a:t>如，在心血管疾病风险上的分数 Framingham Risk Score 之类的，由性别、血糖、年龄等构成的分数。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悦叶还在准备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深度学习模型稳定性问题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主要是测试统计下结果</a:t>
            </a:r>
            <a:endParaRPr lang="zh-CN" altLang="en-US"/>
          </a:p>
          <a:p>
            <a:pPr lvl="1"/>
            <a:r>
              <a:rPr lang="en-US" altLang="zh-CN"/>
              <a:t>DR:0.86</a:t>
            </a:r>
            <a:endParaRPr lang="en-US" altLang="zh-CN"/>
          </a:p>
          <a:p>
            <a:pPr lvl="1"/>
            <a:r>
              <a:rPr lang="en-US" altLang="zh-CN"/>
              <a:t>DRNP:0.92</a:t>
            </a:r>
            <a:endParaRPr lang="en-US" altLang="zh-CN"/>
          </a:p>
          <a:p>
            <a:pPr lvl="1"/>
            <a:r>
              <a:rPr lang="en-US" altLang="zh-CN"/>
              <a:t>GLA:0.91</a:t>
            </a:r>
            <a:endParaRPr lang="zh-CN" altLang="en-US"/>
          </a:p>
        </p:txBody>
      </p:sp>
      <p:pic>
        <p:nvPicPr>
          <p:cNvPr id="4" name="Picture 3" descr="154421443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2277745"/>
            <a:ext cx="8306435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数据构建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二分类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一是以综合诊断为标签的数据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两类是否患有糖尿病 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患病：不患 约为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1:4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二是以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为标签的数据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Normal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为一类，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为另一类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(pre-)diabetes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normal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约为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2:1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三分类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以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为标签数据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Normal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diabetes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比例接近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1:1:1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Content Placeholder 2"/>
          <p:cNvSpPr txBox="true"/>
          <p:nvPr/>
        </p:nvSpPr>
        <p:spPr>
          <a:xfrm>
            <a:off x="7620000" y="1960562"/>
            <a:ext cx="4293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数据量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综合诊断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训练：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979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个个体，每个个体可提供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组训练样本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测试：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个个体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诊断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训练：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959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个个体，每个个体可提供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组训练样本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测试：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个个体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 sz="4000"/>
          </a:p>
          <a:p>
            <a:endParaRPr lang="en-US" sz="4000"/>
          </a:p>
          <a:p>
            <a:r>
              <a:rPr lang="en-US" sz="4000"/>
              <a:t>Encoder-decoder Transformer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915533" y="692785"/>
            <a:ext cx="4884420" cy="5853589"/>
            <a:chOff x="2765" y="1470"/>
            <a:chExt cx="7692" cy="9218"/>
          </a:xfrm>
        </p:grpSpPr>
        <p:sp>
          <p:nvSpPr>
            <p:cNvPr id="4" name="Rectangle 3"/>
            <p:cNvSpPr/>
            <p:nvPr/>
          </p:nvSpPr>
          <p:spPr>
            <a:xfrm>
              <a:off x="2765" y="4243"/>
              <a:ext cx="3456" cy="1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Encoder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01" y="4248"/>
              <a:ext cx="3456" cy="1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Decoder</a:t>
              </a:r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>
              <a:off x="3168" y="6336"/>
              <a:ext cx="2573" cy="11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true">
              <a:off x="3763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true">
              <a:off x="3696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true">
              <a:off x="5088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5078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70" y="8069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2" y="8071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true"/>
            <p:nvPr/>
          </p:nvSpPr>
          <p:spPr>
            <a:xfrm>
              <a:off x="3168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</a:t>
              </a:r>
              <a:endParaRPr lang="en-US" dirty="0"/>
            </a:p>
          </p:txBody>
        </p:sp>
        <p:sp>
          <p:nvSpPr>
            <p:cNvPr id="15" name="TextBox 14"/>
            <p:cNvSpPr txBox="true"/>
            <p:nvPr/>
          </p:nvSpPr>
          <p:spPr>
            <a:xfrm>
              <a:off x="4564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2011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4" idx="0"/>
              <a:endCxn id="5" idx="1"/>
            </p:cNvCxnSpPr>
            <p:nvPr/>
          </p:nvCxnSpPr>
          <p:spPr>
            <a:xfrm rot="16200000" flipH="true">
              <a:off x="5370" y="3366"/>
              <a:ext cx="754" cy="2508"/>
            </a:xfrm>
            <a:prstGeom prst="bentConnector4">
              <a:avLst>
                <a:gd name="adj1" fmla="val -47771"/>
                <a:gd name="adj2" fmla="val 8445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apezoid 19"/>
            <p:cNvSpPr/>
            <p:nvPr/>
          </p:nvSpPr>
          <p:spPr>
            <a:xfrm>
              <a:off x="7574" y="6336"/>
              <a:ext cx="2573" cy="11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true">
              <a:off x="8170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8102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true">
              <a:off x="9494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9485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776" y="8069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58" y="8071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true"/>
            <p:nvPr/>
          </p:nvSpPr>
          <p:spPr>
            <a:xfrm>
              <a:off x="7574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2012</a:t>
              </a:r>
              <a:endParaRPr lang="en-US" dirty="0"/>
            </a:p>
          </p:txBody>
        </p:sp>
        <p:sp>
          <p:nvSpPr>
            <p:cNvPr id="28" name="TextBox 27"/>
            <p:cNvSpPr txBox="true"/>
            <p:nvPr/>
          </p:nvSpPr>
          <p:spPr>
            <a:xfrm>
              <a:off x="8971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2013</a:t>
              </a:r>
              <a:endParaRPr lang="en-US" dirty="0"/>
            </a:p>
          </p:txBody>
        </p:sp>
        <p:sp>
          <p:nvSpPr>
            <p:cNvPr id="30" name="TextBox 29"/>
            <p:cNvSpPr txBox="true"/>
            <p:nvPr/>
          </p:nvSpPr>
          <p:spPr>
            <a:xfrm>
              <a:off x="9010" y="10106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2016</a:t>
              </a:r>
              <a:endParaRPr lang="en-US" dirty="0"/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7688" y="1470"/>
              <a:ext cx="1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2013</a:t>
              </a:r>
              <a:endParaRPr lang="en-US" dirty="0"/>
            </a:p>
          </p:txBody>
        </p:sp>
        <p:sp>
          <p:nvSpPr>
            <p:cNvPr id="32" name="TextBox 31"/>
            <p:cNvSpPr txBox="true"/>
            <p:nvPr/>
          </p:nvSpPr>
          <p:spPr>
            <a:xfrm>
              <a:off x="9084" y="1470"/>
              <a:ext cx="1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2014</a:t>
              </a:r>
              <a:endParaRPr lang="en-US" dirty="0"/>
            </a:p>
          </p:txBody>
        </p:sp>
        <p:sp>
          <p:nvSpPr>
            <p:cNvPr id="33" name="TextBox 32"/>
            <p:cNvSpPr txBox="true"/>
            <p:nvPr/>
          </p:nvSpPr>
          <p:spPr>
            <a:xfrm>
              <a:off x="7574" y="10106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2015</a:t>
              </a:r>
              <a:endParaRPr lang="en-US" dirty="0"/>
            </a:p>
          </p:txBody>
        </p:sp>
        <p:sp>
          <p:nvSpPr>
            <p:cNvPr id="34" name="TextBox 33"/>
            <p:cNvSpPr txBox="true"/>
            <p:nvPr/>
          </p:nvSpPr>
          <p:spPr>
            <a:xfrm>
              <a:off x="8971" y="10106"/>
              <a:ext cx="291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720" y="9798"/>
              <a:ext cx="72" cy="334"/>
              <a:chOff x="1347216" y="2109216"/>
              <a:chExt cx="45719" cy="21225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47216" y="21092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47216" y="219025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47216" y="22757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flipV="true">
              <a:off x="8170" y="364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true">
              <a:off x="9494" y="364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001" y="3134"/>
              <a:ext cx="3456" cy="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true">
              <a:off x="8170" y="2539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true">
              <a:off x="9494" y="2539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ame 49"/>
            <p:cNvSpPr/>
            <p:nvPr/>
          </p:nvSpPr>
          <p:spPr>
            <a:xfrm>
              <a:off x="7910" y="2135"/>
              <a:ext cx="286" cy="28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ame 50"/>
            <p:cNvSpPr/>
            <p:nvPr/>
          </p:nvSpPr>
          <p:spPr>
            <a:xfrm>
              <a:off x="8170" y="2135"/>
              <a:ext cx="286" cy="286"/>
            </a:xfrm>
            <a:prstGeom prst="fram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ame 51"/>
            <p:cNvSpPr/>
            <p:nvPr/>
          </p:nvSpPr>
          <p:spPr>
            <a:xfrm>
              <a:off x="9238" y="2111"/>
              <a:ext cx="286" cy="28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ame 52"/>
            <p:cNvSpPr/>
            <p:nvPr/>
          </p:nvSpPr>
          <p:spPr>
            <a:xfrm>
              <a:off x="9497" y="2111"/>
              <a:ext cx="286" cy="286"/>
            </a:xfrm>
            <a:prstGeom prst="fram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5334000" cy="1325880"/>
          </a:xfrm>
        </p:spPr>
        <p:txBody>
          <a:bodyPr/>
          <a:lstStyle/>
          <a:p>
            <a:r>
              <a:rPr lang="en-US" altLang="en-US"/>
              <a:t>Model structure</a:t>
            </a:r>
            <a:endParaRPr lang="en-US" altLang="en-US"/>
          </a:p>
        </p:txBody>
      </p:sp>
      <p:sp>
        <p:nvSpPr>
          <p:cNvPr id="19" name="Content Placeholder 18"/>
          <p:cNvSpPr>
            <a:spLocks noGrp="true"/>
          </p:cNvSpPr>
          <p:nvPr>
            <p:ph idx="1"/>
          </p:nvPr>
        </p:nvSpPr>
        <p:spPr>
          <a:xfrm>
            <a:off x="838200" y="1825625"/>
            <a:ext cx="4912234" cy="4351338"/>
          </a:xfrm>
        </p:spPr>
        <p:txBody>
          <a:bodyPr/>
          <a:lstStyle/>
          <a:p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输入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Encoder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图像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Decoder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：任意连续两年图像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输出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Decoder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输入的接下一年的预测（如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2013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--&gt;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2013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三分类结果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偏于一类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7" name="Table 6"/>
          <p:cNvGraphicFramePr>
            <a:graphicFrameLocks noGrp="true"/>
          </p:cNvGraphicFramePr>
          <p:nvPr/>
        </p:nvGraphicFramePr>
        <p:xfrm>
          <a:off x="1216025" y="5695315"/>
          <a:ext cx="4156710" cy="7791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85570"/>
                <a:gridCol w="1385570"/>
                <a:gridCol w="1385570"/>
              </a:tblGrid>
              <a:tr h="365760">
                <a:tc>
                  <a:txBody>
                    <a:bodyPr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kappa</a:t>
                      </a:r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r>
                        <a:rPr lang="en-US" dirty="0"/>
                        <a:t>Pre</a:t>
                      </a:r>
                      <a:r>
                        <a:rPr lang="en-US" altLang="zh-CN" dirty="0"/>
                        <a:t>-diabetes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0.4117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0.1099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 sz="4000"/>
          </a:p>
          <a:p>
            <a:endParaRPr lang="en-US" sz="4000"/>
          </a:p>
          <a:p>
            <a:r>
              <a:rPr lang="en-US" sz="4000"/>
              <a:t>Encoder Transformer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Group 35"/>
          <p:cNvGrpSpPr/>
          <p:nvPr/>
        </p:nvGrpSpPr>
        <p:grpSpPr>
          <a:xfrm>
            <a:off x="377825" y="1464310"/>
            <a:ext cx="4993640" cy="4812030"/>
            <a:chOff x="1931" y="2088"/>
            <a:chExt cx="7864" cy="7578"/>
          </a:xfrm>
        </p:grpSpPr>
        <p:sp>
          <p:nvSpPr>
            <p:cNvPr id="5" name="Rectangle 4"/>
            <p:cNvSpPr/>
            <p:nvPr/>
          </p:nvSpPr>
          <p:spPr>
            <a:xfrm>
              <a:off x="1931" y="4837"/>
              <a:ext cx="7864" cy="1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dirty="0"/>
                <a:t>Encoder</a:t>
              </a:r>
              <a:endParaRPr lang="en-US" dirty="0"/>
            </a:p>
          </p:txBody>
        </p:sp>
        <p:sp>
          <p:nvSpPr>
            <p:cNvPr id="7" name="Trapezoid 6"/>
            <p:cNvSpPr/>
            <p:nvPr/>
          </p:nvSpPr>
          <p:spPr>
            <a:xfrm>
              <a:off x="2008" y="6552"/>
              <a:ext cx="7711" cy="11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CNN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true">
              <a:off x="3907" y="421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true">
              <a:off x="2536" y="7666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true">
              <a:off x="2537" y="5957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3918" y="7666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10" y="8285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92" y="8287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Box 13"/>
            <p:cNvSpPr txBox="true"/>
            <p:nvPr/>
          </p:nvSpPr>
          <p:spPr>
            <a:xfrm>
              <a:off x="2008" y="9084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/>
                <a:t>2010</a:t>
              </a:r>
              <a:endParaRPr lang="en-US" dirty="0"/>
            </a:p>
          </p:txBody>
        </p:sp>
        <p:sp>
          <p:nvSpPr>
            <p:cNvPr id="15" name="TextBox 14"/>
            <p:cNvSpPr txBox="true"/>
            <p:nvPr/>
          </p:nvSpPr>
          <p:spPr>
            <a:xfrm>
              <a:off x="3404" y="9084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/>
                <a:t>2011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true">
              <a:off x="3918" y="5957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9059" y="766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true">
              <a:off x="9060" y="5957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733" y="8287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Box 26"/>
            <p:cNvSpPr txBox="true"/>
            <p:nvPr/>
          </p:nvSpPr>
          <p:spPr>
            <a:xfrm>
              <a:off x="8531" y="9086"/>
              <a:ext cx="1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/>
                <a:t>201</a:t>
              </a:r>
              <a:r>
                <a:rPr lang="en-US" altLang="en-US" dirty="0"/>
                <a:t>5</a:t>
              </a:r>
              <a:endParaRPr lang="en-US" altLang="en-US" dirty="0"/>
            </a:p>
          </p:txBody>
        </p:sp>
        <p:sp>
          <p:nvSpPr>
            <p:cNvPr id="32" name="TextBox 31"/>
            <p:cNvSpPr txBox="true"/>
            <p:nvPr/>
          </p:nvSpPr>
          <p:spPr>
            <a:xfrm>
              <a:off x="2537" y="2088"/>
              <a:ext cx="2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/>
                <a:t>201</a:t>
              </a:r>
              <a:r>
                <a:rPr lang="en-US" altLang="en-US" dirty="0"/>
                <a:t>6 prediction</a:t>
              </a:r>
              <a:endParaRPr lang="en-US" altLang="en-US" dirty="0"/>
            </a:p>
          </p:txBody>
        </p:sp>
        <p:sp>
          <p:nvSpPr>
            <p:cNvPr id="34" name="TextBox 33"/>
            <p:cNvSpPr txBox="true"/>
            <p:nvPr/>
          </p:nvSpPr>
          <p:spPr>
            <a:xfrm rot="5400000">
              <a:off x="6488" y="8755"/>
              <a:ext cx="291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 rot="5400000">
              <a:off x="6237" y="8447"/>
              <a:ext cx="72" cy="334"/>
              <a:chOff x="1347216" y="2109216"/>
              <a:chExt cx="45719" cy="21225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47216" y="21092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47216" y="219025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47216" y="22757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true">
              <a:off x="3907" y="266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31" y="3269"/>
              <a:ext cx="2374" cy="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dirty="0"/>
                <a:t>MLP</a:t>
              </a:r>
              <a:endParaRPr lang="en-US" altLang="en-US" dirty="0"/>
            </a:p>
            <a:p>
              <a:pPr algn="ctr"/>
              <a:r>
                <a:rPr lang="en-US" altLang="en-US" dirty="0"/>
                <a:t>module</a:t>
              </a:r>
              <a:endParaRPr lang="en-US" alt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6300" y="6087"/>
              <a:ext cx="72" cy="334"/>
              <a:chOff x="1347216" y="2109216"/>
              <a:chExt cx="45719" cy="21225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47216" y="21092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47216" y="219025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47216" y="22757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" dirty="0"/>
              <a:t>只有</a:t>
            </a:r>
            <a:r>
              <a:rPr lang="en-US" altLang="zh-CN" dirty="0"/>
              <a:t>Encoder</a:t>
            </a:r>
            <a:r>
              <a:rPr lang="zh-CN" altLang="en-US" dirty="0"/>
              <a:t>的</a:t>
            </a:r>
            <a:r>
              <a:rPr lang="en-US" altLang="zh-CN" dirty="0"/>
              <a:t>transformer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>
          <a:xfrm>
            <a:off x="5770880" y="1694180"/>
            <a:ext cx="6205855" cy="4351655"/>
          </a:xfrm>
        </p:spPr>
        <p:txBody>
          <a:bodyPr>
            <a:normAutofit/>
          </a:bodyPr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将原来的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Transformer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调整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不用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encoder-decoder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只用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encoder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结构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CNN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encoder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同时训练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6"/>
          <p:cNvGraphicFramePr>
            <a:graphicFrameLocks noGrp="true"/>
          </p:cNvGraphicFramePr>
          <p:nvPr/>
        </p:nvGraphicFramePr>
        <p:xfrm>
          <a:off x="6501130" y="3638550"/>
          <a:ext cx="4745355" cy="80391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81785"/>
                <a:gridCol w="1581785"/>
                <a:gridCol w="1581785"/>
              </a:tblGrid>
              <a:tr h="401955">
                <a:tc>
                  <a:txBody>
                    <a:bodyPr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kappa</a:t>
                      </a:r>
                      <a:endParaRPr lang="en-US" dirty="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r>
                        <a:rPr lang="en-US" dirty="0"/>
                        <a:t>Pre</a:t>
                      </a:r>
                      <a:r>
                        <a:rPr lang="en-US" altLang="zh-CN" dirty="0"/>
                        <a:t>-diabetes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~0.10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为了验证</a:t>
            </a:r>
            <a:r>
              <a:rPr lang="en-US" altLang="zh-CN"/>
              <a:t>Transformer</a:t>
            </a:r>
            <a:r>
              <a:rPr lang="zh-CN" altLang="en-US"/>
              <a:t>对于短序列数据是否有作用</a:t>
            </a:r>
            <a:endParaRPr lang="zh-CN" altLang="en-US"/>
          </a:p>
          <a:p>
            <a:pPr lvl="1"/>
            <a:r>
              <a:rPr lang="zh-CN" altLang="en-US"/>
              <a:t>测试了在图像分类上的任务</a:t>
            </a:r>
            <a:endParaRPr lang="zh-CN" altLang="en-US"/>
          </a:p>
          <a:p>
            <a:pPr lvl="2"/>
            <a:r>
              <a:rPr lang="zh-CN" altLang="en-US"/>
              <a:t>将一幅图分成</a:t>
            </a:r>
            <a:r>
              <a:rPr lang="en-US" altLang="zh-CN"/>
              <a:t>2x2</a:t>
            </a:r>
            <a:r>
              <a:rPr lang="zh-CN" altLang="en-US"/>
              <a:t>的</a:t>
            </a:r>
            <a:r>
              <a:rPr lang="en-US" altLang="zh-CN"/>
              <a:t>patches</a:t>
            </a:r>
            <a:r>
              <a:rPr lang="zh-CN" altLang="en-US"/>
              <a:t>（序列长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结果</a:t>
            </a:r>
            <a:endParaRPr lang="zh-CN" altLang="en-US"/>
          </a:p>
          <a:p>
            <a:pPr lvl="2"/>
            <a:r>
              <a:rPr lang="zh-CN" altLang="en-US"/>
              <a:t>可以获得较好的分类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变换输入形式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采用图像特征差值作为时序模型输入</a:t>
            </a:r>
            <a:endParaRPr lang="zh-CN" altLang="en-US"/>
          </a:p>
          <a:p>
            <a:pPr lvl="1"/>
            <a:r>
              <a:rPr lang="zh-CN" altLang="en-US"/>
              <a:t>例，</a:t>
            </a:r>
            <a:r>
              <a:rPr lang="en-US" altLang="zh-CN"/>
              <a:t>2011</a:t>
            </a:r>
            <a:r>
              <a:rPr lang="zh-CN" altLang="en-US"/>
              <a:t>与</a:t>
            </a:r>
            <a:r>
              <a:rPr lang="en-US" altLang="zh-CN"/>
              <a:t>2010</a:t>
            </a:r>
            <a:r>
              <a:rPr lang="zh-CN" altLang="en-US"/>
              <a:t>年的图分别通过</a:t>
            </a:r>
            <a:r>
              <a:rPr lang="en-US" altLang="zh-CN"/>
              <a:t>CNN</a:t>
            </a:r>
            <a:r>
              <a:rPr lang="zh-CN" altLang="en-US"/>
              <a:t>获得特征图，做差值，作为时序模型一个时间点的输入</a:t>
            </a:r>
            <a:endParaRPr lang="zh-CN" altLang="en-US"/>
          </a:p>
          <a:p>
            <a:pPr lvl="1"/>
            <a:r>
              <a:rPr lang="en-US" altLang="zh-CN"/>
              <a:t>2012</a:t>
            </a:r>
            <a:r>
              <a:rPr lang="zh-CN" altLang="en-US"/>
              <a:t>与</a:t>
            </a:r>
            <a:r>
              <a:rPr lang="en-US" altLang="zh-CN"/>
              <a:t>2011</a:t>
            </a:r>
            <a:r>
              <a:rPr lang="zh-CN" altLang="en-US"/>
              <a:t>的差值作为第二个</a:t>
            </a:r>
            <a:endParaRPr lang="zh-CN" altLang="en-US"/>
          </a:p>
          <a:p>
            <a:pPr lvl="1"/>
            <a:r>
              <a:rPr lang="zh-CN" altLang="en-US"/>
              <a:t>序列长度为</a:t>
            </a:r>
            <a:r>
              <a:rPr lang="en-US" altLang="zh-CN"/>
              <a:t>5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利用</a:t>
            </a:r>
            <a:r>
              <a:rPr lang="en-US" altLang="zh-CN"/>
              <a:t>Encoder</a:t>
            </a:r>
            <a:r>
              <a:rPr lang="zh-CN" altLang="en-US"/>
              <a:t>的</a:t>
            </a:r>
            <a:r>
              <a:rPr lang="en-US" altLang="zh-CN"/>
              <a:t>Transformer</a:t>
            </a:r>
            <a:r>
              <a:rPr lang="zh-CN" altLang="en-US"/>
              <a:t>训练</a:t>
            </a:r>
            <a:endParaRPr lang="zh-CN" altLang="en-US"/>
          </a:p>
          <a:p>
            <a:pPr lvl="1"/>
            <a:r>
              <a:rPr lang="zh-CN" altLang="en-US"/>
              <a:t>结果无差别，没有明显的预测能力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增加输入图像数量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Encoder</a:t>
            </a:r>
            <a:r>
              <a:rPr lang="zh-CN" altLang="en-US"/>
              <a:t>模型基础上</a:t>
            </a:r>
            <a:endParaRPr lang="zh-CN" altLang="en-US"/>
          </a:p>
          <a:p>
            <a:pPr lvl="1"/>
            <a:r>
              <a:rPr lang="zh-CN" altLang="en-US"/>
              <a:t>使用两张黄斑为中心的图像作为输入</a:t>
            </a:r>
            <a:endParaRPr lang="zh-CN" altLang="en-US"/>
          </a:p>
          <a:p>
            <a:pPr lvl="1"/>
            <a:r>
              <a:rPr lang="zh-CN" altLang="en-US"/>
              <a:t>显存限制，没有将</a:t>
            </a:r>
            <a:r>
              <a:rPr lang="en-US" altLang="zh-CN"/>
              <a:t>4</a:t>
            </a:r>
            <a:r>
              <a:rPr lang="zh-CN" altLang="en-US"/>
              <a:t>幅图都加入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zh-CN" altLang="en-US"/>
              <a:t>无明显变化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WPS Presentation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微软雅黑</vt:lpstr>
      <vt:lpstr>宋体</vt:lpstr>
      <vt:lpstr>Arial Unicode MS</vt:lpstr>
      <vt:lpstr>等线 Light</vt:lpstr>
      <vt:lpstr>Times New Roman</vt:lpstr>
      <vt:lpstr>等线</vt:lpstr>
      <vt:lpstr>文泉驿正黑</vt:lpstr>
      <vt:lpstr>Office Theme</vt:lpstr>
      <vt:lpstr>20210427</vt:lpstr>
      <vt:lpstr>数据构建</vt:lpstr>
      <vt:lpstr>PowerPoint 演示文稿</vt:lpstr>
      <vt:lpstr>Model structure</vt:lpstr>
      <vt:lpstr>PowerPoint 演示文稿</vt:lpstr>
      <vt:lpstr>结果 – 输出偏向于同一类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zhaoh</cp:lastModifiedBy>
  <cp:revision>41</cp:revision>
  <dcterms:created xsi:type="dcterms:W3CDTF">2021-07-02T04:22:08Z</dcterms:created>
  <dcterms:modified xsi:type="dcterms:W3CDTF">2021-07-02T04:22:08Z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