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7" r:id="rId5"/>
    <p:sldId id="265" r:id="rId6"/>
    <p:sldId id="262" r:id="rId7"/>
    <p:sldId id="267" r:id="rId8"/>
    <p:sldId id="263" r:id="rId9"/>
    <p:sldId id="266" r:id="rId10"/>
    <p:sldId id="271" r:id="rId11"/>
    <p:sldId id="268" r:id="rId12"/>
    <p:sldId id="269" r:id="rId13"/>
    <p:sldId id="270" r:id="rId14"/>
    <p:sldId id="272" r:id="rId15"/>
    <p:sldId id="278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3BDA-5DFD-EC46-83A6-5C702D5DEC21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2B85-168C-B44A-BEA1-3FEC167E1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3BDA-5DFD-EC46-83A6-5C702D5DEC21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2B85-168C-B44A-BEA1-3FEC167E1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3BDA-5DFD-EC46-83A6-5C702D5DEC21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2B85-168C-B44A-BEA1-3FEC167E1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3BDA-5DFD-EC46-83A6-5C702D5DEC21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2B85-168C-B44A-BEA1-3FEC167E1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3BDA-5DFD-EC46-83A6-5C702D5DEC21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2B85-168C-B44A-BEA1-3FEC167E1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3BDA-5DFD-EC46-83A6-5C702D5DEC21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2B85-168C-B44A-BEA1-3FEC167E1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3BDA-5DFD-EC46-83A6-5C702D5DEC21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2B85-168C-B44A-BEA1-3FEC167E1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3BDA-5DFD-EC46-83A6-5C702D5DEC21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2B85-168C-B44A-BEA1-3FEC167E1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3BDA-5DFD-EC46-83A6-5C702D5DEC21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2B85-168C-B44A-BEA1-3FEC167E1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3BDA-5DFD-EC46-83A6-5C702D5DEC21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2B85-168C-B44A-BEA1-3FEC167E1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3BDA-5DFD-EC46-83A6-5C702D5DEC21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2B85-168C-B44A-BEA1-3FEC167E1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33BDA-5DFD-EC46-83A6-5C702D5DEC21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A2B85-168C-B44A-BEA1-3FEC167E19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2021</a:t>
            </a:r>
            <a:r>
              <a:rPr lang="" altLang="en-US" dirty="0"/>
              <a:t>0702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000" dirty="0"/>
          </a:p>
          <a:p>
            <a:endParaRPr lang="en-US" sz="4000" dirty="0"/>
          </a:p>
          <a:p>
            <a:r>
              <a:rPr lang="en-US" altLang="zh-CN" sz="4000" dirty="0"/>
              <a:t>Other sequence model</a:t>
            </a:r>
            <a:endParaRPr lang="zh-CN" altLang="en-US" sz="4000" dirty="0"/>
          </a:p>
          <a:p>
            <a:pPr lvl="1"/>
            <a:r>
              <a:rPr lang="en-US" altLang="zh-CN" sz="3425" dirty="0"/>
              <a:t>CNN</a:t>
            </a:r>
          </a:p>
          <a:p>
            <a:pPr lvl="1"/>
            <a:r>
              <a:rPr lang="en-US" altLang="zh-CN" sz="3425" dirty="0"/>
              <a:t>RNN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CNN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the image feature differences of the last two years as input to predict the next year</a:t>
            </a:r>
          </a:p>
          <a:p>
            <a:pPr lvl="1"/>
            <a:r>
              <a:rPr lang="en-US" altLang="zh-CN" dirty="0" err="1"/>
              <a:t>ResNet</a:t>
            </a:r>
            <a:r>
              <a:rPr lang="en-US" altLang="zh-CN" dirty="0"/>
              <a:t> for feature extraction </a:t>
            </a:r>
            <a:endParaRPr lang="zh-CN" altLang="en-US" dirty="0"/>
          </a:p>
          <a:p>
            <a:pPr lvl="1"/>
            <a:r>
              <a:rPr lang="en-US" altLang="zh-CN" dirty="0"/>
              <a:t>MLP</a:t>
            </a:r>
            <a:r>
              <a:rPr lang="zh-CN" altLang="en-US" dirty="0"/>
              <a:t> </a:t>
            </a:r>
            <a:r>
              <a:rPr lang="en-US" altLang="zh-CN" dirty="0"/>
              <a:t>for classification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GRU model</a:t>
            </a:r>
            <a:endParaRPr lang="zh-CN" altLang="en-US" dirty="0"/>
          </a:p>
          <a:p>
            <a:pPr lvl="1"/>
            <a:r>
              <a:rPr lang="en-US" altLang="zh-CN" dirty="0"/>
              <a:t>Input is the same as Transformer with encoder only model</a:t>
            </a:r>
            <a:endParaRPr lang="zh-CN" altLang="en-US" dirty="0"/>
          </a:p>
          <a:p>
            <a:pPr lvl="1"/>
            <a:endParaRPr lang="zh-CN" altLang="en-US" dirty="0"/>
          </a:p>
          <a:p>
            <a:pPr lvl="0"/>
            <a:r>
              <a:rPr lang="en-US" altLang="zh-CN" dirty="0"/>
              <a:t>Result</a:t>
            </a:r>
            <a:endParaRPr lang="zh-CN" altLang="en-US" dirty="0"/>
          </a:p>
          <a:p>
            <a:pPr lvl="1"/>
            <a:r>
              <a:rPr lang="en-US" altLang="zh-CN" dirty="0"/>
              <a:t>No significant difference with Transformer</a:t>
            </a:r>
            <a:endParaRPr lang="zh-CN" altLang="en-US" dirty="0"/>
          </a:p>
          <a:p>
            <a:pPr lvl="1"/>
            <a:r>
              <a:rPr lang="en-US" altLang="zh-CN" dirty="0"/>
              <a:t>But easy to train and easy to converge </a:t>
            </a:r>
            <a:endParaRPr lang="zh-CN" altLang="en-US" dirty="0"/>
          </a:p>
          <a:p>
            <a:pPr lvl="1"/>
            <a:r>
              <a:rPr lang="en-US" altLang="zh-CN" dirty="0"/>
              <a:t>For test, the prediction is forward to one category, kappa is almost zero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	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all models above, GRU is more suitable for the task</a:t>
            </a:r>
          </a:p>
          <a:p>
            <a:endParaRPr lang="zh-CN" altLang="en-US" dirty="0"/>
          </a:p>
          <a:p>
            <a:r>
              <a:rPr lang="en-US" altLang="zh-CN" dirty="0"/>
              <a:t>But the prediction results of all models are almost in one category with small kappa, which seems useless and meaningless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One assumption is the label does not correspond to data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new label tag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Label based on Glu</a:t>
            </a:r>
            <a:endParaRPr lang="zh-CN" altLang="en-US" dirty="0"/>
          </a:p>
          <a:p>
            <a:pPr lvl="1"/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categories: </a:t>
            </a:r>
            <a:r>
              <a:rPr lang="zh-CN" altLang="en-US" dirty="0"/>
              <a:t>decrease，noChange，increase</a:t>
            </a:r>
          </a:p>
          <a:p>
            <a:pPr lvl="1"/>
            <a:r>
              <a:rPr lang="en-US" altLang="zh-CN" dirty="0"/>
              <a:t>Year </a:t>
            </a:r>
            <a:r>
              <a:rPr lang="zh-CN" altLang="en-US" dirty="0"/>
              <a:t>2016 </a:t>
            </a:r>
            <a:r>
              <a:rPr lang="en-US" altLang="zh-CN" dirty="0"/>
              <a:t>label is based on the Glu difference of </a:t>
            </a:r>
            <a:r>
              <a:rPr lang="zh-CN" altLang="en-US" dirty="0"/>
              <a:t>2016 </a:t>
            </a:r>
            <a:r>
              <a:rPr lang="en-US" altLang="zh-CN" dirty="0"/>
              <a:t>and </a:t>
            </a:r>
            <a:r>
              <a:rPr lang="zh-CN" altLang="en-US" dirty="0"/>
              <a:t>2015 </a:t>
            </a:r>
            <a:r>
              <a:rPr lang="en-US" altLang="zh-CN" dirty="0"/>
              <a:t>and threshold</a:t>
            </a:r>
            <a:endParaRPr lang="zh-CN" altLang="en-US" dirty="0"/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ecrease</a:t>
            </a:r>
            <a:r>
              <a:rPr lang="en-US" altLang="zh-CN" dirty="0"/>
              <a:t>: </a:t>
            </a:r>
            <a:r>
              <a:rPr lang="zh-CN" altLang="en-US" dirty="0"/>
              <a:t>noChange</a:t>
            </a:r>
            <a:r>
              <a:rPr lang="en-US" altLang="zh-CN" dirty="0"/>
              <a:t>: </a:t>
            </a:r>
            <a:r>
              <a:rPr lang="zh-CN" altLang="en-US" dirty="0"/>
              <a:t>increase  </a:t>
            </a:r>
            <a:r>
              <a:rPr lang="en-US" altLang="zh-CN" dirty="0"/>
              <a:t>= 4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pPr lvl="0"/>
            <a:r>
              <a:rPr lang="en-US" altLang="zh-CN" dirty="0"/>
              <a:t>Using GRU model to train</a:t>
            </a:r>
            <a:endParaRPr lang="zh-CN" altLang="en-US" dirty="0"/>
          </a:p>
          <a:p>
            <a:pPr lvl="1"/>
            <a:r>
              <a:rPr lang="en-US" altLang="zh-CN" dirty="0"/>
              <a:t>Compared with the previous label tag</a:t>
            </a:r>
          </a:p>
          <a:p>
            <a:pPr lvl="2"/>
            <a:r>
              <a:rPr lang="en-US" altLang="zh-CN" dirty="0"/>
              <a:t>The best performance is </a:t>
            </a:r>
            <a:r>
              <a:rPr lang="zh-CN" altLang="en-US" dirty="0"/>
              <a:t>acc: 0.58，kappa：0.225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extractor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000" dirty="0"/>
          </a:p>
          <a:p>
            <a:endParaRPr lang="en-US" sz="4000" dirty="0"/>
          </a:p>
          <a:p>
            <a:r>
              <a:rPr lang="en-US" altLang="zh-CN" sz="4000" dirty="0"/>
              <a:t>Using the encoder of trained AE as feature extractor instead of pretrained </a:t>
            </a:r>
            <a:r>
              <a:rPr lang="en-US" altLang="zh-CN" sz="4000" dirty="0" err="1"/>
              <a:t>ResNet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Autoencoder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Using autoencoder to reconstruct the images to learn the feature of the </a:t>
            </a:r>
            <a:r>
              <a:rPr lang="en-US" altLang="zh-CN" dirty="0" err="1"/>
              <a:t>lingtou</a:t>
            </a:r>
            <a:r>
              <a:rPr lang="en-US" altLang="zh-CN" dirty="0"/>
              <a:t> dataset</a:t>
            </a:r>
            <a:endParaRPr lang="zh-CN" altLang="en-US" dirty="0"/>
          </a:p>
          <a:p>
            <a:pPr lvl="1"/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images:</a:t>
            </a:r>
            <a:r>
              <a:rPr lang="zh-CN" altLang="en-US" dirty="0"/>
              <a:t> </a:t>
            </a:r>
            <a:r>
              <a:rPr lang="en-US" altLang="zh-CN" dirty="0"/>
              <a:t>18w+</a:t>
            </a:r>
          </a:p>
          <a:p>
            <a:pPr lvl="1"/>
            <a:r>
              <a:rPr lang="en-US" altLang="zh-CN" dirty="0"/>
              <a:t>Final L1 loss is 0.015</a:t>
            </a:r>
          </a:p>
          <a:p>
            <a:pPr lvl="1"/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encoder as the feature extractor for sequence model</a:t>
            </a:r>
            <a:endParaRPr lang="zh-CN" altLang="en-US" dirty="0"/>
          </a:p>
          <a:p>
            <a:pPr lvl="1"/>
            <a:endParaRPr lang="zh-CN" altLang="en-US" dirty="0"/>
          </a:p>
          <a:p>
            <a:pPr lvl="0"/>
            <a:r>
              <a:rPr lang="en-US" altLang="zh-CN" dirty="0"/>
              <a:t>Result</a:t>
            </a:r>
            <a:endParaRPr lang="zh-CN" altLang="en-US" dirty="0"/>
          </a:p>
          <a:p>
            <a:pPr lvl="1"/>
            <a:r>
              <a:rPr lang="en-US" altLang="zh-CN" dirty="0"/>
              <a:t>Three categories </a:t>
            </a:r>
            <a:r>
              <a:rPr lang="zh-CN" altLang="en-US" dirty="0"/>
              <a:t>acc: 0.6150; kappa: 0.2480 </a:t>
            </a:r>
          </a:p>
          <a:p>
            <a:pPr lvl="1"/>
            <a:r>
              <a:rPr lang="en-US" altLang="zh-CN" dirty="0"/>
              <a:t>Original</a:t>
            </a:r>
          </a:p>
          <a:p>
            <a:pPr lvl="2"/>
            <a:r>
              <a:rPr lang="zh-CN" altLang="en-US" dirty="0"/>
              <a:t>acc：0.58, kappa: 0.225</a:t>
            </a:r>
          </a:p>
          <a:p>
            <a:pPr lvl="1"/>
            <a:r>
              <a:rPr lang="en-US" altLang="zh-CN" dirty="0"/>
              <a:t>Compared with </a:t>
            </a:r>
            <a:r>
              <a:rPr lang="en-US" altLang="zh-CN" dirty="0" err="1"/>
              <a:t>ResNet</a:t>
            </a:r>
            <a:r>
              <a:rPr lang="en-US" altLang="zh-CN" dirty="0"/>
              <a:t>, the improvement is not significant but better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label tag?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suggestion from Prof. Ge</a:t>
            </a:r>
            <a:endParaRPr lang="zh-CN" altLang="en-US" dirty="0"/>
          </a:p>
          <a:p>
            <a:pPr lvl="1"/>
            <a:r>
              <a:rPr lang="en-US" altLang="zh-CN" dirty="0"/>
              <a:t>Changing the classification to regression, using a new score to indicate the diabetic risk.</a:t>
            </a:r>
            <a:endParaRPr lang="zh-CN" altLang="en-US" dirty="0"/>
          </a:p>
          <a:p>
            <a:pPr lvl="1"/>
            <a:r>
              <a:rPr lang="en-US" altLang="zh-CN" dirty="0"/>
              <a:t>i.e., indicating the risk score by the image changing</a:t>
            </a:r>
            <a:endParaRPr lang="zh-CN" altLang="en-US" dirty="0"/>
          </a:p>
          <a:p>
            <a:pPr lvl="1"/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something like</a:t>
            </a:r>
            <a:r>
              <a:rPr lang="zh-CN" altLang="en-US" dirty="0"/>
              <a:t> Framingham Risk Score</a:t>
            </a:r>
            <a:r>
              <a:rPr lang="en-US" altLang="zh-CN" dirty="0"/>
              <a:t>, which may consider the gender, Glu, age etc.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The robustness of deep learning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</a:t>
            </a:r>
            <a:r>
              <a:rPr lang="en-US" altLang="zh-CN"/>
              <a:t>consistent result:</a:t>
            </a:r>
            <a:endParaRPr lang="zh-CN" altLang="en-US" dirty="0"/>
          </a:p>
          <a:p>
            <a:pPr lvl="1"/>
            <a:r>
              <a:rPr lang="en-US" altLang="zh-CN" dirty="0"/>
              <a:t>DR:0.86</a:t>
            </a:r>
          </a:p>
          <a:p>
            <a:pPr lvl="1"/>
            <a:r>
              <a:rPr lang="en-US" altLang="zh-CN" dirty="0"/>
              <a:t>DRNP:0.92</a:t>
            </a:r>
          </a:p>
          <a:p>
            <a:pPr lvl="1"/>
            <a:r>
              <a:rPr lang="en-US" altLang="zh-CN" dirty="0"/>
              <a:t>GLA:0.91</a:t>
            </a:r>
            <a:endParaRPr lang="zh-CN" altLang="en-US" dirty="0"/>
          </a:p>
        </p:txBody>
      </p:sp>
      <p:pic>
        <p:nvPicPr>
          <p:cNvPr id="4" name="Picture 3" descr="15442144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2277745"/>
            <a:ext cx="8306435" cy="40443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Dataset – Training data construction</a:t>
            </a: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18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2-class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classification</a:t>
            </a:r>
          </a:p>
          <a:p>
            <a:pPr lvl="1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Using diagnosis as label</a:t>
            </a:r>
          </a:p>
          <a:p>
            <a:pPr lvl="2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Yes or no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Proportion</a:t>
            </a:r>
          </a:p>
          <a:p>
            <a:pPr lvl="3"/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Yes:no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=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1:4</a:t>
            </a:r>
          </a:p>
          <a:p>
            <a:pPr lvl="1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Using pre-diabetes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as label</a:t>
            </a:r>
          </a:p>
          <a:p>
            <a:pPr lvl="2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is Normal,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the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other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combines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pre-diabetes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diabetes.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(pre-)diabetes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normal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2:1</a:t>
            </a:r>
          </a:p>
          <a:p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3-class classification </a:t>
            </a:r>
          </a:p>
          <a:p>
            <a:pPr lvl="1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Using pre-diabetes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as label</a:t>
            </a:r>
          </a:p>
          <a:p>
            <a:pPr lvl="2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Normal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pre-diabetes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diabetes</a:t>
            </a:r>
          </a:p>
          <a:p>
            <a:pPr lvl="2"/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比例接近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1:1:1</a:t>
            </a:r>
          </a:p>
          <a:p>
            <a:pPr marL="0" indent="0">
              <a:buNone/>
            </a:pP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7620000" y="1960562"/>
            <a:ext cx="42934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The amount of data</a:t>
            </a:r>
          </a:p>
          <a:p>
            <a:pPr lvl="1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Diagnosis</a:t>
            </a:r>
          </a:p>
          <a:p>
            <a:pPr lvl="2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Training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979 subjects, each subject contains 4 training samples.</a:t>
            </a:r>
          </a:p>
          <a:p>
            <a:pPr lvl="2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Test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200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subjects.</a:t>
            </a:r>
          </a:p>
          <a:p>
            <a:pPr lvl="1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Pre-diabetes</a:t>
            </a:r>
          </a:p>
          <a:p>
            <a:pPr lvl="2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Training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959 subjects, each subject provides 4 training samples.</a:t>
            </a:r>
          </a:p>
          <a:p>
            <a:pPr lvl="2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Test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200 subjects.</a:t>
            </a:r>
          </a:p>
          <a:p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000"/>
          </a:p>
          <a:p>
            <a:endParaRPr lang="en-US" sz="4000"/>
          </a:p>
          <a:p>
            <a:r>
              <a:rPr lang="en-US" sz="4000"/>
              <a:t>Encoder-decoder Transformer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915533" y="692785"/>
            <a:ext cx="4884420" cy="5853589"/>
            <a:chOff x="2765" y="1470"/>
            <a:chExt cx="7692" cy="9218"/>
          </a:xfrm>
        </p:grpSpPr>
        <p:sp>
          <p:nvSpPr>
            <p:cNvPr id="4" name="Rectangle 3"/>
            <p:cNvSpPr/>
            <p:nvPr/>
          </p:nvSpPr>
          <p:spPr>
            <a:xfrm>
              <a:off x="2765" y="4243"/>
              <a:ext cx="3456" cy="1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Encoder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01" y="4248"/>
              <a:ext cx="3456" cy="1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Decoder</a:t>
              </a:r>
            </a:p>
          </p:txBody>
        </p:sp>
        <p:sp>
          <p:nvSpPr>
            <p:cNvPr id="6" name="Trapezoid 5"/>
            <p:cNvSpPr/>
            <p:nvPr/>
          </p:nvSpPr>
          <p:spPr>
            <a:xfrm>
              <a:off x="3168" y="6336"/>
              <a:ext cx="2573" cy="111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CNN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763" y="5741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696" y="7450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088" y="5741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078" y="7450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370" y="8069"/>
              <a:ext cx="653" cy="6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52" y="8071"/>
              <a:ext cx="653" cy="6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68" y="8868"/>
              <a:ext cx="1028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64" y="8868"/>
              <a:ext cx="1028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2011</a:t>
              </a:r>
            </a:p>
          </p:txBody>
        </p:sp>
        <p:cxnSp>
          <p:nvCxnSpPr>
            <p:cNvPr id="17" name="Elbow Connector 16"/>
            <p:cNvCxnSpPr>
              <a:stCxn id="4" idx="0"/>
              <a:endCxn id="5" idx="1"/>
            </p:cNvCxnSpPr>
            <p:nvPr/>
          </p:nvCxnSpPr>
          <p:spPr>
            <a:xfrm rot="16200000" flipH="1">
              <a:off x="5370" y="3366"/>
              <a:ext cx="754" cy="2508"/>
            </a:xfrm>
            <a:prstGeom prst="bentConnector4">
              <a:avLst>
                <a:gd name="adj1" fmla="val -47771"/>
                <a:gd name="adj2" fmla="val 8445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apezoid 19"/>
            <p:cNvSpPr/>
            <p:nvPr/>
          </p:nvSpPr>
          <p:spPr>
            <a:xfrm>
              <a:off x="7574" y="6336"/>
              <a:ext cx="2573" cy="111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CNN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8170" y="5741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8102" y="7450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9494" y="5741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9485" y="7450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7776" y="8069"/>
              <a:ext cx="653" cy="6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158" y="8071"/>
              <a:ext cx="653" cy="6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74" y="8868"/>
              <a:ext cx="1028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971" y="8868"/>
              <a:ext cx="1028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10" y="10106"/>
              <a:ext cx="1028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2016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8" y="1470"/>
              <a:ext cx="101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84" y="1470"/>
              <a:ext cx="101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74" y="10106"/>
              <a:ext cx="1028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2015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971" y="10106"/>
              <a:ext cx="291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8720" y="9798"/>
              <a:ext cx="72" cy="334"/>
              <a:chOff x="1347216" y="2109216"/>
              <a:chExt cx="45719" cy="21225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347216" y="21092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347216" y="219025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347216" y="227574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Straight Arrow Connector 42"/>
            <p:cNvCxnSpPr/>
            <p:nvPr/>
          </p:nvCxnSpPr>
          <p:spPr>
            <a:xfrm flipV="1">
              <a:off x="8170" y="3648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9494" y="3648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7001" y="3134"/>
              <a:ext cx="3456" cy="5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Linear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8170" y="2539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9494" y="2539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ame 49"/>
            <p:cNvSpPr/>
            <p:nvPr/>
          </p:nvSpPr>
          <p:spPr>
            <a:xfrm>
              <a:off x="7910" y="2135"/>
              <a:ext cx="286" cy="286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ame 50"/>
            <p:cNvSpPr/>
            <p:nvPr/>
          </p:nvSpPr>
          <p:spPr>
            <a:xfrm>
              <a:off x="8170" y="2135"/>
              <a:ext cx="286" cy="286"/>
            </a:xfrm>
            <a:prstGeom prst="fram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ame 51"/>
            <p:cNvSpPr/>
            <p:nvPr/>
          </p:nvSpPr>
          <p:spPr>
            <a:xfrm>
              <a:off x="9238" y="2111"/>
              <a:ext cx="286" cy="286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ame 52"/>
            <p:cNvSpPr/>
            <p:nvPr/>
          </p:nvSpPr>
          <p:spPr>
            <a:xfrm>
              <a:off x="9497" y="2111"/>
              <a:ext cx="286" cy="286"/>
            </a:xfrm>
            <a:prstGeom prst="fram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34000" cy="1325880"/>
          </a:xfrm>
        </p:spPr>
        <p:txBody>
          <a:bodyPr/>
          <a:lstStyle/>
          <a:p>
            <a:r>
              <a:rPr lang="en-US" altLang="en-US"/>
              <a:t>Model structure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80669" y="1339535"/>
            <a:ext cx="4912234" cy="4641674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Input</a:t>
            </a:r>
          </a:p>
          <a:p>
            <a:pPr lvl="1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Encoder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images from 2010 and 2011</a:t>
            </a:r>
          </a:p>
          <a:p>
            <a:pPr lvl="1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Decoder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images of any two consecutive years (e.g. 2012, 2013)</a:t>
            </a:r>
          </a:p>
          <a:p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Output</a:t>
            </a:r>
          </a:p>
          <a:p>
            <a:pPr lvl="1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The output of decoder is the prediction of the following year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e.g. 2012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2013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--&gt;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2013, 2014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  <a:p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</a:rPr>
              <a:t>Results of 3-class classification</a:t>
            </a:r>
            <a:endParaRPr lang="zh-CN" altLang="en-US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Partial to one category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850377"/>
              </p:ext>
            </p:extLst>
          </p:nvPr>
        </p:nvGraphicFramePr>
        <p:xfrm>
          <a:off x="1096011" y="5981209"/>
          <a:ext cx="4156710" cy="77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  <a:r>
                        <a:rPr lang="en-US" altLang="zh-CN" dirty="0"/>
                        <a:t>-diabetes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000"/>
          </a:p>
          <a:p>
            <a:endParaRPr lang="en-US" sz="4000"/>
          </a:p>
          <a:p>
            <a:r>
              <a:rPr lang="en-US" sz="4000"/>
              <a:t>Encoder Transformer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77825" y="1464310"/>
            <a:ext cx="4993640" cy="4812030"/>
            <a:chOff x="1931" y="2088"/>
            <a:chExt cx="7864" cy="7578"/>
          </a:xfrm>
        </p:grpSpPr>
        <p:sp>
          <p:nvSpPr>
            <p:cNvPr id="5" name="Rectangle 4"/>
            <p:cNvSpPr/>
            <p:nvPr/>
          </p:nvSpPr>
          <p:spPr>
            <a:xfrm>
              <a:off x="1931" y="4837"/>
              <a:ext cx="7864" cy="1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Encoder</a:t>
              </a:r>
            </a:p>
          </p:txBody>
        </p:sp>
        <p:sp>
          <p:nvSpPr>
            <p:cNvPr id="7" name="Trapezoid 6"/>
            <p:cNvSpPr/>
            <p:nvPr/>
          </p:nvSpPr>
          <p:spPr>
            <a:xfrm>
              <a:off x="2008" y="6552"/>
              <a:ext cx="7711" cy="111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CNN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907" y="4218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536" y="7666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537" y="5957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918" y="7666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10" y="8285"/>
              <a:ext cx="653" cy="6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92" y="8287"/>
              <a:ext cx="653" cy="6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08" y="9084"/>
              <a:ext cx="1028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4" y="9084"/>
              <a:ext cx="1028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2011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3918" y="5957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9059" y="7668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9060" y="5957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8733" y="8287"/>
              <a:ext cx="653" cy="6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31" y="9086"/>
              <a:ext cx="101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</a:t>
              </a:r>
              <a:r>
                <a:rPr lang="en-US" altLang="en-US" dirty="0"/>
                <a:t>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37" y="2088"/>
              <a:ext cx="25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</a:t>
              </a:r>
              <a:r>
                <a:rPr lang="en-US" altLang="en-US" dirty="0"/>
                <a:t>6 prediction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6488" y="8755"/>
              <a:ext cx="291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 rot="5400000">
              <a:off x="6237" y="8447"/>
              <a:ext cx="72" cy="334"/>
              <a:chOff x="1347216" y="2109216"/>
              <a:chExt cx="45719" cy="21225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347216" y="21092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347216" y="219025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347216" y="227574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 flipV="1">
              <a:off x="3907" y="2668"/>
              <a:ext cx="0" cy="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731" y="3269"/>
              <a:ext cx="2374" cy="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/>
                <a:t>MLP</a:t>
              </a:r>
            </a:p>
            <a:p>
              <a:pPr algn="ctr"/>
              <a:r>
                <a:rPr lang="en-US" altLang="en-US" dirty="0"/>
                <a:t>module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6300" y="6087"/>
              <a:ext cx="72" cy="334"/>
              <a:chOff x="1347216" y="2109216"/>
              <a:chExt cx="45719" cy="212251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347216" y="21092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347216" y="219025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347216" y="227574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 with encoder only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70880" y="1694180"/>
            <a:ext cx="6205855" cy="435165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Adjust the former Transformer</a:t>
            </a: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Instead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of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encoder-decoder structure, choose encoder only.</a:t>
            </a: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Train CNN and encoder at the same time</a:t>
            </a: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6501130" y="3638550"/>
          <a:ext cx="4745355" cy="803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  <a:r>
                        <a:rPr lang="en-US" altLang="zh-CN" dirty="0"/>
                        <a:t>-diabetes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~0.10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Verification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order to verify whether the Transformer is useful for short sequence data</a:t>
            </a:r>
          </a:p>
          <a:p>
            <a:pPr lvl="1"/>
            <a:r>
              <a:rPr lang="en-US" altLang="zh-CN" dirty="0"/>
              <a:t>On image classification test</a:t>
            </a:r>
            <a:endParaRPr lang="zh-CN" altLang="en-US" dirty="0"/>
          </a:p>
          <a:p>
            <a:pPr lvl="2"/>
            <a:r>
              <a:rPr lang="en-US" altLang="zh-CN" dirty="0"/>
              <a:t>Crop one image to 2x2 patches (i.e. sequence length is 4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Result</a:t>
            </a:r>
            <a:endParaRPr lang="zh-CN" altLang="en-US" dirty="0"/>
          </a:p>
          <a:p>
            <a:pPr lvl="2"/>
            <a:r>
              <a:rPr lang="en-US" altLang="zh-CN" dirty="0"/>
              <a:t>Can achieve a good classification result.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form test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image feature difference as input for time series model</a:t>
            </a:r>
          </a:p>
          <a:p>
            <a:pPr lvl="1"/>
            <a:r>
              <a:rPr lang="en-US" altLang="zh-CN" dirty="0"/>
              <a:t>E.g., Using the feature difference of year 2011 and 2010 as the input to the time point of sequence model.</a:t>
            </a:r>
            <a:endParaRPr lang="zh-CN" altLang="en-US" dirty="0"/>
          </a:p>
          <a:p>
            <a:pPr lvl="1"/>
            <a:r>
              <a:rPr lang="en-US" altLang="zh-CN" dirty="0"/>
              <a:t>2012 and 2011 as the second input</a:t>
            </a:r>
          </a:p>
          <a:p>
            <a:pPr lvl="1"/>
            <a:r>
              <a:rPr lang="en-US" altLang="zh-CN" dirty="0"/>
              <a:t>…</a:t>
            </a:r>
            <a:endParaRPr lang="zh-CN" altLang="en-US" dirty="0"/>
          </a:p>
          <a:p>
            <a:pPr lvl="1"/>
            <a:r>
              <a:rPr lang="en-US" altLang="zh-CN" dirty="0"/>
              <a:t>The final sequence length is 5</a:t>
            </a:r>
          </a:p>
          <a:p>
            <a:pPr lvl="1"/>
            <a:endParaRPr lang="en-US" altLang="zh-CN" dirty="0"/>
          </a:p>
          <a:p>
            <a:pPr lvl="0"/>
            <a:r>
              <a:rPr lang="en-US" altLang="zh-CN" dirty="0"/>
              <a:t>Using Transformer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encoder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endParaRPr lang="zh-CN" altLang="en-US" dirty="0"/>
          </a:p>
          <a:p>
            <a:pPr lvl="1"/>
            <a:r>
              <a:rPr lang="en-US" altLang="zh-CN" dirty="0"/>
              <a:t>Result</a:t>
            </a:r>
          </a:p>
          <a:p>
            <a:pPr lvl="2"/>
            <a:r>
              <a:rPr lang="en-US" altLang="zh-CN" dirty="0"/>
              <a:t>Still not working</a:t>
            </a:r>
          </a:p>
          <a:p>
            <a:pPr lvl="2"/>
            <a:r>
              <a:rPr lang="en-US" altLang="zh-CN" dirty="0"/>
              <a:t>No prediction ability 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Increasing the amount of training data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Transformer with encoder</a:t>
            </a:r>
            <a:endParaRPr lang="zh-CN" altLang="en-US" dirty="0"/>
          </a:p>
          <a:p>
            <a:pPr lvl="1"/>
            <a:r>
              <a:rPr lang="en-US" altLang="zh-CN" dirty="0"/>
              <a:t>Using two images centered on Macular as inputs</a:t>
            </a:r>
            <a:endParaRPr lang="zh-CN" altLang="en-US" dirty="0"/>
          </a:p>
          <a:p>
            <a:pPr lvl="1"/>
            <a:r>
              <a:rPr lang="en-US" altLang="zh-CN" dirty="0"/>
              <a:t>Limited by GPU memory, using two images only not all four images</a:t>
            </a:r>
            <a:endParaRPr lang="zh-CN" altLang="en-US" dirty="0"/>
          </a:p>
          <a:p>
            <a:pPr lvl="0"/>
            <a:r>
              <a:rPr lang="en-US" altLang="zh-CN" dirty="0"/>
              <a:t>Result</a:t>
            </a:r>
          </a:p>
          <a:p>
            <a:pPr lvl="1"/>
            <a:r>
              <a:rPr lang="en-US" altLang="zh-CN" dirty="0"/>
              <a:t>No significant improvement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722</Words>
  <Application>Microsoft Office PowerPoint</Application>
  <PresentationFormat>宽屏</PresentationFormat>
  <Paragraphs>149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Calibri</vt:lpstr>
      <vt:lpstr>Calibri Light</vt:lpstr>
      <vt:lpstr>Office Theme</vt:lpstr>
      <vt:lpstr>20210702</vt:lpstr>
      <vt:lpstr>Dataset – Training data construction</vt:lpstr>
      <vt:lpstr>PowerPoint 演示文稿</vt:lpstr>
      <vt:lpstr>Model structure</vt:lpstr>
      <vt:lpstr>PowerPoint 演示文稿</vt:lpstr>
      <vt:lpstr>Transformer with encoder only</vt:lpstr>
      <vt:lpstr>Verification  </vt:lpstr>
      <vt:lpstr>Input form test</vt:lpstr>
      <vt:lpstr>Increasing the amount of training data</vt:lpstr>
      <vt:lpstr>PowerPoint 演示文稿</vt:lpstr>
      <vt:lpstr>CNN </vt:lpstr>
      <vt:lpstr>RNN</vt:lpstr>
      <vt:lpstr>Conclusion </vt:lpstr>
      <vt:lpstr>A new label tag </vt:lpstr>
      <vt:lpstr>Feature extractor study</vt:lpstr>
      <vt:lpstr>Autoencoder</vt:lpstr>
      <vt:lpstr>Other label tag?</vt:lpstr>
      <vt:lpstr>The robustness of deep learning model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KEY</cp:lastModifiedBy>
  <cp:revision>71</cp:revision>
  <dcterms:created xsi:type="dcterms:W3CDTF">2021-07-02T04:22:08Z</dcterms:created>
  <dcterms:modified xsi:type="dcterms:W3CDTF">2021-08-09T11:50:40Z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