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86" r:id="rId4"/>
    <p:sldId id="258" r:id="rId5"/>
    <p:sldId id="276" r:id="rId6"/>
    <p:sldId id="287" r:id="rId7"/>
    <p:sldId id="260" r:id="rId8"/>
    <p:sldId id="271" r:id="rId9"/>
    <p:sldId id="269" r:id="rId10"/>
    <p:sldId id="272" r:id="rId11"/>
    <p:sldId id="288" r:id="rId12"/>
    <p:sldId id="273" r:id="rId13"/>
    <p:sldId id="289" r:id="rId14"/>
    <p:sldId id="263" r:id="rId15"/>
    <p:sldId id="275" r:id="rId16"/>
    <p:sldId id="290" r:id="rId17"/>
    <p:sldId id="291" r:id="rId18"/>
    <p:sldId id="293" r:id="rId19"/>
    <p:sldId id="283" r:id="rId20"/>
    <p:sldId id="284" r:id="rId21"/>
    <p:sldId id="285" r:id="rId22"/>
    <p:sldId id="295" r:id="rId23"/>
    <p:sldId id="277" r:id="rId24"/>
    <p:sldId id="280" r:id="rId25"/>
    <p:sldId id="281" r:id="rId26"/>
    <p:sldId id="294" r:id="rId27"/>
    <p:sldId id="296" r:id="rId28"/>
    <p:sldId id="292" r:id="rId29"/>
    <p:sldId id="299" r:id="rId30"/>
    <p:sldId id="297" r:id="rId31"/>
    <p:sldId id="298" r:id="rId32"/>
    <p:sldId id="300"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C0504D"/>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09" autoAdjust="0"/>
    <p:restoredTop sz="88853" autoAdjust="0"/>
  </p:normalViewPr>
  <p:slideViewPr>
    <p:cSldViewPr>
      <p:cViewPr varScale="1">
        <p:scale>
          <a:sx n="66" d="100"/>
          <a:sy n="66" d="100"/>
        </p:scale>
        <p:origin x="84" y="588"/>
      </p:cViewPr>
      <p:guideLst>
        <p:guide orient="horz" pos="1620"/>
        <p:guide pos="2880"/>
      </p:guideLst>
    </p:cSldViewPr>
  </p:slideViewPr>
  <p:outlineViewPr>
    <p:cViewPr>
      <p:scale>
        <a:sx n="33" d="100"/>
        <a:sy n="33" d="100"/>
      </p:scale>
      <p:origin x="0" y="429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2B3830-A581-4430-9EA9-7D1B0ED38673}" type="datetimeFigureOut">
              <a:rPr lang="en-US" smtClean="0"/>
              <a:t>3/7/2017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99696E-D143-4FBE-97D6-BB763F5CDFBA}" type="slidenum">
              <a:rPr lang="en-US" smtClean="0"/>
              <a:t>‹#›</a:t>
            </a:fld>
            <a:endParaRPr lang="en-US"/>
          </a:p>
        </p:txBody>
      </p:sp>
    </p:spTree>
    <p:extLst>
      <p:ext uri="{BB962C8B-B14F-4D97-AF65-F5344CB8AC3E}">
        <p14:creationId xmlns:p14="http://schemas.microsoft.com/office/powerpoint/2010/main" val="995088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do not necessarily need to understand // how it *is* solved in the blockchain context, to fully appreciate the differences, just as someone building a boat doesn’t need to know everything about building an airplane. But I’m hoping … instead, you just need to grasp </a:t>
            </a:r>
          </a:p>
          <a:p>
            <a:endParaRPr lang="en-US" baseline="0" dirty="0" smtClean="0"/>
          </a:p>
          <a:p>
            <a:r>
              <a:rPr lang="en-US" baseline="0" dirty="0" smtClean="0"/>
              <a:t>-- comparable to like those boats that can also drive on land, or those planes that can land on the water. In that I think they will have their place, but it will be very niche.</a:t>
            </a:r>
            <a:endParaRPr lang="en-US" dirty="0"/>
          </a:p>
        </p:txBody>
      </p:sp>
      <p:sp>
        <p:nvSpPr>
          <p:cNvPr id="4" name="Slide Number Placeholder 3"/>
          <p:cNvSpPr>
            <a:spLocks noGrp="1"/>
          </p:cNvSpPr>
          <p:nvPr>
            <p:ph type="sldNum" sz="quarter" idx="10"/>
          </p:nvPr>
        </p:nvSpPr>
        <p:spPr/>
        <p:txBody>
          <a:bodyPr/>
          <a:lstStyle/>
          <a:p>
            <a:fld id="{5F99696E-D143-4FBE-97D6-BB763F5CDFBA}" type="slidenum">
              <a:rPr lang="en-US" smtClean="0"/>
              <a:t>2</a:t>
            </a:fld>
            <a:endParaRPr lang="en-US"/>
          </a:p>
        </p:txBody>
      </p:sp>
    </p:spTree>
    <p:extLst>
      <p:ext uri="{BB962C8B-B14F-4D97-AF65-F5344CB8AC3E}">
        <p14:creationId xmlns:p14="http://schemas.microsoft.com/office/powerpoint/2010/main" val="2203336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Counterparty, Princeton</a:t>
            </a:r>
            <a:r>
              <a:rPr lang="en-US" baseline="0" dirty="0" smtClean="0"/>
              <a:t> Paper, (Prediction Market Genius) Robin Hanson</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19</a:t>
            </a:fld>
            <a:endParaRPr lang="en-US"/>
          </a:p>
        </p:txBody>
      </p:sp>
    </p:spTree>
    <p:extLst>
      <p:ext uri="{BB962C8B-B14F-4D97-AF65-F5344CB8AC3E}">
        <p14:creationId xmlns:p14="http://schemas.microsoft.com/office/powerpoint/2010/main" val="1694897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Start with the table:</a:t>
            </a:r>
            <a:r>
              <a:rPr lang="en-US" baseline="0" dirty="0" smtClean="0"/>
              <a:t> two </a:t>
            </a:r>
            <a:r>
              <a:rPr lang="en-US" baseline="0" dirty="0" smtClean="0"/>
              <a:t>rows.</a:t>
            </a:r>
            <a:endParaRPr lang="en-US" baseline="0" dirty="0" smtClean="0"/>
          </a:p>
        </p:txBody>
      </p:sp>
      <p:sp>
        <p:nvSpPr>
          <p:cNvPr id="4" name="Slide Number Placeholder 3"/>
          <p:cNvSpPr>
            <a:spLocks noGrp="1"/>
          </p:cNvSpPr>
          <p:nvPr>
            <p:ph type="sldNum" sz="quarter" idx="10"/>
          </p:nvPr>
        </p:nvSpPr>
        <p:spPr/>
        <p:txBody>
          <a:bodyPr/>
          <a:lstStyle/>
          <a:p>
            <a:fld id="{366C0CCF-A186-4136-8F75-BBB511D445CE}" type="slidenum">
              <a:rPr lang="en-US" smtClean="0"/>
              <a:t>20</a:t>
            </a:fld>
            <a:endParaRPr lang="en-US"/>
          </a:p>
        </p:txBody>
      </p:sp>
    </p:spTree>
    <p:extLst>
      <p:ext uri="{BB962C8B-B14F-4D97-AF65-F5344CB8AC3E}">
        <p14:creationId xmlns:p14="http://schemas.microsoft.com/office/powerpoint/2010/main" val="2632726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Triple Integra</a:t>
            </a:r>
            <a:r>
              <a:rPr lang="en-US" baseline="0" dirty="0" smtClean="0"/>
              <a:t>l</a:t>
            </a:r>
            <a:r>
              <a:rPr lang="en-US" dirty="0" smtClean="0"/>
              <a:t/>
            </a:r>
            <a:br>
              <a:rPr lang="en-US" dirty="0" smtClean="0"/>
            </a:br>
            <a:r>
              <a:rPr lang="en-US" dirty="0" smtClean="0"/>
              <a:t>Lava – Don’t touch!</a:t>
            </a:r>
          </a:p>
          <a:p>
            <a:r>
              <a:rPr lang="en-US" dirty="0" smtClean="0"/>
              <a:t>More uncertainty = swelling like a balloon.</a:t>
            </a:r>
          </a:p>
          <a:p>
            <a:r>
              <a:rPr lang="en-US" dirty="0" smtClean="0"/>
              <a:t>All</a:t>
            </a:r>
            <a:r>
              <a:rPr lang="en-US" baseline="0" dirty="0" smtClean="0"/>
              <a:t> 3 are far too volatile.</a:t>
            </a:r>
            <a:br>
              <a:rPr lang="en-US" baseline="0" dirty="0" smtClean="0"/>
            </a:br>
            <a:r>
              <a:rPr lang="en-US" baseline="0" dirty="0" smtClean="0"/>
              <a:t/>
            </a:r>
            <a:br>
              <a:rPr lang="en-US" baseline="0" dirty="0" smtClean="0"/>
            </a:br>
            <a:r>
              <a:rPr lang="en-US" baseline="0" dirty="0" smtClean="0"/>
              <a:t>No way of changing a market, in response to these parameters.</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21</a:t>
            </a:fld>
            <a:endParaRPr lang="en-US"/>
          </a:p>
        </p:txBody>
      </p:sp>
    </p:spTree>
    <p:extLst>
      <p:ext uri="{BB962C8B-B14F-4D97-AF65-F5344CB8AC3E}">
        <p14:creationId xmlns:p14="http://schemas.microsoft.com/office/powerpoint/2010/main" val="3756994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Triple Integra</a:t>
            </a:r>
            <a:r>
              <a:rPr lang="en-US" baseline="0" dirty="0" smtClean="0"/>
              <a:t>l</a:t>
            </a:r>
            <a:r>
              <a:rPr lang="en-US" dirty="0" smtClean="0"/>
              <a:t/>
            </a:r>
            <a:br>
              <a:rPr lang="en-US" dirty="0" smtClean="0"/>
            </a:br>
            <a:r>
              <a:rPr lang="en-US" dirty="0" smtClean="0"/>
              <a:t>Lava – Don’t touch!</a:t>
            </a:r>
          </a:p>
          <a:p>
            <a:r>
              <a:rPr lang="en-US" dirty="0" smtClean="0"/>
              <a:t>More uncertainty = swelling like a balloon.</a:t>
            </a:r>
          </a:p>
          <a:p>
            <a:r>
              <a:rPr lang="en-US" dirty="0" smtClean="0"/>
              <a:t>All</a:t>
            </a:r>
            <a:r>
              <a:rPr lang="en-US" baseline="0" dirty="0" smtClean="0"/>
              <a:t> 3 are far too volatile.</a:t>
            </a:r>
            <a:br>
              <a:rPr lang="en-US" baseline="0" dirty="0" smtClean="0"/>
            </a:br>
            <a:r>
              <a:rPr lang="en-US" baseline="0" dirty="0" smtClean="0"/>
              <a:t/>
            </a:r>
            <a:br>
              <a:rPr lang="en-US" baseline="0" dirty="0" smtClean="0"/>
            </a:br>
            <a:r>
              <a:rPr lang="en-US" baseline="0" dirty="0" smtClean="0"/>
              <a:t>No way of changing a market, in response to these parameters.</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22</a:t>
            </a:fld>
            <a:endParaRPr lang="en-US"/>
          </a:p>
        </p:txBody>
      </p:sp>
    </p:spTree>
    <p:extLst>
      <p:ext uri="{BB962C8B-B14F-4D97-AF65-F5344CB8AC3E}">
        <p14:creationId xmlns:p14="http://schemas.microsoft.com/office/powerpoint/2010/main" val="1922932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reporter gets their own evaluation.</a:t>
            </a:r>
            <a:endParaRPr lang="en-US" dirty="0"/>
          </a:p>
        </p:txBody>
      </p:sp>
      <p:sp>
        <p:nvSpPr>
          <p:cNvPr id="4" name="Slide Number Placeholder 3"/>
          <p:cNvSpPr>
            <a:spLocks noGrp="1"/>
          </p:cNvSpPr>
          <p:nvPr>
            <p:ph type="sldNum" sz="quarter" idx="10"/>
          </p:nvPr>
        </p:nvSpPr>
        <p:spPr/>
        <p:txBody>
          <a:bodyPr/>
          <a:lstStyle/>
          <a:p>
            <a:fld id="{5F99696E-D143-4FBE-97D6-BB763F5CDFBA}" type="slidenum">
              <a:rPr lang="en-US" smtClean="0"/>
              <a:t>24</a:t>
            </a:fld>
            <a:endParaRPr lang="en-US"/>
          </a:p>
        </p:txBody>
      </p:sp>
    </p:spTree>
    <p:extLst>
      <p:ext uri="{BB962C8B-B14F-4D97-AF65-F5344CB8AC3E}">
        <p14:creationId xmlns:p14="http://schemas.microsoft.com/office/powerpoint/2010/main" val="1748459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a:t>
            </a:r>
          </a:p>
          <a:p>
            <a:endParaRPr lang="en-US" dirty="0"/>
          </a:p>
        </p:txBody>
      </p:sp>
      <p:sp>
        <p:nvSpPr>
          <p:cNvPr id="4" name="Slide Number Placeholder 3"/>
          <p:cNvSpPr>
            <a:spLocks noGrp="1"/>
          </p:cNvSpPr>
          <p:nvPr>
            <p:ph type="sldNum" sz="quarter" idx="10"/>
          </p:nvPr>
        </p:nvSpPr>
        <p:spPr/>
        <p:txBody>
          <a:bodyPr/>
          <a:lstStyle/>
          <a:p>
            <a:fld id="{5F99696E-D143-4FBE-97D6-BB763F5CDFBA}" type="slidenum">
              <a:rPr lang="en-US" smtClean="0"/>
              <a:t>27</a:t>
            </a:fld>
            <a:endParaRPr lang="en-US"/>
          </a:p>
        </p:txBody>
      </p:sp>
    </p:spTree>
    <p:extLst>
      <p:ext uri="{BB962C8B-B14F-4D97-AF65-F5344CB8AC3E}">
        <p14:creationId xmlns:p14="http://schemas.microsoft.com/office/powerpoint/2010/main" val="729607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notice that there is a spectrum of knowledge-availability.</a:t>
            </a:r>
            <a:r>
              <a:rPr lang="en-US" baseline="0" dirty="0" smtClean="0"/>
              <a:t> Some things everyone knows, some things view people know, some things are completely unknown.</a:t>
            </a:r>
          </a:p>
          <a:p>
            <a:endParaRPr lang="en-US" baseline="0" dirty="0" smtClean="0"/>
          </a:p>
          <a:p>
            <a:r>
              <a:rPr lang="en-US" baseline="0" dirty="0" smtClean="0"/>
              <a:t>Second, notice that, even if we agree that we know something, that doesn’t yet mean the blockchain has consensus on it. Unless we build a simulated human brain into the blockchain, it will need some way of deciding what information to trust and what to discard.</a:t>
            </a:r>
          </a:p>
          <a:p>
            <a:endParaRPr lang="en-US" baseline="0" dirty="0" smtClean="0"/>
          </a:p>
          <a:p>
            <a:r>
              <a:rPr lang="en-US" baseline="0" dirty="0" smtClean="0"/>
              <a:t>Spectrum I above, </a:t>
            </a:r>
            <a:r>
              <a:rPr lang="en-US" baseline="0" dirty="0" smtClean="0">
                <a:sym typeface="Wingdings" pitchFamily="2" charset="2"/>
              </a:rPr>
              <a:t> teach it to a computer (Spectrum II – costs/benefits of different mappings from </a:t>
            </a:r>
          </a:p>
          <a:p>
            <a:r>
              <a:rPr lang="en-US" baseline="0" dirty="0" smtClean="0">
                <a:sym typeface="Wingdings" pitchFamily="2" charset="2"/>
              </a:rPr>
              <a:t>From ??  information (</a:t>
            </a:r>
            <a:r>
              <a:rPr lang="en-US" baseline="0" dirty="0" err="1" smtClean="0">
                <a:sym typeface="Wingdings" pitchFamily="2" charset="2"/>
              </a:rPr>
              <a:t>venn</a:t>
            </a:r>
            <a:r>
              <a:rPr lang="en-US" baseline="0" dirty="0" smtClean="0">
                <a:sym typeface="Wingdings" pitchFamily="2" charset="2"/>
              </a:rPr>
              <a:t> diagram) ;  from information  consensus</a:t>
            </a:r>
          </a:p>
          <a:p>
            <a:endParaRPr lang="en-US" dirty="0"/>
          </a:p>
        </p:txBody>
      </p:sp>
      <p:sp>
        <p:nvSpPr>
          <p:cNvPr id="4" name="Slide Number Placeholder 3"/>
          <p:cNvSpPr>
            <a:spLocks noGrp="1"/>
          </p:cNvSpPr>
          <p:nvPr>
            <p:ph type="sldNum" sz="quarter" idx="10"/>
          </p:nvPr>
        </p:nvSpPr>
        <p:spPr/>
        <p:txBody>
          <a:bodyPr/>
          <a:lstStyle/>
          <a:p>
            <a:fld id="{5F99696E-D143-4FBE-97D6-BB763F5CDFBA}" type="slidenum">
              <a:rPr lang="en-US" smtClean="0"/>
              <a:t>30</a:t>
            </a:fld>
            <a:endParaRPr lang="en-US"/>
          </a:p>
        </p:txBody>
      </p:sp>
    </p:spTree>
    <p:extLst>
      <p:ext uri="{BB962C8B-B14F-4D97-AF65-F5344CB8AC3E}">
        <p14:creationId xmlns:p14="http://schemas.microsoft.com/office/powerpoint/2010/main" val="3061164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99696E-D143-4FBE-97D6-BB763F5CDFBA}" type="slidenum">
              <a:rPr lang="en-US" smtClean="0"/>
              <a:t>4</a:t>
            </a:fld>
            <a:endParaRPr lang="en-US"/>
          </a:p>
        </p:txBody>
      </p:sp>
    </p:spTree>
    <p:extLst>
      <p:ext uri="{BB962C8B-B14F-4D97-AF65-F5344CB8AC3E}">
        <p14:creationId xmlns:p14="http://schemas.microsoft.com/office/powerpoint/2010/main" val="219674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Concrete – independent</a:t>
            </a:r>
            <a:r>
              <a:rPr lang="en-US" baseline="0" dirty="0" smtClean="0"/>
              <a:t> of Bitcoin</a:t>
            </a:r>
            <a:endParaRPr lang="en-US" dirty="0" smtClean="0"/>
          </a:p>
          <a:p>
            <a:r>
              <a:rPr lang="en-US" dirty="0" smtClean="0"/>
              <a:t>Arthur says Remain (Beatrix says Leave).</a:t>
            </a:r>
          </a:p>
          <a:p>
            <a:r>
              <a:rPr lang="en-US" dirty="0" smtClean="0"/>
              <a:t>The outcome was “Leave”.</a:t>
            </a:r>
          </a:p>
          <a:p>
            <a:r>
              <a:rPr lang="en-US" dirty="0" smtClean="0"/>
              <a:t>How does the compute know who to pay? (If it wants to pay 500 quid worth of BTC, how does it know </a:t>
            </a:r>
            <a:r>
              <a:rPr lang="en-US" i="1" dirty="0" smtClean="0"/>
              <a:t>how much </a:t>
            </a:r>
            <a:r>
              <a:rPr lang="en-US" dirty="0" smtClean="0"/>
              <a:t>to pay?)</a:t>
            </a:r>
          </a:p>
          <a:p>
            <a:endParaRPr lang="en-US" dirty="0"/>
          </a:p>
        </p:txBody>
      </p:sp>
      <p:sp>
        <p:nvSpPr>
          <p:cNvPr id="4" name="Slide Number Placeholder 3"/>
          <p:cNvSpPr>
            <a:spLocks noGrp="1"/>
          </p:cNvSpPr>
          <p:nvPr>
            <p:ph type="sldNum" sz="quarter" idx="10"/>
          </p:nvPr>
        </p:nvSpPr>
        <p:spPr/>
        <p:txBody>
          <a:bodyPr/>
          <a:lstStyle/>
          <a:p>
            <a:fld id="{5F99696E-D143-4FBE-97D6-BB763F5CDFBA}" type="slidenum">
              <a:rPr lang="en-US" smtClean="0"/>
              <a:t>5</a:t>
            </a:fld>
            <a:endParaRPr lang="en-US"/>
          </a:p>
        </p:txBody>
      </p:sp>
    </p:spTree>
    <p:extLst>
      <p:ext uri="{BB962C8B-B14F-4D97-AF65-F5344CB8AC3E}">
        <p14:creationId xmlns:p14="http://schemas.microsoft.com/office/powerpoint/2010/main" val="3449964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99696E-D143-4FBE-97D6-BB763F5CDFBA}" type="slidenum">
              <a:rPr lang="en-US" smtClean="0"/>
              <a:t>6</a:t>
            </a:fld>
            <a:endParaRPr lang="en-US"/>
          </a:p>
        </p:txBody>
      </p:sp>
    </p:spTree>
    <p:extLst>
      <p:ext uri="{BB962C8B-B14F-4D97-AF65-F5344CB8AC3E}">
        <p14:creationId xmlns:p14="http://schemas.microsoft.com/office/powerpoint/2010/main" val="274110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personally: Prediction Markets (</a:t>
            </a:r>
            <a:r>
              <a:rPr lang="en-US" dirty="0" err="1" smtClean="0"/>
              <a:t>Hivemind</a:t>
            </a:r>
            <a:r>
              <a:rPr lang="en-US" dirty="0" smtClean="0"/>
              <a:t>), conditional payments.</a:t>
            </a:r>
          </a:p>
          <a:p>
            <a:r>
              <a:rPr lang="en-US" dirty="0" smtClean="0"/>
              <a:t>Generally, “something useful/valuable” happens, conditional on events in the real world – finance, insurance,</a:t>
            </a:r>
            <a:r>
              <a:rPr lang="en-US" baseline="0" dirty="0" smtClean="0"/>
              <a:t> </a:t>
            </a:r>
            <a:r>
              <a:rPr lang="en-US" baseline="0" dirty="0" err="1" smtClean="0"/>
              <a:t>IoT</a:t>
            </a:r>
            <a:r>
              <a:rPr lang="en-US" baseline="0" dirty="0" smtClean="0"/>
              <a:t>.</a:t>
            </a:r>
            <a:endParaRPr lang="en-US" dirty="0" smtClean="0"/>
          </a:p>
          <a:p>
            <a:r>
              <a:rPr lang="en-US" dirty="0" smtClean="0"/>
              <a:t>Gavin’s </a:t>
            </a:r>
            <a:r>
              <a:rPr lang="en-US" dirty="0" smtClean="0"/>
              <a:t>notice – chief scientist</a:t>
            </a:r>
            <a:r>
              <a:rPr lang="en-US" baseline="0" dirty="0" smtClean="0"/>
              <a:t> of the Bitcoin foundation at this time.</a:t>
            </a:r>
            <a:endParaRPr lang="en-US" dirty="0" smtClean="0"/>
          </a:p>
          <a:p>
            <a:r>
              <a:rPr lang="en-US" dirty="0" smtClean="0"/>
              <a:t>In order to accomplish this, we’ll need to know what happened in the real</a:t>
            </a:r>
            <a:r>
              <a:rPr lang="en-US" baseline="0" dirty="0" smtClean="0"/>
              <a:t> world.</a:t>
            </a:r>
          </a:p>
          <a:p>
            <a:r>
              <a:rPr lang="en-US" baseline="0" dirty="0" smtClean="0"/>
              <a:t>We want “smart contracts” (</a:t>
            </a:r>
            <a:r>
              <a:rPr lang="en-US" baseline="0" dirty="0" err="1" smtClean="0"/>
              <a:t>ie</a:t>
            </a:r>
            <a:r>
              <a:rPr lang="en-US" baseline="0" dirty="0" smtClean="0"/>
              <a:t>, self-executing). We don’t want to bother the courts with this – we want automation</a:t>
            </a:r>
            <a:r>
              <a:rPr lang="en-US" baseline="0" dirty="0" smtClean="0"/>
              <a:t>. To the extent that people are involved at all, we don’t want to have to hire them. We just want them to behave in a selfish lazy – hands off.</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F99696E-D143-4FBE-97D6-BB763F5CDFBA}" type="slidenum">
              <a:rPr lang="en-US" smtClean="0"/>
              <a:t>7</a:t>
            </a:fld>
            <a:endParaRPr lang="en-US"/>
          </a:p>
        </p:txBody>
      </p:sp>
    </p:spTree>
    <p:extLst>
      <p:ext uri="{BB962C8B-B14F-4D97-AF65-F5344CB8AC3E}">
        <p14:creationId xmlns:p14="http://schemas.microsoft.com/office/powerpoint/2010/main" val="917365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an API. I</a:t>
            </a:r>
            <a:r>
              <a:rPr lang="en-US" baseline="0" dirty="0" smtClean="0"/>
              <a:t> just grabbed it from Google Image search, but apparently it leads to a free service that will accept images and OCR them for you, and send the text back to you in JSON format.</a:t>
            </a:r>
          </a:p>
          <a:p>
            <a:endParaRPr lang="en-US" baseline="0" dirty="0" smtClean="0"/>
          </a:p>
          <a:p>
            <a:r>
              <a:rPr lang="en-US" baseline="0" dirty="0" smtClean="0"/>
              <a:t>Breaks all of our rules!</a:t>
            </a:r>
            <a:endParaRPr lang="en-US" dirty="0"/>
          </a:p>
        </p:txBody>
      </p:sp>
      <p:sp>
        <p:nvSpPr>
          <p:cNvPr id="4" name="Slide Number Placeholder 3"/>
          <p:cNvSpPr>
            <a:spLocks noGrp="1"/>
          </p:cNvSpPr>
          <p:nvPr>
            <p:ph type="sldNum" sz="quarter" idx="10"/>
          </p:nvPr>
        </p:nvSpPr>
        <p:spPr/>
        <p:txBody>
          <a:bodyPr/>
          <a:lstStyle/>
          <a:p>
            <a:fld id="{5F99696E-D143-4FBE-97D6-BB763F5CDFBA}" type="slidenum">
              <a:rPr lang="en-US" smtClean="0"/>
              <a:t>8</a:t>
            </a:fld>
            <a:endParaRPr lang="en-US"/>
          </a:p>
        </p:txBody>
      </p:sp>
    </p:spTree>
    <p:extLst>
      <p:ext uri="{BB962C8B-B14F-4D97-AF65-F5344CB8AC3E}">
        <p14:creationId xmlns:p14="http://schemas.microsoft.com/office/powerpoint/2010/main" val="3931686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Ask</a:t>
            </a:r>
            <a:r>
              <a:rPr lang="en-US" baseline="0" dirty="0" err="1" smtClean="0"/>
              <a:t>Jeeves</a:t>
            </a:r>
            <a:r>
              <a:rPr lang="en-US" baseline="0" dirty="0" smtClean="0"/>
              <a:t> is up here mostly as a joke, throwback. But think of what you might use today to answer a question. In 2005, you might rely on NYTimes.com, but then Twitter is invented in 2006. Will Google be on top forever? What fate will befall CNN.com? What if someone that you don’t like purchases, for example, the Financial Times?</a:t>
            </a:r>
          </a:p>
          <a:p>
            <a:endParaRPr lang="en-US" baseline="0" dirty="0" smtClean="0"/>
          </a:p>
          <a:p>
            <a:r>
              <a:rPr lang="en-US" baseline="0" dirty="0" smtClean="0"/>
              <a:t>Many tech companies, and internet resources, have died over the internet’s history. But a worse concern is that a better one will be born</a:t>
            </a:r>
            <a:r>
              <a:rPr lang="en-US" baseline="0" dirty="0" smtClean="0"/>
              <a:t>.</a:t>
            </a:r>
          </a:p>
          <a:p>
            <a:endParaRPr lang="en-US" baseline="0" dirty="0" smtClean="0"/>
          </a:p>
          <a:p>
            <a:r>
              <a:rPr lang="en-US" baseline="0" dirty="0" smtClean="0">
                <a:sym typeface="Wingdings" panose="05000000000000000000" pitchFamily="2" charset="2"/>
              </a:rPr>
              <a:t> You can prove what Google said today, by just “Googling it” today and comparing. But you can’t use that to prove what Google said yesterday. If there’s a dispute about what Google said yesterday, </a:t>
            </a:r>
            <a:endParaRPr lang="en-US" dirty="0"/>
          </a:p>
        </p:txBody>
      </p:sp>
      <p:sp>
        <p:nvSpPr>
          <p:cNvPr id="4" name="Slide Number Placeholder 3"/>
          <p:cNvSpPr>
            <a:spLocks noGrp="1"/>
          </p:cNvSpPr>
          <p:nvPr>
            <p:ph type="sldNum" sz="quarter" idx="10"/>
          </p:nvPr>
        </p:nvSpPr>
        <p:spPr/>
        <p:txBody>
          <a:bodyPr/>
          <a:lstStyle/>
          <a:p>
            <a:fld id="{5F99696E-D143-4FBE-97D6-BB763F5CDFBA}" type="slidenum">
              <a:rPr lang="en-US" smtClean="0"/>
              <a:t>10</a:t>
            </a:fld>
            <a:endParaRPr lang="en-US"/>
          </a:p>
        </p:txBody>
      </p:sp>
    </p:spTree>
    <p:extLst>
      <p:ext uri="{BB962C8B-B14F-4D97-AF65-F5344CB8AC3E}">
        <p14:creationId xmlns:p14="http://schemas.microsoft.com/office/powerpoint/2010/main" val="2897537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Ask</a:t>
            </a:r>
            <a:r>
              <a:rPr lang="en-US" baseline="0" dirty="0" err="1" smtClean="0"/>
              <a:t>Jeeves</a:t>
            </a:r>
            <a:r>
              <a:rPr lang="en-US" baseline="0" dirty="0" smtClean="0"/>
              <a:t> is up here mostly as a joke, throwback. But think of what you might use today to answer a question. In 2005, you might rely on NYTimes.com, but then Twitter is invented in 2006. Will Google be on top forever? What fate will befall CNN.com? What if someone that you don’t like purchases, for example, the Financial Times?</a:t>
            </a:r>
          </a:p>
          <a:p>
            <a:endParaRPr lang="en-US" baseline="0" dirty="0" smtClean="0"/>
          </a:p>
          <a:p>
            <a:r>
              <a:rPr lang="en-US" baseline="0" dirty="0" smtClean="0"/>
              <a:t>Many tech companies, and internet resources, have died over the internet’s history. But a worse concern is that a better one will be born</a:t>
            </a:r>
            <a:r>
              <a:rPr lang="en-US" baseline="0" dirty="0" smtClean="0"/>
              <a:t>.</a:t>
            </a:r>
          </a:p>
          <a:p>
            <a:endParaRPr lang="en-US" baseline="0" dirty="0" smtClean="0"/>
          </a:p>
          <a:p>
            <a:r>
              <a:rPr lang="en-US" baseline="0" dirty="0" smtClean="0">
                <a:sym typeface="Wingdings" panose="05000000000000000000" pitchFamily="2" charset="2"/>
              </a:rPr>
              <a:t> You can prove what Google said today, by just “Googling it” today and comparing. But you can’t use that to prove what Google said yesterday. If there’s a dispute about what Google said yesterday, </a:t>
            </a:r>
            <a:endParaRPr lang="en-US" dirty="0"/>
          </a:p>
        </p:txBody>
      </p:sp>
      <p:sp>
        <p:nvSpPr>
          <p:cNvPr id="4" name="Slide Number Placeholder 3"/>
          <p:cNvSpPr>
            <a:spLocks noGrp="1"/>
          </p:cNvSpPr>
          <p:nvPr>
            <p:ph type="sldNum" sz="quarter" idx="10"/>
          </p:nvPr>
        </p:nvSpPr>
        <p:spPr/>
        <p:txBody>
          <a:bodyPr/>
          <a:lstStyle/>
          <a:p>
            <a:fld id="{5F99696E-D143-4FBE-97D6-BB763F5CDFBA}" type="slidenum">
              <a:rPr lang="en-US" smtClean="0"/>
              <a:t>11</a:t>
            </a:fld>
            <a:endParaRPr lang="en-US"/>
          </a:p>
        </p:txBody>
      </p:sp>
    </p:spTree>
    <p:extLst>
      <p:ext uri="{BB962C8B-B14F-4D97-AF65-F5344CB8AC3E}">
        <p14:creationId xmlns:p14="http://schemas.microsoft.com/office/powerpoint/2010/main" val="2040902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 difference between this, and for example </a:t>
            </a:r>
            <a:r>
              <a:rPr lang="en-US" dirty="0" err="1" smtClean="0"/>
              <a:t>Hyperledger</a:t>
            </a:r>
            <a:r>
              <a:rPr lang="en-US" dirty="0" smtClean="0"/>
              <a:t>. </a:t>
            </a:r>
            <a:r>
              <a:rPr lang="en-US" dirty="0" err="1" smtClean="0"/>
              <a:t>Hyperledger</a:t>
            </a:r>
            <a:r>
              <a:rPr lang="en-US" dirty="0" smtClean="0"/>
              <a:t> has people you can call, </a:t>
            </a:r>
            <a:r>
              <a:rPr lang="en-US" dirty="0" err="1" smtClean="0"/>
              <a:t>Hyperledger</a:t>
            </a:r>
            <a:r>
              <a:rPr lang="en-US" dirty="0" smtClean="0"/>
              <a:t> has a mailing address,</a:t>
            </a:r>
            <a:r>
              <a:rPr lang="en-US" baseline="0" dirty="0" smtClean="0"/>
              <a:t> etc.</a:t>
            </a:r>
            <a:endParaRPr lang="en-US" dirty="0"/>
          </a:p>
        </p:txBody>
      </p:sp>
      <p:sp>
        <p:nvSpPr>
          <p:cNvPr id="4" name="Slide Number Placeholder 3"/>
          <p:cNvSpPr>
            <a:spLocks noGrp="1"/>
          </p:cNvSpPr>
          <p:nvPr>
            <p:ph type="sldNum" sz="quarter" idx="10"/>
          </p:nvPr>
        </p:nvSpPr>
        <p:spPr/>
        <p:txBody>
          <a:bodyPr/>
          <a:lstStyle/>
          <a:p>
            <a:fld id="{5F99696E-D143-4FBE-97D6-BB763F5CDFBA}" type="slidenum">
              <a:rPr lang="en-US" smtClean="0"/>
              <a:t>12</a:t>
            </a:fld>
            <a:endParaRPr lang="en-US"/>
          </a:p>
        </p:txBody>
      </p:sp>
    </p:spTree>
    <p:extLst>
      <p:ext uri="{BB962C8B-B14F-4D97-AF65-F5344CB8AC3E}">
        <p14:creationId xmlns:p14="http://schemas.microsoft.com/office/powerpoint/2010/main" val="1280154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C1E5FB-B139-4B7E-8B3E-B0F135B17C6E}"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88408-23CF-4910-B581-8DF08C355718}" type="slidenum">
              <a:rPr lang="en-US" smtClean="0"/>
              <a:t>‹#›</a:t>
            </a:fld>
            <a:endParaRPr lang="en-US"/>
          </a:p>
        </p:txBody>
      </p:sp>
    </p:spTree>
    <p:extLst>
      <p:ext uri="{BB962C8B-B14F-4D97-AF65-F5344CB8AC3E}">
        <p14:creationId xmlns:p14="http://schemas.microsoft.com/office/powerpoint/2010/main" val="23634868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C1E5FB-B139-4B7E-8B3E-B0F135B17C6E}"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88408-23CF-4910-B581-8DF08C355718}" type="slidenum">
              <a:rPr lang="en-US" smtClean="0"/>
              <a:t>‹#›</a:t>
            </a:fld>
            <a:endParaRPr lang="en-US"/>
          </a:p>
        </p:txBody>
      </p:sp>
    </p:spTree>
    <p:extLst>
      <p:ext uri="{BB962C8B-B14F-4D97-AF65-F5344CB8AC3E}">
        <p14:creationId xmlns:p14="http://schemas.microsoft.com/office/powerpoint/2010/main" val="408072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C1E5FB-B139-4B7E-8B3E-B0F135B17C6E}"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88408-23CF-4910-B581-8DF08C355718}" type="slidenum">
              <a:rPr lang="en-US" smtClean="0"/>
              <a:t>‹#›</a:t>
            </a:fld>
            <a:endParaRPr lang="en-US"/>
          </a:p>
        </p:txBody>
      </p:sp>
    </p:spTree>
    <p:extLst>
      <p:ext uri="{BB962C8B-B14F-4D97-AF65-F5344CB8AC3E}">
        <p14:creationId xmlns:p14="http://schemas.microsoft.com/office/powerpoint/2010/main" val="174044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C1E5FB-B139-4B7E-8B3E-B0F135B17C6E}"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88408-23CF-4910-B581-8DF08C355718}" type="slidenum">
              <a:rPr lang="en-US" smtClean="0"/>
              <a:t>‹#›</a:t>
            </a:fld>
            <a:endParaRPr lang="en-US"/>
          </a:p>
        </p:txBody>
      </p:sp>
    </p:spTree>
    <p:extLst>
      <p:ext uri="{BB962C8B-B14F-4D97-AF65-F5344CB8AC3E}">
        <p14:creationId xmlns:p14="http://schemas.microsoft.com/office/powerpoint/2010/main" val="264885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C1E5FB-B139-4B7E-8B3E-B0F135B17C6E}"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88408-23CF-4910-B581-8DF08C355718}" type="slidenum">
              <a:rPr lang="en-US" smtClean="0"/>
              <a:t>‹#›</a:t>
            </a:fld>
            <a:endParaRPr lang="en-US"/>
          </a:p>
        </p:txBody>
      </p:sp>
    </p:spTree>
    <p:extLst>
      <p:ext uri="{BB962C8B-B14F-4D97-AF65-F5344CB8AC3E}">
        <p14:creationId xmlns:p14="http://schemas.microsoft.com/office/powerpoint/2010/main" val="616939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C1E5FB-B139-4B7E-8B3E-B0F135B17C6E}"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88408-23CF-4910-B581-8DF08C355718}" type="slidenum">
              <a:rPr lang="en-US" smtClean="0"/>
              <a:t>‹#›</a:t>
            </a:fld>
            <a:endParaRPr lang="en-US"/>
          </a:p>
        </p:txBody>
      </p:sp>
    </p:spTree>
    <p:extLst>
      <p:ext uri="{BB962C8B-B14F-4D97-AF65-F5344CB8AC3E}">
        <p14:creationId xmlns:p14="http://schemas.microsoft.com/office/powerpoint/2010/main" val="3998311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C1E5FB-B139-4B7E-8B3E-B0F135B17C6E}" type="datetimeFigureOut">
              <a:rPr lang="en-US" smtClean="0"/>
              <a:t>3/7/2017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588408-23CF-4910-B581-8DF08C355718}" type="slidenum">
              <a:rPr lang="en-US" smtClean="0"/>
              <a:t>‹#›</a:t>
            </a:fld>
            <a:endParaRPr lang="en-US"/>
          </a:p>
        </p:txBody>
      </p:sp>
    </p:spTree>
    <p:extLst>
      <p:ext uri="{BB962C8B-B14F-4D97-AF65-F5344CB8AC3E}">
        <p14:creationId xmlns:p14="http://schemas.microsoft.com/office/powerpoint/2010/main" val="70453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C1E5FB-B139-4B7E-8B3E-B0F135B17C6E}" type="datetimeFigureOut">
              <a:rPr lang="en-US" smtClean="0"/>
              <a:t>3/7/2017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588408-23CF-4910-B581-8DF08C355718}" type="slidenum">
              <a:rPr lang="en-US" smtClean="0"/>
              <a:t>‹#›</a:t>
            </a:fld>
            <a:endParaRPr lang="en-US"/>
          </a:p>
        </p:txBody>
      </p:sp>
    </p:spTree>
    <p:extLst>
      <p:ext uri="{BB962C8B-B14F-4D97-AF65-F5344CB8AC3E}">
        <p14:creationId xmlns:p14="http://schemas.microsoft.com/office/powerpoint/2010/main" val="3233861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1E5FB-B139-4B7E-8B3E-B0F135B17C6E}" type="datetimeFigureOut">
              <a:rPr lang="en-US" smtClean="0"/>
              <a:t>3/7/2017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588408-23CF-4910-B581-8DF08C355718}" type="slidenum">
              <a:rPr lang="en-US" smtClean="0"/>
              <a:t>‹#›</a:t>
            </a:fld>
            <a:endParaRPr lang="en-US"/>
          </a:p>
        </p:txBody>
      </p:sp>
    </p:spTree>
    <p:extLst>
      <p:ext uri="{BB962C8B-B14F-4D97-AF65-F5344CB8AC3E}">
        <p14:creationId xmlns:p14="http://schemas.microsoft.com/office/powerpoint/2010/main" val="3395203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C1E5FB-B139-4B7E-8B3E-B0F135B17C6E}"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88408-23CF-4910-B581-8DF08C355718}" type="slidenum">
              <a:rPr lang="en-US" smtClean="0"/>
              <a:t>‹#›</a:t>
            </a:fld>
            <a:endParaRPr lang="en-US"/>
          </a:p>
        </p:txBody>
      </p:sp>
    </p:spTree>
    <p:extLst>
      <p:ext uri="{BB962C8B-B14F-4D97-AF65-F5344CB8AC3E}">
        <p14:creationId xmlns:p14="http://schemas.microsoft.com/office/powerpoint/2010/main" val="1581408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C1E5FB-B139-4B7E-8B3E-B0F135B17C6E}"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88408-23CF-4910-B581-8DF08C355718}" type="slidenum">
              <a:rPr lang="en-US" smtClean="0"/>
              <a:t>‹#›</a:t>
            </a:fld>
            <a:endParaRPr lang="en-US"/>
          </a:p>
        </p:txBody>
      </p:sp>
    </p:spTree>
    <p:extLst>
      <p:ext uri="{BB962C8B-B14F-4D97-AF65-F5344CB8AC3E}">
        <p14:creationId xmlns:p14="http://schemas.microsoft.com/office/powerpoint/2010/main" val="191547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1C1E5FB-B139-4B7E-8B3E-B0F135B17C6E}" type="datetimeFigureOut">
              <a:rPr lang="en-US" smtClean="0"/>
              <a:t>3/7/2017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8588408-23CF-4910-B581-8DF08C355718}" type="slidenum">
              <a:rPr lang="en-US" smtClean="0"/>
              <a:t>‹#›</a:t>
            </a:fld>
            <a:endParaRPr lang="en-US"/>
          </a:p>
        </p:txBody>
      </p:sp>
    </p:spTree>
    <p:extLst>
      <p:ext uri="{BB962C8B-B14F-4D97-AF65-F5344CB8AC3E}">
        <p14:creationId xmlns:p14="http://schemas.microsoft.com/office/powerpoint/2010/main" val="1025972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2.png"/><Relationship Id="rId5" Type="http://schemas.microsoft.com/office/2007/relationships/hdphoto" Target="../media/hdphoto3.wdp"/><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2.png"/><Relationship Id="rId5" Type="http://schemas.microsoft.com/office/2007/relationships/hdphoto" Target="../media/hdphoto3.wdp"/><Relationship Id="rId4" Type="http://schemas.openxmlformats.org/officeDocument/2006/relationships/image" Target="../media/image31.png"/><Relationship Id="rId9"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1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2.png"/><Relationship Id="rId5" Type="http://schemas.microsoft.com/office/2007/relationships/hdphoto" Target="../media/hdphoto3.wdp"/><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1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2.png"/><Relationship Id="rId5" Type="http://schemas.microsoft.com/office/2007/relationships/hdphoto" Target="../media/hdphoto3.wdp"/><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7" Type="http://schemas.microsoft.com/office/2007/relationships/hdphoto" Target="../media/hdphoto3.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7" Type="http://schemas.microsoft.com/office/2007/relationships/hdphoto" Target="../media/hdphoto4.wdp"/><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wmf"/><Relationship Id="rId4" Type="http://schemas.openxmlformats.org/officeDocument/2006/relationships/image" Target="../media/image39.jpe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41.png"/><Relationship Id="rId4" Type="http://schemas.openxmlformats.org/officeDocument/2006/relationships/image" Target="../media/image40.wmf"/></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41.png"/><Relationship Id="rId4" Type="http://schemas.openxmlformats.org/officeDocument/2006/relationships/image" Target="../media/image40.wmf"/></Relationships>
</file>

<file path=ppt/slides/_rels/slide23.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44.jpeg"/><Relationship Id="rId7" Type="http://schemas.openxmlformats.org/officeDocument/2006/relationships/image" Target="../media/image47.jpeg"/><Relationship Id="rId2" Type="http://schemas.openxmlformats.org/officeDocument/2006/relationships/image" Target="../media/image43.jpeg"/><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46.jpeg"/><Relationship Id="rId4" Type="http://schemas.openxmlformats.org/officeDocument/2006/relationships/image" Target="../media/image45.gif"/></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microsoft.com/office/2007/relationships/hdphoto" Target="../media/hdphoto3.wdp"/><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descr="https://englishmaninitaly.files.wordpress.com/2014/09/2-can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819150"/>
            <a:ext cx="5313618" cy="325874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533400" y="1200150"/>
            <a:ext cx="7772400" cy="2590800"/>
          </a:xfrm>
          <a:prstGeom prst="rect">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265585"/>
            <a:ext cx="7772400" cy="1828800"/>
          </a:xfrm>
        </p:spPr>
        <p:txBody>
          <a:bodyPr>
            <a:noAutofit/>
          </a:bodyPr>
          <a:lstStyle/>
          <a:p>
            <a:r>
              <a:rPr lang="en-US" sz="4800" dirty="0" smtClean="0"/>
              <a:t>The </a:t>
            </a:r>
            <a:r>
              <a:rPr lang="en-US" sz="4800" dirty="0" smtClean="0"/>
              <a:t>Oracle Problem</a:t>
            </a:r>
            <a:br>
              <a:rPr lang="en-US" sz="4800" dirty="0" smtClean="0"/>
            </a:br>
            <a:r>
              <a:rPr lang="en-US" sz="2400" dirty="0" smtClean="0"/>
              <a:t>Honest reporting in P2P networks, when everyone </a:t>
            </a:r>
            <a:br>
              <a:rPr lang="en-US" sz="2400" dirty="0" smtClean="0"/>
            </a:br>
            <a:r>
              <a:rPr lang="en-US" sz="2400" dirty="0" smtClean="0"/>
              <a:t>has an incentive to lie, and you don’t even know how many people there really are. </a:t>
            </a:r>
            <a:endParaRPr lang="en-US" sz="4800" dirty="0"/>
          </a:p>
        </p:txBody>
      </p:sp>
      <p:sp>
        <p:nvSpPr>
          <p:cNvPr id="3" name="Subtitle 2"/>
          <p:cNvSpPr>
            <a:spLocks noGrp="1"/>
          </p:cNvSpPr>
          <p:nvPr>
            <p:ph type="subTitle" idx="1"/>
          </p:nvPr>
        </p:nvSpPr>
        <p:spPr>
          <a:xfrm>
            <a:off x="1371600" y="3159818"/>
            <a:ext cx="6400800" cy="1554857"/>
          </a:xfrm>
        </p:spPr>
        <p:txBody>
          <a:bodyPr>
            <a:normAutofit fontScale="92500" lnSpcReduction="10000"/>
          </a:bodyPr>
          <a:lstStyle/>
          <a:p>
            <a:r>
              <a:rPr lang="en-US" dirty="0" smtClean="0"/>
              <a:t>Paul </a:t>
            </a:r>
            <a:r>
              <a:rPr lang="en-US" dirty="0" smtClean="0"/>
              <a:t>Sztorc</a:t>
            </a:r>
          </a:p>
          <a:p>
            <a:r>
              <a:rPr lang="en-US" dirty="0" smtClean="0"/>
              <a:t>QCON London</a:t>
            </a:r>
            <a:endParaRPr lang="en-US" dirty="0" smtClean="0"/>
          </a:p>
          <a:p>
            <a:r>
              <a:rPr lang="en-US" dirty="0" smtClean="0"/>
              <a:t>March 8, 2017</a:t>
            </a:r>
            <a:endParaRPr lang="en-US" dirty="0"/>
          </a:p>
        </p:txBody>
      </p:sp>
      <p:pic>
        <p:nvPicPr>
          <p:cNvPr id="6" name="Picture 4" descr="Boat, Sailboat, Sailing, Ship, Ocean, Water, Wind"/>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243085" y="2989066"/>
            <a:ext cx="2257027" cy="2686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llustration of a paper airplane : Free Stock Photo"/>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6852123" y="341859"/>
            <a:ext cx="2025177" cy="1111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58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descr="Image result for ask jeev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7848" y="3700382"/>
            <a:ext cx="838200" cy="934438"/>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p:nvPr/>
        </p:nvCxnSpPr>
        <p:spPr>
          <a:xfrm>
            <a:off x="6019800" y="1714500"/>
            <a:ext cx="2966369" cy="0"/>
          </a:xfrm>
          <a:prstGeom prst="straightConnector1">
            <a:avLst/>
          </a:prstGeom>
          <a:ln w="571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14300"/>
            <a:ext cx="8229600" cy="857250"/>
          </a:xfrm>
        </p:spPr>
        <p:txBody>
          <a:bodyPr>
            <a:noAutofit/>
          </a:bodyPr>
          <a:lstStyle/>
          <a:p>
            <a:r>
              <a:rPr lang="en-US" sz="3600" dirty="0" smtClean="0"/>
              <a:t>Every Node Must Be Able to Verify Entire Blockchain History, At All Times</a:t>
            </a:r>
            <a:endParaRPr lang="en-US" sz="3600" dirty="0"/>
          </a:p>
        </p:txBody>
      </p:sp>
      <p:sp>
        <p:nvSpPr>
          <p:cNvPr id="4" name="Rectangle 3"/>
          <p:cNvSpPr/>
          <p:nvPr/>
        </p:nvSpPr>
        <p:spPr>
          <a:xfrm>
            <a:off x="6034340" y="1581150"/>
            <a:ext cx="304800"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miley Face 7"/>
          <p:cNvSpPr/>
          <p:nvPr/>
        </p:nvSpPr>
        <p:spPr>
          <a:xfrm>
            <a:off x="5950871" y="2698742"/>
            <a:ext cx="304800" cy="304800"/>
          </a:xfrm>
          <a:prstGeom prst="smileyFac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p:cNvSpPr/>
          <p:nvPr/>
        </p:nvSpPr>
        <p:spPr>
          <a:xfrm>
            <a:off x="6480680" y="2698532"/>
            <a:ext cx="304800" cy="304800"/>
          </a:xfrm>
          <a:prstGeom prst="smileyFac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5949031" y="2190750"/>
            <a:ext cx="2966369" cy="0"/>
          </a:xfrm>
          <a:prstGeom prst="straightConnector1">
            <a:avLst/>
          </a:prstGeom>
          <a:ln w="571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257848" y="2399742"/>
            <a:ext cx="657552" cy="369332"/>
          </a:xfrm>
          <a:prstGeom prst="rect">
            <a:avLst/>
          </a:prstGeom>
          <a:noFill/>
        </p:spPr>
        <p:txBody>
          <a:bodyPr wrap="none" rtlCol="0">
            <a:spAutoFit/>
          </a:bodyPr>
          <a:lstStyle/>
          <a:p>
            <a:r>
              <a:rPr lang="en-US" b="1" dirty="0" smtClean="0"/>
              <a:t>Time</a:t>
            </a:r>
            <a:endParaRPr lang="en-US" b="1"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3" y="1249921"/>
            <a:ext cx="5291137" cy="353162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195263" y="3392050"/>
            <a:ext cx="5214937" cy="515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1463" y="4236525"/>
            <a:ext cx="5214937" cy="515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491540" y="1581150"/>
            <a:ext cx="304800"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934200" y="1581150"/>
            <a:ext cx="304800"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391400" y="1581150"/>
            <a:ext cx="304800"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48600" y="1581150"/>
            <a:ext cx="304800"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305800" y="1581150"/>
            <a:ext cx="304800"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p:cNvSpPr/>
          <p:nvPr/>
        </p:nvSpPr>
        <p:spPr>
          <a:xfrm>
            <a:off x="7708900" y="2925326"/>
            <a:ext cx="304800" cy="304800"/>
          </a:xfrm>
          <a:prstGeom prst="smileyFace">
            <a:avLst>
              <a:gd name="adj" fmla="val -4653"/>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584121" y="3333750"/>
            <a:ext cx="3031078" cy="1754326"/>
          </a:xfrm>
          <a:prstGeom prst="rect">
            <a:avLst/>
          </a:prstGeom>
          <a:noFill/>
        </p:spPr>
        <p:txBody>
          <a:bodyPr wrap="square" rtlCol="0">
            <a:spAutoFit/>
          </a:bodyPr>
          <a:lstStyle/>
          <a:p>
            <a:pPr marL="285750" indent="-285750">
              <a:buFont typeface="Arial" charset="0"/>
              <a:buChar char="•"/>
            </a:pPr>
            <a:r>
              <a:rPr lang="en-US" dirty="0" smtClean="0"/>
              <a:t>Different answer reported, at different time.</a:t>
            </a:r>
          </a:p>
          <a:p>
            <a:pPr marL="285750" indent="-285750">
              <a:buFont typeface="Arial" charset="0"/>
              <a:buChar char="•"/>
            </a:pPr>
            <a:r>
              <a:rPr lang="en-US" dirty="0" smtClean="0"/>
              <a:t>Or, Google goes out of business.</a:t>
            </a:r>
          </a:p>
          <a:p>
            <a:pPr marL="285750" indent="-285750">
              <a:buFont typeface="Arial" charset="0"/>
              <a:buChar char="•"/>
            </a:pPr>
            <a:r>
              <a:rPr lang="en-US" dirty="0" smtClean="0"/>
              <a:t>Or, policy changes / great firewall.</a:t>
            </a:r>
            <a:endParaRPr lang="en-US" dirty="0"/>
          </a:p>
        </p:txBody>
      </p:sp>
      <p:sp>
        <p:nvSpPr>
          <p:cNvPr id="27" name="Smiley Face 26"/>
          <p:cNvSpPr/>
          <p:nvPr/>
        </p:nvSpPr>
        <p:spPr>
          <a:xfrm>
            <a:off x="8170069" y="2889764"/>
            <a:ext cx="304800" cy="304800"/>
          </a:xfrm>
          <a:prstGeom prst="smileyFace">
            <a:avLst>
              <a:gd name="adj" fmla="val -4653"/>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endCxn id="4" idx="2"/>
          </p:cNvCxnSpPr>
          <p:nvPr/>
        </p:nvCxnSpPr>
        <p:spPr>
          <a:xfrm flipV="1">
            <a:off x="6103271" y="1847850"/>
            <a:ext cx="83469" cy="8001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4" idx="2"/>
          </p:cNvCxnSpPr>
          <p:nvPr/>
        </p:nvCxnSpPr>
        <p:spPr>
          <a:xfrm flipH="1" flipV="1">
            <a:off x="6186740" y="1847850"/>
            <a:ext cx="366460" cy="8001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255671" y="1885950"/>
            <a:ext cx="1512174" cy="99849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6255671" y="1885950"/>
            <a:ext cx="2002177" cy="96498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6186740" y="2235674"/>
            <a:ext cx="7271" cy="41227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658480" y="2262653"/>
            <a:ext cx="7271" cy="41227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7836819" y="2262653"/>
            <a:ext cx="3635" cy="6184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8322469" y="2275202"/>
            <a:ext cx="3760" cy="57573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Sun 47"/>
          <p:cNvSpPr/>
          <p:nvPr/>
        </p:nvSpPr>
        <p:spPr>
          <a:xfrm>
            <a:off x="6060661" y="2190750"/>
            <a:ext cx="266699" cy="251062"/>
          </a:xfrm>
          <a:prstGeom prst="sun">
            <a:avLst/>
          </a:prstGeom>
          <a:solidFill>
            <a:schemeClr val="bg1"/>
          </a:solidFill>
          <a:ln w="1270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 name="Sun 49"/>
          <p:cNvSpPr/>
          <p:nvPr/>
        </p:nvSpPr>
        <p:spPr>
          <a:xfrm>
            <a:off x="6525130" y="2190750"/>
            <a:ext cx="266699" cy="251062"/>
          </a:xfrm>
          <a:prstGeom prst="sun">
            <a:avLst/>
          </a:prstGeom>
          <a:solidFill>
            <a:schemeClr val="bg1"/>
          </a:solidFill>
          <a:ln w="1270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 name="Sun 50"/>
          <p:cNvSpPr/>
          <p:nvPr/>
        </p:nvSpPr>
        <p:spPr>
          <a:xfrm>
            <a:off x="6079962" y="1722319"/>
            <a:ext cx="266699" cy="251062"/>
          </a:xfrm>
          <a:prstGeom prst="sun">
            <a:avLst/>
          </a:prstGeom>
          <a:solidFill>
            <a:schemeClr val="bg1"/>
          </a:solidFill>
          <a:ln w="1270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7172" name="Picture 4"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8447" t="20146" r="17538" b="21921"/>
          <a:stretch/>
        </p:blipFill>
        <p:spPr bwMode="auto">
          <a:xfrm>
            <a:off x="4785834" y="1973381"/>
            <a:ext cx="1109221" cy="411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Freeform 2"/>
          <p:cNvSpPr/>
          <p:nvPr/>
        </p:nvSpPr>
        <p:spPr>
          <a:xfrm>
            <a:off x="345440" y="3464560"/>
            <a:ext cx="4937760" cy="355600"/>
          </a:xfrm>
          <a:custGeom>
            <a:avLst/>
            <a:gdLst>
              <a:gd name="connsiteX0" fmla="*/ 3901440 w 4937760"/>
              <a:gd name="connsiteY0" fmla="*/ 10160 h 355600"/>
              <a:gd name="connsiteX1" fmla="*/ 4886960 w 4937760"/>
              <a:gd name="connsiteY1" fmla="*/ 0 h 355600"/>
              <a:gd name="connsiteX2" fmla="*/ 4937760 w 4937760"/>
              <a:gd name="connsiteY2" fmla="*/ 182880 h 355600"/>
              <a:gd name="connsiteX3" fmla="*/ 1107440 w 4937760"/>
              <a:gd name="connsiteY3" fmla="*/ 182880 h 355600"/>
              <a:gd name="connsiteX4" fmla="*/ 1097280 w 4937760"/>
              <a:gd name="connsiteY4" fmla="*/ 355600 h 355600"/>
              <a:gd name="connsiteX5" fmla="*/ 0 w 4937760"/>
              <a:gd name="connsiteY5" fmla="*/ 355600 h 355600"/>
              <a:gd name="connsiteX6" fmla="*/ 0 w 4937760"/>
              <a:gd name="connsiteY6" fmla="*/ 152400 h 355600"/>
              <a:gd name="connsiteX7" fmla="*/ 955040 w 4937760"/>
              <a:gd name="connsiteY7" fmla="*/ 172720 h 355600"/>
              <a:gd name="connsiteX8" fmla="*/ 1127760 w 4937760"/>
              <a:gd name="connsiteY8" fmla="*/ 142240 h 355600"/>
              <a:gd name="connsiteX9" fmla="*/ 3870960 w 4937760"/>
              <a:gd name="connsiteY9" fmla="*/ 142240 h 355600"/>
              <a:gd name="connsiteX10" fmla="*/ 3901440 w 4937760"/>
              <a:gd name="connsiteY10" fmla="*/ 1016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37760" h="355600">
                <a:moveTo>
                  <a:pt x="3901440" y="10160"/>
                </a:moveTo>
                <a:lnTo>
                  <a:pt x="4886960" y="0"/>
                </a:lnTo>
                <a:lnTo>
                  <a:pt x="4937760" y="182880"/>
                </a:lnTo>
                <a:lnTo>
                  <a:pt x="1107440" y="182880"/>
                </a:lnTo>
                <a:lnTo>
                  <a:pt x="1097280" y="355600"/>
                </a:lnTo>
                <a:lnTo>
                  <a:pt x="0" y="355600"/>
                </a:lnTo>
                <a:lnTo>
                  <a:pt x="0" y="152400"/>
                </a:lnTo>
                <a:lnTo>
                  <a:pt x="955040" y="172720"/>
                </a:lnTo>
                <a:lnTo>
                  <a:pt x="1127760" y="142240"/>
                </a:lnTo>
                <a:lnTo>
                  <a:pt x="3870960" y="142240"/>
                </a:lnTo>
                <a:lnTo>
                  <a:pt x="3901440" y="10160"/>
                </a:lnTo>
                <a:close/>
              </a:path>
            </a:pathLst>
          </a:custGeom>
          <a:solidFill>
            <a:srgbClr val="000000">
              <a:alpha val="12157"/>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1727991" y="4489414"/>
            <a:ext cx="1391920" cy="182880"/>
          </a:xfrm>
          <a:custGeom>
            <a:avLst/>
            <a:gdLst>
              <a:gd name="connsiteX0" fmla="*/ 3901440 w 4937760"/>
              <a:gd name="connsiteY0" fmla="*/ 10160 h 355600"/>
              <a:gd name="connsiteX1" fmla="*/ 4886960 w 4937760"/>
              <a:gd name="connsiteY1" fmla="*/ 0 h 355600"/>
              <a:gd name="connsiteX2" fmla="*/ 4937760 w 4937760"/>
              <a:gd name="connsiteY2" fmla="*/ 182880 h 355600"/>
              <a:gd name="connsiteX3" fmla="*/ 1107440 w 4937760"/>
              <a:gd name="connsiteY3" fmla="*/ 182880 h 355600"/>
              <a:gd name="connsiteX4" fmla="*/ 1097280 w 4937760"/>
              <a:gd name="connsiteY4" fmla="*/ 355600 h 355600"/>
              <a:gd name="connsiteX5" fmla="*/ 0 w 4937760"/>
              <a:gd name="connsiteY5" fmla="*/ 355600 h 355600"/>
              <a:gd name="connsiteX6" fmla="*/ 0 w 4937760"/>
              <a:gd name="connsiteY6" fmla="*/ 152400 h 355600"/>
              <a:gd name="connsiteX7" fmla="*/ 955040 w 4937760"/>
              <a:gd name="connsiteY7" fmla="*/ 172720 h 355600"/>
              <a:gd name="connsiteX8" fmla="*/ 1127760 w 4937760"/>
              <a:gd name="connsiteY8" fmla="*/ 142240 h 355600"/>
              <a:gd name="connsiteX9" fmla="*/ 3870960 w 4937760"/>
              <a:gd name="connsiteY9" fmla="*/ 142240 h 355600"/>
              <a:gd name="connsiteX10" fmla="*/ 3901440 w 4937760"/>
              <a:gd name="connsiteY10" fmla="*/ 10160 h 355600"/>
              <a:gd name="connsiteX0" fmla="*/ 3901440 w 4937760"/>
              <a:gd name="connsiteY0" fmla="*/ 10160 h 355600"/>
              <a:gd name="connsiteX1" fmla="*/ 4886960 w 4937760"/>
              <a:gd name="connsiteY1" fmla="*/ 0 h 355600"/>
              <a:gd name="connsiteX2" fmla="*/ 4937760 w 4937760"/>
              <a:gd name="connsiteY2" fmla="*/ 182880 h 355600"/>
              <a:gd name="connsiteX3" fmla="*/ 1107440 w 4937760"/>
              <a:gd name="connsiteY3" fmla="*/ 182880 h 355600"/>
              <a:gd name="connsiteX4" fmla="*/ 1097280 w 4937760"/>
              <a:gd name="connsiteY4" fmla="*/ 355600 h 355600"/>
              <a:gd name="connsiteX5" fmla="*/ 0 w 4937760"/>
              <a:gd name="connsiteY5" fmla="*/ 355600 h 355600"/>
              <a:gd name="connsiteX6" fmla="*/ 0 w 4937760"/>
              <a:gd name="connsiteY6" fmla="*/ 152400 h 355600"/>
              <a:gd name="connsiteX7" fmla="*/ 1127760 w 4937760"/>
              <a:gd name="connsiteY7" fmla="*/ 142240 h 355600"/>
              <a:gd name="connsiteX8" fmla="*/ 3870960 w 4937760"/>
              <a:gd name="connsiteY8" fmla="*/ 142240 h 355600"/>
              <a:gd name="connsiteX9" fmla="*/ 3901440 w 4937760"/>
              <a:gd name="connsiteY9" fmla="*/ 10160 h 355600"/>
              <a:gd name="connsiteX0" fmla="*/ 3901440 w 4937760"/>
              <a:gd name="connsiteY0" fmla="*/ 10160 h 355600"/>
              <a:gd name="connsiteX1" fmla="*/ 4886960 w 4937760"/>
              <a:gd name="connsiteY1" fmla="*/ 0 h 355600"/>
              <a:gd name="connsiteX2" fmla="*/ 4937760 w 4937760"/>
              <a:gd name="connsiteY2" fmla="*/ 182880 h 355600"/>
              <a:gd name="connsiteX3" fmla="*/ 1107440 w 4937760"/>
              <a:gd name="connsiteY3" fmla="*/ 182880 h 355600"/>
              <a:gd name="connsiteX4" fmla="*/ 1097280 w 4937760"/>
              <a:gd name="connsiteY4" fmla="*/ 355600 h 355600"/>
              <a:gd name="connsiteX5" fmla="*/ 0 w 4937760"/>
              <a:gd name="connsiteY5" fmla="*/ 355600 h 355600"/>
              <a:gd name="connsiteX6" fmla="*/ 0 w 4937760"/>
              <a:gd name="connsiteY6" fmla="*/ 152400 h 355600"/>
              <a:gd name="connsiteX7" fmla="*/ 3870960 w 4937760"/>
              <a:gd name="connsiteY7" fmla="*/ 142240 h 355600"/>
              <a:gd name="connsiteX8" fmla="*/ 3901440 w 4937760"/>
              <a:gd name="connsiteY8" fmla="*/ 10160 h 355600"/>
              <a:gd name="connsiteX0" fmla="*/ 3870960 w 4937760"/>
              <a:gd name="connsiteY0" fmla="*/ 142240 h 355600"/>
              <a:gd name="connsiteX1" fmla="*/ 4886960 w 4937760"/>
              <a:gd name="connsiteY1" fmla="*/ 0 h 355600"/>
              <a:gd name="connsiteX2" fmla="*/ 4937760 w 4937760"/>
              <a:gd name="connsiteY2" fmla="*/ 182880 h 355600"/>
              <a:gd name="connsiteX3" fmla="*/ 1107440 w 4937760"/>
              <a:gd name="connsiteY3" fmla="*/ 182880 h 355600"/>
              <a:gd name="connsiteX4" fmla="*/ 1097280 w 4937760"/>
              <a:gd name="connsiteY4" fmla="*/ 355600 h 355600"/>
              <a:gd name="connsiteX5" fmla="*/ 0 w 4937760"/>
              <a:gd name="connsiteY5" fmla="*/ 355600 h 355600"/>
              <a:gd name="connsiteX6" fmla="*/ 0 w 4937760"/>
              <a:gd name="connsiteY6" fmla="*/ 152400 h 355600"/>
              <a:gd name="connsiteX7" fmla="*/ 3870960 w 4937760"/>
              <a:gd name="connsiteY7" fmla="*/ 142240 h 355600"/>
              <a:gd name="connsiteX0" fmla="*/ 0 w 4937760"/>
              <a:gd name="connsiteY0" fmla="*/ 152400 h 355600"/>
              <a:gd name="connsiteX1" fmla="*/ 4886960 w 4937760"/>
              <a:gd name="connsiteY1" fmla="*/ 0 h 355600"/>
              <a:gd name="connsiteX2" fmla="*/ 4937760 w 4937760"/>
              <a:gd name="connsiteY2" fmla="*/ 182880 h 355600"/>
              <a:gd name="connsiteX3" fmla="*/ 1107440 w 4937760"/>
              <a:gd name="connsiteY3" fmla="*/ 182880 h 355600"/>
              <a:gd name="connsiteX4" fmla="*/ 1097280 w 4937760"/>
              <a:gd name="connsiteY4" fmla="*/ 355600 h 355600"/>
              <a:gd name="connsiteX5" fmla="*/ 0 w 4937760"/>
              <a:gd name="connsiteY5" fmla="*/ 355600 h 355600"/>
              <a:gd name="connsiteX6" fmla="*/ 0 w 4937760"/>
              <a:gd name="connsiteY6" fmla="*/ 152400 h 355600"/>
              <a:gd name="connsiteX0" fmla="*/ 0 w 4886960"/>
              <a:gd name="connsiteY0" fmla="*/ 152400 h 355600"/>
              <a:gd name="connsiteX1" fmla="*/ 4886960 w 4886960"/>
              <a:gd name="connsiteY1" fmla="*/ 0 h 355600"/>
              <a:gd name="connsiteX2" fmla="*/ 1107440 w 4886960"/>
              <a:gd name="connsiteY2" fmla="*/ 182880 h 355600"/>
              <a:gd name="connsiteX3" fmla="*/ 1097280 w 4886960"/>
              <a:gd name="connsiteY3" fmla="*/ 355600 h 355600"/>
              <a:gd name="connsiteX4" fmla="*/ 0 w 4886960"/>
              <a:gd name="connsiteY4" fmla="*/ 355600 h 355600"/>
              <a:gd name="connsiteX5" fmla="*/ 0 w 4886960"/>
              <a:gd name="connsiteY5" fmla="*/ 152400 h 355600"/>
              <a:gd name="connsiteX0" fmla="*/ 0 w 4886960"/>
              <a:gd name="connsiteY0" fmla="*/ 152400 h 355600"/>
              <a:gd name="connsiteX1" fmla="*/ 4886960 w 4886960"/>
              <a:gd name="connsiteY1" fmla="*/ 0 h 355600"/>
              <a:gd name="connsiteX2" fmla="*/ 1097280 w 4886960"/>
              <a:gd name="connsiteY2" fmla="*/ 355600 h 355600"/>
              <a:gd name="connsiteX3" fmla="*/ 0 w 4886960"/>
              <a:gd name="connsiteY3" fmla="*/ 355600 h 355600"/>
              <a:gd name="connsiteX4" fmla="*/ 0 w 4886960"/>
              <a:gd name="connsiteY4" fmla="*/ 152400 h 355600"/>
              <a:gd name="connsiteX0" fmla="*/ 0 w 1493520"/>
              <a:gd name="connsiteY0" fmla="*/ 0 h 203200"/>
              <a:gd name="connsiteX1" fmla="*/ 1493520 w 1493520"/>
              <a:gd name="connsiteY1" fmla="*/ 30480 h 203200"/>
              <a:gd name="connsiteX2" fmla="*/ 1097280 w 1493520"/>
              <a:gd name="connsiteY2" fmla="*/ 203200 h 203200"/>
              <a:gd name="connsiteX3" fmla="*/ 0 w 1493520"/>
              <a:gd name="connsiteY3" fmla="*/ 203200 h 203200"/>
              <a:gd name="connsiteX4" fmla="*/ 0 w 1493520"/>
              <a:gd name="connsiteY4" fmla="*/ 0 h 203200"/>
              <a:gd name="connsiteX0" fmla="*/ 0 w 1493520"/>
              <a:gd name="connsiteY0" fmla="*/ 0 h 203200"/>
              <a:gd name="connsiteX1" fmla="*/ 1493520 w 1493520"/>
              <a:gd name="connsiteY1" fmla="*/ 30480 h 203200"/>
              <a:gd name="connsiteX2" fmla="*/ 1391920 w 1493520"/>
              <a:gd name="connsiteY2" fmla="*/ 203200 h 203200"/>
              <a:gd name="connsiteX3" fmla="*/ 0 w 1493520"/>
              <a:gd name="connsiteY3" fmla="*/ 203200 h 203200"/>
              <a:gd name="connsiteX4" fmla="*/ 0 w 1493520"/>
              <a:gd name="connsiteY4" fmla="*/ 0 h 203200"/>
              <a:gd name="connsiteX0" fmla="*/ 0 w 1391920"/>
              <a:gd name="connsiteY0" fmla="*/ 0 h 203200"/>
              <a:gd name="connsiteX1" fmla="*/ 1381760 w 1391920"/>
              <a:gd name="connsiteY1" fmla="*/ 20320 h 203200"/>
              <a:gd name="connsiteX2" fmla="*/ 1391920 w 1391920"/>
              <a:gd name="connsiteY2" fmla="*/ 203200 h 203200"/>
              <a:gd name="connsiteX3" fmla="*/ 0 w 1391920"/>
              <a:gd name="connsiteY3" fmla="*/ 203200 h 203200"/>
              <a:gd name="connsiteX4" fmla="*/ 0 w 1391920"/>
              <a:gd name="connsiteY4" fmla="*/ 0 h 203200"/>
              <a:gd name="connsiteX0" fmla="*/ 10160 w 1391920"/>
              <a:gd name="connsiteY0" fmla="*/ 10160 h 182880"/>
              <a:gd name="connsiteX1" fmla="*/ 1381760 w 1391920"/>
              <a:gd name="connsiteY1" fmla="*/ 0 h 182880"/>
              <a:gd name="connsiteX2" fmla="*/ 1391920 w 1391920"/>
              <a:gd name="connsiteY2" fmla="*/ 182880 h 182880"/>
              <a:gd name="connsiteX3" fmla="*/ 0 w 1391920"/>
              <a:gd name="connsiteY3" fmla="*/ 182880 h 182880"/>
              <a:gd name="connsiteX4" fmla="*/ 10160 w 1391920"/>
              <a:gd name="connsiteY4" fmla="*/ 1016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182880">
                <a:moveTo>
                  <a:pt x="10160" y="10160"/>
                </a:moveTo>
                <a:lnTo>
                  <a:pt x="1381760" y="0"/>
                </a:lnTo>
                <a:lnTo>
                  <a:pt x="1391920" y="182880"/>
                </a:lnTo>
                <a:lnTo>
                  <a:pt x="0" y="182880"/>
                </a:lnTo>
                <a:lnTo>
                  <a:pt x="10160" y="10160"/>
                </a:lnTo>
                <a:close/>
              </a:path>
            </a:pathLst>
          </a:custGeom>
          <a:solidFill>
            <a:srgbClr val="000000">
              <a:alpha val="12157"/>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516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584121" y="3333750"/>
            <a:ext cx="3031078" cy="1754326"/>
          </a:xfrm>
          <a:prstGeom prst="rect">
            <a:avLst/>
          </a:prstGeom>
          <a:noFill/>
        </p:spPr>
        <p:txBody>
          <a:bodyPr wrap="square" rtlCol="0">
            <a:spAutoFit/>
          </a:bodyPr>
          <a:lstStyle/>
          <a:p>
            <a:pPr marL="285750" indent="-285750">
              <a:buFont typeface="Arial" charset="0"/>
              <a:buChar char="•"/>
            </a:pPr>
            <a:r>
              <a:rPr lang="en-US" dirty="0" smtClean="0"/>
              <a:t>Different answer reported, at different time.</a:t>
            </a:r>
          </a:p>
          <a:p>
            <a:pPr marL="285750" indent="-285750">
              <a:buFont typeface="Arial" charset="0"/>
              <a:buChar char="•"/>
            </a:pPr>
            <a:r>
              <a:rPr lang="en-US" dirty="0" smtClean="0"/>
              <a:t>Or, Google goes out of business.</a:t>
            </a:r>
          </a:p>
          <a:p>
            <a:pPr marL="285750" indent="-285750">
              <a:buFont typeface="Arial" charset="0"/>
              <a:buChar char="•"/>
            </a:pPr>
            <a:r>
              <a:rPr lang="en-US" dirty="0" smtClean="0"/>
              <a:t>Or, policy changes / great firewall.</a:t>
            </a:r>
            <a:endParaRPr lang="en-US" dirty="0"/>
          </a:p>
        </p:txBody>
      </p:sp>
      <p:sp>
        <p:nvSpPr>
          <p:cNvPr id="7" name="Rectangle 6"/>
          <p:cNvSpPr/>
          <p:nvPr/>
        </p:nvSpPr>
        <p:spPr>
          <a:xfrm>
            <a:off x="7400968" y="3715672"/>
            <a:ext cx="1226333" cy="129159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4" name="Picture 6" descr="Image result for ask jeev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0373" y="3831928"/>
            <a:ext cx="974904" cy="1086838"/>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p:nvPr/>
        </p:nvCxnSpPr>
        <p:spPr>
          <a:xfrm>
            <a:off x="6019800" y="1714500"/>
            <a:ext cx="2966369" cy="0"/>
          </a:xfrm>
          <a:prstGeom prst="straightConnector1">
            <a:avLst/>
          </a:prstGeom>
          <a:ln w="571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14300"/>
            <a:ext cx="8229600" cy="857250"/>
          </a:xfrm>
        </p:spPr>
        <p:txBody>
          <a:bodyPr>
            <a:noAutofit/>
          </a:bodyPr>
          <a:lstStyle/>
          <a:p>
            <a:r>
              <a:rPr lang="en-US" sz="3600" dirty="0" smtClean="0"/>
              <a:t>Every Node Must Be Able to Verify Entire Blockchain History, At All Times</a:t>
            </a:r>
            <a:endParaRPr lang="en-US" sz="3600" dirty="0"/>
          </a:p>
        </p:txBody>
      </p:sp>
      <p:sp>
        <p:nvSpPr>
          <p:cNvPr id="4" name="Rectangle 3"/>
          <p:cNvSpPr/>
          <p:nvPr/>
        </p:nvSpPr>
        <p:spPr>
          <a:xfrm>
            <a:off x="6034340" y="1581150"/>
            <a:ext cx="304800"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miley Face 7"/>
          <p:cNvSpPr/>
          <p:nvPr/>
        </p:nvSpPr>
        <p:spPr>
          <a:xfrm>
            <a:off x="5950871" y="2698742"/>
            <a:ext cx="304800" cy="304800"/>
          </a:xfrm>
          <a:prstGeom prst="smileyFac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p:cNvSpPr/>
          <p:nvPr/>
        </p:nvSpPr>
        <p:spPr>
          <a:xfrm>
            <a:off x="6480680" y="2698532"/>
            <a:ext cx="304800" cy="304800"/>
          </a:xfrm>
          <a:prstGeom prst="smileyFac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5949031" y="2190750"/>
            <a:ext cx="2966369" cy="0"/>
          </a:xfrm>
          <a:prstGeom prst="straightConnector1">
            <a:avLst/>
          </a:prstGeom>
          <a:ln w="571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257848" y="2399742"/>
            <a:ext cx="657552" cy="369332"/>
          </a:xfrm>
          <a:prstGeom prst="rect">
            <a:avLst/>
          </a:prstGeom>
          <a:noFill/>
        </p:spPr>
        <p:txBody>
          <a:bodyPr wrap="none" rtlCol="0">
            <a:spAutoFit/>
          </a:bodyPr>
          <a:lstStyle/>
          <a:p>
            <a:r>
              <a:rPr lang="en-US" b="1" dirty="0" smtClean="0"/>
              <a:t>Time</a:t>
            </a:r>
            <a:endParaRPr lang="en-US" b="1"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3" y="1249921"/>
            <a:ext cx="5291137" cy="353162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195263" y="3392050"/>
            <a:ext cx="5214937" cy="515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1463" y="4236525"/>
            <a:ext cx="5214937" cy="515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491540" y="1581150"/>
            <a:ext cx="304800"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934200" y="1581150"/>
            <a:ext cx="304800"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391400" y="1581150"/>
            <a:ext cx="304800"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48600" y="1581150"/>
            <a:ext cx="304800"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305800" y="1581150"/>
            <a:ext cx="304800"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p:cNvSpPr/>
          <p:nvPr/>
        </p:nvSpPr>
        <p:spPr>
          <a:xfrm>
            <a:off x="7708900" y="2925326"/>
            <a:ext cx="304800" cy="304800"/>
          </a:xfrm>
          <a:prstGeom prst="smileyFace">
            <a:avLst>
              <a:gd name="adj" fmla="val -4653"/>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Smiley Face 26"/>
          <p:cNvSpPr/>
          <p:nvPr/>
        </p:nvSpPr>
        <p:spPr>
          <a:xfrm>
            <a:off x="8170069" y="2889764"/>
            <a:ext cx="304800" cy="304800"/>
          </a:xfrm>
          <a:prstGeom prst="smileyFace">
            <a:avLst>
              <a:gd name="adj" fmla="val -4653"/>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endCxn id="4" idx="2"/>
          </p:cNvCxnSpPr>
          <p:nvPr/>
        </p:nvCxnSpPr>
        <p:spPr>
          <a:xfrm flipV="1">
            <a:off x="6103271" y="1847850"/>
            <a:ext cx="83469" cy="8001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4" idx="2"/>
          </p:cNvCxnSpPr>
          <p:nvPr/>
        </p:nvCxnSpPr>
        <p:spPr>
          <a:xfrm flipH="1" flipV="1">
            <a:off x="6186740" y="1847850"/>
            <a:ext cx="366460" cy="8001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255671" y="1885950"/>
            <a:ext cx="1512174" cy="99849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6255671" y="1885950"/>
            <a:ext cx="2002177" cy="96498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6186740" y="2235674"/>
            <a:ext cx="7271" cy="41227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658480" y="2262653"/>
            <a:ext cx="7271" cy="41227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7836819" y="2262653"/>
            <a:ext cx="3635" cy="6184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8322469" y="2275202"/>
            <a:ext cx="3760" cy="57573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Sun 47"/>
          <p:cNvSpPr/>
          <p:nvPr/>
        </p:nvSpPr>
        <p:spPr>
          <a:xfrm>
            <a:off x="6060661" y="2190750"/>
            <a:ext cx="266699" cy="251062"/>
          </a:xfrm>
          <a:prstGeom prst="sun">
            <a:avLst/>
          </a:prstGeom>
          <a:solidFill>
            <a:schemeClr val="bg1"/>
          </a:solidFill>
          <a:ln w="1270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 name="Sun 49"/>
          <p:cNvSpPr/>
          <p:nvPr/>
        </p:nvSpPr>
        <p:spPr>
          <a:xfrm>
            <a:off x="6525130" y="2190750"/>
            <a:ext cx="266699" cy="251062"/>
          </a:xfrm>
          <a:prstGeom prst="sun">
            <a:avLst/>
          </a:prstGeom>
          <a:solidFill>
            <a:schemeClr val="bg1"/>
          </a:solidFill>
          <a:ln w="1270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 name="Sun 50"/>
          <p:cNvSpPr/>
          <p:nvPr/>
        </p:nvSpPr>
        <p:spPr>
          <a:xfrm>
            <a:off x="6079962" y="1722319"/>
            <a:ext cx="266699" cy="251062"/>
          </a:xfrm>
          <a:prstGeom prst="sun">
            <a:avLst/>
          </a:prstGeom>
          <a:solidFill>
            <a:schemeClr val="bg1"/>
          </a:solidFill>
          <a:ln w="1270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7172" name="Picture 4"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8447" t="20146" r="17538" b="21921"/>
          <a:stretch/>
        </p:blipFill>
        <p:spPr bwMode="auto">
          <a:xfrm>
            <a:off x="4785834" y="1973381"/>
            <a:ext cx="1109221" cy="411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Freeform 2"/>
          <p:cNvSpPr/>
          <p:nvPr/>
        </p:nvSpPr>
        <p:spPr>
          <a:xfrm>
            <a:off x="345440" y="3464560"/>
            <a:ext cx="4937760" cy="355600"/>
          </a:xfrm>
          <a:custGeom>
            <a:avLst/>
            <a:gdLst>
              <a:gd name="connsiteX0" fmla="*/ 3901440 w 4937760"/>
              <a:gd name="connsiteY0" fmla="*/ 10160 h 355600"/>
              <a:gd name="connsiteX1" fmla="*/ 4886960 w 4937760"/>
              <a:gd name="connsiteY1" fmla="*/ 0 h 355600"/>
              <a:gd name="connsiteX2" fmla="*/ 4937760 w 4937760"/>
              <a:gd name="connsiteY2" fmla="*/ 182880 h 355600"/>
              <a:gd name="connsiteX3" fmla="*/ 1107440 w 4937760"/>
              <a:gd name="connsiteY3" fmla="*/ 182880 h 355600"/>
              <a:gd name="connsiteX4" fmla="*/ 1097280 w 4937760"/>
              <a:gd name="connsiteY4" fmla="*/ 355600 h 355600"/>
              <a:gd name="connsiteX5" fmla="*/ 0 w 4937760"/>
              <a:gd name="connsiteY5" fmla="*/ 355600 h 355600"/>
              <a:gd name="connsiteX6" fmla="*/ 0 w 4937760"/>
              <a:gd name="connsiteY6" fmla="*/ 152400 h 355600"/>
              <a:gd name="connsiteX7" fmla="*/ 955040 w 4937760"/>
              <a:gd name="connsiteY7" fmla="*/ 172720 h 355600"/>
              <a:gd name="connsiteX8" fmla="*/ 1127760 w 4937760"/>
              <a:gd name="connsiteY8" fmla="*/ 142240 h 355600"/>
              <a:gd name="connsiteX9" fmla="*/ 3870960 w 4937760"/>
              <a:gd name="connsiteY9" fmla="*/ 142240 h 355600"/>
              <a:gd name="connsiteX10" fmla="*/ 3901440 w 4937760"/>
              <a:gd name="connsiteY10" fmla="*/ 1016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37760" h="355600">
                <a:moveTo>
                  <a:pt x="3901440" y="10160"/>
                </a:moveTo>
                <a:lnTo>
                  <a:pt x="4886960" y="0"/>
                </a:lnTo>
                <a:lnTo>
                  <a:pt x="4937760" y="182880"/>
                </a:lnTo>
                <a:lnTo>
                  <a:pt x="1107440" y="182880"/>
                </a:lnTo>
                <a:lnTo>
                  <a:pt x="1097280" y="355600"/>
                </a:lnTo>
                <a:lnTo>
                  <a:pt x="0" y="355600"/>
                </a:lnTo>
                <a:lnTo>
                  <a:pt x="0" y="152400"/>
                </a:lnTo>
                <a:lnTo>
                  <a:pt x="955040" y="172720"/>
                </a:lnTo>
                <a:lnTo>
                  <a:pt x="1127760" y="142240"/>
                </a:lnTo>
                <a:lnTo>
                  <a:pt x="3870960" y="142240"/>
                </a:lnTo>
                <a:lnTo>
                  <a:pt x="3901440" y="10160"/>
                </a:lnTo>
                <a:close/>
              </a:path>
            </a:pathLst>
          </a:custGeom>
          <a:solidFill>
            <a:srgbClr val="000000">
              <a:alpha val="12157"/>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1727991" y="4489414"/>
            <a:ext cx="1391920" cy="182880"/>
          </a:xfrm>
          <a:custGeom>
            <a:avLst/>
            <a:gdLst>
              <a:gd name="connsiteX0" fmla="*/ 3901440 w 4937760"/>
              <a:gd name="connsiteY0" fmla="*/ 10160 h 355600"/>
              <a:gd name="connsiteX1" fmla="*/ 4886960 w 4937760"/>
              <a:gd name="connsiteY1" fmla="*/ 0 h 355600"/>
              <a:gd name="connsiteX2" fmla="*/ 4937760 w 4937760"/>
              <a:gd name="connsiteY2" fmla="*/ 182880 h 355600"/>
              <a:gd name="connsiteX3" fmla="*/ 1107440 w 4937760"/>
              <a:gd name="connsiteY3" fmla="*/ 182880 h 355600"/>
              <a:gd name="connsiteX4" fmla="*/ 1097280 w 4937760"/>
              <a:gd name="connsiteY4" fmla="*/ 355600 h 355600"/>
              <a:gd name="connsiteX5" fmla="*/ 0 w 4937760"/>
              <a:gd name="connsiteY5" fmla="*/ 355600 h 355600"/>
              <a:gd name="connsiteX6" fmla="*/ 0 w 4937760"/>
              <a:gd name="connsiteY6" fmla="*/ 152400 h 355600"/>
              <a:gd name="connsiteX7" fmla="*/ 955040 w 4937760"/>
              <a:gd name="connsiteY7" fmla="*/ 172720 h 355600"/>
              <a:gd name="connsiteX8" fmla="*/ 1127760 w 4937760"/>
              <a:gd name="connsiteY8" fmla="*/ 142240 h 355600"/>
              <a:gd name="connsiteX9" fmla="*/ 3870960 w 4937760"/>
              <a:gd name="connsiteY9" fmla="*/ 142240 h 355600"/>
              <a:gd name="connsiteX10" fmla="*/ 3901440 w 4937760"/>
              <a:gd name="connsiteY10" fmla="*/ 10160 h 355600"/>
              <a:gd name="connsiteX0" fmla="*/ 3901440 w 4937760"/>
              <a:gd name="connsiteY0" fmla="*/ 10160 h 355600"/>
              <a:gd name="connsiteX1" fmla="*/ 4886960 w 4937760"/>
              <a:gd name="connsiteY1" fmla="*/ 0 h 355600"/>
              <a:gd name="connsiteX2" fmla="*/ 4937760 w 4937760"/>
              <a:gd name="connsiteY2" fmla="*/ 182880 h 355600"/>
              <a:gd name="connsiteX3" fmla="*/ 1107440 w 4937760"/>
              <a:gd name="connsiteY3" fmla="*/ 182880 h 355600"/>
              <a:gd name="connsiteX4" fmla="*/ 1097280 w 4937760"/>
              <a:gd name="connsiteY4" fmla="*/ 355600 h 355600"/>
              <a:gd name="connsiteX5" fmla="*/ 0 w 4937760"/>
              <a:gd name="connsiteY5" fmla="*/ 355600 h 355600"/>
              <a:gd name="connsiteX6" fmla="*/ 0 w 4937760"/>
              <a:gd name="connsiteY6" fmla="*/ 152400 h 355600"/>
              <a:gd name="connsiteX7" fmla="*/ 1127760 w 4937760"/>
              <a:gd name="connsiteY7" fmla="*/ 142240 h 355600"/>
              <a:gd name="connsiteX8" fmla="*/ 3870960 w 4937760"/>
              <a:gd name="connsiteY8" fmla="*/ 142240 h 355600"/>
              <a:gd name="connsiteX9" fmla="*/ 3901440 w 4937760"/>
              <a:gd name="connsiteY9" fmla="*/ 10160 h 355600"/>
              <a:gd name="connsiteX0" fmla="*/ 3901440 w 4937760"/>
              <a:gd name="connsiteY0" fmla="*/ 10160 h 355600"/>
              <a:gd name="connsiteX1" fmla="*/ 4886960 w 4937760"/>
              <a:gd name="connsiteY1" fmla="*/ 0 h 355600"/>
              <a:gd name="connsiteX2" fmla="*/ 4937760 w 4937760"/>
              <a:gd name="connsiteY2" fmla="*/ 182880 h 355600"/>
              <a:gd name="connsiteX3" fmla="*/ 1107440 w 4937760"/>
              <a:gd name="connsiteY3" fmla="*/ 182880 h 355600"/>
              <a:gd name="connsiteX4" fmla="*/ 1097280 w 4937760"/>
              <a:gd name="connsiteY4" fmla="*/ 355600 h 355600"/>
              <a:gd name="connsiteX5" fmla="*/ 0 w 4937760"/>
              <a:gd name="connsiteY5" fmla="*/ 355600 h 355600"/>
              <a:gd name="connsiteX6" fmla="*/ 0 w 4937760"/>
              <a:gd name="connsiteY6" fmla="*/ 152400 h 355600"/>
              <a:gd name="connsiteX7" fmla="*/ 3870960 w 4937760"/>
              <a:gd name="connsiteY7" fmla="*/ 142240 h 355600"/>
              <a:gd name="connsiteX8" fmla="*/ 3901440 w 4937760"/>
              <a:gd name="connsiteY8" fmla="*/ 10160 h 355600"/>
              <a:gd name="connsiteX0" fmla="*/ 3870960 w 4937760"/>
              <a:gd name="connsiteY0" fmla="*/ 142240 h 355600"/>
              <a:gd name="connsiteX1" fmla="*/ 4886960 w 4937760"/>
              <a:gd name="connsiteY1" fmla="*/ 0 h 355600"/>
              <a:gd name="connsiteX2" fmla="*/ 4937760 w 4937760"/>
              <a:gd name="connsiteY2" fmla="*/ 182880 h 355600"/>
              <a:gd name="connsiteX3" fmla="*/ 1107440 w 4937760"/>
              <a:gd name="connsiteY3" fmla="*/ 182880 h 355600"/>
              <a:gd name="connsiteX4" fmla="*/ 1097280 w 4937760"/>
              <a:gd name="connsiteY4" fmla="*/ 355600 h 355600"/>
              <a:gd name="connsiteX5" fmla="*/ 0 w 4937760"/>
              <a:gd name="connsiteY5" fmla="*/ 355600 h 355600"/>
              <a:gd name="connsiteX6" fmla="*/ 0 w 4937760"/>
              <a:gd name="connsiteY6" fmla="*/ 152400 h 355600"/>
              <a:gd name="connsiteX7" fmla="*/ 3870960 w 4937760"/>
              <a:gd name="connsiteY7" fmla="*/ 142240 h 355600"/>
              <a:gd name="connsiteX0" fmla="*/ 0 w 4937760"/>
              <a:gd name="connsiteY0" fmla="*/ 152400 h 355600"/>
              <a:gd name="connsiteX1" fmla="*/ 4886960 w 4937760"/>
              <a:gd name="connsiteY1" fmla="*/ 0 h 355600"/>
              <a:gd name="connsiteX2" fmla="*/ 4937760 w 4937760"/>
              <a:gd name="connsiteY2" fmla="*/ 182880 h 355600"/>
              <a:gd name="connsiteX3" fmla="*/ 1107440 w 4937760"/>
              <a:gd name="connsiteY3" fmla="*/ 182880 h 355600"/>
              <a:gd name="connsiteX4" fmla="*/ 1097280 w 4937760"/>
              <a:gd name="connsiteY4" fmla="*/ 355600 h 355600"/>
              <a:gd name="connsiteX5" fmla="*/ 0 w 4937760"/>
              <a:gd name="connsiteY5" fmla="*/ 355600 h 355600"/>
              <a:gd name="connsiteX6" fmla="*/ 0 w 4937760"/>
              <a:gd name="connsiteY6" fmla="*/ 152400 h 355600"/>
              <a:gd name="connsiteX0" fmla="*/ 0 w 4886960"/>
              <a:gd name="connsiteY0" fmla="*/ 152400 h 355600"/>
              <a:gd name="connsiteX1" fmla="*/ 4886960 w 4886960"/>
              <a:gd name="connsiteY1" fmla="*/ 0 h 355600"/>
              <a:gd name="connsiteX2" fmla="*/ 1107440 w 4886960"/>
              <a:gd name="connsiteY2" fmla="*/ 182880 h 355600"/>
              <a:gd name="connsiteX3" fmla="*/ 1097280 w 4886960"/>
              <a:gd name="connsiteY3" fmla="*/ 355600 h 355600"/>
              <a:gd name="connsiteX4" fmla="*/ 0 w 4886960"/>
              <a:gd name="connsiteY4" fmla="*/ 355600 h 355600"/>
              <a:gd name="connsiteX5" fmla="*/ 0 w 4886960"/>
              <a:gd name="connsiteY5" fmla="*/ 152400 h 355600"/>
              <a:gd name="connsiteX0" fmla="*/ 0 w 4886960"/>
              <a:gd name="connsiteY0" fmla="*/ 152400 h 355600"/>
              <a:gd name="connsiteX1" fmla="*/ 4886960 w 4886960"/>
              <a:gd name="connsiteY1" fmla="*/ 0 h 355600"/>
              <a:gd name="connsiteX2" fmla="*/ 1097280 w 4886960"/>
              <a:gd name="connsiteY2" fmla="*/ 355600 h 355600"/>
              <a:gd name="connsiteX3" fmla="*/ 0 w 4886960"/>
              <a:gd name="connsiteY3" fmla="*/ 355600 h 355600"/>
              <a:gd name="connsiteX4" fmla="*/ 0 w 4886960"/>
              <a:gd name="connsiteY4" fmla="*/ 152400 h 355600"/>
              <a:gd name="connsiteX0" fmla="*/ 0 w 1493520"/>
              <a:gd name="connsiteY0" fmla="*/ 0 h 203200"/>
              <a:gd name="connsiteX1" fmla="*/ 1493520 w 1493520"/>
              <a:gd name="connsiteY1" fmla="*/ 30480 h 203200"/>
              <a:gd name="connsiteX2" fmla="*/ 1097280 w 1493520"/>
              <a:gd name="connsiteY2" fmla="*/ 203200 h 203200"/>
              <a:gd name="connsiteX3" fmla="*/ 0 w 1493520"/>
              <a:gd name="connsiteY3" fmla="*/ 203200 h 203200"/>
              <a:gd name="connsiteX4" fmla="*/ 0 w 1493520"/>
              <a:gd name="connsiteY4" fmla="*/ 0 h 203200"/>
              <a:gd name="connsiteX0" fmla="*/ 0 w 1493520"/>
              <a:gd name="connsiteY0" fmla="*/ 0 h 203200"/>
              <a:gd name="connsiteX1" fmla="*/ 1493520 w 1493520"/>
              <a:gd name="connsiteY1" fmla="*/ 30480 h 203200"/>
              <a:gd name="connsiteX2" fmla="*/ 1391920 w 1493520"/>
              <a:gd name="connsiteY2" fmla="*/ 203200 h 203200"/>
              <a:gd name="connsiteX3" fmla="*/ 0 w 1493520"/>
              <a:gd name="connsiteY3" fmla="*/ 203200 h 203200"/>
              <a:gd name="connsiteX4" fmla="*/ 0 w 1493520"/>
              <a:gd name="connsiteY4" fmla="*/ 0 h 203200"/>
              <a:gd name="connsiteX0" fmla="*/ 0 w 1391920"/>
              <a:gd name="connsiteY0" fmla="*/ 0 h 203200"/>
              <a:gd name="connsiteX1" fmla="*/ 1381760 w 1391920"/>
              <a:gd name="connsiteY1" fmla="*/ 20320 h 203200"/>
              <a:gd name="connsiteX2" fmla="*/ 1391920 w 1391920"/>
              <a:gd name="connsiteY2" fmla="*/ 203200 h 203200"/>
              <a:gd name="connsiteX3" fmla="*/ 0 w 1391920"/>
              <a:gd name="connsiteY3" fmla="*/ 203200 h 203200"/>
              <a:gd name="connsiteX4" fmla="*/ 0 w 1391920"/>
              <a:gd name="connsiteY4" fmla="*/ 0 h 203200"/>
              <a:gd name="connsiteX0" fmla="*/ 10160 w 1391920"/>
              <a:gd name="connsiteY0" fmla="*/ 10160 h 182880"/>
              <a:gd name="connsiteX1" fmla="*/ 1381760 w 1391920"/>
              <a:gd name="connsiteY1" fmla="*/ 0 h 182880"/>
              <a:gd name="connsiteX2" fmla="*/ 1391920 w 1391920"/>
              <a:gd name="connsiteY2" fmla="*/ 182880 h 182880"/>
              <a:gd name="connsiteX3" fmla="*/ 0 w 1391920"/>
              <a:gd name="connsiteY3" fmla="*/ 182880 h 182880"/>
              <a:gd name="connsiteX4" fmla="*/ 10160 w 1391920"/>
              <a:gd name="connsiteY4" fmla="*/ 1016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182880">
                <a:moveTo>
                  <a:pt x="10160" y="10160"/>
                </a:moveTo>
                <a:lnTo>
                  <a:pt x="1381760" y="0"/>
                </a:lnTo>
                <a:lnTo>
                  <a:pt x="1391920" y="182880"/>
                </a:lnTo>
                <a:lnTo>
                  <a:pt x="0" y="182880"/>
                </a:lnTo>
                <a:lnTo>
                  <a:pt x="10160" y="10160"/>
                </a:lnTo>
                <a:close/>
              </a:path>
            </a:pathLst>
          </a:custGeom>
          <a:solidFill>
            <a:srgbClr val="000000">
              <a:alpha val="12157"/>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38845" y="1075174"/>
            <a:ext cx="6798469" cy="3858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You </a:t>
            </a:r>
            <a:r>
              <a:rPr lang="en-US" sz="2400" b="1" u="sng" dirty="0" smtClean="0"/>
              <a:t>CAN</a:t>
            </a:r>
            <a:r>
              <a:rPr lang="en-US" sz="2400" dirty="0" smtClean="0"/>
              <a:t> prove “What Google said today”. You just Google-it-today, yourself, and check x’==x.</a:t>
            </a:r>
          </a:p>
          <a:p>
            <a:pPr algn="ctr"/>
            <a:endParaRPr lang="en-US" sz="2400" dirty="0"/>
          </a:p>
          <a:p>
            <a:pPr algn="ctr"/>
            <a:r>
              <a:rPr lang="en-US" sz="2400" dirty="0" smtClean="0"/>
              <a:t>You </a:t>
            </a:r>
            <a:r>
              <a:rPr lang="en-US" sz="2400" b="1" u="sng" dirty="0" smtClean="0"/>
              <a:t>CANNOT</a:t>
            </a:r>
            <a:r>
              <a:rPr lang="en-US" sz="2400" dirty="0" smtClean="0"/>
              <a:t> prove “What Google said yesterday”, because you would need to time-travel to yesterday in order to Google it then, and verify it.</a:t>
            </a:r>
          </a:p>
          <a:p>
            <a:pPr algn="ctr"/>
            <a:endParaRPr lang="en-US" sz="2400" b="1" u="sng" dirty="0"/>
          </a:p>
          <a:p>
            <a:pPr algn="ctr"/>
            <a:r>
              <a:rPr lang="en-US" sz="2400" dirty="0" smtClean="0"/>
              <a:t>Also: Great Firewall of China, User-Specific results, sign-in, time of day </a:t>
            </a:r>
            <a:r>
              <a:rPr lang="en-US" sz="2400" dirty="0" smtClean="0">
                <a:sym typeface="Wingdings" panose="05000000000000000000" pitchFamily="2" charset="2"/>
              </a:rPr>
              <a:t> all this interferes with the requirement of total “all bytes” consensus.</a:t>
            </a:r>
            <a:endParaRPr lang="en-US" sz="2400" dirty="0"/>
          </a:p>
        </p:txBody>
      </p:sp>
      <p:sp>
        <p:nvSpPr>
          <p:cNvPr id="6" name="Rectangle 5"/>
          <p:cNvSpPr/>
          <p:nvPr/>
        </p:nvSpPr>
        <p:spPr>
          <a:xfrm>
            <a:off x="5120281" y="451382"/>
            <a:ext cx="2527300" cy="76097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277481" y="2294375"/>
            <a:ext cx="1428119" cy="3535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6"/>
          <a:stretch>
            <a:fillRect/>
          </a:stretch>
        </p:blipFill>
        <p:spPr>
          <a:xfrm>
            <a:off x="7246011" y="2260808"/>
            <a:ext cx="1788288" cy="1197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9230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33350"/>
            <a:ext cx="8229600" cy="857250"/>
          </a:xfrm>
        </p:spPr>
        <p:txBody>
          <a:bodyPr/>
          <a:lstStyle/>
          <a:p>
            <a:r>
              <a:rPr lang="en-US" dirty="0" smtClean="0"/>
              <a:t>Satoshi Planned for 100+ Years</a:t>
            </a:r>
            <a:endParaRPr lang="en-US" dirty="0"/>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5876"/>
          <a:stretch/>
        </p:blipFill>
        <p:spPr bwMode="auto">
          <a:xfrm>
            <a:off x="609600" y="2876550"/>
            <a:ext cx="3933825" cy="11144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047750"/>
            <a:ext cx="4172066" cy="38957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4017"/>
          <a:stretch/>
        </p:blipFill>
        <p:spPr bwMode="auto">
          <a:xfrm>
            <a:off x="-304800" y="1528762"/>
            <a:ext cx="4991100" cy="11144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338584" y="4574143"/>
            <a:ext cx="2185791" cy="369332"/>
          </a:xfrm>
          <a:prstGeom prst="rect">
            <a:avLst/>
          </a:prstGeom>
          <a:noFill/>
        </p:spPr>
        <p:txBody>
          <a:bodyPr wrap="none" rtlCol="0">
            <a:spAutoFit/>
          </a:bodyPr>
          <a:lstStyle/>
          <a:p>
            <a:r>
              <a:rPr lang="en-US" dirty="0" smtClean="0"/>
              <a:t>Final BTC: Year ~2140</a:t>
            </a:r>
            <a:endParaRPr lang="en-US" dirty="0"/>
          </a:p>
        </p:txBody>
      </p:sp>
    </p:spTree>
    <p:extLst>
      <p:ext uri="{BB962C8B-B14F-4D97-AF65-F5344CB8AC3E}">
        <p14:creationId xmlns:p14="http://schemas.microsoft.com/office/powerpoint/2010/main" val="1572131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1219200"/>
          </a:xfrm>
        </p:spPr>
        <p:txBody>
          <a:bodyPr>
            <a:noAutofit/>
          </a:bodyPr>
          <a:lstStyle/>
          <a:p>
            <a:r>
              <a:rPr lang="en-US" dirty="0" smtClean="0"/>
              <a:t>Part 2 – Trying to solve the problem.</a:t>
            </a:r>
            <a:endParaRPr lang="en-US" dirty="0"/>
          </a:p>
        </p:txBody>
      </p:sp>
      <p:sp>
        <p:nvSpPr>
          <p:cNvPr id="5" name="Title 1"/>
          <p:cNvSpPr txBox="1">
            <a:spLocks/>
          </p:cNvSpPr>
          <p:nvPr/>
        </p:nvSpPr>
        <p:spPr>
          <a:xfrm>
            <a:off x="914400" y="3028950"/>
            <a:ext cx="2362200" cy="54737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t>Limited to this example, for clarity:</a:t>
            </a:r>
            <a:endParaRPr lang="en-US" sz="2000" dirty="0"/>
          </a:p>
        </p:txBody>
      </p:sp>
      <p:pic>
        <p:nvPicPr>
          <p:cNvPr id="6" name="Picture 5"/>
          <p:cNvPicPr>
            <a:picLocks noChangeAspect="1"/>
          </p:cNvPicPr>
          <p:nvPr/>
        </p:nvPicPr>
        <p:blipFill>
          <a:blip r:embed="rId2"/>
          <a:stretch>
            <a:fillRect/>
          </a:stretch>
        </p:blipFill>
        <p:spPr>
          <a:xfrm>
            <a:off x="3581400" y="2038350"/>
            <a:ext cx="4428855" cy="2819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97523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3412675" y="1346834"/>
            <a:ext cx="2590800" cy="884101"/>
          </a:xfrm>
          <a:prstGeom prst="rect">
            <a:avLst/>
          </a:prstGeom>
          <a:ln>
            <a:noFill/>
          </a:ln>
          <a:effectLst>
            <a:outerShdw blurRad="292100" dist="139700" dir="2700000" algn="tl" rotWithShape="0">
              <a:srgbClr val="333333">
                <a:alpha val="65000"/>
              </a:srgbClr>
            </a:outerShdw>
          </a:effectLst>
        </p:spPr>
      </p:pic>
      <p:cxnSp>
        <p:nvCxnSpPr>
          <p:cNvPr id="21" name="Straight Connector 20"/>
          <p:cNvCxnSpPr/>
          <p:nvPr/>
        </p:nvCxnSpPr>
        <p:spPr>
          <a:xfrm>
            <a:off x="6916987" y="4325808"/>
            <a:ext cx="1207462" cy="1157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28600" y="1504950"/>
            <a:ext cx="8229600" cy="3306834"/>
          </a:xfrm>
        </p:spPr>
        <p:txBody>
          <a:bodyPr>
            <a:normAutofit fontScale="92500" lnSpcReduction="20000"/>
          </a:bodyPr>
          <a:lstStyle/>
          <a:p>
            <a:endParaRPr lang="en-US" dirty="0" smtClean="0"/>
          </a:p>
          <a:p>
            <a:endParaRPr lang="en-US" dirty="0"/>
          </a:p>
          <a:p>
            <a:r>
              <a:rPr lang="en-US" dirty="0" smtClean="0"/>
              <a:t>A</a:t>
            </a:r>
            <a:r>
              <a:rPr lang="en-US" dirty="0" smtClean="0"/>
              <a:t>] One </a:t>
            </a:r>
            <a:r>
              <a:rPr lang="en-US" dirty="0" smtClean="0"/>
              <a:t>TTP reporter</a:t>
            </a:r>
            <a:r>
              <a:rPr lang="en-US" dirty="0" smtClean="0"/>
              <a:t>.</a:t>
            </a:r>
          </a:p>
          <a:p>
            <a:r>
              <a:rPr lang="en-US" baseline="0" dirty="0" smtClean="0"/>
              <a:t>B</a:t>
            </a:r>
            <a:r>
              <a:rPr lang="en-US" baseline="0" dirty="0" smtClean="0"/>
              <a:t>] </a:t>
            </a:r>
            <a:r>
              <a:rPr lang="en-US" baseline="0" dirty="0" smtClean="0"/>
              <a:t>Competing Reporters</a:t>
            </a:r>
          </a:p>
          <a:p>
            <a:r>
              <a:rPr lang="en-US" dirty="0"/>
              <a:t>C</a:t>
            </a:r>
            <a:r>
              <a:rPr lang="en-US" baseline="0" dirty="0" smtClean="0"/>
              <a:t>] </a:t>
            </a:r>
            <a:r>
              <a:rPr lang="en-US" baseline="0" dirty="0" smtClean="0"/>
              <a:t>Pseudo-corporation.</a:t>
            </a:r>
          </a:p>
          <a:p>
            <a:endParaRPr lang="en-US" baseline="0" dirty="0" smtClean="0"/>
          </a:p>
          <a:p>
            <a:pPr marL="0" indent="0">
              <a:buNone/>
            </a:pPr>
            <a:r>
              <a:rPr lang="en-US" sz="2400" baseline="0" dirty="0" smtClean="0"/>
              <a:t>(small</a:t>
            </a:r>
            <a:r>
              <a:rPr lang="en-US" sz="2400" dirty="0" smtClean="0"/>
              <a:t> sample of attempts)</a:t>
            </a:r>
            <a:endParaRPr lang="en-US" sz="2400" baseline="0" dirty="0" smtClean="0"/>
          </a:p>
        </p:txBody>
      </p:sp>
      <p:pic>
        <p:nvPicPr>
          <p:cNvPr id="9218" name="Picture 2" descr="Image result for multisigna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7488" y="1257826"/>
            <a:ext cx="2403974" cy="1504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9220" name="Picture 4" descr="Image result for counterpar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5837" y="2828354"/>
            <a:ext cx="3667118" cy="5830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758590" y="2431018"/>
            <a:ext cx="2328010" cy="369332"/>
          </a:xfrm>
          <a:prstGeom prst="rect">
            <a:avLst/>
          </a:prstGeom>
          <a:solidFill>
            <a:schemeClr val="bg1"/>
          </a:solidFill>
          <a:ln>
            <a:solidFill>
              <a:schemeClr val="tx1"/>
            </a:solidFill>
          </a:ln>
        </p:spPr>
        <p:txBody>
          <a:bodyPr wrap="none" rtlCol="0">
            <a:spAutoFit/>
          </a:bodyPr>
          <a:lstStyle/>
          <a:p>
            <a:r>
              <a:rPr lang="en-US" b="1" dirty="0" smtClean="0"/>
              <a:t>Multi-signature (2010)</a:t>
            </a:r>
            <a:endParaRPr lang="en-US" b="1" dirty="0"/>
          </a:p>
        </p:txBody>
      </p:sp>
      <p:sp>
        <p:nvSpPr>
          <p:cNvPr id="7" name="TextBox 6"/>
          <p:cNvSpPr txBox="1"/>
          <p:nvPr/>
        </p:nvSpPr>
        <p:spPr>
          <a:xfrm>
            <a:off x="5410200" y="3409950"/>
            <a:ext cx="2994538" cy="369332"/>
          </a:xfrm>
          <a:prstGeom prst="rect">
            <a:avLst/>
          </a:prstGeom>
          <a:solidFill>
            <a:schemeClr val="bg1"/>
          </a:solidFill>
          <a:ln>
            <a:solidFill>
              <a:schemeClr val="tx1"/>
            </a:solidFill>
          </a:ln>
        </p:spPr>
        <p:txBody>
          <a:bodyPr wrap="none" rtlCol="0">
            <a:spAutoFit/>
          </a:bodyPr>
          <a:lstStyle/>
          <a:p>
            <a:r>
              <a:rPr lang="en-US" b="1" dirty="0" err="1" smtClean="0"/>
              <a:t>DataFeed</a:t>
            </a:r>
            <a:r>
              <a:rPr lang="en-US" b="1" dirty="0" smtClean="0"/>
              <a:t> Subscription (2014)</a:t>
            </a:r>
            <a:endParaRPr lang="en-US" b="1" dirty="0"/>
          </a:p>
        </p:txBody>
      </p:sp>
      <p:cxnSp>
        <p:nvCxnSpPr>
          <p:cNvPr id="6" name="Straight Connector 5"/>
          <p:cNvCxnSpPr>
            <a:endCxn id="4" idx="1"/>
          </p:cNvCxnSpPr>
          <p:nvPr/>
        </p:nvCxnSpPr>
        <p:spPr>
          <a:xfrm>
            <a:off x="3867268" y="2615684"/>
            <a:ext cx="8913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7" idx="1"/>
          </p:cNvCxnSpPr>
          <p:nvPr/>
        </p:nvCxnSpPr>
        <p:spPr>
          <a:xfrm>
            <a:off x="4127670" y="3250450"/>
            <a:ext cx="1282530" cy="344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62915" y="3768083"/>
            <a:ext cx="928421" cy="3855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222" name="Picture 6" descr="Image result for augu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37988" y="3865177"/>
            <a:ext cx="1043686" cy="104368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9224" name="Picture 8" descr="Hi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7300" y="4057650"/>
            <a:ext cx="2486025" cy="65874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5967985" y="4627118"/>
            <a:ext cx="797013" cy="369332"/>
          </a:xfrm>
          <a:prstGeom prst="rect">
            <a:avLst/>
          </a:prstGeom>
          <a:solidFill>
            <a:schemeClr val="bg1"/>
          </a:solidFill>
          <a:ln>
            <a:solidFill>
              <a:schemeClr val="tx1"/>
            </a:solidFill>
          </a:ln>
        </p:spPr>
        <p:txBody>
          <a:bodyPr wrap="none" rtlCol="0">
            <a:spAutoFit/>
          </a:bodyPr>
          <a:lstStyle/>
          <a:p>
            <a:r>
              <a:rPr lang="en-US" b="1" dirty="0" smtClean="0"/>
              <a:t>(2014)</a:t>
            </a:r>
            <a:endParaRPr lang="en-US" b="1" dirty="0"/>
          </a:p>
        </p:txBody>
      </p:sp>
      <p:sp>
        <p:nvSpPr>
          <p:cNvPr id="20" name="TextBox 19"/>
          <p:cNvSpPr txBox="1"/>
          <p:nvPr/>
        </p:nvSpPr>
        <p:spPr>
          <a:xfrm>
            <a:off x="8124449" y="4749576"/>
            <a:ext cx="797013" cy="369332"/>
          </a:xfrm>
          <a:prstGeom prst="rect">
            <a:avLst/>
          </a:prstGeom>
          <a:solidFill>
            <a:schemeClr val="bg1"/>
          </a:solidFill>
          <a:ln>
            <a:solidFill>
              <a:schemeClr val="tx1"/>
            </a:solidFill>
          </a:ln>
        </p:spPr>
        <p:txBody>
          <a:bodyPr wrap="none" rtlCol="0">
            <a:spAutoFit/>
          </a:bodyPr>
          <a:lstStyle/>
          <a:p>
            <a:r>
              <a:rPr lang="en-US" b="1" dirty="0" smtClean="0"/>
              <a:t>(2015)</a:t>
            </a:r>
            <a:endParaRPr lang="en-US" b="1" dirty="0"/>
          </a:p>
        </p:txBody>
      </p:sp>
      <p:sp>
        <p:nvSpPr>
          <p:cNvPr id="2" name="Title 1"/>
          <p:cNvSpPr>
            <a:spLocks noGrp="1"/>
          </p:cNvSpPr>
          <p:nvPr>
            <p:ph type="title"/>
          </p:nvPr>
        </p:nvSpPr>
        <p:spPr>
          <a:xfrm>
            <a:off x="1143000" y="57150"/>
            <a:ext cx="7549862" cy="1020603"/>
          </a:xfrm>
          <a:solidFill>
            <a:srgbClr val="FFFFFF">
              <a:alpha val="72941"/>
            </a:srgbClr>
          </a:solidFill>
        </p:spPr>
        <p:txBody>
          <a:bodyPr>
            <a:noAutofit/>
          </a:bodyPr>
          <a:lstStyle/>
          <a:p>
            <a:r>
              <a:rPr lang="en-US" sz="3600" dirty="0" smtClean="0"/>
              <a:t>Must be self-contained -- We’ll </a:t>
            </a:r>
            <a:r>
              <a:rPr lang="en-US" sz="3600" dirty="0" smtClean="0"/>
              <a:t>need Escrow, and “Reports” – but how?</a:t>
            </a:r>
            <a:endParaRPr lang="en-US" sz="3600" dirty="0"/>
          </a:p>
        </p:txBody>
      </p:sp>
      <p:pic>
        <p:nvPicPr>
          <p:cNvPr id="32"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55876" r="19615" b="43300"/>
          <a:stretch/>
        </p:blipFill>
        <p:spPr bwMode="auto">
          <a:xfrm>
            <a:off x="163845" y="1361295"/>
            <a:ext cx="3007190" cy="86964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9" name="Straight Connector 28"/>
          <p:cNvCxnSpPr/>
          <p:nvPr/>
        </p:nvCxnSpPr>
        <p:spPr>
          <a:xfrm>
            <a:off x="76200" y="1200150"/>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6421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dirty="0" smtClean="0"/>
              <a:t>[A]</a:t>
            </a:r>
            <a:r>
              <a:rPr lang="en-US" baseline="0" dirty="0" smtClean="0"/>
              <a:t> </a:t>
            </a:r>
            <a:r>
              <a:rPr lang="en-US" baseline="0" dirty="0" err="1" smtClean="0"/>
              <a:t>Multisignature</a:t>
            </a:r>
            <a:endParaRPr lang="en-US" dirty="0"/>
          </a:p>
        </p:txBody>
      </p:sp>
      <p:pic>
        <p:nvPicPr>
          <p:cNvPr id="4" name="Picture 2" descr="Image result for multisigna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258" y="2190750"/>
            <a:ext cx="4343400" cy="271908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6" name="Picture 2" descr="Image result for person ic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678" r="25052"/>
          <a:stretch/>
        </p:blipFill>
        <p:spPr bwMode="auto">
          <a:xfrm>
            <a:off x="5257800" y="2274635"/>
            <a:ext cx="707767" cy="7539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woman icon"/>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8203" b="94531" l="7813" r="91992">
                        <a14:foregroundMark x1="55859" y1="35352" x2="45898" y2="26758"/>
                        <a14:foregroundMark x1="43555" y1="38281" x2="62305" y2="50586"/>
                        <a14:foregroundMark x1="47656" y1="50000" x2="46680" y2="32227"/>
                        <a14:foregroundMark x1="51367" y1="58008" x2="50977" y2="62500"/>
                        <a14:foregroundMark x1="31250" y1="67969" x2="27734" y2="80859"/>
                        <a14:foregroundMark x1="70703" y1="79688" x2="31055" y2="83203"/>
                        <a14:foregroundMark x1="59766" y1="74805" x2="75195" y2="71484"/>
                        <a14:foregroundMark x1="64844" y1="61133" x2="64844" y2="61133"/>
                        <a14:foregroundMark x1="50000" y1="71289" x2="50000" y2="71289"/>
                        <a14:foregroundMark x1="62500" y1="60352" x2="62500" y2="60352"/>
                        <a14:backgroundMark x1="8984" y1="11523" x2="21289" y2="61914"/>
                        <a14:backgroundMark x1="59375" y1="9961" x2="86133" y2="45117"/>
                        <a14:backgroundMark x1="13281" y1="59570" x2="41016" y2="58984"/>
                        <a14:backgroundMark x1="90039" y1="60938" x2="58008" y2="57617"/>
                        <a14:backgroundMark x1="59766" y1="59570" x2="50586" y2="76953"/>
                        <a14:backgroundMark x1="40234" y1="60352" x2="50000" y2="74805"/>
                        <a14:backgroundMark x1="58398" y1="62891" x2="63477" y2="66406"/>
                        <a14:backgroundMark x1="81641" y1="58398" x2="83203" y2="89648"/>
                        <a14:backgroundMark x1="26758" y1="25000" x2="22266" y2="49219"/>
                        <a14:backgroundMark x1="71875" y1="19531" x2="70898" y2="39844"/>
                        <a14:backgroundMark x1="78711" y1="24219" x2="78125" y2="54102"/>
                        <a14:backgroundMark x1="86133" y1="54688" x2="70313" y2="36133"/>
                        <a14:backgroundMark x1="4492" y1="89648" x2="83594" y2="90625"/>
                        <a14:backgroundMark x1="12500" y1="77734" x2="18945" y2="91211"/>
                      </a14:backgroundRemoval>
                    </a14:imgEffect>
                  </a14:imgLayer>
                </a14:imgProps>
              </a:ext>
              <a:ext uri="{28A0092B-C50C-407E-A947-70E740481C1C}">
                <a14:useLocalDpi xmlns:a14="http://schemas.microsoft.com/office/drawing/2010/main" val="0"/>
              </a:ext>
            </a:extLst>
          </a:blip>
          <a:srcRect/>
          <a:stretch>
            <a:fillRect/>
          </a:stretch>
        </p:blipFill>
        <p:spPr bwMode="auto">
          <a:xfrm>
            <a:off x="5187091" y="3036635"/>
            <a:ext cx="849184" cy="8491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096000" y="3257904"/>
            <a:ext cx="1399166" cy="584775"/>
          </a:xfrm>
          <a:prstGeom prst="rect">
            <a:avLst/>
          </a:prstGeom>
          <a:noFill/>
        </p:spPr>
        <p:txBody>
          <a:bodyPr wrap="none" rtlCol="0">
            <a:spAutoFit/>
          </a:bodyPr>
          <a:lstStyle/>
          <a:p>
            <a:r>
              <a:rPr lang="en-US" sz="3200" b="1" dirty="0" smtClean="0">
                <a:ln>
                  <a:solidFill>
                    <a:sysClr val="windowText" lastClr="000000"/>
                  </a:solidFill>
                </a:ln>
                <a:solidFill>
                  <a:schemeClr val="accent2"/>
                </a:solidFill>
              </a:rPr>
              <a:t>Beatrix</a:t>
            </a:r>
            <a:endParaRPr lang="en-US" sz="3200" b="1" dirty="0">
              <a:ln>
                <a:solidFill>
                  <a:sysClr val="windowText" lastClr="000000"/>
                </a:solidFill>
              </a:ln>
              <a:solidFill>
                <a:schemeClr val="accent2"/>
              </a:solidFill>
            </a:endParaRPr>
          </a:p>
        </p:txBody>
      </p:sp>
      <p:sp>
        <p:nvSpPr>
          <p:cNvPr id="9" name="TextBox 8"/>
          <p:cNvSpPr txBox="1"/>
          <p:nvPr/>
        </p:nvSpPr>
        <p:spPr>
          <a:xfrm>
            <a:off x="6096000" y="2435415"/>
            <a:ext cx="1306768" cy="584775"/>
          </a:xfrm>
          <a:prstGeom prst="rect">
            <a:avLst/>
          </a:prstGeom>
          <a:noFill/>
        </p:spPr>
        <p:txBody>
          <a:bodyPr wrap="none" rtlCol="0">
            <a:spAutoFit/>
          </a:bodyPr>
          <a:lstStyle/>
          <a:p>
            <a:r>
              <a:rPr lang="en-US" sz="3200" b="1" dirty="0" smtClean="0">
                <a:ln>
                  <a:solidFill>
                    <a:sysClr val="windowText" lastClr="000000"/>
                  </a:solidFill>
                </a:ln>
                <a:solidFill>
                  <a:schemeClr val="accent1"/>
                </a:solidFill>
              </a:rPr>
              <a:t>Arthur</a:t>
            </a:r>
            <a:endParaRPr lang="en-US" sz="3200" b="1" dirty="0">
              <a:ln>
                <a:solidFill>
                  <a:sysClr val="windowText" lastClr="000000"/>
                </a:solidFill>
              </a:ln>
              <a:solidFill>
                <a:schemeClr val="accent1"/>
              </a:solidFill>
            </a:endParaRPr>
          </a:p>
        </p:txBody>
      </p:sp>
      <p:sp>
        <p:nvSpPr>
          <p:cNvPr id="11" name="TextBox 10"/>
          <p:cNvSpPr txBox="1"/>
          <p:nvPr/>
        </p:nvSpPr>
        <p:spPr>
          <a:xfrm>
            <a:off x="6096000" y="4053698"/>
            <a:ext cx="1441420" cy="584775"/>
          </a:xfrm>
          <a:prstGeom prst="rect">
            <a:avLst/>
          </a:prstGeom>
          <a:noFill/>
        </p:spPr>
        <p:txBody>
          <a:bodyPr wrap="none" rtlCol="0">
            <a:spAutoFit/>
          </a:bodyPr>
          <a:lstStyle/>
          <a:p>
            <a:r>
              <a:rPr lang="en-US" sz="3200" b="1" dirty="0" smtClean="0">
                <a:ln>
                  <a:solidFill>
                    <a:sysClr val="windowText" lastClr="000000"/>
                  </a:solidFill>
                </a:ln>
                <a:solidFill>
                  <a:srgbClr val="00B050"/>
                </a:solidFill>
              </a:rPr>
              <a:t>Charles</a:t>
            </a:r>
            <a:endParaRPr lang="en-US" sz="3200" b="1" dirty="0">
              <a:ln>
                <a:solidFill>
                  <a:sysClr val="windowText" lastClr="000000"/>
                </a:solidFill>
              </a:ln>
              <a:solidFill>
                <a:srgbClr val="00B050"/>
              </a:solidFill>
            </a:endParaRPr>
          </a:p>
        </p:txBody>
      </p:sp>
      <p:pic>
        <p:nvPicPr>
          <p:cNvPr id="2054" name="Picture 6" descr="Image result for ma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17719" y="3896958"/>
            <a:ext cx="587928" cy="810935"/>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304800" y="846263"/>
            <a:ext cx="8534400" cy="113346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2 of 3. If there is a dispute, Charles “reporter” will break the tie.</a:t>
            </a:r>
          </a:p>
          <a:p>
            <a:r>
              <a:rPr lang="en-US" sz="1100" dirty="0"/>
              <a:t> </a:t>
            </a:r>
            <a:r>
              <a:rPr lang="en-US" sz="2400" dirty="0" smtClean="0"/>
              <a:t/>
            </a:r>
            <a:br>
              <a:rPr lang="en-US" sz="2400" dirty="0" smtClean="0"/>
            </a:br>
            <a:r>
              <a:rPr lang="en-US" sz="2000" dirty="0" smtClean="0"/>
              <a:t>(Unspoken: because Charles will always resolve correctly, there will, in practice, be no disputes, and thus, no need to bother Charles.)</a:t>
            </a:r>
            <a:endParaRPr lang="en-US" sz="2000" dirty="0"/>
          </a:p>
        </p:txBody>
      </p:sp>
    </p:spTree>
    <p:extLst>
      <p:ext uri="{BB962C8B-B14F-4D97-AF65-F5344CB8AC3E}">
        <p14:creationId xmlns:p14="http://schemas.microsoft.com/office/powerpoint/2010/main" val="32587676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dirty="0" smtClean="0"/>
              <a:t>[A]</a:t>
            </a:r>
            <a:r>
              <a:rPr lang="en-US" baseline="0" dirty="0" smtClean="0"/>
              <a:t> </a:t>
            </a:r>
            <a:r>
              <a:rPr lang="en-US" baseline="0" dirty="0" err="1" smtClean="0"/>
              <a:t>Multisignature</a:t>
            </a:r>
            <a:endParaRPr lang="en-US" dirty="0"/>
          </a:p>
        </p:txBody>
      </p:sp>
      <p:pic>
        <p:nvPicPr>
          <p:cNvPr id="4" name="Picture 2" descr="Image result for multisigna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258" y="2190750"/>
            <a:ext cx="4343400" cy="271908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6" name="Picture 2" descr="Image result for person ic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678" r="25052"/>
          <a:stretch/>
        </p:blipFill>
        <p:spPr bwMode="auto">
          <a:xfrm>
            <a:off x="5257800" y="2274635"/>
            <a:ext cx="707767" cy="7539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woman icon"/>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8203" b="94531" l="7813" r="91992">
                        <a14:foregroundMark x1="55859" y1="35352" x2="45898" y2="26758"/>
                        <a14:foregroundMark x1="43555" y1="38281" x2="62305" y2="50586"/>
                        <a14:foregroundMark x1="47656" y1="50000" x2="46680" y2="32227"/>
                        <a14:foregroundMark x1="51367" y1="58008" x2="50977" y2="62500"/>
                        <a14:foregroundMark x1="31250" y1="67969" x2="27734" y2="80859"/>
                        <a14:foregroundMark x1="70703" y1="79688" x2="31055" y2="83203"/>
                        <a14:foregroundMark x1="59766" y1="74805" x2="75195" y2="71484"/>
                        <a14:foregroundMark x1="64844" y1="61133" x2="64844" y2="61133"/>
                        <a14:foregroundMark x1="50000" y1="71289" x2="50000" y2="71289"/>
                        <a14:foregroundMark x1="62500" y1="60352" x2="62500" y2="60352"/>
                        <a14:backgroundMark x1="8984" y1="11523" x2="21289" y2="61914"/>
                        <a14:backgroundMark x1="59375" y1="9961" x2="86133" y2="45117"/>
                        <a14:backgroundMark x1="13281" y1="59570" x2="41016" y2="58984"/>
                        <a14:backgroundMark x1="90039" y1="60938" x2="58008" y2="57617"/>
                        <a14:backgroundMark x1="59766" y1="59570" x2="50586" y2="76953"/>
                        <a14:backgroundMark x1="40234" y1="60352" x2="50000" y2="74805"/>
                        <a14:backgroundMark x1="58398" y1="62891" x2="63477" y2="66406"/>
                        <a14:backgroundMark x1="81641" y1="58398" x2="83203" y2="89648"/>
                        <a14:backgroundMark x1="26758" y1="25000" x2="22266" y2="49219"/>
                        <a14:backgroundMark x1="71875" y1="19531" x2="70898" y2="39844"/>
                        <a14:backgroundMark x1="78711" y1="24219" x2="78125" y2="54102"/>
                        <a14:backgroundMark x1="86133" y1="54688" x2="70313" y2="36133"/>
                        <a14:backgroundMark x1="4492" y1="89648" x2="83594" y2="90625"/>
                        <a14:backgroundMark x1="12500" y1="77734" x2="18945" y2="91211"/>
                      </a14:backgroundRemoval>
                    </a14:imgEffect>
                  </a14:imgLayer>
                </a14:imgProps>
              </a:ext>
              <a:ext uri="{28A0092B-C50C-407E-A947-70E740481C1C}">
                <a14:useLocalDpi xmlns:a14="http://schemas.microsoft.com/office/drawing/2010/main" val="0"/>
              </a:ext>
            </a:extLst>
          </a:blip>
          <a:srcRect/>
          <a:stretch>
            <a:fillRect/>
          </a:stretch>
        </p:blipFill>
        <p:spPr bwMode="auto">
          <a:xfrm>
            <a:off x="5187091" y="3036635"/>
            <a:ext cx="849184" cy="8491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096000" y="3257904"/>
            <a:ext cx="1399166" cy="584775"/>
          </a:xfrm>
          <a:prstGeom prst="rect">
            <a:avLst/>
          </a:prstGeom>
          <a:noFill/>
        </p:spPr>
        <p:txBody>
          <a:bodyPr wrap="none" rtlCol="0">
            <a:spAutoFit/>
          </a:bodyPr>
          <a:lstStyle/>
          <a:p>
            <a:r>
              <a:rPr lang="en-US" sz="3200" b="1" dirty="0" smtClean="0">
                <a:ln>
                  <a:solidFill>
                    <a:sysClr val="windowText" lastClr="000000"/>
                  </a:solidFill>
                </a:ln>
                <a:solidFill>
                  <a:schemeClr val="accent2"/>
                </a:solidFill>
              </a:rPr>
              <a:t>Beatrix</a:t>
            </a:r>
            <a:endParaRPr lang="en-US" sz="3200" b="1" dirty="0">
              <a:ln>
                <a:solidFill>
                  <a:sysClr val="windowText" lastClr="000000"/>
                </a:solidFill>
              </a:ln>
              <a:solidFill>
                <a:schemeClr val="accent2"/>
              </a:solidFill>
            </a:endParaRPr>
          </a:p>
        </p:txBody>
      </p:sp>
      <p:sp>
        <p:nvSpPr>
          <p:cNvPr id="9" name="TextBox 8"/>
          <p:cNvSpPr txBox="1"/>
          <p:nvPr/>
        </p:nvSpPr>
        <p:spPr>
          <a:xfrm>
            <a:off x="6096000" y="2435415"/>
            <a:ext cx="1306768" cy="584775"/>
          </a:xfrm>
          <a:prstGeom prst="rect">
            <a:avLst/>
          </a:prstGeom>
          <a:noFill/>
        </p:spPr>
        <p:txBody>
          <a:bodyPr wrap="none" rtlCol="0">
            <a:spAutoFit/>
          </a:bodyPr>
          <a:lstStyle/>
          <a:p>
            <a:r>
              <a:rPr lang="en-US" sz="3200" b="1" dirty="0" smtClean="0">
                <a:ln>
                  <a:solidFill>
                    <a:sysClr val="windowText" lastClr="000000"/>
                  </a:solidFill>
                </a:ln>
                <a:solidFill>
                  <a:schemeClr val="accent1"/>
                </a:solidFill>
              </a:rPr>
              <a:t>Arthur</a:t>
            </a:r>
            <a:endParaRPr lang="en-US" sz="3200" b="1" dirty="0">
              <a:ln>
                <a:solidFill>
                  <a:sysClr val="windowText" lastClr="000000"/>
                </a:solidFill>
              </a:ln>
              <a:solidFill>
                <a:schemeClr val="accent1"/>
              </a:solidFill>
            </a:endParaRPr>
          </a:p>
        </p:txBody>
      </p:sp>
      <p:sp>
        <p:nvSpPr>
          <p:cNvPr id="11" name="TextBox 10"/>
          <p:cNvSpPr txBox="1"/>
          <p:nvPr/>
        </p:nvSpPr>
        <p:spPr>
          <a:xfrm>
            <a:off x="6096000" y="4053698"/>
            <a:ext cx="1441420" cy="584775"/>
          </a:xfrm>
          <a:prstGeom prst="rect">
            <a:avLst/>
          </a:prstGeom>
          <a:noFill/>
        </p:spPr>
        <p:txBody>
          <a:bodyPr wrap="none" rtlCol="0">
            <a:spAutoFit/>
          </a:bodyPr>
          <a:lstStyle/>
          <a:p>
            <a:r>
              <a:rPr lang="en-US" sz="3200" b="1" dirty="0" smtClean="0">
                <a:ln>
                  <a:solidFill>
                    <a:sysClr val="windowText" lastClr="000000"/>
                  </a:solidFill>
                </a:ln>
                <a:solidFill>
                  <a:srgbClr val="00B050"/>
                </a:solidFill>
              </a:rPr>
              <a:t>Charles</a:t>
            </a:r>
            <a:endParaRPr lang="en-US" sz="3200" b="1" dirty="0">
              <a:ln>
                <a:solidFill>
                  <a:sysClr val="windowText" lastClr="000000"/>
                </a:solidFill>
              </a:ln>
              <a:solidFill>
                <a:srgbClr val="00B050"/>
              </a:solidFill>
            </a:endParaRPr>
          </a:p>
        </p:txBody>
      </p:sp>
      <p:pic>
        <p:nvPicPr>
          <p:cNvPr id="2054" name="Picture 6" descr="Image result for ma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17719" y="3896958"/>
            <a:ext cx="587928" cy="810935"/>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304800" y="846263"/>
            <a:ext cx="8534400" cy="113346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t>2 of 3. </a:t>
            </a:r>
            <a:r>
              <a:rPr lang="en-US" sz="2400" dirty="0" smtClean="0"/>
              <a:t>If there is a dispute, Charles will break the tie.</a:t>
            </a:r>
          </a:p>
          <a:p>
            <a:r>
              <a:rPr lang="en-US" sz="1100" dirty="0"/>
              <a:t> </a:t>
            </a:r>
            <a:r>
              <a:rPr lang="en-US" sz="2400" dirty="0" smtClean="0"/>
              <a:t/>
            </a:r>
            <a:br>
              <a:rPr lang="en-US" sz="2400" dirty="0" smtClean="0"/>
            </a:br>
            <a:r>
              <a:rPr lang="en-US" sz="2000" dirty="0" smtClean="0"/>
              <a:t>(Unspoken: because Charles will always resolve correctly, there will, in practice, be no disputes, and thus, no need to bother Charles.)</a:t>
            </a:r>
            <a:endParaRPr lang="en-US" sz="2000" dirty="0"/>
          </a:p>
        </p:txBody>
      </p:sp>
      <p:sp>
        <p:nvSpPr>
          <p:cNvPr id="3" name="Multiply 2"/>
          <p:cNvSpPr/>
          <p:nvPr/>
        </p:nvSpPr>
        <p:spPr>
          <a:xfrm>
            <a:off x="4724400" y="3754337"/>
            <a:ext cx="3429000" cy="1167471"/>
          </a:xfrm>
          <a:prstGeom prst="mathMultiply">
            <a:avLst/>
          </a:prstGeom>
          <a:solidFill>
            <a:srgbClr val="C0504D">
              <a:alpha val="69804"/>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7"/>
          <a:stretch>
            <a:fillRect/>
          </a:stretch>
        </p:blipFill>
        <p:spPr>
          <a:xfrm>
            <a:off x="3114600" y="3815769"/>
            <a:ext cx="1980906" cy="840733"/>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8"/>
          <a:stretch>
            <a:fillRect/>
          </a:stretch>
        </p:blipFill>
        <p:spPr>
          <a:xfrm>
            <a:off x="3900103" y="112401"/>
            <a:ext cx="4786697" cy="2300244"/>
          </a:xfrm>
          <a:prstGeom prst="rect">
            <a:avLst/>
          </a:prstGeom>
          <a:ln>
            <a:noFill/>
          </a:ln>
          <a:effectLst>
            <a:outerShdw blurRad="292100" dist="139700" dir="2700000" algn="tl" rotWithShape="0">
              <a:srgbClr val="333333">
                <a:alpha val="65000"/>
              </a:srgbClr>
            </a:outerShdw>
          </a:effectLst>
        </p:spPr>
      </p:pic>
      <p:sp>
        <p:nvSpPr>
          <p:cNvPr id="14" name="Multiply 13"/>
          <p:cNvSpPr/>
          <p:nvPr/>
        </p:nvSpPr>
        <p:spPr>
          <a:xfrm>
            <a:off x="5187091" y="-361922"/>
            <a:ext cx="2209800" cy="1979731"/>
          </a:xfrm>
          <a:prstGeom prst="mathMultiply">
            <a:avLst>
              <a:gd name="adj1" fmla="val 19724"/>
            </a:avLst>
          </a:prstGeom>
          <a:solidFill>
            <a:srgbClr val="C0504D">
              <a:alpha val="69804"/>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9"/>
          <a:stretch>
            <a:fillRect/>
          </a:stretch>
        </p:blipFill>
        <p:spPr>
          <a:xfrm>
            <a:off x="152400" y="1041055"/>
            <a:ext cx="3404995" cy="862428"/>
          </a:xfrm>
          <a:prstGeom prst="rect">
            <a:avLst/>
          </a:prstGeom>
        </p:spPr>
      </p:pic>
    </p:spTree>
    <p:extLst>
      <p:ext uri="{BB962C8B-B14F-4D97-AF65-F5344CB8AC3E}">
        <p14:creationId xmlns:p14="http://schemas.microsoft.com/office/powerpoint/2010/main" val="34627631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dirty="0" smtClean="0"/>
              <a:t>[A]</a:t>
            </a:r>
            <a:r>
              <a:rPr lang="en-US" baseline="0" dirty="0" smtClean="0"/>
              <a:t> </a:t>
            </a:r>
            <a:r>
              <a:rPr lang="en-US" baseline="0" dirty="0" err="1" smtClean="0"/>
              <a:t>Multisignature</a:t>
            </a:r>
            <a:endParaRPr lang="en-US" dirty="0"/>
          </a:p>
        </p:txBody>
      </p:sp>
      <p:pic>
        <p:nvPicPr>
          <p:cNvPr id="4" name="Picture 2" descr="Image result for multisigna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258" y="2190750"/>
            <a:ext cx="4343400" cy="271908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6" name="Picture 2" descr="Image result for person ic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678" r="25052"/>
          <a:stretch/>
        </p:blipFill>
        <p:spPr bwMode="auto">
          <a:xfrm>
            <a:off x="5257800" y="2274635"/>
            <a:ext cx="707767" cy="7539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woman icon"/>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8203" b="94531" l="7813" r="91992">
                        <a14:foregroundMark x1="55859" y1="35352" x2="45898" y2="26758"/>
                        <a14:foregroundMark x1="43555" y1="38281" x2="62305" y2="50586"/>
                        <a14:foregroundMark x1="47656" y1="50000" x2="46680" y2="32227"/>
                        <a14:foregroundMark x1="51367" y1="58008" x2="50977" y2="62500"/>
                        <a14:foregroundMark x1="31250" y1="67969" x2="27734" y2="80859"/>
                        <a14:foregroundMark x1="70703" y1="79688" x2="31055" y2="83203"/>
                        <a14:foregroundMark x1="59766" y1="74805" x2="75195" y2="71484"/>
                        <a14:foregroundMark x1="64844" y1="61133" x2="64844" y2="61133"/>
                        <a14:foregroundMark x1="50000" y1="71289" x2="50000" y2="71289"/>
                        <a14:foregroundMark x1="62500" y1="60352" x2="62500" y2="60352"/>
                        <a14:backgroundMark x1="8984" y1="11523" x2="21289" y2="61914"/>
                        <a14:backgroundMark x1="59375" y1="9961" x2="86133" y2="45117"/>
                        <a14:backgroundMark x1="13281" y1="59570" x2="41016" y2="58984"/>
                        <a14:backgroundMark x1="90039" y1="60938" x2="58008" y2="57617"/>
                        <a14:backgroundMark x1="59766" y1="59570" x2="50586" y2="76953"/>
                        <a14:backgroundMark x1="40234" y1="60352" x2="50000" y2="74805"/>
                        <a14:backgroundMark x1="58398" y1="62891" x2="63477" y2="66406"/>
                        <a14:backgroundMark x1="81641" y1="58398" x2="83203" y2="89648"/>
                        <a14:backgroundMark x1="26758" y1="25000" x2="22266" y2="49219"/>
                        <a14:backgroundMark x1="71875" y1="19531" x2="70898" y2="39844"/>
                        <a14:backgroundMark x1="78711" y1="24219" x2="78125" y2="54102"/>
                        <a14:backgroundMark x1="86133" y1="54688" x2="70313" y2="36133"/>
                        <a14:backgroundMark x1="4492" y1="89648" x2="83594" y2="90625"/>
                        <a14:backgroundMark x1="12500" y1="77734" x2="18945" y2="91211"/>
                      </a14:backgroundRemoval>
                    </a14:imgEffect>
                  </a14:imgLayer>
                </a14:imgProps>
              </a:ext>
              <a:ext uri="{28A0092B-C50C-407E-A947-70E740481C1C}">
                <a14:useLocalDpi xmlns:a14="http://schemas.microsoft.com/office/drawing/2010/main" val="0"/>
              </a:ext>
            </a:extLst>
          </a:blip>
          <a:srcRect/>
          <a:stretch>
            <a:fillRect/>
          </a:stretch>
        </p:blipFill>
        <p:spPr bwMode="auto">
          <a:xfrm>
            <a:off x="5187091" y="3036635"/>
            <a:ext cx="849184" cy="8491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096000" y="3257904"/>
            <a:ext cx="1399166" cy="584775"/>
          </a:xfrm>
          <a:prstGeom prst="rect">
            <a:avLst/>
          </a:prstGeom>
          <a:noFill/>
        </p:spPr>
        <p:txBody>
          <a:bodyPr wrap="none" rtlCol="0">
            <a:spAutoFit/>
          </a:bodyPr>
          <a:lstStyle/>
          <a:p>
            <a:r>
              <a:rPr lang="en-US" sz="3200" b="1" dirty="0" smtClean="0">
                <a:ln>
                  <a:solidFill>
                    <a:sysClr val="windowText" lastClr="000000"/>
                  </a:solidFill>
                </a:ln>
                <a:solidFill>
                  <a:schemeClr val="accent2"/>
                </a:solidFill>
              </a:rPr>
              <a:t>Beatrix</a:t>
            </a:r>
            <a:endParaRPr lang="en-US" sz="3200" b="1" dirty="0">
              <a:ln>
                <a:solidFill>
                  <a:sysClr val="windowText" lastClr="000000"/>
                </a:solidFill>
              </a:ln>
              <a:solidFill>
                <a:schemeClr val="accent2"/>
              </a:solidFill>
            </a:endParaRPr>
          </a:p>
        </p:txBody>
      </p:sp>
      <p:sp>
        <p:nvSpPr>
          <p:cNvPr id="9" name="TextBox 8"/>
          <p:cNvSpPr txBox="1"/>
          <p:nvPr/>
        </p:nvSpPr>
        <p:spPr>
          <a:xfrm>
            <a:off x="6096000" y="2435415"/>
            <a:ext cx="1306768" cy="584775"/>
          </a:xfrm>
          <a:prstGeom prst="rect">
            <a:avLst/>
          </a:prstGeom>
          <a:noFill/>
        </p:spPr>
        <p:txBody>
          <a:bodyPr wrap="none" rtlCol="0">
            <a:spAutoFit/>
          </a:bodyPr>
          <a:lstStyle/>
          <a:p>
            <a:r>
              <a:rPr lang="en-US" sz="3200" b="1" dirty="0" smtClean="0">
                <a:ln>
                  <a:solidFill>
                    <a:sysClr val="windowText" lastClr="000000"/>
                  </a:solidFill>
                </a:ln>
                <a:solidFill>
                  <a:schemeClr val="accent1"/>
                </a:solidFill>
              </a:rPr>
              <a:t>Arthur</a:t>
            </a:r>
            <a:endParaRPr lang="en-US" sz="3200" b="1" dirty="0">
              <a:ln>
                <a:solidFill>
                  <a:sysClr val="windowText" lastClr="000000"/>
                </a:solidFill>
              </a:ln>
              <a:solidFill>
                <a:schemeClr val="accent1"/>
              </a:solidFill>
            </a:endParaRPr>
          </a:p>
        </p:txBody>
      </p:sp>
      <p:sp>
        <p:nvSpPr>
          <p:cNvPr id="11" name="TextBox 10"/>
          <p:cNvSpPr txBox="1"/>
          <p:nvPr/>
        </p:nvSpPr>
        <p:spPr>
          <a:xfrm>
            <a:off x="6096000" y="4053698"/>
            <a:ext cx="1441420" cy="584775"/>
          </a:xfrm>
          <a:prstGeom prst="rect">
            <a:avLst/>
          </a:prstGeom>
          <a:noFill/>
        </p:spPr>
        <p:txBody>
          <a:bodyPr wrap="none" rtlCol="0">
            <a:spAutoFit/>
          </a:bodyPr>
          <a:lstStyle/>
          <a:p>
            <a:r>
              <a:rPr lang="en-US" sz="3200" b="1" dirty="0" smtClean="0">
                <a:ln>
                  <a:solidFill>
                    <a:sysClr val="windowText" lastClr="000000"/>
                  </a:solidFill>
                </a:ln>
                <a:solidFill>
                  <a:srgbClr val="00B050"/>
                </a:solidFill>
              </a:rPr>
              <a:t>Charles</a:t>
            </a:r>
            <a:endParaRPr lang="en-US" sz="3200" b="1" dirty="0">
              <a:ln>
                <a:solidFill>
                  <a:sysClr val="windowText" lastClr="000000"/>
                </a:solidFill>
              </a:ln>
              <a:solidFill>
                <a:srgbClr val="00B050"/>
              </a:solidFill>
            </a:endParaRPr>
          </a:p>
        </p:txBody>
      </p:sp>
      <p:pic>
        <p:nvPicPr>
          <p:cNvPr id="2054" name="Picture 6" descr="Image result for ma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17719" y="3896958"/>
            <a:ext cx="587928" cy="810935"/>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304800" y="846263"/>
            <a:ext cx="8534400" cy="113346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t>2 of 3. </a:t>
            </a:r>
            <a:r>
              <a:rPr lang="en-US" sz="2400" dirty="0" smtClean="0"/>
              <a:t>If there is a dispute, Charles will break the tie.</a:t>
            </a:r>
          </a:p>
          <a:p>
            <a:r>
              <a:rPr lang="en-US" sz="1100" dirty="0"/>
              <a:t> </a:t>
            </a:r>
            <a:r>
              <a:rPr lang="en-US" sz="2400" dirty="0" smtClean="0"/>
              <a:t/>
            </a:r>
            <a:br>
              <a:rPr lang="en-US" sz="2400" dirty="0" smtClean="0"/>
            </a:br>
            <a:r>
              <a:rPr lang="en-US" sz="2000" dirty="0" smtClean="0"/>
              <a:t>(Unspoken: because Charles will always resolve correctly, there will, in practice, be no disputes, and thus, no need to bother Charles.)</a:t>
            </a:r>
            <a:endParaRPr lang="en-US" sz="2000" dirty="0"/>
          </a:p>
        </p:txBody>
      </p:sp>
      <p:pic>
        <p:nvPicPr>
          <p:cNvPr id="13" name="Picture 12"/>
          <p:cNvPicPr>
            <a:picLocks noChangeAspect="1"/>
          </p:cNvPicPr>
          <p:nvPr/>
        </p:nvPicPr>
        <p:blipFill>
          <a:blip r:embed="rId7"/>
          <a:stretch>
            <a:fillRect/>
          </a:stretch>
        </p:blipFill>
        <p:spPr>
          <a:xfrm>
            <a:off x="3900103" y="112401"/>
            <a:ext cx="4786697" cy="2300244"/>
          </a:xfrm>
          <a:prstGeom prst="rect">
            <a:avLst/>
          </a:prstGeom>
          <a:ln>
            <a:noFill/>
          </a:ln>
          <a:effectLst>
            <a:outerShdw blurRad="292100" dist="139700" dir="2700000" algn="tl" rotWithShape="0">
              <a:srgbClr val="333333">
                <a:alpha val="65000"/>
              </a:srgbClr>
            </a:outerShdw>
          </a:effectLst>
        </p:spPr>
      </p:pic>
      <p:sp>
        <p:nvSpPr>
          <p:cNvPr id="14" name="Multiply 13"/>
          <p:cNvSpPr/>
          <p:nvPr/>
        </p:nvSpPr>
        <p:spPr>
          <a:xfrm>
            <a:off x="5187091" y="-361922"/>
            <a:ext cx="2209800" cy="1979731"/>
          </a:xfrm>
          <a:prstGeom prst="mathMultiply">
            <a:avLst>
              <a:gd name="adj1" fmla="val 19724"/>
            </a:avLst>
          </a:prstGeom>
          <a:solidFill>
            <a:srgbClr val="C0504D">
              <a:alpha val="69804"/>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Curved Right Arrow 11"/>
          <p:cNvSpPr/>
          <p:nvPr/>
        </p:nvSpPr>
        <p:spPr>
          <a:xfrm>
            <a:off x="4161235" y="2633211"/>
            <a:ext cx="990600" cy="19837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ounded Rectangle 14"/>
          <p:cNvSpPr/>
          <p:nvPr/>
        </p:nvSpPr>
        <p:spPr>
          <a:xfrm>
            <a:off x="1066800" y="2750694"/>
            <a:ext cx="2867184" cy="1821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Bribe.</a:t>
            </a:r>
          </a:p>
          <a:p>
            <a:pPr algn="ctr"/>
            <a:r>
              <a:rPr lang="en-US" sz="2800" dirty="0" smtClean="0"/>
              <a:t>Arthur can offer Charles up to 1000 quid.</a:t>
            </a:r>
            <a:endParaRPr lang="en-US" dirty="0"/>
          </a:p>
        </p:txBody>
      </p:sp>
    </p:spTree>
    <p:extLst>
      <p:ext uri="{BB962C8B-B14F-4D97-AF65-F5344CB8AC3E}">
        <p14:creationId xmlns:p14="http://schemas.microsoft.com/office/powerpoint/2010/main" val="1804549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dirty="0" smtClean="0"/>
              <a:t>[A]</a:t>
            </a:r>
            <a:r>
              <a:rPr lang="en-US" baseline="0" dirty="0" smtClean="0"/>
              <a:t> </a:t>
            </a:r>
            <a:r>
              <a:rPr lang="en-US" baseline="0" dirty="0" err="1" smtClean="0"/>
              <a:t>Multisignature</a:t>
            </a:r>
            <a:endParaRPr lang="en-US" dirty="0"/>
          </a:p>
        </p:txBody>
      </p:sp>
      <p:pic>
        <p:nvPicPr>
          <p:cNvPr id="4" name="Picture 2" descr="Image result for multisigna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258" y="2190750"/>
            <a:ext cx="4343400" cy="271908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6" name="Picture 2" descr="Image result for person ic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678" r="25052"/>
          <a:stretch/>
        </p:blipFill>
        <p:spPr bwMode="auto">
          <a:xfrm>
            <a:off x="5257800" y="2274635"/>
            <a:ext cx="707767" cy="7539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woman icon"/>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8203" b="94531" l="7813" r="91992">
                        <a14:foregroundMark x1="55859" y1="35352" x2="45898" y2="26758"/>
                        <a14:foregroundMark x1="43555" y1="38281" x2="62305" y2="50586"/>
                        <a14:foregroundMark x1="47656" y1="50000" x2="46680" y2="32227"/>
                        <a14:foregroundMark x1="51367" y1="58008" x2="50977" y2="62500"/>
                        <a14:foregroundMark x1="31250" y1="67969" x2="27734" y2="80859"/>
                        <a14:foregroundMark x1="70703" y1="79688" x2="31055" y2="83203"/>
                        <a14:foregroundMark x1="59766" y1="74805" x2="75195" y2="71484"/>
                        <a14:foregroundMark x1="64844" y1="61133" x2="64844" y2="61133"/>
                        <a14:foregroundMark x1="50000" y1="71289" x2="50000" y2="71289"/>
                        <a14:foregroundMark x1="62500" y1="60352" x2="62500" y2="60352"/>
                        <a14:backgroundMark x1="8984" y1="11523" x2="21289" y2="61914"/>
                        <a14:backgroundMark x1="59375" y1="9961" x2="86133" y2="45117"/>
                        <a14:backgroundMark x1="13281" y1="59570" x2="41016" y2="58984"/>
                        <a14:backgroundMark x1="90039" y1="60938" x2="58008" y2="57617"/>
                        <a14:backgroundMark x1="59766" y1="59570" x2="50586" y2="76953"/>
                        <a14:backgroundMark x1="40234" y1="60352" x2="50000" y2="74805"/>
                        <a14:backgroundMark x1="58398" y1="62891" x2="63477" y2="66406"/>
                        <a14:backgroundMark x1="81641" y1="58398" x2="83203" y2="89648"/>
                        <a14:backgroundMark x1="26758" y1="25000" x2="22266" y2="49219"/>
                        <a14:backgroundMark x1="71875" y1="19531" x2="70898" y2="39844"/>
                        <a14:backgroundMark x1="78711" y1="24219" x2="78125" y2="54102"/>
                        <a14:backgroundMark x1="86133" y1="54688" x2="70313" y2="36133"/>
                        <a14:backgroundMark x1="4492" y1="89648" x2="83594" y2="90625"/>
                        <a14:backgroundMark x1="12500" y1="77734" x2="18945" y2="91211"/>
                      </a14:backgroundRemoval>
                    </a14:imgEffect>
                  </a14:imgLayer>
                </a14:imgProps>
              </a:ext>
              <a:ext uri="{28A0092B-C50C-407E-A947-70E740481C1C}">
                <a14:useLocalDpi xmlns:a14="http://schemas.microsoft.com/office/drawing/2010/main" val="0"/>
              </a:ext>
            </a:extLst>
          </a:blip>
          <a:srcRect/>
          <a:stretch>
            <a:fillRect/>
          </a:stretch>
        </p:blipFill>
        <p:spPr bwMode="auto">
          <a:xfrm>
            <a:off x="5187091" y="3036635"/>
            <a:ext cx="849184" cy="8491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096000" y="3257904"/>
            <a:ext cx="1399166" cy="584775"/>
          </a:xfrm>
          <a:prstGeom prst="rect">
            <a:avLst/>
          </a:prstGeom>
          <a:noFill/>
        </p:spPr>
        <p:txBody>
          <a:bodyPr wrap="none" rtlCol="0">
            <a:spAutoFit/>
          </a:bodyPr>
          <a:lstStyle/>
          <a:p>
            <a:r>
              <a:rPr lang="en-US" sz="3200" b="1" dirty="0" smtClean="0">
                <a:ln>
                  <a:solidFill>
                    <a:sysClr val="windowText" lastClr="000000"/>
                  </a:solidFill>
                </a:ln>
                <a:solidFill>
                  <a:schemeClr val="accent2"/>
                </a:solidFill>
              </a:rPr>
              <a:t>Beatrix</a:t>
            </a:r>
            <a:endParaRPr lang="en-US" sz="3200" b="1" dirty="0">
              <a:ln>
                <a:solidFill>
                  <a:sysClr val="windowText" lastClr="000000"/>
                </a:solidFill>
              </a:ln>
              <a:solidFill>
                <a:schemeClr val="accent2"/>
              </a:solidFill>
            </a:endParaRPr>
          </a:p>
        </p:txBody>
      </p:sp>
      <p:sp>
        <p:nvSpPr>
          <p:cNvPr id="9" name="TextBox 8"/>
          <p:cNvSpPr txBox="1"/>
          <p:nvPr/>
        </p:nvSpPr>
        <p:spPr>
          <a:xfrm>
            <a:off x="6096000" y="2435415"/>
            <a:ext cx="1306768" cy="584775"/>
          </a:xfrm>
          <a:prstGeom prst="rect">
            <a:avLst/>
          </a:prstGeom>
          <a:noFill/>
        </p:spPr>
        <p:txBody>
          <a:bodyPr wrap="none" rtlCol="0">
            <a:spAutoFit/>
          </a:bodyPr>
          <a:lstStyle/>
          <a:p>
            <a:r>
              <a:rPr lang="en-US" sz="3200" b="1" dirty="0" smtClean="0">
                <a:ln>
                  <a:solidFill>
                    <a:sysClr val="windowText" lastClr="000000"/>
                  </a:solidFill>
                </a:ln>
                <a:solidFill>
                  <a:schemeClr val="accent1"/>
                </a:solidFill>
              </a:rPr>
              <a:t>Arthur</a:t>
            </a:r>
            <a:endParaRPr lang="en-US" sz="3200" b="1" dirty="0">
              <a:ln>
                <a:solidFill>
                  <a:sysClr val="windowText" lastClr="000000"/>
                </a:solidFill>
              </a:ln>
              <a:solidFill>
                <a:schemeClr val="accent1"/>
              </a:solidFill>
            </a:endParaRPr>
          </a:p>
        </p:txBody>
      </p:sp>
      <p:sp>
        <p:nvSpPr>
          <p:cNvPr id="11" name="TextBox 10"/>
          <p:cNvSpPr txBox="1"/>
          <p:nvPr/>
        </p:nvSpPr>
        <p:spPr>
          <a:xfrm>
            <a:off x="6096000" y="4053698"/>
            <a:ext cx="1441420" cy="584775"/>
          </a:xfrm>
          <a:prstGeom prst="rect">
            <a:avLst/>
          </a:prstGeom>
          <a:noFill/>
        </p:spPr>
        <p:txBody>
          <a:bodyPr wrap="none" rtlCol="0">
            <a:spAutoFit/>
          </a:bodyPr>
          <a:lstStyle/>
          <a:p>
            <a:r>
              <a:rPr lang="en-US" sz="3200" b="1" dirty="0" smtClean="0">
                <a:ln>
                  <a:solidFill>
                    <a:sysClr val="windowText" lastClr="000000"/>
                  </a:solidFill>
                </a:ln>
                <a:solidFill>
                  <a:srgbClr val="00B050"/>
                </a:solidFill>
              </a:rPr>
              <a:t>Charles</a:t>
            </a:r>
            <a:endParaRPr lang="en-US" sz="3200" b="1" dirty="0">
              <a:ln>
                <a:solidFill>
                  <a:sysClr val="windowText" lastClr="000000"/>
                </a:solidFill>
              </a:ln>
              <a:solidFill>
                <a:srgbClr val="00B050"/>
              </a:solidFill>
            </a:endParaRPr>
          </a:p>
        </p:txBody>
      </p:sp>
      <p:pic>
        <p:nvPicPr>
          <p:cNvPr id="2054" name="Picture 6" descr="Image result for ma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17719" y="3896958"/>
            <a:ext cx="587928" cy="810935"/>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304800" y="846263"/>
            <a:ext cx="8534400" cy="113346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t>2 of 3. </a:t>
            </a:r>
            <a:r>
              <a:rPr lang="en-US" sz="2400" dirty="0" smtClean="0"/>
              <a:t>If there is a dispute, Charles will break the tie.</a:t>
            </a:r>
          </a:p>
          <a:p>
            <a:r>
              <a:rPr lang="en-US" sz="1100" dirty="0"/>
              <a:t> </a:t>
            </a:r>
            <a:r>
              <a:rPr lang="en-US" sz="2400" dirty="0" smtClean="0"/>
              <a:t/>
            </a:r>
            <a:br>
              <a:rPr lang="en-US" sz="2400" dirty="0" smtClean="0"/>
            </a:br>
            <a:r>
              <a:rPr lang="en-US" sz="2000" dirty="0" smtClean="0"/>
              <a:t>(Unspoken: because Charles will always resolve correctly, there will, in practice, be no disputes, and thus, no need to bother Charles.)</a:t>
            </a:r>
            <a:endParaRPr lang="en-US" sz="2000" dirty="0"/>
          </a:p>
        </p:txBody>
      </p:sp>
      <p:pic>
        <p:nvPicPr>
          <p:cNvPr id="13" name="Picture 12"/>
          <p:cNvPicPr>
            <a:picLocks noChangeAspect="1"/>
          </p:cNvPicPr>
          <p:nvPr/>
        </p:nvPicPr>
        <p:blipFill>
          <a:blip r:embed="rId7"/>
          <a:stretch>
            <a:fillRect/>
          </a:stretch>
        </p:blipFill>
        <p:spPr>
          <a:xfrm>
            <a:off x="3900103" y="112401"/>
            <a:ext cx="4786697" cy="2300244"/>
          </a:xfrm>
          <a:prstGeom prst="rect">
            <a:avLst/>
          </a:prstGeom>
          <a:ln>
            <a:noFill/>
          </a:ln>
          <a:effectLst>
            <a:outerShdw blurRad="292100" dist="139700" dir="2700000" algn="tl" rotWithShape="0">
              <a:srgbClr val="333333">
                <a:alpha val="65000"/>
              </a:srgbClr>
            </a:outerShdw>
          </a:effectLst>
        </p:spPr>
      </p:pic>
      <p:sp>
        <p:nvSpPr>
          <p:cNvPr id="14" name="Multiply 13"/>
          <p:cNvSpPr/>
          <p:nvPr/>
        </p:nvSpPr>
        <p:spPr>
          <a:xfrm>
            <a:off x="5187091" y="-361922"/>
            <a:ext cx="2209800" cy="1979731"/>
          </a:xfrm>
          <a:prstGeom prst="mathMultiply">
            <a:avLst>
              <a:gd name="adj1" fmla="val 19724"/>
            </a:avLst>
          </a:prstGeom>
          <a:solidFill>
            <a:srgbClr val="C0504D">
              <a:alpha val="69804"/>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Curved Right Arrow 11"/>
          <p:cNvSpPr/>
          <p:nvPr/>
        </p:nvSpPr>
        <p:spPr>
          <a:xfrm>
            <a:off x="4161235" y="2633211"/>
            <a:ext cx="990600" cy="19837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p:cNvSpPr/>
          <p:nvPr/>
        </p:nvSpPr>
        <p:spPr>
          <a:xfrm>
            <a:off x="1066800" y="2750694"/>
            <a:ext cx="2867184" cy="1821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Bribe.</a:t>
            </a:r>
          </a:p>
          <a:p>
            <a:pPr algn="ctr"/>
            <a:r>
              <a:rPr lang="en-US" sz="2800" dirty="0" smtClean="0"/>
              <a:t>Arthur can offer Charles up to 1000 quid.</a:t>
            </a:r>
            <a:endParaRPr lang="en-US" dirty="0"/>
          </a:p>
        </p:txBody>
      </p:sp>
      <p:sp>
        <p:nvSpPr>
          <p:cNvPr id="3" name="Rectangle 2"/>
          <p:cNvSpPr/>
          <p:nvPr/>
        </p:nvSpPr>
        <p:spPr>
          <a:xfrm>
            <a:off x="457200" y="666751"/>
            <a:ext cx="7619999" cy="39050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Charlies “theft” decision is worth </a:t>
            </a:r>
            <a:r>
              <a:rPr lang="en-US" sz="2000" dirty="0" smtClean="0"/>
              <a:t>1000 quid. This is inherent to the oracle problem -- an </a:t>
            </a:r>
            <a:r>
              <a:rPr lang="en-US" sz="2000" b="1" i="1" u="sng" dirty="0" smtClean="0"/>
              <a:t>opportunity cost of theft</a:t>
            </a:r>
            <a:r>
              <a:rPr lang="en-US" sz="2000" dirty="0" smtClean="0"/>
              <a:t> equal, at least, to the amount of money controlled by the oracle.</a:t>
            </a:r>
          </a:p>
          <a:p>
            <a:pPr algn="ctr"/>
            <a:endParaRPr lang="en-US" sz="2000" b="1" i="1" u="sng" dirty="0"/>
          </a:p>
          <a:p>
            <a:pPr algn="ctr"/>
            <a:r>
              <a:rPr lang="en-US" sz="2000" dirty="0" smtClean="0"/>
              <a:t>The </a:t>
            </a:r>
            <a:r>
              <a:rPr lang="en-US" sz="2000" dirty="0" err="1" smtClean="0"/>
              <a:t>multisignature</a:t>
            </a:r>
            <a:r>
              <a:rPr lang="en-US" sz="2000" dirty="0" smtClean="0"/>
              <a:t> “solution” is to transfer that burden from Arthur (its origin) to Charlie, and simply hope that Charlie and Arthur cannot coordinate.</a:t>
            </a:r>
          </a:p>
          <a:p>
            <a:pPr algn="ctr"/>
            <a:endParaRPr lang="en-US" sz="2000" i="1" dirty="0"/>
          </a:p>
          <a:p>
            <a:pPr algn="ctr"/>
            <a:r>
              <a:rPr lang="en-US" sz="2000" dirty="0" smtClean="0"/>
              <a:t>(The oracle problem is </a:t>
            </a:r>
            <a:r>
              <a:rPr lang="en-US" sz="2000" dirty="0" smtClean="0">
                <a:sym typeface="Wingdings" panose="05000000000000000000" pitchFamily="2" charset="2"/>
              </a:rPr>
              <a:t> </a:t>
            </a:r>
            <a:r>
              <a:rPr lang="en-US" sz="2000" dirty="0" smtClean="0"/>
              <a:t>how we manage this cost.)</a:t>
            </a:r>
            <a:endParaRPr lang="en-US" sz="2000" dirty="0"/>
          </a:p>
        </p:txBody>
      </p:sp>
    </p:spTree>
    <p:extLst>
      <p:ext uri="{BB962C8B-B14F-4D97-AF65-F5344CB8AC3E}">
        <p14:creationId xmlns:p14="http://schemas.microsoft.com/office/powerpoint/2010/main" val="257895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2212963"/>
            <a:ext cx="1905000" cy="1344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0870" y="941071"/>
            <a:ext cx="1905000" cy="1344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2014" y="113523"/>
            <a:ext cx="8847573" cy="857250"/>
          </a:xfrm>
        </p:spPr>
        <p:txBody>
          <a:bodyPr>
            <a:normAutofit/>
          </a:bodyPr>
          <a:lstStyle/>
          <a:p>
            <a:r>
              <a:rPr lang="en-US" sz="4000" dirty="0" smtClean="0"/>
              <a:t>[B] “Competing” Reporters</a:t>
            </a:r>
            <a:endParaRPr lang="en-US" dirty="0"/>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8600" y="1891313"/>
            <a:ext cx="1905000" cy="1344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62856" y="3816283"/>
            <a:ext cx="8556731" cy="1200329"/>
          </a:xfrm>
          <a:prstGeom prst="rect">
            <a:avLst/>
          </a:prstGeom>
          <a:noFill/>
        </p:spPr>
        <p:txBody>
          <a:bodyPr wrap="square" rtlCol="0">
            <a:spAutoFit/>
          </a:bodyPr>
          <a:lstStyle/>
          <a:p>
            <a:pPr marL="342900" indent="-342900">
              <a:buFont typeface="+mj-lt"/>
              <a:buAutoNum type="arabicPeriod"/>
            </a:pPr>
            <a:r>
              <a:rPr lang="en-US" dirty="0" smtClean="0"/>
              <a:t>Give up on identity: </a:t>
            </a:r>
            <a:r>
              <a:rPr lang="en-US" b="1" u="sng" dirty="0" smtClean="0"/>
              <a:t>abstracts the identities</a:t>
            </a:r>
            <a:r>
              <a:rPr lang="en-US" b="1" dirty="0" smtClean="0"/>
              <a:t> </a:t>
            </a:r>
            <a:r>
              <a:rPr lang="en-US" dirty="0" smtClean="0"/>
              <a:t>into roles (users and reporters).</a:t>
            </a:r>
          </a:p>
          <a:p>
            <a:pPr marL="342900" indent="-342900">
              <a:buFont typeface="+mj-lt"/>
              <a:buAutoNum type="arabicPeriod"/>
            </a:pPr>
            <a:r>
              <a:rPr lang="en-US" dirty="0" smtClean="0"/>
              <a:t>Reporters collect </a:t>
            </a:r>
            <a:r>
              <a:rPr lang="en-US" b="1" u="sng" dirty="0" smtClean="0"/>
              <a:t>fees on an ongoing basis</a:t>
            </a:r>
            <a:r>
              <a:rPr lang="en-US" dirty="0" smtClean="0"/>
              <a:t> </a:t>
            </a:r>
            <a:r>
              <a:rPr lang="en-US" dirty="0" smtClean="0"/>
              <a:t>(per report, per …). </a:t>
            </a:r>
            <a:endParaRPr lang="en-US" dirty="0"/>
          </a:p>
          <a:p>
            <a:pPr marL="342900" indent="-342900">
              <a:buFont typeface="+mj-lt"/>
              <a:buAutoNum type="arabicPeriod"/>
            </a:pPr>
            <a:r>
              <a:rPr lang="en-US" dirty="0" smtClean="0"/>
              <a:t>User </a:t>
            </a:r>
            <a:r>
              <a:rPr lang="en-US" dirty="0" smtClean="0"/>
              <a:t>can choose </a:t>
            </a:r>
            <a:r>
              <a:rPr lang="en-US" dirty="0" smtClean="0"/>
              <a:t>their reporter: </a:t>
            </a:r>
            <a:r>
              <a:rPr lang="en-US" dirty="0" smtClean="0"/>
              <a:t>competitive marketplace provides </a:t>
            </a:r>
            <a:r>
              <a:rPr lang="en-US" b="1" u="sng" dirty="0" smtClean="0"/>
              <a:t>incentive </a:t>
            </a:r>
            <a:r>
              <a:rPr lang="en-US" b="1" u="sng" dirty="0"/>
              <a:t>to </a:t>
            </a:r>
            <a:r>
              <a:rPr lang="en-US" b="1" u="sng" dirty="0" smtClean="0"/>
              <a:t>get-and-keep a good </a:t>
            </a:r>
            <a:r>
              <a:rPr lang="en-US" b="1" u="sng" dirty="0"/>
              <a:t>reputation</a:t>
            </a:r>
            <a:r>
              <a:rPr lang="en-US" dirty="0" smtClean="0"/>
              <a:t>. </a:t>
            </a:r>
            <a:r>
              <a:rPr lang="en-US" dirty="0" smtClean="0"/>
              <a:t>Bad reputation </a:t>
            </a:r>
            <a:r>
              <a:rPr lang="en-US" dirty="0" smtClean="0"/>
              <a:t>= no longer chosen = </a:t>
            </a:r>
            <a:r>
              <a:rPr lang="en-US" b="1" u="sng" dirty="0" smtClean="0"/>
              <a:t>loses ongoing fees</a:t>
            </a:r>
            <a:r>
              <a:rPr lang="en-US" dirty="0" smtClean="0"/>
              <a:t>.</a:t>
            </a:r>
          </a:p>
        </p:txBody>
      </p:sp>
      <p:pic>
        <p:nvPicPr>
          <p:cNvPr id="2058" name="Picture 10" descr="http://www.cloudteacher.net/assets/uploads/files/27840-computer-user-iconibm-lotus-symphony---gallery--user-icon-in-orange-t4ml2pq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 y="1485900"/>
            <a:ext cx="2186388" cy="143589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293595" y="3171881"/>
            <a:ext cx="1497606" cy="400110"/>
          </a:xfrm>
          <a:prstGeom prst="rect">
            <a:avLst/>
          </a:prstGeom>
          <a:noFill/>
        </p:spPr>
        <p:txBody>
          <a:bodyPr wrap="square" rtlCol="0">
            <a:spAutoFit/>
          </a:bodyPr>
          <a:lstStyle/>
          <a:p>
            <a:pPr algn="ctr"/>
            <a:r>
              <a:rPr lang="en-US" sz="2000" b="1" dirty="0" smtClean="0">
                <a:solidFill>
                  <a:schemeClr val="accent2">
                    <a:lumMod val="75000"/>
                  </a:schemeClr>
                </a:solidFill>
              </a:rPr>
              <a:t>Reporter</a:t>
            </a:r>
            <a:r>
              <a:rPr lang="en-US" sz="2000" b="1" dirty="0" smtClean="0">
                <a:solidFill>
                  <a:schemeClr val="accent2">
                    <a:lumMod val="75000"/>
                  </a:schemeClr>
                </a:solidFill>
              </a:rPr>
              <a:t> </a:t>
            </a:r>
            <a:r>
              <a:rPr lang="en-US" sz="2000" b="1" dirty="0" smtClean="0">
                <a:solidFill>
                  <a:schemeClr val="accent2">
                    <a:lumMod val="75000"/>
                  </a:schemeClr>
                </a:solidFill>
              </a:rPr>
              <a:t>2</a:t>
            </a:r>
            <a:endParaRPr lang="en-US" sz="2000" b="1" dirty="0">
              <a:solidFill>
                <a:schemeClr val="accent2">
                  <a:lumMod val="75000"/>
                </a:schemeClr>
              </a:solidFill>
            </a:endParaRPr>
          </a:p>
        </p:txBody>
      </p:sp>
      <p:sp>
        <p:nvSpPr>
          <p:cNvPr id="15" name="TextBox 14"/>
          <p:cNvSpPr txBox="1"/>
          <p:nvPr/>
        </p:nvSpPr>
        <p:spPr>
          <a:xfrm>
            <a:off x="6805411" y="3457005"/>
            <a:ext cx="1400577" cy="400110"/>
          </a:xfrm>
          <a:prstGeom prst="rect">
            <a:avLst/>
          </a:prstGeom>
          <a:noFill/>
        </p:spPr>
        <p:txBody>
          <a:bodyPr wrap="square" rtlCol="0">
            <a:spAutoFit/>
          </a:bodyPr>
          <a:lstStyle/>
          <a:p>
            <a:pPr algn="ctr"/>
            <a:r>
              <a:rPr lang="en-US" sz="2000" b="1" dirty="0" smtClean="0">
                <a:solidFill>
                  <a:schemeClr val="accent3">
                    <a:lumMod val="50000"/>
                  </a:schemeClr>
                </a:solidFill>
              </a:rPr>
              <a:t>Reporter 3</a:t>
            </a:r>
            <a:endParaRPr lang="en-US" sz="2000" b="1" dirty="0">
              <a:solidFill>
                <a:schemeClr val="accent3">
                  <a:lumMod val="50000"/>
                </a:schemeClr>
              </a:solidFill>
            </a:endParaRPr>
          </a:p>
        </p:txBody>
      </p:sp>
      <p:sp>
        <p:nvSpPr>
          <p:cNvPr id="16" name="TextBox 15"/>
          <p:cNvSpPr txBox="1"/>
          <p:nvPr/>
        </p:nvSpPr>
        <p:spPr>
          <a:xfrm>
            <a:off x="5629276" y="1847525"/>
            <a:ext cx="1332966" cy="400110"/>
          </a:xfrm>
          <a:prstGeom prst="rect">
            <a:avLst/>
          </a:prstGeom>
          <a:noFill/>
        </p:spPr>
        <p:txBody>
          <a:bodyPr wrap="square" rtlCol="0">
            <a:spAutoFit/>
          </a:bodyPr>
          <a:lstStyle/>
          <a:p>
            <a:pPr algn="ctr"/>
            <a:r>
              <a:rPr lang="en-US" sz="2000" b="1" dirty="0" smtClean="0">
                <a:solidFill>
                  <a:schemeClr val="bg1">
                    <a:lumMod val="85000"/>
                  </a:schemeClr>
                </a:solidFill>
              </a:rPr>
              <a:t>Reporter 1</a:t>
            </a:r>
            <a:endParaRPr lang="en-US" sz="2000" b="1" dirty="0">
              <a:solidFill>
                <a:schemeClr val="bg1">
                  <a:lumMod val="85000"/>
                </a:schemeClr>
              </a:solidFill>
            </a:endParaRPr>
          </a:p>
        </p:txBody>
      </p:sp>
      <p:cxnSp>
        <p:nvCxnSpPr>
          <p:cNvPr id="7" name="Straight Arrow Connector 6"/>
          <p:cNvCxnSpPr>
            <a:stCxn id="2058" idx="3"/>
          </p:cNvCxnSpPr>
          <p:nvPr/>
        </p:nvCxnSpPr>
        <p:spPr>
          <a:xfrm flipV="1">
            <a:off x="2948388" y="1543050"/>
            <a:ext cx="2538012" cy="660797"/>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058" idx="3"/>
          </p:cNvCxnSpPr>
          <p:nvPr/>
        </p:nvCxnSpPr>
        <p:spPr>
          <a:xfrm>
            <a:off x="2948388" y="2203848"/>
            <a:ext cx="1345206" cy="82153"/>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58" idx="3"/>
          </p:cNvCxnSpPr>
          <p:nvPr/>
        </p:nvCxnSpPr>
        <p:spPr>
          <a:xfrm>
            <a:off x="2948388" y="2203847"/>
            <a:ext cx="3300012" cy="717947"/>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40244" y="1175652"/>
            <a:ext cx="3402154" cy="584775"/>
          </a:xfrm>
          <a:prstGeom prst="rect">
            <a:avLst/>
          </a:prstGeom>
          <a:noFill/>
        </p:spPr>
        <p:txBody>
          <a:bodyPr wrap="square" rtlCol="0">
            <a:spAutoFit/>
          </a:bodyPr>
          <a:lstStyle/>
          <a:p>
            <a:r>
              <a:rPr lang="en-US" sz="3200" b="1" dirty="0" smtClean="0">
                <a:solidFill>
                  <a:schemeClr val="bg1">
                    <a:lumMod val="50000"/>
                  </a:schemeClr>
                </a:solidFill>
              </a:rPr>
              <a:t>User Chooses One </a:t>
            </a:r>
            <a:endParaRPr lang="en-US" sz="6600" b="1" dirty="0">
              <a:solidFill>
                <a:schemeClr val="bg1">
                  <a:lumMod val="50000"/>
                </a:schemeClr>
              </a:solidFill>
            </a:endParaRPr>
          </a:p>
        </p:txBody>
      </p:sp>
      <p:sp>
        <p:nvSpPr>
          <p:cNvPr id="26" name="TextBox 25"/>
          <p:cNvSpPr txBox="1"/>
          <p:nvPr/>
        </p:nvSpPr>
        <p:spPr>
          <a:xfrm>
            <a:off x="1085851" y="2728867"/>
            <a:ext cx="1076325" cy="400110"/>
          </a:xfrm>
          <a:prstGeom prst="rect">
            <a:avLst/>
          </a:prstGeom>
          <a:noFill/>
        </p:spPr>
        <p:txBody>
          <a:bodyPr wrap="square" rtlCol="0">
            <a:spAutoFit/>
          </a:bodyPr>
          <a:lstStyle/>
          <a:p>
            <a:pPr algn="ctr"/>
            <a:r>
              <a:rPr lang="en-US" sz="2000" b="1" dirty="0" smtClean="0">
                <a:solidFill>
                  <a:schemeClr val="bg1">
                    <a:lumMod val="50000"/>
                  </a:schemeClr>
                </a:solidFill>
              </a:rPr>
              <a:t>User(s)</a:t>
            </a:r>
            <a:endParaRPr lang="en-US" sz="2000" b="1" dirty="0">
              <a:solidFill>
                <a:schemeClr val="bg1">
                  <a:lumMod val="50000"/>
                </a:schemeClr>
              </a:solidFill>
            </a:endParaRPr>
          </a:p>
        </p:txBody>
      </p:sp>
      <p:pic>
        <p:nvPicPr>
          <p:cNvPr id="21" name="Picture 4" descr="Image result for woman icon"/>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8203" b="94531" l="7813" r="91992">
                        <a14:foregroundMark x1="55859" y1="35352" x2="45898" y2="26758"/>
                        <a14:foregroundMark x1="43555" y1="38281" x2="62305" y2="50586"/>
                        <a14:foregroundMark x1="47656" y1="50000" x2="46680" y2="32227"/>
                        <a14:foregroundMark x1="51367" y1="58008" x2="50977" y2="62500"/>
                        <a14:foregroundMark x1="31250" y1="67969" x2="27734" y2="80859"/>
                        <a14:foregroundMark x1="70703" y1="79688" x2="31055" y2="83203"/>
                        <a14:foregroundMark x1="59766" y1="74805" x2="75195" y2="71484"/>
                        <a14:foregroundMark x1="64844" y1="61133" x2="64844" y2="61133"/>
                        <a14:foregroundMark x1="50000" y1="71289" x2="50000" y2="71289"/>
                        <a14:foregroundMark x1="62500" y1="60352" x2="62500" y2="60352"/>
                        <a14:backgroundMark x1="8984" y1="11523" x2="21289" y2="61914"/>
                        <a14:backgroundMark x1="59375" y1="9961" x2="86133" y2="45117"/>
                        <a14:backgroundMark x1="13281" y1="59570" x2="41016" y2="58984"/>
                        <a14:backgroundMark x1="90039" y1="60938" x2="58008" y2="57617"/>
                        <a14:backgroundMark x1="59766" y1="59570" x2="50586" y2="76953"/>
                        <a14:backgroundMark x1="40234" y1="60352" x2="50000" y2="74805"/>
                        <a14:backgroundMark x1="58398" y1="62891" x2="63477" y2="66406"/>
                        <a14:backgroundMark x1="81641" y1="58398" x2="83203" y2="89648"/>
                        <a14:backgroundMark x1="26758" y1="25000" x2="22266" y2="49219"/>
                        <a14:backgroundMark x1="71875" y1="19531" x2="70898" y2="39844"/>
                        <a14:backgroundMark x1="78711" y1="24219" x2="78125" y2="54102"/>
                        <a14:backgroundMark x1="86133" y1="54688" x2="70313" y2="36133"/>
                        <a14:backgroundMark x1="4492" y1="89648" x2="83594" y2="90625"/>
                        <a14:backgroundMark x1="12500" y1="77734" x2="18945" y2="91211"/>
                      </a14:backgroundRemoval>
                    </a14:imgEffect>
                  </a14:imgLayer>
                </a14:imgProps>
              </a:ext>
              <a:ext uri="{28A0092B-C50C-407E-A947-70E740481C1C}">
                <a14:useLocalDpi xmlns:a14="http://schemas.microsoft.com/office/drawing/2010/main" val="0"/>
              </a:ext>
            </a:extLst>
          </a:blip>
          <a:srcRect/>
          <a:stretch>
            <a:fillRect/>
          </a:stretch>
        </p:blipFill>
        <p:spPr bwMode="auto">
          <a:xfrm>
            <a:off x="2338766" y="2699327"/>
            <a:ext cx="878335" cy="87833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Image result for woman icon"/>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8203" b="94531" l="7813" r="91992">
                        <a14:foregroundMark x1="55859" y1="35352" x2="45898" y2="26758"/>
                        <a14:foregroundMark x1="43555" y1="38281" x2="62305" y2="50586"/>
                        <a14:foregroundMark x1="47656" y1="50000" x2="46680" y2="32227"/>
                        <a14:foregroundMark x1="51367" y1="58008" x2="50977" y2="62500"/>
                        <a14:foregroundMark x1="31250" y1="67969" x2="27734" y2="80859"/>
                        <a14:foregroundMark x1="70703" y1="79688" x2="31055" y2="83203"/>
                        <a14:foregroundMark x1="59766" y1="74805" x2="75195" y2="71484"/>
                        <a14:foregroundMark x1="64844" y1="61133" x2="64844" y2="61133"/>
                        <a14:foregroundMark x1="50000" y1="71289" x2="50000" y2="71289"/>
                        <a14:foregroundMark x1="62500" y1="60352" x2="62500" y2="60352"/>
                        <a14:backgroundMark x1="8984" y1="11523" x2="21289" y2="61914"/>
                        <a14:backgroundMark x1="59375" y1="9961" x2="86133" y2="45117"/>
                        <a14:backgroundMark x1="13281" y1="59570" x2="41016" y2="58984"/>
                        <a14:backgroundMark x1="90039" y1="60938" x2="58008" y2="57617"/>
                        <a14:backgroundMark x1="59766" y1="59570" x2="50586" y2="76953"/>
                        <a14:backgroundMark x1="40234" y1="60352" x2="50000" y2="74805"/>
                        <a14:backgroundMark x1="58398" y1="62891" x2="63477" y2="66406"/>
                        <a14:backgroundMark x1="81641" y1="58398" x2="83203" y2="89648"/>
                        <a14:backgroundMark x1="26758" y1="25000" x2="22266" y2="49219"/>
                        <a14:backgroundMark x1="71875" y1="19531" x2="70898" y2="39844"/>
                        <a14:backgroundMark x1="78711" y1="24219" x2="78125" y2="54102"/>
                        <a14:backgroundMark x1="86133" y1="54688" x2="70313" y2="36133"/>
                        <a14:backgroundMark x1="4492" y1="89648" x2="83594" y2="90625"/>
                        <a14:backgroundMark x1="12500" y1="77734" x2="18945" y2="91211"/>
                      </a14:backgroundRemoval>
                    </a14:imgEffect>
                  </a14:imgLayer>
                </a14:imgProps>
              </a:ext>
              <a:ext uri="{28A0092B-C50C-407E-A947-70E740481C1C}">
                <a14:useLocalDpi xmlns:a14="http://schemas.microsoft.com/office/drawing/2010/main" val="0"/>
              </a:ext>
            </a:extLst>
          </a:blip>
          <a:srcRect/>
          <a:stretch>
            <a:fillRect/>
          </a:stretch>
        </p:blipFill>
        <p:spPr bwMode="auto">
          <a:xfrm>
            <a:off x="2883952" y="2812925"/>
            <a:ext cx="878335" cy="87833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Image result for woman icon"/>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8203" b="94531" l="7813" r="91992">
                        <a14:foregroundMark x1="55859" y1="35352" x2="45898" y2="26758"/>
                        <a14:foregroundMark x1="43555" y1="38281" x2="62305" y2="50586"/>
                        <a14:foregroundMark x1="47656" y1="50000" x2="46680" y2="32227"/>
                        <a14:foregroundMark x1="51367" y1="58008" x2="50977" y2="62500"/>
                        <a14:foregroundMark x1="31250" y1="67969" x2="27734" y2="80859"/>
                        <a14:foregroundMark x1="70703" y1="79688" x2="31055" y2="83203"/>
                        <a14:foregroundMark x1="59766" y1="74805" x2="75195" y2="71484"/>
                        <a14:foregroundMark x1="64844" y1="61133" x2="64844" y2="61133"/>
                        <a14:foregroundMark x1="50000" y1="71289" x2="50000" y2="71289"/>
                        <a14:foregroundMark x1="62500" y1="60352" x2="62500" y2="60352"/>
                        <a14:backgroundMark x1="8984" y1="11523" x2="21289" y2="61914"/>
                        <a14:backgroundMark x1="59375" y1="9961" x2="86133" y2="45117"/>
                        <a14:backgroundMark x1="13281" y1="59570" x2="41016" y2="58984"/>
                        <a14:backgroundMark x1="90039" y1="60938" x2="58008" y2="57617"/>
                        <a14:backgroundMark x1="59766" y1="59570" x2="50586" y2="76953"/>
                        <a14:backgroundMark x1="40234" y1="60352" x2="50000" y2="74805"/>
                        <a14:backgroundMark x1="58398" y1="62891" x2="63477" y2="66406"/>
                        <a14:backgroundMark x1="81641" y1="58398" x2="83203" y2="89648"/>
                        <a14:backgroundMark x1="26758" y1="25000" x2="22266" y2="49219"/>
                        <a14:backgroundMark x1="71875" y1="19531" x2="70898" y2="39844"/>
                        <a14:backgroundMark x1="78711" y1="24219" x2="78125" y2="54102"/>
                        <a14:backgroundMark x1="86133" y1="54688" x2="70313" y2="36133"/>
                        <a14:backgroundMark x1="4492" y1="89648" x2="83594" y2="90625"/>
                        <a14:backgroundMark x1="12500" y1="77734" x2="18945" y2="91211"/>
                      </a14:backgroundRemoval>
                    </a14:imgEffect>
                  </a14:imgLayer>
                </a14:imgProps>
              </a:ext>
              <a:ext uri="{28A0092B-C50C-407E-A947-70E740481C1C}">
                <a14:useLocalDpi xmlns:a14="http://schemas.microsoft.com/office/drawing/2010/main" val="0"/>
              </a:ext>
            </a:extLst>
          </a:blip>
          <a:srcRect/>
          <a:stretch>
            <a:fillRect/>
          </a:stretch>
        </p:blipFill>
        <p:spPr bwMode="auto">
          <a:xfrm>
            <a:off x="1719181" y="2778725"/>
            <a:ext cx="878335" cy="878335"/>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p:cNvCxnSpPr/>
          <p:nvPr/>
        </p:nvCxnSpPr>
        <p:spPr>
          <a:xfrm flipV="1">
            <a:off x="2412646" y="2685891"/>
            <a:ext cx="1857913" cy="515955"/>
          </a:xfrm>
          <a:prstGeom prst="straightConnector1">
            <a:avLst/>
          </a:prstGeom>
          <a:ln w="381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957244" y="2699327"/>
            <a:ext cx="1290918" cy="231533"/>
          </a:xfrm>
          <a:prstGeom prst="straightConnector1">
            <a:avLst/>
          </a:prstGeom>
          <a:ln w="381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602703" y="2687902"/>
            <a:ext cx="667856" cy="554721"/>
          </a:xfrm>
          <a:prstGeom prst="straightConnector1">
            <a:avLst/>
          </a:prstGeom>
          <a:ln w="381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236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lstStyle/>
          <a:p>
            <a:r>
              <a:rPr lang="en-US" dirty="0" smtClean="0"/>
              <a:t>Goal / Overview</a:t>
            </a:r>
            <a:endParaRPr lang="en-US" dirty="0"/>
          </a:p>
        </p:txBody>
      </p:sp>
      <p:sp>
        <p:nvSpPr>
          <p:cNvPr id="3" name="Content Placeholder 2"/>
          <p:cNvSpPr>
            <a:spLocks noGrp="1"/>
          </p:cNvSpPr>
          <p:nvPr>
            <p:ph idx="1"/>
          </p:nvPr>
        </p:nvSpPr>
        <p:spPr>
          <a:xfrm>
            <a:off x="457200" y="762000"/>
            <a:ext cx="8229600" cy="1581150"/>
          </a:xfrm>
        </p:spPr>
        <p:txBody>
          <a:bodyPr>
            <a:normAutofit/>
          </a:bodyPr>
          <a:lstStyle/>
          <a:p>
            <a:r>
              <a:rPr lang="en-US" dirty="0" smtClean="0"/>
              <a:t>Goal: Take a problem, and </a:t>
            </a:r>
            <a:r>
              <a:rPr lang="en-US" b="1" i="1" u="sng" dirty="0"/>
              <a:t>c</a:t>
            </a:r>
            <a:r>
              <a:rPr lang="en-US" b="1" i="1" u="sng" dirty="0" smtClean="0"/>
              <a:t>ontrast</a:t>
            </a:r>
            <a:r>
              <a:rPr lang="en-US" dirty="0" smtClean="0"/>
              <a:t> the </a:t>
            </a:r>
            <a:r>
              <a:rPr lang="en-US" b="1" i="1" dirty="0" smtClean="0"/>
              <a:t>traditional</a:t>
            </a:r>
            <a:r>
              <a:rPr lang="en-US" dirty="0" smtClean="0"/>
              <a:t> approach from the</a:t>
            </a:r>
            <a:r>
              <a:rPr lang="en-US" b="1" i="1" dirty="0" smtClean="0"/>
              <a:t> blockchain </a:t>
            </a:r>
            <a:r>
              <a:rPr lang="en-US" dirty="0" smtClean="0"/>
              <a:t>approach.</a:t>
            </a:r>
          </a:p>
          <a:p>
            <a:pPr marL="514350" indent="-514350">
              <a:buFont typeface="+mj-lt"/>
              <a:buAutoNum type="arabicPeriod"/>
            </a:pPr>
            <a:endParaRPr lang="en-US" dirty="0"/>
          </a:p>
        </p:txBody>
      </p:sp>
      <p:pic>
        <p:nvPicPr>
          <p:cNvPr id="1026" name="Picture 2" descr="Illustration of a paper airplane : Free Stock Phot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2927" y="2171700"/>
            <a:ext cx="1524000" cy="83676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81000" y="2571750"/>
            <a:ext cx="8382000" cy="25146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00" dirty="0" smtClean="0"/>
              <a:t>Overview:</a:t>
            </a:r>
          </a:p>
          <a:p>
            <a:pPr marL="514350" indent="-514350">
              <a:buFont typeface="+mj-lt"/>
              <a:buAutoNum type="arabicPeriod"/>
            </a:pPr>
            <a:r>
              <a:rPr lang="en-US" dirty="0" smtClean="0"/>
              <a:t>Thesis / Takeaways</a:t>
            </a:r>
          </a:p>
          <a:p>
            <a:pPr marL="514350" indent="-514350">
              <a:buFont typeface="+mj-lt"/>
              <a:buAutoNum type="arabicPeriod"/>
            </a:pPr>
            <a:r>
              <a:rPr lang="en-US" dirty="0" smtClean="0"/>
              <a:t>The P2P Oracle Problem</a:t>
            </a:r>
          </a:p>
          <a:p>
            <a:pPr marL="514350" indent="-514350">
              <a:buFont typeface="+mj-lt"/>
              <a:buAutoNum type="arabicPeriod"/>
            </a:pPr>
            <a:r>
              <a:rPr lang="en-US" dirty="0" smtClean="0"/>
              <a:t>Three Categories of Design Failure</a:t>
            </a:r>
          </a:p>
          <a:p>
            <a:pPr marL="514350" indent="-514350">
              <a:buFont typeface="+mj-lt"/>
              <a:buAutoNum type="arabicPeriod"/>
            </a:pPr>
            <a:r>
              <a:rPr lang="en-US" dirty="0" smtClean="0"/>
              <a:t>Conclusion</a:t>
            </a:r>
          </a:p>
          <a:p>
            <a:pPr marL="514350" indent="-514350">
              <a:buFont typeface="+mj-lt"/>
              <a:buAutoNum type="arabicPeriod"/>
            </a:pPr>
            <a:endParaRPr lang="en-US" dirty="0"/>
          </a:p>
        </p:txBody>
      </p:sp>
      <p:pic>
        <p:nvPicPr>
          <p:cNvPr id="1028" name="Picture 4" descr="Boat, Sailboat, Sailing, Ship, Ocean, Water, Wi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6927" y="2171700"/>
            <a:ext cx="1728787"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7587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7686"/>
          <a:stretch/>
        </p:blipFill>
        <p:spPr>
          <a:xfrm>
            <a:off x="6165367" y="3562350"/>
            <a:ext cx="2432359" cy="1429418"/>
          </a:xfrm>
          <a:prstGeom prst="rect">
            <a:avLst/>
          </a:prstGeom>
        </p:spPr>
      </p:pic>
      <p:sp>
        <p:nvSpPr>
          <p:cNvPr id="33" name="TextBox 32"/>
          <p:cNvSpPr txBox="1"/>
          <p:nvPr/>
        </p:nvSpPr>
        <p:spPr>
          <a:xfrm>
            <a:off x="390750" y="666750"/>
            <a:ext cx="2748277" cy="400110"/>
          </a:xfrm>
          <a:prstGeom prst="rect">
            <a:avLst/>
          </a:prstGeom>
          <a:solidFill>
            <a:schemeClr val="bg1"/>
          </a:solidFill>
        </p:spPr>
        <p:txBody>
          <a:bodyPr wrap="square" rtlCol="0">
            <a:spAutoFit/>
          </a:bodyPr>
          <a:lstStyle/>
          <a:p>
            <a:pPr algn="ctr"/>
            <a:r>
              <a:rPr lang="en-US" sz="2000" b="1" dirty="0" smtClean="0">
                <a:solidFill>
                  <a:srgbClr val="FFC000"/>
                </a:solidFill>
              </a:rPr>
              <a:t>1: Attack Payoff Today</a:t>
            </a:r>
            <a:endParaRPr lang="en-US" sz="2000" b="1" dirty="0">
              <a:solidFill>
                <a:srgbClr val="FFC000"/>
              </a:solidFill>
            </a:endParaRPr>
          </a:p>
        </p:txBody>
      </p:sp>
      <p:graphicFrame>
        <p:nvGraphicFramePr>
          <p:cNvPr id="27" name="Table 26"/>
          <p:cNvGraphicFramePr>
            <a:graphicFrameLocks noGrp="1"/>
          </p:cNvGraphicFramePr>
          <p:nvPr>
            <p:extLst>
              <p:ext uri="{D42A27DB-BD31-4B8C-83A1-F6EECF244321}">
                <p14:modId xmlns:p14="http://schemas.microsoft.com/office/powerpoint/2010/main" val="2967839338"/>
              </p:ext>
            </p:extLst>
          </p:nvPr>
        </p:nvGraphicFramePr>
        <p:xfrm>
          <a:off x="1016784" y="1129846"/>
          <a:ext cx="8130600" cy="1116139"/>
        </p:xfrm>
        <a:graphic>
          <a:graphicData uri="http://schemas.openxmlformats.org/drawingml/2006/table">
            <a:tbl>
              <a:tblPr firstRow="1" bandRow="1">
                <a:tableStyleId>{5C22544A-7EE6-4342-B048-85BDC9FD1C3A}</a:tableStyleId>
              </a:tblPr>
              <a:tblGrid>
                <a:gridCol w="1016325"/>
                <a:gridCol w="1016325"/>
                <a:gridCol w="1016325"/>
                <a:gridCol w="1016325"/>
                <a:gridCol w="1016325"/>
                <a:gridCol w="1016325"/>
                <a:gridCol w="1016325"/>
                <a:gridCol w="1016325"/>
              </a:tblGrid>
              <a:tr h="274320">
                <a:tc>
                  <a:txBody>
                    <a:bodyPr/>
                    <a:lstStyle/>
                    <a:p>
                      <a:pPr algn="ctr"/>
                      <a:r>
                        <a:rPr lang="en-US" sz="1400" dirty="0" smtClean="0">
                          <a:solidFill>
                            <a:schemeClr val="tx1"/>
                          </a:solidFill>
                        </a:rPr>
                        <a:t>Conform</a:t>
                      </a:r>
                      <a:endParaRPr 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r>
              <a:tr h="279169">
                <a:tc>
                  <a:txBody>
                    <a:bodyPr/>
                    <a:lstStyle/>
                    <a:p>
                      <a:pPr algn="ctr"/>
                      <a:r>
                        <a:rPr lang="en-US" sz="1400" b="1" dirty="0" smtClean="0">
                          <a:solidFill>
                            <a:schemeClr val="tx1"/>
                          </a:solidFill>
                        </a:rPr>
                        <a:t>Attack</a:t>
                      </a:r>
                      <a:endParaRPr lang="en-US" sz="1400" b="1"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r>
              <a:tr h="5522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TIME</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pPr algn="ctr"/>
                      <a:r>
                        <a:rPr lang="en-US" sz="1400" dirty="0" smtClean="0"/>
                        <a:t>Today</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sz="1400" dirty="0" smtClean="0"/>
                        <a:t>+</a:t>
                      </a:r>
                      <a:r>
                        <a:rPr lang="en-US" sz="1400" baseline="0" dirty="0" smtClean="0"/>
                        <a:t> 1 Day</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sz="1400" dirty="0" smtClean="0"/>
                        <a:t>+</a:t>
                      </a:r>
                      <a:r>
                        <a:rPr lang="en-US" sz="1400" baseline="0" dirty="0" smtClean="0"/>
                        <a:t> 2 Days</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sz="1400" dirty="0" smtClean="0"/>
                        <a:t>+</a:t>
                      </a:r>
                      <a:r>
                        <a:rPr lang="en-US" sz="1400" baseline="0" dirty="0" smtClean="0"/>
                        <a:t> 3 Days</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sz="1400" dirty="0" smtClean="0"/>
                        <a:t>+</a:t>
                      </a:r>
                      <a:r>
                        <a:rPr lang="en-US" sz="1400" baseline="0" dirty="0" smtClean="0"/>
                        <a:t> 4 Days</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sz="1400" dirty="0" smtClean="0"/>
                        <a:t>+</a:t>
                      </a:r>
                      <a:r>
                        <a:rPr lang="en-US" sz="1400" baseline="0" dirty="0" smtClean="0"/>
                        <a:t> 5 Days</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sz="1400" dirty="0" smtClean="0"/>
                        <a:t>+</a:t>
                      </a:r>
                      <a:r>
                        <a:rPr lang="en-US" sz="1400" baseline="0" dirty="0" smtClean="0"/>
                        <a:t> 6 Days</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r>
            </a:tbl>
          </a:graphicData>
        </a:graphic>
      </p:graphicFrame>
      <p:pic>
        <p:nvPicPr>
          <p:cNvPr id="4099" name="Picture 3" descr="C:\Users\Psztorc\AppData\Local\Microsoft\Windows\Temporary Internet Files\Content.IE5\AB82C7KM\MC900387196[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579" y="2787195"/>
            <a:ext cx="5132897" cy="24134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 y="-19050"/>
            <a:ext cx="8763000" cy="857250"/>
          </a:xfrm>
        </p:spPr>
        <p:txBody>
          <a:bodyPr>
            <a:normAutofit fontScale="90000"/>
          </a:bodyPr>
          <a:lstStyle/>
          <a:p>
            <a:r>
              <a:rPr lang="en-US" dirty="0" smtClean="0"/>
              <a:t>Competing Reporters: The Assumption</a:t>
            </a:r>
            <a:endParaRPr lang="en-US" dirty="0"/>
          </a:p>
        </p:txBody>
      </p:sp>
      <p:pic>
        <p:nvPicPr>
          <p:cNvPr id="4098" name="Picture 2" descr="C:\Users\Psztorc\AppData\Local\Microsoft\Windows\Temporary Internet Files\Content.IE5\E1GD4TZG\MC90038417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000" y="3130095"/>
            <a:ext cx="621496" cy="8423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043770" y="3298541"/>
            <a:ext cx="985430" cy="133568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p:nvCxnSpPr>
        <p:spPr>
          <a:xfrm>
            <a:off x="2430468" y="3157764"/>
            <a:ext cx="1150932" cy="243341"/>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966041">
            <a:off x="2176754" y="3209883"/>
            <a:ext cx="1498997" cy="523220"/>
          </a:xfrm>
          <a:prstGeom prst="rect">
            <a:avLst/>
          </a:prstGeom>
          <a:noFill/>
        </p:spPr>
        <p:txBody>
          <a:bodyPr wrap="square" rtlCol="0">
            <a:spAutoFit/>
          </a:bodyPr>
          <a:lstStyle/>
          <a:p>
            <a:pPr algn="ctr"/>
            <a:r>
              <a:rPr lang="en-US" sz="2800" b="1" dirty="0" smtClean="0">
                <a:solidFill>
                  <a:schemeClr val="tx1">
                    <a:lumMod val="75000"/>
                    <a:lumOff val="25000"/>
                  </a:schemeClr>
                </a:solidFill>
              </a:rPr>
              <a:t>ALWAYS</a:t>
            </a:r>
            <a:endParaRPr lang="en-US" sz="2800" b="1" dirty="0">
              <a:solidFill>
                <a:schemeClr val="tx1">
                  <a:lumMod val="75000"/>
                  <a:lumOff val="25000"/>
                </a:schemeClr>
              </a:solidFill>
            </a:endParaRPr>
          </a:p>
        </p:txBody>
      </p:sp>
      <p:sp>
        <p:nvSpPr>
          <p:cNvPr id="26" name="TextBox 25"/>
          <p:cNvSpPr txBox="1"/>
          <p:nvPr/>
        </p:nvSpPr>
        <p:spPr>
          <a:xfrm>
            <a:off x="6123497" y="2463502"/>
            <a:ext cx="3086101" cy="1200329"/>
          </a:xfrm>
          <a:prstGeom prst="rect">
            <a:avLst/>
          </a:prstGeom>
          <a:noFill/>
        </p:spPr>
        <p:txBody>
          <a:bodyPr wrap="square" rtlCol="0">
            <a:spAutoFit/>
          </a:bodyPr>
          <a:lstStyle/>
          <a:p>
            <a:r>
              <a:rPr lang="en-US" sz="2400" b="1" dirty="0" smtClean="0">
                <a:solidFill>
                  <a:srgbClr val="7030A0"/>
                </a:solidFill>
              </a:rPr>
              <a:t>3: Time-Discounting</a:t>
            </a:r>
            <a:r>
              <a:rPr lang="en-US" sz="2400" dirty="0" smtClean="0">
                <a:solidFill>
                  <a:srgbClr val="7030A0"/>
                </a:solidFill>
              </a:rPr>
              <a:t> (NPV “Funnel”, Concern for the future)</a:t>
            </a:r>
            <a:endParaRPr lang="en-US" sz="2000" dirty="0">
              <a:solidFill>
                <a:srgbClr val="7030A0"/>
              </a:solidFill>
            </a:endParaRPr>
          </a:p>
        </p:txBody>
      </p:sp>
      <p:pic>
        <p:nvPicPr>
          <p:cNvPr id="31"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393190" y="931890"/>
            <a:ext cx="376421" cy="51021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Psztorc\AppData\Local\Microsoft\Windows\Temporary Internet Files\Content.IE5\E1GD4TZG\MC90038417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24463" y="1020904"/>
            <a:ext cx="621496" cy="84239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3507201" y="563418"/>
            <a:ext cx="2711360" cy="461665"/>
          </a:xfrm>
          <a:prstGeom prst="rect">
            <a:avLst/>
          </a:prstGeom>
          <a:noFill/>
        </p:spPr>
        <p:txBody>
          <a:bodyPr wrap="square" rtlCol="0">
            <a:spAutoFit/>
          </a:bodyPr>
          <a:lstStyle/>
          <a:p>
            <a:pPr algn="ctr"/>
            <a:r>
              <a:rPr lang="en-US" sz="2400" b="1" dirty="0" smtClean="0">
                <a:solidFill>
                  <a:schemeClr val="accent2">
                    <a:lumMod val="60000"/>
                    <a:lumOff val="40000"/>
                  </a:schemeClr>
                </a:solidFill>
              </a:rPr>
              <a:t>2: Payoffs in Future</a:t>
            </a:r>
            <a:endParaRPr lang="en-US" sz="2400" b="1" dirty="0">
              <a:solidFill>
                <a:schemeClr val="accent2">
                  <a:lumMod val="60000"/>
                  <a:lumOff val="40000"/>
                </a:schemeClr>
              </a:solidFill>
            </a:endParaRPr>
          </a:p>
        </p:txBody>
      </p:sp>
      <p:pic>
        <p:nvPicPr>
          <p:cNvPr id="46"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422699" y="922161"/>
            <a:ext cx="376421" cy="5102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448450" y="922160"/>
            <a:ext cx="376421" cy="5102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477959" y="912431"/>
            <a:ext cx="376421" cy="5102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399950" y="912430"/>
            <a:ext cx="376421" cy="51021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429459" y="902701"/>
            <a:ext cx="376421" cy="51021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3.imimg.com/data3/SI/NA/MY-3847600/oval-funnel-500x500.jpg"/>
          <p:cNvPicPr>
            <a:picLocks noChangeAspect="1" noChangeArrowheads="1"/>
          </p:cNvPicPr>
          <p:nvPr/>
        </p:nvPicPr>
        <p:blipFill>
          <a:blip r:embed="rId6">
            <a:duotone>
              <a:schemeClr val="accent4">
                <a:shade val="45000"/>
                <a:satMod val="135000"/>
              </a:schemeClr>
              <a:prstClr val="white"/>
            </a:duotone>
            <a:extLst>
              <a:ext uri="{BEBA8EAE-BF5A-486C-A8C5-ECC9F3942E4B}">
                <a14:imgProps xmlns:a14="http://schemas.microsoft.com/office/drawing/2010/main">
                  <a14:imgLayer r:embed="rId7">
                    <a14:imgEffect>
                      <a14:backgroundRemoval t="10000" b="90000" l="10000" r="90000"/>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flipH="1">
            <a:off x="914550" y="1545794"/>
            <a:ext cx="9067800" cy="2410760"/>
          </a:xfrm>
          <a:prstGeom prst="rect">
            <a:avLst/>
          </a:prstGeom>
          <a:noFill/>
          <a:extLst>
            <a:ext uri="{909E8E84-426E-40DD-AFC4-6F175D3DCCD1}">
              <a14:hiddenFill xmlns:a14="http://schemas.microsoft.com/office/drawing/2010/main">
                <a:solidFill>
                  <a:srgbClr val="FFFFFF"/>
                </a:solidFill>
              </a14:hiddenFill>
            </a:ext>
          </a:extLst>
        </p:spPr>
      </p:pic>
      <p:sp>
        <p:nvSpPr>
          <p:cNvPr id="42" name="Oval 41"/>
          <p:cNvSpPr/>
          <p:nvPr/>
        </p:nvSpPr>
        <p:spPr>
          <a:xfrm>
            <a:off x="6400800" y="4558023"/>
            <a:ext cx="1081253" cy="239318"/>
          </a:xfrm>
          <a:prstGeom prst="ellipse">
            <a:avLst/>
          </a:prstGeom>
          <a:noFill/>
          <a:ln w="381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6123497" y="3562350"/>
            <a:ext cx="2474229" cy="15049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rot="17446449">
            <a:off x="4885247" y="2601190"/>
            <a:ext cx="462291" cy="2993030"/>
          </a:xfrm>
          <a:prstGeom prst="downArrow">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2744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742950"/>
          </a:xfrm>
        </p:spPr>
        <p:txBody>
          <a:bodyPr>
            <a:normAutofit fontScale="90000"/>
          </a:bodyPr>
          <a:lstStyle/>
          <a:p>
            <a:pPr algn="l"/>
            <a:r>
              <a:rPr lang="en-US" dirty="0" smtClean="0"/>
              <a:t>Triple Uncertainty</a:t>
            </a:r>
            <a:endParaRPr lang="en-US" dirty="0"/>
          </a:p>
        </p:txBody>
      </p:sp>
      <p:sp>
        <p:nvSpPr>
          <p:cNvPr id="7" name="Content Placeholder 2"/>
          <p:cNvSpPr txBox="1">
            <a:spLocks/>
          </p:cNvSpPr>
          <p:nvPr/>
        </p:nvSpPr>
        <p:spPr>
          <a:xfrm>
            <a:off x="4114800" y="1200151"/>
            <a:ext cx="45720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3925804464"/>
              </p:ext>
            </p:extLst>
          </p:nvPr>
        </p:nvGraphicFramePr>
        <p:xfrm>
          <a:off x="457200" y="1314450"/>
          <a:ext cx="8229600" cy="3709184"/>
        </p:xfrm>
        <a:graphic>
          <a:graphicData uri="http://schemas.openxmlformats.org/drawingml/2006/table">
            <a:tbl>
              <a:tblPr>
                <a:tableStyleId>{5C22544A-7EE6-4342-B048-85BDC9FD1C3A}</a:tableStyleId>
              </a:tblPr>
              <a:tblGrid>
                <a:gridCol w="1266092"/>
                <a:gridCol w="6963508"/>
              </a:tblGrid>
              <a:tr h="1180222">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dirty="0" smtClean="0">
                          <a:solidFill>
                            <a:schemeClr val="tx1">
                              <a:lumMod val="75000"/>
                              <a:lumOff val="25000"/>
                            </a:schemeClr>
                          </a:solidFill>
                        </a:rPr>
                        <a:t>The</a:t>
                      </a:r>
                      <a:r>
                        <a:rPr lang="en-US" sz="1400" b="1" dirty="0" smtClean="0">
                          <a:solidFill>
                            <a:srgbClr val="FFC000"/>
                          </a:solidFill>
                        </a:rPr>
                        <a:t> Attack Payoff Today</a:t>
                      </a:r>
                      <a:r>
                        <a:rPr lang="en-US" sz="1400" b="1" baseline="0" dirty="0" smtClean="0">
                          <a:solidFill>
                            <a:srgbClr val="FFC000"/>
                          </a:solidFill>
                        </a:rPr>
                        <a:t> </a:t>
                      </a:r>
                      <a:r>
                        <a:rPr lang="en-US" sz="1400" b="0" i="0" kern="1200" dirty="0" smtClean="0">
                          <a:solidFill>
                            <a:schemeClr val="dk1"/>
                          </a:solidFill>
                          <a:effectLst/>
                          <a:latin typeface="+mn-lt"/>
                          <a:ea typeface="+mn-ea"/>
                          <a:cs typeface="+mn-cs"/>
                        </a:rPr>
                        <a:t>(we</a:t>
                      </a:r>
                      <a:r>
                        <a:rPr lang="en-US" sz="1400" b="0" i="0" kern="1200" baseline="0" dirty="0" smtClean="0">
                          <a:solidFill>
                            <a:schemeClr val="dk1"/>
                          </a:solidFill>
                          <a:effectLst/>
                          <a:latin typeface="+mn-lt"/>
                          <a:ea typeface="+mn-ea"/>
                          <a:cs typeface="+mn-cs"/>
                        </a:rPr>
                        <a:t> want low) can </a:t>
                      </a:r>
                      <a:r>
                        <a:rPr lang="en-US" sz="1400" b="0" i="0" kern="1200" dirty="0" smtClean="0">
                          <a:solidFill>
                            <a:schemeClr val="dk1"/>
                          </a:solidFill>
                          <a:effectLst/>
                          <a:latin typeface="+mn-lt"/>
                          <a:ea typeface="+mn-ea"/>
                          <a:cs typeface="+mn-cs"/>
                        </a:rPr>
                        <a:t>skyrocket:</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effectLst/>
                          <a:latin typeface="+mn-lt"/>
                          <a:ea typeface="+mn-ea"/>
                          <a:cs typeface="+mn-cs"/>
                        </a:rPr>
                        <a:t>As a </a:t>
                      </a:r>
                      <a:r>
                        <a:rPr lang="en-US" sz="1400" b="1" i="0" u="none" kern="1200" dirty="0" smtClean="0">
                          <a:solidFill>
                            <a:schemeClr val="dk1"/>
                          </a:solidFill>
                          <a:effectLst/>
                          <a:latin typeface="+mn-lt"/>
                          <a:ea typeface="+mn-ea"/>
                          <a:cs typeface="+mn-cs"/>
                        </a:rPr>
                        <a:t>market becomes unexpectedly popular</a:t>
                      </a:r>
                      <a:r>
                        <a:rPr lang="en-US" sz="1400" b="0" i="0" kern="1200" dirty="0" smtClean="0">
                          <a:solidFill>
                            <a:schemeClr val="dk1"/>
                          </a:solidFill>
                          <a:effectLst/>
                          <a:latin typeface="+mn-lt"/>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effectLst/>
                          <a:latin typeface="+mn-lt"/>
                          <a:ea typeface="+mn-ea"/>
                          <a:cs typeface="+mn-cs"/>
                        </a:rPr>
                        <a:t>Marketing / Hedged-”Chandelier Trades” by</a:t>
                      </a:r>
                      <a:r>
                        <a:rPr lang="en-US" sz="1400" b="0" i="0" kern="1200" baseline="0" dirty="0" smtClean="0">
                          <a:solidFill>
                            <a:schemeClr val="dk1"/>
                          </a:solidFill>
                          <a:effectLst/>
                          <a:latin typeface="+mn-lt"/>
                          <a:ea typeface="+mn-ea"/>
                          <a:cs typeface="+mn-cs"/>
                        </a:rPr>
                        <a:t> </a:t>
                      </a:r>
                      <a:r>
                        <a:rPr lang="en-US" sz="1400" b="0" i="0" kern="1200" dirty="0" smtClean="0">
                          <a:solidFill>
                            <a:schemeClr val="dk1"/>
                          </a:solidFill>
                          <a:effectLst/>
                          <a:latin typeface="+mn-lt"/>
                          <a:ea typeface="+mn-ea"/>
                          <a:cs typeface="+mn-cs"/>
                        </a:rPr>
                        <a:t>Reporters </a:t>
                      </a:r>
                      <a:r>
                        <a:rPr lang="en-US" sz="1400" b="0" i="0" kern="1200" dirty="0" smtClean="0">
                          <a:solidFill>
                            <a:schemeClr val="dk1"/>
                          </a:solidFill>
                          <a:effectLst/>
                          <a:latin typeface="+mn-lt"/>
                          <a:ea typeface="+mn-ea"/>
                          <a:cs typeface="+mn-cs"/>
                        </a:rPr>
                        <a:t>themselves.</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i="0" kern="1200" dirty="0" smtClean="0">
                          <a:solidFill>
                            <a:schemeClr val="dk1"/>
                          </a:solidFill>
                          <a:effectLst/>
                          <a:latin typeface="+mn-lt"/>
                          <a:ea typeface="+mn-ea"/>
                          <a:cs typeface="+mn-cs"/>
                        </a:rPr>
                        <a:t>No</a:t>
                      </a:r>
                      <a:r>
                        <a:rPr lang="en-US" sz="1400" b="0" i="0" kern="1200" baseline="0" dirty="0" smtClean="0">
                          <a:solidFill>
                            <a:schemeClr val="dk1"/>
                          </a:solidFill>
                          <a:effectLst/>
                          <a:latin typeface="+mn-lt"/>
                          <a:ea typeface="+mn-ea"/>
                          <a:cs typeface="+mn-cs"/>
                        </a:rPr>
                        <a:t> reliable way of estimating market’s future popularity.</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0222">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i="0" kern="1200" dirty="0" smtClean="0">
                          <a:solidFill>
                            <a:schemeClr val="dk1"/>
                          </a:solidFill>
                          <a:effectLst/>
                          <a:latin typeface="+mn-lt"/>
                          <a:ea typeface="+mn-ea"/>
                          <a:cs typeface="+mn-cs"/>
                        </a:rPr>
                        <a:t>The </a:t>
                      </a:r>
                      <a:r>
                        <a:rPr lang="en-US" sz="1400" b="1" dirty="0" smtClean="0">
                          <a:solidFill>
                            <a:schemeClr val="accent2">
                              <a:lumMod val="60000"/>
                              <a:lumOff val="40000"/>
                            </a:schemeClr>
                          </a:solidFill>
                        </a:rPr>
                        <a:t>Future</a:t>
                      </a:r>
                      <a:r>
                        <a:rPr lang="en-US" sz="1400" b="1" baseline="0" dirty="0" smtClean="0">
                          <a:solidFill>
                            <a:schemeClr val="accent2">
                              <a:lumMod val="60000"/>
                              <a:lumOff val="40000"/>
                            </a:schemeClr>
                          </a:solidFill>
                        </a:rPr>
                        <a:t> Payoffs </a:t>
                      </a:r>
                      <a:r>
                        <a:rPr lang="en-US" sz="1400" b="0" baseline="0" dirty="0" smtClean="0">
                          <a:solidFill>
                            <a:schemeClr val="tx1"/>
                          </a:solidFill>
                        </a:rPr>
                        <a:t>(we want high)</a:t>
                      </a:r>
                      <a:r>
                        <a:rPr lang="en-US" sz="1400" b="1" baseline="0" dirty="0" smtClean="0">
                          <a:solidFill>
                            <a:schemeClr val="accent2">
                              <a:lumMod val="60000"/>
                              <a:lumOff val="40000"/>
                            </a:schemeClr>
                          </a:solidFill>
                        </a:rPr>
                        <a:t> </a:t>
                      </a:r>
                      <a:r>
                        <a:rPr lang="en-US" sz="1400" b="0" i="0" kern="1200" dirty="0" smtClean="0">
                          <a:solidFill>
                            <a:schemeClr val="dk1"/>
                          </a:solidFill>
                          <a:effectLst/>
                          <a:latin typeface="+mn-lt"/>
                          <a:ea typeface="+mn-ea"/>
                          <a:cs typeface="+mn-cs"/>
                        </a:rPr>
                        <a:t>can collapse on news/</a:t>
                      </a:r>
                      <a:r>
                        <a:rPr lang="en-US" sz="1400" b="1" i="0" kern="1200" dirty="0" smtClean="0">
                          <a:solidFill>
                            <a:schemeClr val="dk1"/>
                          </a:solidFill>
                          <a:effectLst/>
                          <a:latin typeface="+mn-lt"/>
                          <a:ea typeface="+mn-ea"/>
                          <a:cs typeface="+mn-cs"/>
                        </a:rPr>
                        <a:t>rumors</a:t>
                      </a:r>
                      <a:r>
                        <a:rPr lang="en-US" sz="1400" b="0" i="0" kern="1200" dirty="0" smtClean="0">
                          <a:solidFill>
                            <a:schemeClr val="dk1"/>
                          </a:solidFill>
                          <a:effectLst/>
                          <a:latin typeface="+mn-lt"/>
                          <a:ea typeface="+mn-ea"/>
                          <a:cs typeface="+mn-cs"/>
                        </a:rPr>
                        <a:t> :</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effectLst/>
                          <a:latin typeface="+mn-lt"/>
                          <a:ea typeface="+mn-ea"/>
                          <a:cs typeface="+mn-cs"/>
                        </a:rPr>
                        <a:t>About </a:t>
                      </a:r>
                      <a:r>
                        <a:rPr lang="en-US" sz="1400" b="1" i="0" kern="1200" dirty="0" smtClean="0">
                          <a:solidFill>
                            <a:schemeClr val="dk1"/>
                          </a:solidFill>
                          <a:effectLst/>
                          <a:latin typeface="+mn-lt"/>
                          <a:ea typeface="+mn-ea"/>
                          <a:cs typeface="+mn-cs"/>
                        </a:rPr>
                        <a:t>reporter-industry-competitiveness</a:t>
                      </a:r>
                      <a:r>
                        <a:rPr lang="en-US" sz="1400" b="0" i="0" kern="1200" dirty="0" smtClean="0">
                          <a:solidFill>
                            <a:schemeClr val="dk1"/>
                          </a:solidFill>
                          <a:effectLst/>
                          <a:latin typeface="+mn-lt"/>
                          <a:ea typeface="+mn-ea"/>
                          <a:cs typeface="+mn-cs"/>
                        </a:rPr>
                        <a:t> </a:t>
                      </a:r>
                      <a:r>
                        <a:rPr lang="en-US" sz="1400" b="0" i="0" kern="1200" dirty="0" smtClean="0">
                          <a:solidFill>
                            <a:schemeClr val="dk1"/>
                          </a:solidFill>
                          <a:effectLst/>
                          <a:latin typeface="+mn-lt"/>
                          <a:ea typeface="+mn-ea"/>
                          <a:cs typeface="+mn-cs"/>
                        </a:rPr>
                        <a:t>(more people joining the industry, higher-quality</a:t>
                      </a:r>
                      <a:r>
                        <a:rPr lang="en-US" sz="1400" b="0" i="0" kern="1200" baseline="0" dirty="0" smtClean="0">
                          <a:solidFill>
                            <a:schemeClr val="dk1"/>
                          </a:solidFill>
                          <a:effectLst/>
                          <a:latin typeface="+mn-lt"/>
                          <a:ea typeface="+mn-ea"/>
                          <a:cs typeface="+mn-cs"/>
                        </a:rPr>
                        <a:t> offerings). Econ theory -&gt; “No Rent”.</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effectLst/>
                          <a:latin typeface="+mn-lt"/>
                          <a:ea typeface="+mn-ea"/>
                          <a:cs typeface="+mn-cs"/>
                        </a:rPr>
                        <a:t>About the </a:t>
                      </a:r>
                      <a:r>
                        <a:rPr lang="en-US" sz="1400" b="1" i="0" kern="1200" dirty="0" smtClean="0">
                          <a:solidFill>
                            <a:schemeClr val="dk1"/>
                          </a:solidFill>
                          <a:effectLst/>
                          <a:latin typeface="+mn-lt"/>
                          <a:ea typeface="+mn-ea"/>
                          <a:cs typeface="+mn-cs"/>
                        </a:rPr>
                        <a:t>future of the protocol</a:t>
                      </a:r>
                      <a:r>
                        <a:rPr lang="en-US" sz="1400" b="0" i="0" kern="1200" dirty="0" smtClean="0">
                          <a:solidFill>
                            <a:schemeClr val="dk1"/>
                          </a:solidFill>
                          <a:effectLst/>
                          <a:latin typeface="+mn-lt"/>
                          <a:ea typeface="+mn-ea"/>
                          <a:cs typeface="+mn-cs"/>
                        </a:rPr>
                        <a:t> (more popular</a:t>
                      </a:r>
                      <a:r>
                        <a:rPr lang="en-US" sz="1400" b="0" i="0" kern="1200" baseline="0" dirty="0" smtClean="0">
                          <a:solidFill>
                            <a:schemeClr val="dk1"/>
                          </a:solidFill>
                          <a:effectLst/>
                          <a:latin typeface="+mn-lt"/>
                          <a:ea typeface="+mn-ea"/>
                          <a:cs typeface="+mn-cs"/>
                        </a:rPr>
                        <a:t> alternative coming out, critical vulnerability found).</a:t>
                      </a:r>
                      <a:endParaRPr lang="en-US" sz="1400" b="0" i="0" kern="1200" dirty="0" smtClean="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3020">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i="0" kern="1200" dirty="0" smtClean="0">
                          <a:solidFill>
                            <a:schemeClr val="dk1"/>
                          </a:solidFill>
                          <a:effectLst/>
                          <a:latin typeface="+mn-lt"/>
                          <a:ea typeface="+mn-ea"/>
                          <a:cs typeface="+mn-cs"/>
                        </a:rPr>
                        <a:t>The</a:t>
                      </a:r>
                      <a:r>
                        <a:rPr lang="en-US" sz="1400" b="0" i="0" kern="1200" baseline="0" dirty="0" smtClean="0">
                          <a:solidFill>
                            <a:schemeClr val="dk1"/>
                          </a:solidFill>
                          <a:effectLst/>
                          <a:latin typeface="+mn-lt"/>
                          <a:ea typeface="+mn-ea"/>
                          <a:cs typeface="+mn-cs"/>
                        </a:rPr>
                        <a:t> </a:t>
                      </a:r>
                      <a:r>
                        <a:rPr lang="en-US" sz="1400" b="1" i="0" kern="1200" baseline="0" dirty="0" smtClean="0">
                          <a:solidFill>
                            <a:srgbClr val="7030A0"/>
                          </a:solidFill>
                          <a:effectLst/>
                          <a:latin typeface="+mn-lt"/>
                          <a:ea typeface="+mn-ea"/>
                          <a:cs typeface="+mn-cs"/>
                        </a:rPr>
                        <a:t>reporter’s </a:t>
                      </a:r>
                      <a:r>
                        <a:rPr lang="en-US" sz="1400" b="1" i="0" kern="1200" baseline="0" dirty="0" smtClean="0">
                          <a:solidFill>
                            <a:srgbClr val="7030A0"/>
                          </a:solidFill>
                          <a:effectLst/>
                          <a:latin typeface="+mn-lt"/>
                          <a:ea typeface="+mn-ea"/>
                          <a:cs typeface="+mn-cs"/>
                        </a:rPr>
                        <a:t>concern for the future </a:t>
                      </a:r>
                      <a:r>
                        <a:rPr lang="en-US" sz="1400" b="0" i="0" kern="1200" baseline="0" dirty="0" smtClean="0">
                          <a:solidFill>
                            <a:schemeClr val="tx1"/>
                          </a:solidFill>
                          <a:effectLst/>
                          <a:latin typeface="+mn-lt"/>
                          <a:ea typeface="+mn-ea"/>
                          <a:cs typeface="+mn-cs"/>
                        </a:rPr>
                        <a:t>(we want high)</a:t>
                      </a:r>
                      <a:r>
                        <a:rPr lang="en-US" sz="1400" b="1" i="0" kern="1200" baseline="0" dirty="0" smtClean="0">
                          <a:solidFill>
                            <a:srgbClr val="7030A0"/>
                          </a:solidFill>
                          <a:effectLst/>
                          <a:latin typeface="+mn-lt"/>
                          <a:ea typeface="+mn-ea"/>
                          <a:cs typeface="+mn-cs"/>
                        </a:rPr>
                        <a:t> </a:t>
                      </a:r>
                      <a:r>
                        <a:rPr lang="en-US" sz="1400" b="0" i="0" kern="1200" dirty="0" smtClean="0">
                          <a:solidFill>
                            <a:schemeClr val="dk1"/>
                          </a:solidFill>
                          <a:effectLst/>
                          <a:latin typeface="+mn-lt"/>
                          <a:ea typeface="+mn-ea"/>
                          <a:cs typeface="+mn-cs"/>
                        </a:rPr>
                        <a:t>can decrease:</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effectLst/>
                          <a:latin typeface="+mn-lt"/>
                          <a:ea typeface="+mn-ea"/>
                          <a:cs typeface="+mn-cs"/>
                        </a:rPr>
                        <a:t>With capricious</a:t>
                      </a:r>
                      <a:r>
                        <a:rPr lang="en-US" sz="1400" b="0" i="0" kern="1200" baseline="0" dirty="0" smtClean="0">
                          <a:solidFill>
                            <a:schemeClr val="dk1"/>
                          </a:solidFill>
                          <a:effectLst/>
                          <a:latin typeface="+mn-lt"/>
                          <a:ea typeface="+mn-ea"/>
                          <a:cs typeface="+mn-cs"/>
                        </a:rPr>
                        <a:t> </a:t>
                      </a:r>
                      <a:r>
                        <a:rPr lang="en-US" sz="1400" b="0" i="0" kern="1200" baseline="0" dirty="0" smtClean="0">
                          <a:solidFill>
                            <a:schemeClr val="dk1"/>
                          </a:solidFill>
                          <a:effectLst/>
                          <a:latin typeface="+mn-lt"/>
                          <a:ea typeface="+mn-ea"/>
                          <a:cs typeface="+mn-cs"/>
                        </a:rPr>
                        <a:t>Reporter </a:t>
                      </a:r>
                      <a:r>
                        <a:rPr lang="en-US" sz="1400" b="0" i="0" kern="1200" baseline="0" dirty="0" smtClean="0">
                          <a:solidFill>
                            <a:schemeClr val="dk1"/>
                          </a:solidFill>
                          <a:effectLst/>
                          <a:latin typeface="+mn-lt"/>
                          <a:ea typeface="+mn-ea"/>
                          <a:cs typeface="+mn-cs"/>
                        </a:rPr>
                        <a:t>preferences (we cannot guarantee to Traders that </a:t>
                      </a:r>
                      <a:r>
                        <a:rPr lang="en-US" sz="1400" b="0" i="0" kern="1200" baseline="0" dirty="0" smtClean="0">
                          <a:solidFill>
                            <a:schemeClr val="dk1"/>
                          </a:solidFill>
                          <a:effectLst/>
                          <a:latin typeface="+mn-lt"/>
                          <a:ea typeface="+mn-ea"/>
                          <a:cs typeface="+mn-cs"/>
                        </a:rPr>
                        <a:t>Reporters </a:t>
                      </a:r>
                      <a:r>
                        <a:rPr lang="en-US" sz="1400" b="0" i="0" kern="1200" baseline="0" dirty="0" smtClean="0">
                          <a:solidFill>
                            <a:schemeClr val="dk1"/>
                          </a:solidFill>
                          <a:effectLst/>
                          <a:latin typeface="+mn-lt"/>
                          <a:ea typeface="+mn-ea"/>
                          <a:cs typeface="+mn-cs"/>
                        </a:rPr>
                        <a:t>have psychologically stable preferences).</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effectLst/>
                          <a:latin typeface="+mn-lt"/>
                          <a:ea typeface="+mn-ea"/>
                          <a:cs typeface="+mn-cs"/>
                        </a:rPr>
                        <a:t>Reporter </a:t>
                      </a:r>
                      <a:r>
                        <a:rPr lang="en-US" sz="1400" b="0" i="0" kern="1200" dirty="0" smtClean="0">
                          <a:solidFill>
                            <a:schemeClr val="dk1"/>
                          </a:solidFill>
                          <a:effectLst/>
                          <a:latin typeface="+mn-lt"/>
                          <a:ea typeface="+mn-ea"/>
                          <a:cs typeface="+mn-cs"/>
                        </a:rPr>
                        <a:t>hacked / faux-hacked / diagnosed</a:t>
                      </a:r>
                      <a:r>
                        <a:rPr lang="en-US" sz="1400" b="0" i="0" kern="1200" baseline="0" dirty="0" smtClean="0">
                          <a:solidFill>
                            <a:schemeClr val="dk1"/>
                          </a:solidFill>
                          <a:effectLst/>
                          <a:latin typeface="+mn-lt"/>
                          <a:ea typeface="+mn-ea"/>
                          <a:cs typeface="+mn-cs"/>
                        </a:rPr>
                        <a:t> with terminal illness.</a:t>
                      </a:r>
                      <a:endParaRPr lang="en-US" sz="1400" b="0" i="0" kern="1200" dirty="0" smtClean="0">
                        <a:solidFill>
                          <a:schemeClr val="dk1"/>
                        </a:solidFill>
                        <a:effectLst/>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effectLst/>
                          <a:latin typeface="+mn-lt"/>
                          <a:ea typeface="+mn-ea"/>
                          <a:cs typeface="+mn-cs"/>
                        </a:rPr>
                        <a:t>With </a:t>
                      </a:r>
                      <a:r>
                        <a:rPr lang="en-US" sz="1400" b="0" i="0" kern="1200" dirty="0" smtClean="0">
                          <a:solidFill>
                            <a:schemeClr val="dk1"/>
                          </a:solidFill>
                          <a:effectLst/>
                          <a:latin typeface="+mn-lt"/>
                          <a:ea typeface="+mn-ea"/>
                          <a:cs typeface="+mn-cs"/>
                        </a:rPr>
                        <a:t>Reporter </a:t>
                      </a:r>
                      <a:r>
                        <a:rPr lang="en-US" sz="1400" b="1" i="0" kern="1200" dirty="0" smtClean="0">
                          <a:solidFill>
                            <a:schemeClr val="dk1"/>
                          </a:solidFill>
                          <a:effectLst/>
                          <a:latin typeface="+mn-lt"/>
                          <a:ea typeface="+mn-ea"/>
                          <a:cs typeface="+mn-cs"/>
                        </a:rPr>
                        <a:t>retirement-plans</a:t>
                      </a:r>
                      <a:r>
                        <a:rPr lang="en-US" sz="1400" b="0" i="0" kern="1200" baseline="0" dirty="0" smtClean="0">
                          <a:solidFill>
                            <a:schemeClr val="dk1"/>
                          </a:solidFill>
                          <a:effectLst/>
                          <a:latin typeface="+mn-lt"/>
                          <a:ea typeface="+mn-ea"/>
                          <a:cs typeface="+mn-cs"/>
                        </a:rPr>
                        <a:t> (“I’ve been doing this for a while, and I just don’t want to do it anymore”). </a:t>
                      </a:r>
                      <a:r>
                        <a:rPr lang="en-US" sz="1400" b="0" i="0" kern="1200" baseline="0" dirty="0" smtClean="0">
                          <a:solidFill>
                            <a:schemeClr val="dk1"/>
                          </a:solidFill>
                          <a:effectLst/>
                          <a:latin typeface="+mn-lt"/>
                          <a:ea typeface="+mn-ea"/>
                          <a:cs typeface="+mn-cs"/>
                        </a:rPr>
                        <a:t>Reporter </a:t>
                      </a:r>
                      <a:r>
                        <a:rPr lang="en-US" sz="1400" b="0" i="0" kern="1200" baseline="0" dirty="0" smtClean="0">
                          <a:solidFill>
                            <a:schemeClr val="dk1"/>
                          </a:solidFill>
                          <a:effectLst/>
                          <a:latin typeface="+mn-lt"/>
                          <a:ea typeface="+mn-ea"/>
                          <a:cs typeface="+mn-cs"/>
                        </a:rPr>
                        <a:t>dies -&gt; ?</a:t>
                      </a:r>
                      <a:endParaRPr lang="en-US" sz="1400" b="0" i="0" kern="1200" dirty="0" smtClean="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8600" y="95250"/>
            <a:ext cx="2425191"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quot;No&quot; Symbol 4"/>
          <p:cNvSpPr/>
          <p:nvPr/>
        </p:nvSpPr>
        <p:spPr>
          <a:xfrm>
            <a:off x="5727700" y="354553"/>
            <a:ext cx="1346200" cy="845597"/>
          </a:xfrm>
          <a:prstGeom prst="noSmoking">
            <a:avLst>
              <a:gd name="adj" fmla="val 10986"/>
            </a:avLst>
          </a:prstGeom>
          <a:solidFill>
            <a:schemeClr val="accent2">
              <a:alpha val="8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pic>
        <p:nvPicPr>
          <p:cNvPr id="4" name="Picture 2" descr="C:\Users\Psztorc\AppData\Local\Microsoft\Windows\Temporary Internet Files\Content.IE5\E1GD4TZG\MC900384170[1].wmf"/>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543995" y="1143000"/>
            <a:ext cx="1026411" cy="13912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6149" y="2861638"/>
            <a:ext cx="376421" cy="51021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92570" y="2861638"/>
            <a:ext cx="376421" cy="5102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68991" y="2861638"/>
            <a:ext cx="376421" cy="5102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http://3.imimg.com/data3/SI/NA/MY-3847600/oval-funnel-500x500.jpg"/>
          <p:cNvPicPr>
            <a:picLocks noChangeAspect="1" noChangeArrowheads="1"/>
          </p:cNvPicPr>
          <p:nvPr/>
        </p:nvPicPr>
        <p:blipFill>
          <a:blip r:embed="rId5">
            <a:duotone>
              <a:schemeClr val="accent4">
                <a:shade val="45000"/>
                <a:satMod val="135000"/>
              </a:schemeClr>
              <a:prstClr val="white"/>
            </a:duotone>
            <a:extLst>
              <a:ext uri="{BEBA8EAE-BF5A-486C-A8C5-ECC9F3942E4B}">
                <a14:imgProps xmlns:a14="http://schemas.microsoft.com/office/drawing/2010/main">
                  <a14:imgLayer r:embed="rId6">
                    <a14:imgEffect>
                      <a14:backgroundRemoval t="10000" b="90000" l="10000" r="90000"/>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flipH="1">
            <a:off x="-1005221" y="3813572"/>
            <a:ext cx="3748421" cy="99655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245411" y="2861638"/>
            <a:ext cx="376421" cy="5102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621832" y="2861638"/>
            <a:ext cx="376421" cy="510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422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742950"/>
          </a:xfrm>
        </p:spPr>
        <p:txBody>
          <a:bodyPr>
            <a:normAutofit fontScale="90000"/>
          </a:bodyPr>
          <a:lstStyle/>
          <a:p>
            <a:pPr algn="l"/>
            <a:r>
              <a:rPr lang="en-US" dirty="0" smtClean="0"/>
              <a:t>Triple Uncertainty</a:t>
            </a:r>
            <a:endParaRPr lang="en-US" dirty="0"/>
          </a:p>
        </p:txBody>
      </p:sp>
      <p:sp>
        <p:nvSpPr>
          <p:cNvPr id="7" name="Content Placeholder 2"/>
          <p:cNvSpPr txBox="1">
            <a:spLocks/>
          </p:cNvSpPr>
          <p:nvPr/>
        </p:nvSpPr>
        <p:spPr>
          <a:xfrm>
            <a:off x="4114800" y="1200151"/>
            <a:ext cx="45720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688258708"/>
              </p:ext>
            </p:extLst>
          </p:nvPr>
        </p:nvGraphicFramePr>
        <p:xfrm>
          <a:off x="457200" y="1314450"/>
          <a:ext cx="8229600" cy="3709184"/>
        </p:xfrm>
        <a:graphic>
          <a:graphicData uri="http://schemas.openxmlformats.org/drawingml/2006/table">
            <a:tbl>
              <a:tblPr>
                <a:tableStyleId>{5C22544A-7EE6-4342-B048-85BDC9FD1C3A}</a:tableStyleId>
              </a:tblPr>
              <a:tblGrid>
                <a:gridCol w="1266092"/>
                <a:gridCol w="6963508"/>
              </a:tblGrid>
              <a:tr h="1180222">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dirty="0" smtClean="0">
                          <a:solidFill>
                            <a:schemeClr val="tx1">
                              <a:lumMod val="75000"/>
                              <a:lumOff val="25000"/>
                            </a:schemeClr>
                          </a:solidFill>
                        </a:rPr>
                        <a:t>The</a:t>
                      </a:r>
                      <a:r>
                        <a:rPr lang="en-US" sz="1400" b="1" dirty="0" smtClean="0">
                          <a:solidFill>
                            <a:srgbClr val="FFC000"/>
                          </a:solidFill>
                        </a:rPr>
                        <a:t> Attack Payoff Today</a:t>
                      </a:r>
                      <a:r>
                        <a:rPr lang="en-US" sz="1400" b="1" baseline="0" dirty="0" smtClean="0">
                          <a:solidFill>
                            <a:srgbClr val="FFC000"/>
                          </a:solidFill>
                        </a:rPr>
                        <a:t> </a:t>
                      </a:r>
                      <a:r>
                        <a:rPr lang="en-US" sz="1400" b="0" i="0" kern="1200" dirty="0" smtClean="0">
                          <a:solidFill>
                            <a:schemeClr val="dk1"/>
                          </a:solidFill>
                          <a:effectLst/>
                          <a:latin typeface="+mn-lt"/>
                          <a:ea typeface="+mn-ea"/>
                          <a:cs typeface="+mn-cs"/>
                        </a:rPr>
                        <a:t>(we</a:t>
                      </a:r>
                      <a:r>
                        <a:rPr lang="en-US" sz="1400" b="0" i="0" kern="1200" baseline="0" dirty="0" smtClean="0">
                          <a:solidFill>
                            <a:schemeClr val="dk1"/>
                          </a:solidFill>
                          <a:effectLst/>
                          <a:latin typeface="+mn-lt"/>
                          <a:ea typeface="+mn-ea"/>
                          <a:cs typeface="+mn-cs"/>
                        </a:rPr>
                        <a:t> want low) can </a:t>
                      </a:r>
                      <a:r>
                        <a:rPr lang="en-US" sz="1400" b="0" i="0" kern="1200" dirty="0" smtClean="0">
                          <a:solidFill>
                            <a:schemeClr val="dk1"/>
                          </a:solidFill>
                          <a:effectLst/>
                          <a:latin typeface="+mn-lt"/>
                          <a:ea typeface="+mn-ea"/>
                          <a:cs typeface="+mn-cs"/>
                        </a:rPr>
                        <a:t>skyrocket:</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effectLst/>
                          <a:latin typeface="+mn-lt"/>
                          <a:ea typeface="+mn-ea"/>
                          <a:cs typeface="+mn-cs"/>
                        </a:rPr>
                        <a:t>As a </a:t>
                      </a:r>
                      <a:r>
                        <a:rPr lang="en-US" sz="1400" b="1" i="0" u="none" kern="1200" dirty="0" smtClean="0">
                          <a:solidFill>
                            <a:schemeClr val="dk1"/>
                          </a:solidFill>
                          <a:effectLst/>
                          <a:latin typeface="+mn-lt"/>
                          <a:ea typeface="+mn-ea"/>
                          <a:cs typeface="+mn-cs"/>
                        </a:rPr>
                        <a:t>market becomes unexpectedly popular</a:t>
                      </a:r>
                      <a:r>
                        <a:rPr lang="en-US" sz="1400" b="0" i="0" kern="1200" dirty="0" smtClean="0">
                          <a:solidFill>
                            <a:schemeClr val="dk1"/>
                          </a:solidFill>
                          <a:effectLst/>
                          <a:latin typeface="+mn-lt"/>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effectLst/>
                          <a:latin typeface="+mn-lt"/>
                          <a:ea typeface="+mn-ea"/>
                          <a:cs typeface="+mn-cs"/>
                        </a:rPr>
                        <a:t>Marketing / Hedged-”Chandelier Trades” by</a:t>
                      </a:r>
                      <a:r>
                        <a:rPr lang="en-US" sz="1400" b="0" i="0" kern="1200" baseline="0" dirty="0" smtClean="0">
                          <a:solidFill>
                            <a:schemeClr val="dk1"/>
                          </a:solidFill>
                          <a:effectLst/>
                          <a:latin typeface="+mn-lt"/>
                          <a:ea typeface="+mn-ea"/>
                          <a:cs typeface="+mn-cs"/>
                        </a:rPr>
                        <a:t> </a:t>
                      </a:r>
                      <a:r>
                        <a:rPr lang="en-US" sz="1400" b="0" i="0" kern="1200" dirty="0" smtClean="0">
                          <a:solidFill>
                            <a:schemeClr val="dk1"/>
                          </a:solidFill>
                          <a:effectLst/>
                          <a:latin typeface="+mn-lt"/>
                          <a:ea typeface="+mn-ea"/>
                          <a:cs typeface="+mn-cs"/>
                        </a:rPr>
                        <a:t>Reporters </a:t>
                      </a:r>
                      <a:r>
                        <a:rPr lang="en-US" sz="1400" b="0" i="0" kern="1200" dirty="0" smtClean="0">
                          <a:solidFill>
                            <a:schemeClr val="dk1"/>
                          </a:solidFill>
                          <a:effectLst/>
                          <a:latin typeface="+mn-lt"/>
                          <a:ea typeface="+mn-ea"/>
                          <a:cs typeface="+mn-cs"/>
                        </a:rPr>
                        <a:t>themselves.</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i="0" kern="1200" dirty="0" smtClean="0">
                          <a:solidFill>
                            <a:schemeClr val="dk1"/>
                          </a:solidFill>
                          <a:effectLst/>
                          <a:latin typeface="+mn-lt"/>
                          <a:ea typeface="+mn-ea"/>
                          <a:cs typeface="+mn-cs"/>
                        </a:rPr>
                        <a:t>No</a:t>
                      </a:r>
                      <a:r>
                        <a:rPr lang="en-US" sz="1400" b="0" i="0" kern="1200" baseline="0" dirty="0" smtClean="0">
                          <a:solidFill>
                            <a:schemeClr val="dk1"/>
                          </a:solidFill>
                          <a:effectLst/>
                          <a:latin typeface="+mn-lt"/>
                          <a:ea typeface="+mn-ea"/>
                          <a:cs typeface="+mn-cs"/>
                        </a:rPr>
                        <a:t> reliable way of estimating market’s future popularity.</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0222">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i="0" kern="1200" dirty="0" smtClean="0">
                          <a:solidFill>
                            <a:schemeClr val="dk1"/>
                          </a:solidFill>
                          <a:effectLst/>
                          <a:latin typeface="+mn-lt"/>
                          <a:ea typeface="+mn-ea"/>
                          <a:cs typeface="+mn-cs"/>
                        </a:rPr>
                        <a:t>The </a:t>
                      </a:r>
                      <a:r>
                        <a:rPr lang="en-US" sz="1400" b="1" dirty="0" smtClean="0">
                          <a:solidFill>
                            <a:schemeClr val="accent2">
                              <a:lumMod val="60000"/>
                              <a:lumOff val="40000"/>
                            </a:schemeClr>
                          </a:solidFill>
                        </a:rPr>
                        <a:t>Future</a:t>
                      </a:r>
                      <a:r>
                        <a:rPr lang="en-US" sz="1400" b="1" baseline="0" dirty="0" smtClean="0">
                          <a:solidFill>
                            <a:schemeClr val="accent2">
                              <a:lumMod val="60000"/>
                              <a:lumOff val="40000"/>
                            </a:schemeClr>
                          </a:solidFill>
                        </a:rPr>
                        <a:t> Payoffs </a:t>
                      </a:r>
                      <a:r>
                        <a:rPr lang="en-US" sz="1400" b="0" baseline="0" dirty="0" smtClean="0">
                          <a:solidFill>
                            <a:schemeClr val="tx1"/>
                          </a:solidFill>
                        </a:rPr>
                        <a:t>(we want high)</a:t>
                      </a:r>
                      <a:r>
                        <a:rPr lang="en-US" sz="1400" b="1" baseline="0" dirty="0" smtClean="0">
                          <a:solidFill>
                            <a:schemeClr val="accent2">
                              <a:lumMod val="60000"/>
                              <a:lumOff val="40000"/>
                            </a:schemeClr>
                          </a:solidFill>
                        </a:rPr>
                        <a:t> </a:t>
                      </a:r>
                      <a:r>
                        <a:rPr lang="en-US" sz="1400" b="0" i="0" kern="1200" dirty="0" smtClean="0">
                          <a:solidFill>
                            <a:schemeClr val="dk1"/>
                          </a:solidFill>
                          <a:effectLst/>
                          <a:latin typeface="+mn-lt"/>
                          <a:ea typeface="+mn-ea"/>
                          <a:cs typeface="+mn-cs"/>
                        </a:rPr>
                        <a:t>can collapse on news/</a:t>
                      </a:r>
                      <a:r>
                        <a:rPr lang="en-US" sz="1400" b="1" i="0" kern="1200" dirty="0" smtClean="0">
                          <a:solidFill>
                            <a:schemeClr val="dk1"/>
                          </a:solidFill>
                          <a:effectLst/>
                          <a:latin typeface="+mn-lt"/>
                          <a:ea typeface="+mn-ea"/>
                          <a:cs typeface="+mn-cs"/>
                        </a:rPr>
                        <a:t>rumors</a:t>
                      </a:r>
                      <a:r>
                        <a:rPr lang="en-US" sz="1400" b="0" i="0" kern="1200" dirty="0" smtClean="0">
                          <a:solidFill>
                            <a:schemeClr val="dk1"/>
                          </a:solidFill>
                          <a:effectLst/>
                          <a:latin typeface="+mn-lt"/>
                          <a:ea typeface="+mn-ea"/>
                          <a:cs typeface="+mn-cs"/>
                        </a:rPr>
                        <a:t> :</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effectLst/>
                          <a:latin typeface="+mn-lt"/>
                          <a:ea typeface="+mn-ea"/>
                          <a:cs typeface="+mn-cs"/>
                        </a:rPr>
                        <a:t>About </a:t>
                      </a:r>
                      <a:r>
                        <a:rPr lang="en-US" sz="1400" b="1" i="0" kern="1200" dirty="0" smtClean="0">
                          <a:solidFill>
                            <a:schemeClr val="dk1"/>
                          </a:solidFill>
                          <a:effectLst/>
                          <a:latin typeface="+mn-lt"/>
                          <a:ea typeface="+mn-ea"/>
                          <a:cs typeface="+mn-cs"/>
                        </a:rPr>
                        <a:t>reporter-industry-competitiveness</a:t>
                      </a:r>
                      <a:r>
                        <a:rPr lang="en-US" sz="1400" b="0" i="0" kern="1200" dirty="0" smtClean="0">
                          <a:solidFill>
                            <a:schemeClr val="dk1"/>
                          </a:solidFill>
                          <a:effectLst/>
                          <a:latin typeface="+mn-lt"/>
                          <a:ea typeface="+mn-ea"/>
                          <a:cs typeface="+mn-cs"/>
                        </a:rPr>
                        <a:t> </a:t>
                      </a:r>
                      <a:r>
                        <a:rPr lang="en-US" sz="1400" b="0" i="0" kern="1200" dirty="0" smtClean="0">
                          <a:solidFill>
                            <a:schemeClr val="dk1"/>
                          </a:solidFill>
                          <a:effectLst/>
                          <a:latin typeface="+mn-lt"/>
                          <a:ea typeface="+mn-ea"/>
                          <a:cs typeface="+mn-cs"/>
                        </a:rPr>
                        <a:t>(more people joining the industry, higher-quality</a:t>
                      </a:r>
                      <a:r>
                        <a:rPr lang="en-US" sz="1400" b="0" i="0" kern="1200" baseline="0" dirty="0" smtClean="0">
                          <a:solidFill>
                            <a:schemeClr val="dk1"/>
                          </a:solidFill>
                          <a:effectLst/>
                          <a:latin typeface="+mn-lt"/>
                          <a:ea typeface="+mn-ea"/>
                          <a:cs typeface="+mn-cs"/>
                        </a:rPr>
                        <a:t> offerings). Econ theory -&gt; “No Rent”.</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effectLst/>
                          <a:latin typeface="+mn-lt"/>
                          <a:ea typeface="+mn-ea"/>
                          <a:cs typeface="+mn-cs"/>
                        </a:rPr>
                        <a:t>About the </a:t>
                      </a:r>
                      <a:r>
                        <a:rPr lang="en-US" sz="1400" b="1" i="0" kern="1200" dirty="0" smtClean="0">
                          <a:solidFill>
                            <a:schemeClr val="dk1"/>
                          </a:solidFill>
                          <a:effectLst/>
                          <a:latin typeface="+mn-lt"/>
                          <a:ea typeface="+mn-ea"/>
                          <a:cs typeface="+mn-cs"/>
                        </a:rPr>
                        <a:t>future of the protocol</a:t>
                      </a:r>
                      <a:r>
                        <a:rPr lang="en-US" sz="1400" b="0" i="0" kern="1200" dirty="0" smtClean="0">
                          <a:solidFill>
                            <a:schemeClr val="dk1"/>
                          </a:solidFill>
                          <a:effectLst/>
                          <a:latin typeface="+mn-lt"/>
                          <a:ea typeface="+mn-ea"/>
                          <a:cs typeface="+mn-cs"/>
                        </a:rPr>
                        <a:t> (more popular</a:t>
                      </a:r>
                      <a:r>
                        <a:rPr lang="en-US" sz="1400" b="0" i="0" kern="1200" baseline="0" dirty="0" smtClean="0">
                          <a:solidFill>
                            <a:schemeClr val="dk1"/>
                          </a:solidFill>
                          <a:effectLst/>
                          <a:latin typeface="+mn-lt"/>
                          <a:ea typeface="+mn-ea"/>
                          <a:cs typeface="+mn-cs"/>
                        </a:rPr>
                        <a:t> alternative coming out, critical vulnerability found).</a:t>
                      </a:r>
                      <a:endParaRPr lang="en-US" sz="1400" b="0" i="0" kern="1200" dirty="0" smtClean="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3020">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i="0" kern="1200" dirty="0" smtClean="0">
                          <a:solidFill>
                            <a:schemeClr val="dk1"/>
                          </a:solidFill>
                          <a:effectLst/>
                          <a:latin typeface="+mn-lt"/>
                          <a:ea typeface="+mn-ea"/>
                          <a:cs typeface="+mn-cs"/>
                        </a:rPr>
                        <a:t>The</a:t>
                      </a:r>
                      <a:r>
                        <a:rPr lang="en-US" sz="1400" b="0" i="0" kern="1200" baseline="0" dirty="0" smtClean="0">
                          <a:solidFill>
                            <a:schemeClr val="dk1"/>
                          </a:solidFill>
                          <a:effectLst/>
                          <a:latin typeface="+mn-lt"/>
                          <a:ea typeface="+mn-ea"/>
                          <a:cs typeface="+mn-cs"/>
                        </a:rPr>
                        <a:t> </a:t>
                      </a:r>
                      <a:r>
                        <a:rPr lang="en-US" sz="1400" b="1" i="0" kern="1200" baseline="0" dirty="0" smtClean="0">
                          <a:solidFill>
                            <a:srgbClr val="7030A0"/>
                          </a:solidFill>
                          <a:effectLst/>
                          <a:latin typeface="+mn-lt"/>
                          <a:ea typeface="+mn-ea"/>
                          <a:cs typeface="+mn-cs"/>
                        </a:rPr>
                        <a:t>reporter’s </a:t>
                      </a:r>
                      <a:r>
                        <a:rPr lang="en-US" sz="1400" b="1" i="0" kern="1200" baseline="0" dirty="0" smtClean="0">
                          <a:solidFill>
                            <a:srgbClr val="7030A0"/>
                          </a:solidFill>
                          <a:effectLst/>
                          <a:latin typeface="+mn-lt"/>
                          <a:ea typeface="+mn-ea"/>
                          <a:cs typeface="+mn-cs"/>
                        </a:rPr>
                        <a:t>concern for the future </a:t>
                      </a:r>
                      <a:r>
                        <a:rPr lang="en-US" sz="1400" b="0" i="0" kern="1200" baseline="0" dirty="0" smtClean="0">
                          <a:solidFill>
                            <a:schemeClr val="tx1"/>
                          </a:solidFill>
                          <a:effectLst/>
                          <a:latin typeface="+mn-lt"/>
                          <a:ea typeface="+mn-ea"/>
                          <a:cs typeface="+mn-cs"/>
                        </a:rPr>
                        <a:t>(we want high)</a:t>
                      </a:r>
                      <a:r>
                        <a:rPr lang="en-US" sz="1400" b="1" i="0" kern="1200" baseline="0" dirty="0" smtClean="0">
                          <a:solidFill>
                            <a:srgbClr val="7030A0"/>
                          </a:solidFill>
                          <a:effectLst/>
                          <a:latin typeface="+mn-lt"/>
                          <a:ea typeface="+mn-ea"/>
                          <a:cs typeface="+mn-cs"/>
                        </a:rPr>
                        <a:t> </a:t>
                      </a:r>
                      <a:r>
                        <a:rPr lang="en-US" sz="1400" b="0" i="0" kern="1200" dirty="0" smtClean="0">
                          <a:solidFill>
                            <a:schemeClr val="dk1"/>
                          </a:solidFill>
                          <a:effectLst/>
                          <a:latin typeface="+mn-lt"/>
                          <a:ea typeface="+mn-ea"/>
                          <a:cs typeface="+mn-cs"/>
                        </a:rPr>
                        <a:t>can decrease:</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effectLst/>
                          <a:latin typeface="+mn-lt"/>
                          <a:ea typeface="+mn-ea"/>
                          <a:cs typeface="+mn-cs"/>
                        </a:rPr>
                        <a:t>With capricious</a:t>
                      </a:r>
                      <a:r>
                        <a:rPr lang="en-US" sz="1400" b="0" i="0" kern="1200" baseline="0" dirty="0" smtClean="0">
                          <a:solidFill>
                            <a:schemeClr val="dk1"/>
                          </a:solidFill>
                          <a:effectLst/>
                          <a:latin typeface="+mn-lt"/>
                          <a:ea typeface="+mn-ea"/>
                          <a:cs typeface="+mn-cs"/>
                        </a:rPr>
                        <a:t> </a:t>
                      </a:r>
                      <a:r>
                        <a:rPr lang="en-US" sz="1400" b="0" i="0" kern="1200" baseline="0" dirty="0" smtClean="0">
                          <a:solidFill>
                            <a:schemeClr val="dk1"/>
                          </a:solidFill>
                          <a:effectLst/>
                          <a:latin typeface="+mn-lt"/>
                          <a:ea typeface="+mn-ea"/>
                          <a:cs typeface="+mn-cs"/>
                        </a:rPr>
                        <a:t>Reporter </a:t>
                      </a:r>
                      <a:r>
                        <a:rPr lang="en-US" sz="1400" b="0" i="0" kern="1200" baseline="0" dirty="0" smtClean="0">
                          <a:solidFill>
                            <a:schemeClr val="dk1"/>
                          </a:solidFill>
                          <a:effectLst/>
                          <a:latin typeface="+mn-lt"/>
                          <a:ea typeface="+mn-ea"/>
                          <a:cs typeface="+mn-cs"/>
                        </a:rPr>
                        <a:t>preferences (we cannot guarantee to Traders that </a:t>
                      </a:r>
                      <a:r>
                        <a:rPr lang="en-US" sz="1400" b="0" i="0" kern="1200" baseline="0" dirty="0" smtClean="0">
                          <a:solidFill>
                            <a:schemeClr val="dk1"/>
                          </a:solidFill>
                          <a:effectLst/>
                          <a:latin typeface="+mn-lt"/>
                          <a:ea typeface="+mn-ea"/>
                          <a:cs typeface="+mn-cs"/>
                        </a:rPr>
                        <a:t>Reporters </a:t>
                      </a:r>
                      <a:r>
                        <a:rPr lang="en-US" sz="1400" b="0" i="0" kern="1200" baseline="0" dirty="0" smtClean="0">
                          <a:solidFill>
                            <a:schemeClr val="dk1"/>
                          </a:solidFill>
                          <a:effectLst/>
                          <a:latin typeface="+mn-lt"/>
                          <a:ea typeface="+mn-ea"/>
                          <a:cs typeface="+mn-cs"/>
                        </a:rPr>
                        <a:t>have psychologically stable preferences).</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effectLst/>
                          <a:latin typeface="+mn-lt"/>
                          <a:ea typeface="+mn-ea"/>
                          <a:cs typeface="+mn-cs"/>
                        </a:rPr>
                        <a:t>Reporter </a:t>
                      </a:r>
                      <a:r>
                        <a:rPr lang="en-US" sz="1400" b="0" i="0" kern="1200" dirty="0" smtClean="0">
                          <a:solidFill>
                            <a:schemeClr val="dk1"/>
                          </a:solidFill>
                          <a:effectLst/>
                          <a:latin typeface="+mn-lt"/>
                          <a:ea typeface="+mn-ea"/>
                          <a:cs typeface="+mn-cs"/>
                        </a:rPr>
                        <a:t>hacked / faux-hacked / diagnosed</a:t>
                      </a:r>
                      <a:r>
                        <a:rPr lang="en-US" sz="1400" b="0" i="0" kern="1200" baseline="0" dirty="0" smtClean="0">
                          <a:solidFill>
                            <a:schemeClr val="dk1"/>
                          </a:solidFill>
                          <a:effectLst/>
                          <a:latin typeface="+mn-lt"/>
                          <a:ea typeface="+mn-ea"/>
                          <a:cs typeface="+mn-cs"/>
                        </a:rPr>
                        <a:t> with terminal illness.</a:t>
                      </a:r>
                      <a:endParaRPr lang="en-US" sz="1400" b="0" i="0" kern="1200" dirty="0" smtClean="0">
                        <a:solidFill>
                          <a:schemeClr val="dk1"/>
                        </a:solidFill>
                        <a:effectLst/>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effectLst/>
                          <a:latin typeface="+mn-lt"/>
                          <a:ea typeface="+mn-ea"/>
                          <a:cs typeface="+mn-cs"/>
                        </a:rPr>
                        <a:t>With </a:t>
                      </a:r>
                      <a:r>
                        <a:rPr lang="en-US" sz="1400" b="0" i="0" kern="1200" dirty="0" smtClean="0">
                          <a:solidFill>
                            <a:schemeClr val="dk1"/>
                          </a:solidFill>
                          <a:effectLst/>
                          <a:latin typeface="+mn-lt"/>
                          <a:ea typeface="+mn-ea"/>
                          <a:cs typeface="+mn-cs"/>
                        </a:rPr>
                        <a:t>Reporter </a:t>
                      </a:r>
                      <a:r>
                        <a:rPr lang="en-US" sz="1400" b="1" i="0" kern="1200" dirty="0" smtClean="0">
                          <a:solidFill>
                            <a:schemeClr val="dk1"/>
                          </a:solidFill>
                          <a:effectLst/>
                          <a:latin typeface="+mn-lt"/>
                          <a:ea typeface="+mn-ea"/>
                          <a:cs typeface="+mn-cs"/>
                        </a:rPr>
                        <a:t>retirement-plans</a:t>
                      </a:r>
                      <a:r>
                        <a:rPr lang="en-US" sz="1400" b="0" i="0" kern="1200" baseline="0" dirty="0" smtClean="0">
                          <a:solidFill>
                            <a:schemeClr val="dk1"/>
                          </a:solidFill>
                          <a:effectLst/>
                          <a:latin typeface="+mn-lt"/>
                          <a:ea typeface="+mn-ea"/>
                          <a:cs typeface="+mn-cs"/>
                        </a:rPr>
                        <a:t> (“I’ve been doing this for a while, and I just don’t want to do it anymore”). </a:t>
                      </a:r>
                      <a:r>
                        <a:rPr lang="en-US" sz="1400" b="0" i="0" kern="1200" baseline="0" dirty="0" smtClean="0">
                          <a:solidFill>
                            <a:schemeClr val="dk1"/>
                          </a:solidFill>
                          <a:effectLst/>
                          <a:latin typeface="+mn-lt"/>
                          <a:ea typeface="+mn-ea"/>
                          <a:cs typeface="+mn-cs"/>
                        </a:rPr>
                        <a:t>Reporter </a:t>
                      </a:r>
                      <a:r>
                        <a:rPr lang="en-US" sz="1400" b="0" i="0" kern="1200" baseline="0" dirty="0" smtClean="0">
                          <a:solidFill>
                            <a:schemeClr val="dk1"/>
                          </a:solidFill>
                          <a:effectLst/>
                          <a:latin typeface="+mn-lt"/>
                          <a:ea typeface="+mn-ea"/>
                          <a:cs typeface="+mn-cs"/>
                        </a:rPr>
                        <a:t>dies -&gt; ?</a:t>
                      </a:r>
                      <a:endParaRPr lang="en-US" sz="1400" b="0" i="0" kern="1200" dirty="0" smtClean="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8600" y="95250"/>
            <a:ext cx="2425191"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quot;No&quot; Symbol 4"/>
          <p:cNvSpPr/>
          <p:nvPr/>
        </p:nvSpPr>
        <p:spPr>
          <a:xfrm>
            <a:off x="5727700" y="354553"/>
            <a:ext cx="1346200" cy="845597"/>
          </a:xfrm>
          <a:prstGeom prst="noSmoking">
            <a:avLst>
              <a:gd name="adj" fmla="val 10986"/>
            </a:avLst>
          </a:prstGeom>
          <a:solidFill>
            <a:schemeClr val="accent2">
              <a:alpha val="8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pic>
        <p:nvPicPr>
          <p:cNvPr id="4" name="Picture 2" descr="C:\Users\Psztorc\AppData\Local\Microsoft\Windows\Temporary Internet Files\Content.IE5\E1GD4TZG\MC900384170[1].wmf"/>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543995" y="1143000"/>
            <a:ext cx="1026411" cy="13912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6149" y="2861638"/>
            <a:ext cx="376421" cy="51021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92570" y="2861638"/>
            <a:ext cx="376421" cy="5102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68991" y="2861638"/>
            <a:ext cx="376421" cy="5102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http://3.imimg.com/data3/SI/NA/MY-3847600/oval-funnel-500x500.jpg"/>
          <p:cNvPicPr>
            <a:picLocks noChangeAspect="1" noChangeArrowheads="1"/>
          </p:cNvPicPr>
          <p:nvPr/>
        </p:nvPicPr>
        <p:blipFill>
          <a:blip r:embed="rId5">
            <a:duotone>
              <a:schemeClr val="accent4">
                <a:shade val="45000"/>
                <a:satMod val="135000"/>
              </a:schemeClr>
              <a:prstClr val="white"/>
            </a:duotone>
            <a:extLst>
              <a:ext uri="{BEBA8EAE-BF5A-486C-A8C5-ECC9F3942E4B}">
                <a14:imgProps xmlns:a14="http://schemas.microsoft.com/office/drawing/2010/main">
                  <a14:imgLayer r:embed="rId6">
                    <a14:imgEffect>
                      <a14:backgroundRemoval t="10000" b="90000" l="10000" r="90000"/>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flipH="1">
            <a:off x="-1005221" y="3813572"/>
            <a:ext cx="3748421" cy="99655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245411" y="2861638"/>
            <a:ext cx="376421" cy="5102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621832" y="2861638"/>
            <a:ext cx="376421" cy="51021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563949" y="1314449"/>
            <a:ext cx="7580051" cy="37373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b"/>
          <a:lstStyle/>
          <a:p>
            <a:pPr algn="ctr"/>
            <a:endParaRPr lang="en-US" sz="1600" dirty="0" smtClean="0">
              <a:sym typeface="Wingdings" panose="05000000000000000000" pitchFamily="2" charset="2"/>
            </a:endParaRPr>
          </a:p>
          <a:p>
            <a:pPr algn="ctr"/>
            <a:r>
              <a:rPr lang="en-US" sz="2000" dirty="0" smtClean="0">
                <a:sym typeface="Wingdings" panose="05000000000000000000" pitchFamily="2" charset="2"/>
              </a:rPr>
              <a:t> </a:t>
            </a:r>
            <a:r>
              <a:rPr lang="en-US" sz="2000" b="1" i="1" dirty="0" smtClean="0"/>
              <a:t>opportunity cost of theft</a:t>
            </a:r>
            <a:r>
              <a:rPr lang="en-US" sz="2000" dirty="0" smtClean="0"/>
              <a:t> equal to the amount of the losing bet. </a:t>
            </a:r>
            <a:endParaRPr lang="en-US" sz="2000" dirty="0"/>
          </a:p>
          <a:p>
            <a:pPr algn="ctr"/>
            <a:r>
              <a:rPr lang="en-US" sz="2000" dirty="0" smtClean="0"/>
              <a:t>(potentially large, if many users)</a:t>
            </a:r>
          </a:p>
          <a:p>
            <a:pPr algn="ctr"/>
            <a:endParaRPr lang="en-US" sz="2000" dirty="0" smtClean="0"/>
          </a:p>
          <a:p>
            <a:pPr algn="ctr"/>
            <a:r>
              <a:rPr lang="en-US" sz="2000" dirty="0" smtClean="0">
                <a:sym typeface="Wingdings" panose="05000000000000000000" pitchFamily="2" charset="2"/>
              </a:rPr>
              <a:t> A fee we extract, based on the utility of the service.</a:t>
            </a:r>
          </a:p>
          <a:p>
            <a:pPr algn="ctr"/>
            <a:r>
              <a:rPr lang="en-US" sz="2000" dirty="0" smtClean="0">
                <a:sym typeface="Wingdings" panose="05000000000000000000" pitchFamily="2" charset="2"/>
              </a:rPr>
              <a:t>(better, we *are* compensated for honesty, this time)</a:t>
            </a:r>
          </a:p>
          <a:p>
            <a:pPr algn="ctr"/>
            <a:endParaRPr lang="en-US" sz="2000" dirty="0" smtClean="0">
              <a:sym typeface="Wingdings" panose="05000000000000000000" pitchFamily="2" charset="2"/>
            </a:endParaRPr>
          </a:p>
          <a:p>
            <a:pPr algn="ctr"/>
            <a:endParaRPr lang="en-US" sz="2000" dirty="0">
              <a:sym typeface="Wingdings" panose="05000000000000000000" pitchFamily="2" charset="2"/>
            </a:endParaRPr>
          </a:p>
          <a:p>
            <a:pPr marL="285750" indent="-285750" algn="ctr">
              <a:buFont typeface="Wingdings" panose="05000000000000000000" pitchFamily="2" charset="2"/>
              <a:buChar char="ß"/>
            </a:pPr>
            <a:r>
              <a:rPr lang="en-US" sz="2000" dirty="0" smtClean="0">
                <a:sym typeface="Wingdings" panose="05000000000000000000" pitchFamily="2" charset="2"/>
              </a:rPr>
              <a:t>A new psychological parameter, specific to this solution-attempt.</a:t>
            </a:r>
            <a:endParaRPr lang="en-US" sz="2000" dirty="0">
              <a:sym typeface="Wingdings" panose="05000000000000000000" pitchFamily="2" charset="2"/>
            </a:endParaRPr>
          </a:p>
          <a:p>
            <a:pPr algn="ctr"/>
            <a:r>
              <a:rPr lang="en-US" sz="2000" dirty="0" smtClean="0">
                <a:sym typeface="Wingdings" panose="05000000000000000000" pitchFamily="2" charset="2"/>
              </a:rPr>
              <a:t>(unreliable)</a:t>
            </a:r>
          </a:p>
          <a:p>
            <a:pPr algn="ctr"/>
            <a:r>
              <a:rPr lang="en-US" sz="2000" b="1" dirty="0" smtClean="0">
                <a:sym typeface="Wingdings" panose="05000000000000000000" pitchFamily="2" charset="2"/>
              </a:rPr>
              <a:t>Net result: </a:t>
            </a:r>
            <a:r>
              <a:rPr lang="en-US" sz="2000" dirty="0" smtClean="0">
                <a:sym typeface="Wingdings" panose="05000000000000000000" pitchFamily="2" charset="2"/>
              </a:rPr>
              <a:t>better, but too uncertain.</a:t>
            </a:r>
          </a:p>
          <a:p>
            <a:pPr marL="285750" indent="-285750" algn="ctr">
              <a:buFont typeface="Wingdings" panose="05000000000000000000" pitchFamily="2" charset="2"/>
              <a:buChar char="ß"/>
            </a:pPr>
            <a:endParaRPr lang="en-US" sz="1600" dirty="0"/>
          </a:p>
        </p:txBody>
      </p:sp>
    </p:spTree>
    <p:extLst>
      <p:ext uri="{BB962C8B-B14F-4D97-AF65-F5344CB8AC3E}">
        <p14:creationId xmlns:p14="http://schemas.microsoft.com/office/powerpoint/2010/main" val="3584191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800600" y="715704"/>
            <a:ext cx="4114800" cy="1055946"/>
          </a:xfrm>
          <a:prstGeom prst="rect">
            <a:avLst/>
          </a:prstGeom>
          <a:solidFill>
            <a:schemeClr val="bg1"/>
          </a:solidFill>
          <a:ln w="63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http://upload.wikimedia.org/wikipedia/commons/4/4d/Usdollar100fron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7823" y="979934"/>
            <a:ext cx="1502059" cy="5000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i.kinja-img.com/gawker-media/image/upload/s--FuEVuo4O--/og1efjsqbnlupcbqrcd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6531" y="852587"/>
            <a:ext cx="1694769" cy="7547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61057"/>
            <a:ext cx="8229600" cy="857250"/>
          </a:xfrm>
        </p:spPr>
        <p:txBody>
          <a:bodyPr>
            <a:noAutofit/>
          </a:bodyPr>
          <a:lstStyle/>
          <a:p>
            <a:r>
              <a:rPr lang="en-US" sz="4800" dirty="0" smtClean="0"/>
              <a:t>[C] Pseudo-corporation</a:t>
            </a:r>
            <a:endParaRPr lang="en-US" sz="6000" dirty="0"/>
          </a:p>
        </p:txBody>
      </p:sp>
      <p:sp>
        <p:nvSpPr>
          <p:cNvPr id="3" name="Content Placeholder 2"/>
          <p:cNvSpPr>
            <a:spLocks noGrp="1"/>
          </p:cNvSpPr>
          <p:nvPr>
            <p:ph idx="1"/>
          </p:nvPr>
        </p:nvSpPr>
        <p:spPr>
          <a:xfrm>
            <a:off x="228600" y="3867150"/>
            <a:ext cx="5562600" cy="971550"/>
          </a:xfrm>
        </p:spPr>
        <p:txBody>
          <a:bodyPr>
            <a:noAutofit/>
          </a:bodyPr>
          <a:lstStyle/>
          <a:p>
            <a:pPr marL="0" indent="0">
              <a:buNone/>
            </a:pPr>
            <a:r>
              <a:rPr lang="en-US" sz="1800" dirty="0" smtClean="0"/>
              <a:t>4) “</a:t>
            </a:r>
            <a:r>
              <a:rPr lang="en-US" sz="1800" dirty="0" err="1" smtClean="0"/>
              <a:t>Talebian</a:t>
            </a:r>
            <a:r>
              <a:rPr lang="en-US" sz="1800" dirty="0" smtClean="0"/>
              <a:t>” </a:t>
            </a:r>
            <a:r>
              <a:rPr lang="en-US" sz="1800" b="1" u="sng" dirty="0" smtClean="0"/>
              <a:t>Robustness</a:t>
            </a:r>
          </a:p>
          <a:p>
            <a:r>
              <a:rPr lang="en-US" sz="1800" dirty="0" smtClean="0"/>
              <a:t>“Fail quickly and safely” (instead of “we never fail”).</a:t>
            </a:r>
          </a:p>
          <a:p>
            <a:r>
              <a:rPr lang="en-US" sz="1800" dirty="0" smtClean="0"/>
              <a:t>Bad Voters, Voter-Cartels, and Monopolist Voters can each </a:t>
            </a:r>
            <a:r>
              <a:rPr lang="en-US" sz="1800" b="1" dirty="0" smtClean="0"/>
              <a:t>help (not hurt)</a:t>
            </a:r>
            <a:r>
              <a:rPr lang="en-US" sz="1800" dirty="0" smtClean="0"/>
              <a:t>, up to a certain (high) point.</a:t>
            </a:r>
          </a:p>
        </p:txBody>
      </p:sp>
      <p:pic>
        <p:nvPicPr>
          <p:cNvPr id="1026" name="Picture 2" descr="https://math.la.asu.edu/%7Ekawski/MATLAB/images/svddemol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1657351"/>
            <a:ext cx="2438400" cy="12001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2" name="Picture 8" descr="http://media-cache-ec0.pinimg.com/236x/08/de/56/08de566c1bc309e12e7c1b6b461cfdc0.jpg"/>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4953000" y="2628900"/>
            <a:ext cx="2209800" cy="11081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4" name="Picture 10" descr="http://2.bp.blogspot.com/-SksYK_wZCAU/U6vU0JGBvYI/AAAAAAAA_Kc/K9JCnNJ8p14/s1600/box.jpg"/>
          <p:cNvPicPr>
            <a:picLocks noChangeAspect="1" noChangeArrowheads="1"/>
          </p:cNvPicPr>
          <p:nvPr/>
        </p:nvPicPr>
        <p:blipFill>
          <a:blip r:embed="rId7" cstate="print">
            <a:extLst>
              <a:ext uri="{BEBA8EAE-BF5A-486C-A8C5-ECC9F3942E4B}">
                <a14:imgProps xmlns:a14="http://schemas.microsoft.com/office/drawing/2010/main">
                  <a14:imgLayer r:embed="rId8">
                    <a14:imgEffect>
                      <a14:sharpenSoften amount="50000"/>
                    </a14:imgEffect>
                    <a14:imgEffect>
                      <a14:colorTemperature colorTemp="112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591300" y="3632597"/>
            <a:ext cx="2171700" cy="13728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7" name="Rectangle 6"/>
          <p:cNvSpPr/>
          <p:nvPr/>
        </p:nvSpPr>
        <p:spPr>
          <a:xfrm>
            <a:off x="228600" y="796194"/>
            <a:ext cx="4419600" cy="1200329"/>
          </a:xfrm>
          <a:prstGeom prst="rect">
            <a:avLst/>
          </a:prstGeom>
        </p:spPr>
        <p:txBody>
          <a:bodyPr wrap="square">
            <a:spAutoFit/>
          </a:bodyPr>
          <a:lstStyle/>
          <a:p>
            <a:r>
              <a:rPr lang="en-US" dirty="0" smtClean="0"/>
              <a:t>1) </a:t>
            </a:r>
            <a:r>
              <a:rPr lang="en-US" dirty="0" smtClean="0"/>
              <a:t>Make </a:t>
            </a:r>
            <a:r>
              <a:rPr lang="en-US" b="1" u="sng" dirty="0" smtClean="0"/>
              <a:t>Reputation itself Tradeable</a:t>
            </a:r>
            <a:endParaRPr lang="en-US" b="1" u="sng" dirty="0" smtClean="0"/>
          </a:p>
          <a:p>
            <a:pPr marL="285750" indent="-285750">
              <a:buFont typeface="Arial" panose="020B0604020202020204" pitchFamily="34" charset="0"/>
              <a:buChar char="•"/>
            </a:pPr>
            <a:r>
              <a:rPr lang="en-US" dirty="0" smtClean="0"/>
              <a:t>Pseudo-corporation </a:t>
            </a:r>
            <a:r>
              <a:rPr lang="en-US" dirty="0"/>
              <a:t>which exists to </a:t>
            </a:r>
            <a:r>
              <a:rPr lang="en-US" u="sng" dirty="0"/>
              <a:t>prove its consistency</a:t>
            </a:r>
            <a:r>
              <a:rPr lang="en-US" dirty="0"/>
              <a:t> within and across </a:t>
            </a:r>
            <a:r>
              <a:rPr lang="en-US" dirty="0" smtClean="0"/>
              <a:t>time.</a:t>
            </a:r>
          </a:p>
          <a:p>
            <a:pPr marL="285750" indent="-285750">
              <a:buFont typeface="Arial" panose="020B0604020202020204" pitchFamily="34" charset="0"/>
              <a:buChar char="•"/>
            </a:pPr>
            <a:r>
              <a:rPr lang="en-US" dirty="0"/>
              <a:t>C</a:t>
            </a:r>
            <a:r>
              <a:rPr lang="en-US" dirty="0" smtClean="0"/>
              <a:t>ollects $ to power the mechanism.</a:t>
            </a:r>
            <a:endParaRPr lang="en-US" dirty="0"/>
          </a:p>
        </p:txBody>
      </p:sp>
      <p:sp>
        <p:nvSpPr>
          <p:cNvPr id="8" name="Rectangle 7"/>
          <p:cNvSpPr/>
          <p:nvPr/>
        </p:nvSpPr>
        <p:spPr>
          <a:xfrm>
            <a:off x="228600" y="1877020"/>
            <a:ext cx="4267200" cy="923330"/>
          </a:xfrm>
          <a:prstGeom prst="rect">
            <a:avLst/>
          </a:prstGeom>
        </p:spPr>
        <p:txBody>
          <a:bodyPr wrap="square">
            <a:spAutoFit/>
          </a:bodyPr>
          <a:lstStyle/>
          <a:p>
            <a:r>
              <a:rPr lang="en-US" dirty="0" smtClean="0"/>
              <a:t>2) </a:t>
            </a:r>
            <a:r>
              <a:rPr lang="en-US" b="1" u="sng" dirty="0" smtClean="0"/>
              <a:t>SVD</a:t>
            </a:r>
            <a:r>
              <a:rPr lang="en-US" dirty="0" smtClean="0"/>
              <a:t> Cross-Validation</a:t>
            </a:r>
          </a:p>
          <a:p>
            <a:pPr marL="285750" indent="-285750">
              <a:buFont typeface="Arial" panose="020B0604020202020204" pitchFamily="34" charset="0"/>
              <a:buChar char="•"/>
            </a:pPr>
            <a:r>
              <a:rPr lang="en-US" dirty="0" smtClean="0"/>
              <a:t>Statistical technique: seeks importance.</a:t>
            </a:r>
          </a:p>
          <a:p>
            <a:pPr marL="285750" indent="-285750">
              <a:buFont typeface="Arial" panose="020B0604020202020204" pitchFamily="34" charset="0"/>
              <a:buChar char="•"/>
            </a:pPr>
            <a:r>
              <a:rPr lang="en-US" dirty="0" smtClean="0"/>
              <a:t>Gleans truth, measures </a:t>
            </a:r>
            <a:r>
              <a:rPr lang="en-US" dirty="0"/>
              <a:t>conformity</a:t>
            </a:r>
            <a:r>
              <a:rPr lang="en-US" dirty="0" smtClean="0"/>
              <a:t>.</a:t>
            </a:r>
          </a:p>
        </p:txBody>
      </p:sp>
      <p:sp>
        <p:nvSpPr>
          <p:cNvPr id="11" name="Rectangle 10"/>
          <p:cNvSpPr/>
          <p:nvPr/>
        </p:nvSpPr>
        <p:spPr>
          <a:xfrm>
            <a:off x="228600" y="2743200"/>
            <a:ext cx="4267200" cy="1200329"/>
          </a:xfrm>
          <a:prstGeom prst="rect">
            <a:avLst/>
          </a:prstGeom>
        </p:spPr>
        <p:txBody>
          <a:bodyPr wrap="square">
            <a:spAutoFit/>
          </a:bodyPr>
          <a:lstStyle/>
          <a:p>
            <a:r>
              <a:rPr lang="en-US" dirty="0" smtClean="0"/>
              <a:t>3) Strategic </a:t>
            </a:r>
            <a:r>
              <a:rPr lang="en-US" b="1" u="sng" dirty="0"/>
              <a:t>Use of </a:t>
            </a:r>
            <a:r>
              <a:rPr lang="en-US" b="1" u="sng" dirty="0" smtClean="0"/>
              <a:t>Time</a:t>
            </a:r>
          </a:p>
          <a:p>
            <a:pPr marL="285750" indent="-285750">
              <a:buFont typeface="Arial" panose="020B0604020202020204" pitchFamily="34" charset="0"/>
              <a:buChar char="•"/>
            </a:pPr>
            <a:r>
              <a:rPr lang="en-US" dirty="0" smtClean="0"/>
              <a:t>Funds </a:t>
            </a:r>
            <a:r>
              <a:rPr lang="en-US" dirty="0"/>
              <a:t>can be ‘locked’ across </a:t>
            </a:r>
            <a:r>
              <a:rPr lang="en-US" dirty="0" smtClean="0"/>
              <a:t>time.</a:t>
            </a:r>
          </a:p>
          <a:p>
            <a:pPr marL="285750" indent="-285750">
              <a:buFont typeface="Arial" panose="020B0604020202020204" pitchFamily="34" charset="0"/>
              <a:buChar char="•"/>
            </a:pPr>
            <a:r>
              <a:rPr lang="en-US" dirty="0" smtClean="0"/>
              <a:t>Yet info-search-costs constantly fall.</a:t>
            </a:r>
          </a:p>
          <a:p>
            <a:pPr marL="285750" indent="-285750">
              <a:buFont typeface="Arial" panose="020B0604020202020204" pitchFamily="34" charset="0"/>
              <a:buChar char="•"/>
            </a:pPr>
            <a:r>
              <a:rPr lang="en-US" dirty="0" smtClean="0"/>
              <a:t>Net </a:t>
            </a:r>
            <a:r>
              <a:rPr lang="en-US" dirty="0"/>
              <a:t>effect: </a:t>
            </a:r>
            <a:r>
              <a:rPr lang="en-US" dirty="0" smtClean="0"/>
              <a:t>time penalizes </a:t>
            </a:r>
            <a:r>
              <a:rPr lang="en-US" dirty="0"/>
              <a:t>attackers only.</a:t>
            </a:r>
          </a:p>
        </p:txBody>
      </p:sp>
      <p:sp>
        <p:nvSpPr>
          <p:cNvPr id="13" name="Left-Right Arrow 12"/>
          <p:cNvSpPr/>
          <p:nvPr/>
        </p:nvSpPr>
        <p:spPr>
          <a:xfrm>
            <a:off x="6378018" y="1028700"/>
            <a:ext cx="943741" cy="342900"/>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p:cNvSpPr txBox="1"/>
          <p:nvPr/>
        </p:nvSpPr>
        <p:spPr>
          <a:xfrm>
            <a:off x="5282394" y="1426518"/>
            <a:ext cx="889805" cy="30777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400" b="1" dirty="0" smtClean="0">
                <a:solidFill>
                  <a:schemeClr val="tx2">
                    <a:lumMod val="20000"/>
                    <a:lumOff val="80000"/>
                  </a:schemeClr>
                </a:solidFill>
                <a:effectLst>
                  <a:outerShdw blurRad="38100" dist="38100" dir="2700000" algn="tl">
                    <a:srgbClr val="000000">
                      <a:alpha val="43137"/>
                    </a:srgbClr>
                  </a:outerShdw>
                </a:effectLst>
                <a:latin typeface="Arial Black" panose="020B0A04020102020204" pitchFamily="34" charset="0"/>
              </a:rPr>
              <a:t>TRUST</a:t>
            </a:r>
            <a:endParaRPr lang="en-US" b="1" dirty="0">
              <a:solidFill>
                <a:schemeClr val="tx2">
                  <a:lumMod val="20000"/>
                  <a:lumOff val="80000"/>
                </a:schemeClr>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2056146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61950"/>
            <a:ext cx="8923558"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190500"/>
            <a:ext cx="9067800" cy="933450"/>
          </a:xfrm>
          <a:solidFill>
            <a:schemeClr val="bg1"/>
          </a:solidFill>
        </p:spPr>
        <p:txBody>
          <a:bodyPr>
            <a:normAutofit/>
          </a:bodyPr>
          <a:lstStyle/>
          <a:p>
            <a:r>
              <a:rPr lang="en-US" dirty="0" smtClean="0"/>
              <a:t>Corporation Model Breaks Sometimes</a:t>
            </a:r>
            <a:endParaRPr lang="en-US" dirty="0"/>
          </a:p>
        </p:txBody>
      </p:sp>
      <p:sp>
        <p:nvSpPr>
          <p:cNvPr id="3" name="Rectangle 2"/>
          <p:cNvSpPr/>
          <p:nvPr/>
        </p:nvSpPr>
        <p:spPr>
          <a:xfrm>
            <a:off x="533400" y="1123950"/>
            <a:ext cx="381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723900" y="4800600"/>
            <a:ext cx="1371600" cy="266700"/>
          </a:xfrm>
          <a:prstGeom prst="rect">
            <a:avLst/>
          </a:prstGeom>
          <a:solidFill>
            <a:schemeClr val="bg1"/>
          </a:solidFill>
          <a:ln>
            <a:solidFill>
              <a:schemeClr val="tx1"/>
            </a:solidFill>
          </a:ln>
        </p:spPr>
        <p:txBody>
          <a:bodyPr vert="horz" lIns="91440" tIns="45720" rIns="91440" bIns="45720" rtlCol="0" anchor="ctr">
            <a:normAutofit fontScale="3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Multiple oracles</a:t>
            </a:r>
            <a:endParaRPr lang="en-US" dirty="0"/>
          </a:p>
        </p:txBody>
      </p:sp>
    </p:spTree>
    <p:extLst>
      <p:ext uri="{BB962C8B-B14F-4D97-AF65-F5344CB8AC3E}">
        <p14:creationId xmlns:p14="http://schemas.microsoft.com/office/powerpoint/2010/main" val="38972478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7" y="608135"/>
            <a:ext cx="9062391" cy="447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72602" y="-19050"/>
            <a:ext cx="8229600" cy="762000"/>
          </a:xfrm>
          <a:solidFill>
            <a:schemeClr val="bg1"/>
          </a:solidFill>
        </p:spPr>
        <p:txBody>
          <a:bodyPr>
            <a:normAutofit fontScale="90000"/>
          </a:bodyPr>
          <a:lstStyle/>
          <a:p>
            <a:r>
              <a:rPr lang="en-US" dirty="0" smtClean="0"/>
              <a:t>To Purchase Quality, Need </a:t>
            </a:r>
            <a:r>
              <a:rPr lang="en-US" dirty="0" err="1" smtClean="0"/>
              <a:t>pseduo</a:t>
            </a:r>
            <a:r>
              <a:rPr lang="en-US" dirty="0" smtClean="0"/>
              <a:t>-</a:t>
            </a:r>
            <a:r>
              <a:rPr lang="en-US" dirty="0" smtClean="0"/>
              <a:t>“©”</a:t>
            </a:r>
            <a:endParaRPr lang="en-US" dirty="0"/>
          </a:p>
        </p:txBody>
      </p:sp>
    </p:spTree>
    <p:extLst>
      <p:ext uri="{BB962C8B-B14F-4D97-AF65-F5344CB8AC3E}">
        <p14:creationId xmlns:p14="http://schemas.microsoft.com/office/powerpoint/2010/main" val="800517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7" y="608135"/>
            <a:ext cx="9062391" cy="447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72602" y="-19050"/>
            <a:ext cx="8229600" cy="762000"/>
          </a:xfrm>
          <a:solidFill>
            <a:schemeClr val="bg1"/>
          </a:solidFill>
        </p:spPr>
        <p:txBody>
          <a:bodyPr>
            <a:normAutofit fontScale="90000"/>
          </a:bodyPr>
          <a:lstStyle/>
          <a:p>
            <a:r>
              <a:rPr lang="en-US" dirty="0" smtClean="0"/>
              <a:t>To Purchase Quality, Need </a:t>
            </a:r>
            <a:r>
              <a:rPr lang="en-US" dirty="0" err="1" smtClean="0"/>
              <a:t>pseduo</a:t>
            </a:r>
            <a:r>
              <a:rPr lang="en-US" dirty="0" smtClean="0"/>
              <a:t>-</a:t>
            </a:r>
            <a:r>
              <a:rPr lang="en-US" dirty="0" smtClean="0"/>
              <a:t>“©”</a:t>
            </a:r>
            <a:endParaRPr lang="en-US" dirty="0"/>
          </a:p>
        </p:txBody>
      </p:sp>
      <p:sp>
        <p:nvSpPr>
          <p:cNvPr id="5" name="Rectangle 4"/>
          <p:cNvSpPr/>
          <p:nvPr/>
        </p:nvSpPr>
        <p:spPr>
          <a:xfrm>
            <a:off x="990600" y="1047749"/>
            <a:ext cx="7239000" cy="35468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sym typeface="Wingdings" panose="05000000000000000000" pitchFamily="2" charset="2"/>
              </a:rPr>
              <a:t>In this case, we successfully spread the opportunity cost of theft widely over many people, and over a long time period.</a:t>
            </a:r>
            <a:br>
              <a:rPr lang="en-US" sz="2000" dirty="0" smtClean="0">
                <a:sym typeface="Wingdings" panose="05000000000000000000" pitchFamily="2" charset="2"/>
              </a:rPr>
            </a:br>
            <a:r>
              <a:rPr lang="en-US" sz="2000" dirty="0" smtClean="0">
                <a:sym typeface="Wingdings" panose="05000000000000000000" pitchFamily="2" charset="2"/>
              </a:rPr>
              <a:t/>
            </a:r>
            <a:br>
              <a:rPr lang="en-US" sz="2000" dirty="0" smtClean="0">
                <a:sym typeface="Wingdings" panose="05000000000000000000" pitchFamily="2" charset="2"/>
              </a:rPr>
            </a:br>
            <a:r>
              <a:rPr lang="en-US" sz="2000" dirty="0" smtClean="0">
                <a:sym typeface="Wingdings" panose="05000000000000000000" pitchFamily="2" charset="2"/>
              </a:rPr>
              <a:t>Problem is we ensured that the maximum reward these people could receive was zero.</a:t>
            </a:r>
          </a:p>
          <a:p>
            <a:pPr algn="ctr"/>
            <a:endParaRPr lang="en-US" sz="2000" dirty="0">
              <a:sym typeface="Wingdings" panose="05000000000000000000" pitchFamily="2" charset="2"/>
            </a:endParaRPr>
          </a:p>
          <a:p>
            <a:pPr algn="ctr"/>
            <a:r>
              <a:rPr lang="en-US" sz="2000" dirty="0" smtClean="0">
                <a:sym typeface="Wingdings" panose="05000000000000000000" pitchFamily="2" charset="2"/>
              </a:rPr>
              <a:t>In turn, the “shares” of the Honest Corporation were worth NPV(0) = 0, meaning that it is trivial to purchase all the shares and attack.</a:t>
            </a:r>
            <a:endParaRPr lang="en-US" sz="2000" dirty="0"/>
          </a:p>
        </p:txBody>
      </p:sp>
    </p:spTree>
    <p:extLst>
      <p:ext uri="{BB962C8B-B14F-4D97-AF65-F5344CB8AC3E}">
        <p14:creationId xmlns:p14="http://schemas.microsoft.com/office/powerpoint/2010/main" val="25612734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lstStyle/>
          <a:p>
            <a:r>
              <a:rPr lang="en-US" dirty="0" smtClean="0"/>
              <a:t>Takeaways</a:t>
            </a:r>
            <a:endParaRPr lang="en-US" dirty="0"/>
          </a:p>
        </p:txBody>
      </p:sp>
      <p:sp>
        <p:nvSpPr>
          <p:cNvPr id="3" name="Content Placeholder 2"/>
          <p:cNvSpPr>
            <a:spLocks noGrp="1"/>
          </p:cNvSpPr>
          <p:nvPr>
            <p:ph idx="1"/>
          </p:nvPr>
        </p:nvSpPr>
        <p:spPr>
          <a:xfrm>
            <a:off x="457200" y="762000"/>
            <a:ext cx="8458200" cy="4248150"/>
          </a:xfrm>
        </p:spPr>
        <p:txBody>
          <a:bodyPr>
            <a:normAutofit fontScale="85000" lnSpcReduction="10000"/>
          </a:bodyPr>
          <a:lstStyle/>
          <a:p>
            <a:pPr marL="514350" indent="-514350">
              <a:buFont typeface="+mj-lt"/>
              <a:buAutoNum type="arabicPeriod"/>
            </a:pPr>
            <a:r>
              <a:rPr lang="en-US" dirty="0" smtClean="0"/>
              <a:t>Blockchain = Less trust = </a:t>
            </a:r>
            <a:r>
              <a:rPr lang="en-US" b="1" i="1" u="sng" dirty="0" smtClean="0"/>
              <a:t>everything is harder</a:t>
            </a:r>
            <a:r>
              <a:rPr lang="en-US" dirty="0" smtClean="0"/>
              <a:t>.</a:t>
            </a:r>
          </a:p>
          <a:p>
            <a:pPr marL="514350" indent="-514350">
              <a:buFont typeface="+mj-lt"/>
              <a:buAutoNum type="arabicPeriod"/>
            </a:pPr>
            <a:r>
              <a:rPr lang="en-US" dirty="0" smtClean="0"/>
              <a:t>Programmers vs. Contract-Authors : Dev objective is to </a:t>
            </a:r>
            <a:r>
              <a:rPr lang="en-US" i="1" u="sng" dirty="0" smtClean="0"/>
              <a:t>enable the user to do more</a:t>
            </a:r>
            <a:r>
              <a:rPr lang="en-US" dirty="0" smtClean="0"/>
              <a:t>, contracts are about </a:t>
            </a:r>
            <a:r>
              <a:rPr lang="en-US" i="1" u="sng" dirty="0" smtClean="0"/>
              <a:t>forcing the user to opt-into less</a:t>
            </a:r>
            <a:r>
              <a:rPr lang="en-US" dirty="0" smtClean="0"/>
              <a:t>. Oracle can </a:t>
            </a:r>
            <a:r>
              <a:rPr lang="en-US" b="1" i="1" u="sng" dirty="0" smtClean="0"/>
              <a:t>fail</a:t>
            </a:r>
            <a:r>
              <a:rPr lang="en-US" dirty="0" smtClean="0"/>
              <a:t> as a result of </a:t>
            </a:r>
            <a:r>
              <a:rPr lang="en-US" b="1" i="1" u="sng" dirty="0" smtClean="0"/>
              <a:t>actions that users are allowed</a:t>
            </a:r>
            <a:r>
              <a:rPr lang="en-US" dirty="0" smtClean="0"/>
              <a:t> to take:</a:t>
            </a:r>
          </a:p>
          <a:p>
            <a:pPr marL="914400" lvl="1" indent="-514350">
              <a:buFont typeface="+mj-lt"/>
              <a:buAutoNum type="arabicPeriod"/>
            </a:pPr>
            <a:r>
              <a:rPr lang="en-US" dirty="0" smtClean="0"/>
              <a:t>…too easy for user to assume two identities / make bribe.</a:t>
            </a:r>
          </a:p>
          <a:p>
            <a:pPr marL="914400" lvl="1" indent="-514350">
              <a:buFont typeface="+mj-lt"/>
              <a:buAutoNum type="arabicPeriod"/>
            </a:pPr>
            <a:r>
              <a:rPr lang="en-US" dirty="0" smtClean="0"/>
              <a:t>…too easy for the service to be “too” popular.</a:t>
            </a:r>
          </a:p>
          <a:p>
            <a:pPr marL="914400" lvl="1" indent="-514350">
              <a:buFont typeface="+mj-lt"/>
              <a:buAutoNum type="arabicPeriod"/>
            </a:pPr>
            <a:r>
              <a:rPr lang="en-US" dirty="0" smtClean="0"/>
              <a:t>…too easy for rivals to enter and ‘steal’ the service.</a:t>
            </a:r>
          </a:p>
          <a:p>
            <a:pPr marL="514350" indent="-514350">
              <a:buFont typeface="+mj-lt"/>
              <a:buAutoNum type="arabicPeriod"/>
            </a:pPr>
            <a:r>
              <a:rPr lang="en-US" dirty="0" smtClean="0"/>
              <a:t>In the blockchain world, code is built upon a </a:t>
            </a:r>
            <a:r>
              <a:rPr lang="en-US" b="1" i="1" u="sng" dirty="0" smtClean="0"/>
              <a:t>foundation of incentives</a:t>
            </a:r>
            <a:r>
              <a:rPr lang="en-US" dirty="0" smtClean="0"/>
              <a:t>.</a:t>
            </a:r>
          </a:p>
          <a:p>
            <a:pPr marL="514350" indent="-514350">
              <a:buFont typeface="+mj-lt"/>
              <a:buAutoNum type="arabicPeriod"/>
            </a:pPr>
            <a:endParaRPr lang="en-US" dirty="0"/>
          </a:p>
        </p:txBody>
      </p:sp>
    </p:spTree>
    <p:extLst>
      <p:ext uri="{BB962C8B-B14F-4D97-AF65-F5344CB8AC3E}">
        <p14:creationId xmlns:p14="http://schemas.microsoft.com/office/powerpoint/2010/main" val="29234218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428750"/>
            <a:ext cx="8229600" cy="3394472"/>
          </a:xfrm>
        </p:spPr>
        <p:txBody>
          <a:bodyPr>
            <a:normAutofit fontScale="92500" lnSpcReduction="10000"/>
          </a:bodyPr>
          <a:lstStyle/>
          <a:p>
            <a:r>
              <a:rPr lang="en-US" dirty="0" smtClean="0"/>
              <a:t>I hope that you’ve learned a little about the P2P Oracle, and why it is so much more difficult than the API call.</a:t>
            </a:r>
          </a:p>
          <a:p>
            <a:pPr marL="0" indent="0">
              <a:buNone/>
            </a:pPr>
            <a:endParaRPr lang="en-US" dirty="0" smtClean="0"/>
          </a:p>
          <a:p>
            <a:r>
              <a:rPr lang="en-US" dirty="0" smtClean="0"/>
              <a:t>And, in turn, about blockchain.</a:t>
            </a:r>
            <a:endParaRPr lang="en-US" dirty="0"/>
          </a:p>
          <a:p>
            <a:pPr marL="0" indent="0">
              <a:buNone/>
            </a:pPr>
            <a:endParaRPr lang="en-US" dirty="0" smtClean="0"/>
          </a:p>
          <a:p>
            <a:r>
              <a:rPr lang="en-US" dirty="0" smtClean="0"/>
              <a:t>Thank you for your attention.</a:t>
            </a:r>
            <a:endParaRPr lang="en-US" dirty="0"/>
          </a:p>
        </p:txBody>
      </p:sp>
      <p:pic>
        <p:nvPicPr>
          <p:cNvPr id="4" name="Picture 2" descr="Illustration of a paper airplane : Free Stock Pho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2647950"/>
            <a:ext cx="1804173" cy="990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Boat, Sailboat, Sailing, Ship, Ocean, Water, Wi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3720" y="2990133"/>
            <a:ext cx="2021680" cy="2405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279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187068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lstStyle/>
          <a:p>
            <a:r>
              <a:rPr lang="en-US" dirty="0" smtClean="0"/>
              <a:t>Message / Takeaways</a:t>
            </a:r>
            <a:endParaRPr lang="en-US" dirty="0"/>
          </a:p>
        </p:txBody>
      </p:sp>
      <p:sp>
        <p:nvSpPr>
          <p:cNvPr id="3" name="Content Placeholder 2"/>
          <p:cNvSpPr>
            <a:spLocks noGrp="1"/>
          </p:cNvSpPr>
          <p:nvPr>
            <p:ph idx="1"/>
          </p:nvPr>
        </p:nvSpPr>
        <p:spPr>
          <a:xfrm>
            <a:off x="457200" y="762000"/>
            <a:ext cx="8458200" cy="4248150"/>
          </a:xfrm>
        </p:spPr>
        <p:txBody>
          <a:bodyPr>
            <a:normAutofit fontScale="85000" lnSpcReduction="10000"/>
          </a:bodyPr>
          <a:lstStyle/>
          <a:p>
            <a:pPr marL="514350" indent="-514350">
              <a:buFont typeface="+mj-lt"/>
              <a:buAutoNum type="arabicPeriod"/>
            </a:pPr>
            <a:r>
              <a:rPr lang="en-US" dirty="0" smtClean="0"/>
              <a:t>Blockchain = Less trust = </a:t>
            </a:r>
            <a:r>
              <a:rPr lang="en-US" b="1" i="1" u="sng" dirty="0" smtClean="0"/>
              <a:t>everything is harder</a:t>
            </a:r>
            <a:r>
              <a:rPr lang="en-US" dirty="0" smtClean="0"/>
              <a:t>.</a:t>
            </a:r>
          </a:p>
          <a:p>
            <a:pPr marL="514350" indent="-514350">
              <a:buFont typeface="+mj-lt"/>
              <a:buAutoNum type="arabicPeriod"/>
            </a:pPr>
            <a:r>
              <a:rPr lang="en-US" dirty="0" smtClean="0"/>
              <a:t>Programmers vs. Contract-Authors : Dev objective is to </a:t>
            </a:r>
            <a:r>
              <a:rPr lang="en-US" i="1" u="sng" dirty="0" smtClean="0"/>
              <a:t>enable the user to do more</a:t>
            </a:r>
            <a:r>
              <a:rPr lang="en-US" dirty="0" smtClean="0"/>
              <a:t>, contracts are about </a:t>
            </a:r>
            <a:r>
              <a:rPr lang="en-US" i="1" u="sng" dirty="0" smtClean="0"/>
              <a:t>forcing the user to opt-into less</a:t>
            </a:r>
            <a:r>
              <a:rPr lang="en-US" dirty="0" smtClean="0"/>
              <a:t>. Oracle can </a:t>
            </a:r>
            <a:r>
              <a:rPr lang="en-US" b="1" i="1" u="sng" dirty="0" smtClean="0"/>
              <a:t>fail</a:t>
            </a:r>
            <a:r>
              <a:rPr lang="en-US" dirty="0" smtClean="0"/>
              <a:t> as a result of </a:t>
            </a:r>
            <a:r>
              <a:rPr lang="en-US" b="1" i="1" u="sng" dirty="0" smtClean="0"/>
              <a:t>actions that users are allowed</a:t>
            </a:r>
            <a:r>
              <a:rPr lang="en-US" dirty="0" smtClean="0"/>
              <a:t> to take:</a:t>
            </a:r>
          </a:p>
          <a:p>
            <a:pPr marL="914400" lvl="1" indent="-514350">
              <a:buFont typeface="+mj-lt"/>
              <a:buAutoNum type="arabicPeriod"/>
            </a:pPr>
            <a:r>
              <a:rPr lang="en-US" dirty="0" smtClean="0"/>
              <a:t>…too easy for user to assume two identities / make bribe.</a:t>
            </a:r>
          </a:p>
          <a:p>
            <a:pPr marL="914400" lvl="1" indent="-514350">
              <a:buFont typeface="+mj-lt"/>
              <a:buAutoNum type="arabicPeriod"/>
            </a:pPr>
            <a:r>
              <a:rPr lang="en-US" dirty="0" smtClean="0"/>
              <a:t>…too easy for the service to be “too” popular.</a:t>
            </a:r>
          </a:p>
          <a:p>
            <a:pPr marL="914400" lvl="1" indent="-514350">
              <a:buFont typeface="+mj-lt"/>
              <a:buAutoNum type="arabicPeriod"/>
            </a:pPr>
            <a:r>
              <a:rPr lang="en-US" dirty="0" smtClean="0"/>
              <a:t>…too easy for rivals to enter and ‘steal’ the service.</a:t>
            </a:r>
          </a:p>
          <a:p>
            <a:pPr marL="514350" indent="-514350">
              <a:buFont typeface="+mj-lt"/>
              <a:buAutoNum type="arabicPeriod"/>
            </a:pPr>
            <a:r>
              <a:rPr lang="en-US" dirty="0" smtClean="0"/>
              <a:t>In the blockchain world, code is built upon a </a:t>
            </a:r>
            <a:r>
              <a:rPr lang="en-US" b="1" i="1" u="sng" dirty="0" smtClean="0"/>
              <a:t>foundation of incentives</a:t>
            </a:r>
            <a:r>
              <a:rPr lang="en-US" dirty="0" smtClean="0"/>
              <a:t>.</a:t>
            </a:r>
          </a:p>
          <a:p>
            <a:pPr marL="514350" indent="-514350">
              <a:buFont typeface="+mj-lt"/>
              <a:buAutoNum type="arabicPeriod"/>
            </a:pPr>
            <a:endParaRPr lang="en-US" dirty="0"/>
          </a:p>
        </p:txBody>
      </p:sp>
    </p:spTree>
    <p:extLst>
      <p:ext uri="{BB962C8B-B14F-4D97-AF65-F5344CB8AC3E}">
        <p14:creationId xmlns:p14="http://schemas.microsoft.com/office/powerpoint/2010/main" val="41933196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8630" y="2376964"/>
            <a:ext cx="5867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4631830" y="1238250"/>
            <a:ext cx="533400" cy="12573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9050"/>
            <a:ext cx="8229600" cy="857250"/>
          </a:xfrm>
        </p:spPr>
        <p:txBody>
          <a:bodyPr>
            <a:normAutofit/>
          </a:bodyPr>
          <a:lstStyle/>
          <a:p>
            <a:r>
              <a:rPr lang="en-US" dirty="0" smtClean="0"/>
              <a:t>Scope: </a:t>
            </a:r>
            <a:r>
              <a:rPr lang="en-US" i="1" u="sng" dirty="0" smtClean="0"/>
              <a:t>Some</a:t>
            </a:r>
            <a:r>
              <a:rPr lang="en-US" i="1" dirty="0" smtClean="0"/>
              <a:t> </a:t>
            </a:r>
            <a:r>
              <a:rPr lang="en-US" dirty="0" smtClean="0"/>
              <a:t>w</a:t>
            </a:r>
            <a:r>
              <a:rPr lang="en-US" dirty="0" smtClean="0"/>
              <a:t>idely known info.</a:t>
            </a:r>
            <a:endParaRPr lang="en-US" dirty="0"/>
          </a:p>
        </p:txBody>
      </p:sp>
      <p:sp>
        <p:nvSpPr>
          <p:cNvPr id="5" name="Rectangle 4"/>
          <p:cNvSpPr/>
          <p:nvPr/>
        </p:nvSpPr>
        <p:spPr>
          <a:xfrm>
            <a:off x="2037486" y="4197898"/>
            <a:ext cx="6088948"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 name="Straight Connector 7"/>
          <p:cNvCxnSpPr/>
          <p:nvPr/>
        </p:nvCxnSpPr>
        <p:spPr>
          <a:xfrm flipH="1">
            <a:off x="2269630" y="1352550"/>
            <a:ext cx="76200" cy="10244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1507630" y="1047750"/>
            <a:ext cx="5867400" cy="381000"/>
          </a:xfrm>
          <a:prstGeom prst="roundRect">
            <a:avLst>
              <a:gd name="adj" fmla="val 32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Universe of Knowledge</a:t>
            </a:r>
            <a:endParaRPr lang="en-US" dirty="0"/>
          </a:p>
        </p:txBody>
      </p:sp>
      <p:sp>
        <p:nvSpPr>
          <p:cNvPr id="10" name="TextBox 9"/>
          <p:cNvSpPr txBox="1"/>
          <p:nvPr/>
        </p:nvSpPr>
        <p:spPr>
          <a:xfrm>
            <a:off x="732122" y="2771182"/>
            <a:ext cx="1761123" cy="369332"/>
          </a:xfrm>
          <a:prstGeom prst="rect">
            <a:avLst/>
          </a:prstGeom>
          <a:noFill/>
        </p:spPr>
        <p:txBody>
          <a:bodyPr wrap="none" rtlCol="0">
            <a:spAutoFit/>
          </a:bodyPr>
          <a:lstStyle/>
          <a:p>
            <a:r>
              <a:rPr lang="en-US" dirty="0" smtClean="0"/>
              <a:t>Everyone knows.</a:t>
            </a:r>
            <a:endParaRPr lang="en-US" dirty="0"/>
          </a:p>
        </p:txBody>
      </p:sp>
      <p:sp>
        <p:nvSpPr>
          <p:cNvPr id="11" name="TextBox 10"/>
          <p:cNvSpPr txBox="1"/>
          <p:nvPr/>
        </p:nvSpPr>
        <p:spPr>
          <a:xfrm>
            <a:off x="110464" y="1749836"/>
            <a:ext cx="1531766" cy="369332"/>
          </a:xfrm>
          <a:prstGeom prst="rect">
            <a:avLst/>
          </a:prstGeom>
          <a:noFill/>
        </p:spPr>
        <p:txBody>
          <a:bodyPr wrap="none" rtlCol="0">
            <a:spAutoFit/>
          </a:bodyPr>
          <a:lstStyle/>
          <a:p>
            <a:r>
              <a:rPr lang="en-US" b="1" dirty="0" smtClean="0"/>
              <a:t>Search </a:t>
            </a:r>
            <a:r>
              <a:rPr lang="en-US" b="1" dirty="0" smtClean="0"/>
              <a:t>Costs /</a:t>
            </a:r>
            <a:endParaRPr lang="en-US" b="1" dirty="0"/>
          </a:p>
        </p:txBody>
      </p:sp>
      <p:cxnSp>
        <p:nvCxnSpPr>
          <p:cNvPr id="13" name="Straight Connector 12"/>
          <p:cNvCxnSpPr/>
          <p:nvPr/>
        </p:nvCxnSpPr>
        <p:spPr>
          <a:xfrm>
            <a:off x="2803030" y="1352550"/>
            <a:ext cx="838200" cy="1143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41430" y="2876550"/>
            <a:ext cx="2071016" cy="369332"/>
          </a:xfrm>
          <a:prstGeom prst="rect">
            <a:avLst/>
          </a:prstGeom>
          <a:noFill/>
        </p:spPr>
        <p:txBody>
          <a:bodyPr wrap="none" rtlCol="0">
            <a:spAutoFit/>
          </a:bodyPr>
          <a:lstStyle/>
          <a:p>
            <a:r>
              <a:rPr lang="en-US" dirty="0" smtClean="0"/>
              <a:t>A few experts know.</a:t>
            </a:r>
            <a:endParaRPr lang="en-US" dirty="0"/>
          </a:p>
        </p:txBody>
      </p:sp>
      <p:sp>
        <p:nvSpPr>
          <p:cNvPr id="20" name="TextBox 19"/>
          <p:cNvSpPr txBox="1"/>
          <p:nvPr/>
        </p:nvSpPr>
        <p:spPr>
          <a:xfrm>
            <a:off x="7337468" y="2771182"/>
            <a:ext cx="1577932" cy="369332"/>
          </a:xfrm>
          <a:prstGeom prst="rect">
            <a:avLst/>
          </a:prstGeom>
          <a:noFill/>
        </p:spPr>
        <p:txBody>
          <a:bodyPr wrap="none" rtlCol="0">
            <a:spAutoFit/>
          </a:bodyPr>
          <a:lstStyle/>
          <a:p>
            <a:r>
              <a:rPr lang="en-US" dirty="0" smtClean="0"/>
              <a:t>No one knows.</a:t>
            </a:r>
            <a:endParaRPr lang="en-US" dirty="0"/>
          </a:p>
        </p:txBody>
      </p:sp>
      <p:cxnSp>
        <p:nvCxnSpPr>
          <p:cNvPr id="21" name="Straight Connector 20"/>
          <p:cNvCxnSpPr/>
          <p:nvPr/>
        </p:nvCxnSpPr>
        <p:spPr>
          <a:xfrm flipH="1">
            <a:off x="1583830" y="2567464"/>
            <a:ext cx="457200" cy="30908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9" idx="0"/>
          </p:cNvCxnSpPr>
          <p:nvPr/>
        </p:nvCxnSpPr>
        <p:spPr>
          <a:xfrm>
            <a:off x="6079630" y="2672832"/>
            <a:ext cx="197308" cy="20371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573703" y="2656105"/>
            <a:ext cx="175828" cy="20371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17630" y="1390650"/>
            <a:ext cx="457200" cy="11768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ight Brace 31"/>
          <p:cNvSpPr/>
          <p:nvPr/>
        </p:nvSpPr>
        <p:spPr>
          <a:xfrm rot="5400000">
            <a:off x="4989732" y="761050"/>
            <a:ext cx="392668" cy="5155168"/>
          </a:xfrm>
          <a:prstGeom prst="rightBrace">
            <a:avLst>
              <a:gd name="adj1" fmla="val 21917"/>
              <a:gd name="adj2" fmla="val 5000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4221503" y="3503792"/>
            <a:ext cx="2039854" cy="369332"/>
          </a:xfrm>
          <a:prstGeom prst="rect">
            <a:avLst/>
          </a:prstGeom>
          <a:noFill/>
        </p:spPr>
        <p:txBody>
          <a:bodyPr wrap="none" rtlCol="0">
            <a:spAutoFit/>
          </a:bodyPr>
          <a:lstStyle/>
          <a:p>
            <a:r>
              <a:rPr lang="en-US" i="1" dirty="0" smtClean="0">
                <a:solidFill>
                  <a:schemeClr val="bg1">
                    <a:lumMod val="50000"/>
                  </a:schemeClr>
                </a:solidFill>
              </a:rPr>
              <a:t>Already too difficult</a:t>
            </a:r>
            <a:endParaRPr lang="en-US" i="1" dirty="0">
              <a:solidFill>
                <a:schemeClr val="bg1">
                  <a:lumMod val="50000"/>
                </a:schemeClr>
              </a:solidFill>
            </a:endParaRPr>
          </a:p>
        </p:txBody>
      </p:sp>
      <p:cxnSp>
        <p:nvCxnSpPr>
          <p:cNvPr id="34" name="Straight Connector 33"/>
          <p:cNvCxnSpPr>
            <a:endCxn id="5" idx="1"/>
          </p:cNvCxnSpPr>
          <p:nvPr/>
        </p:nvCxnSpPr>
        <p:spPr>
          <a:xfrm>
            <a:off x="1888630" y="2757964"/>
            <a:ext cx="148856" cy="163043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498230" y="2757964"/>
            <a:ext cx="5628204" cy="143993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736230" y="1931224"/>
            <a:ext cx="575286" cy="400110"/>
          </a:xfrm>
          <a:prstGeom prst="rect">
            <a:avLst/>
          </a:prstGeom>
          <a:noFill/>
        </p:spPr>
        <p:txBody>
          <a:bodyPr wrap="none" rtlCol="0">
            <a:spAutoFit/>
          </a:bodyPr>
          <a:lstStyle/>
          <a:p>
            <a:r>
              <a:rPr lang="en-US" sz="2000" b="1" dirty="0" smtClean="0"/>
              <a:t>low</a:t>
            </a:r>
            <a:endParaRPr lang="en-US" sz="2000" b="1" dirty="0"/>
          </a:p>
        </p:txBody>
      </p:sp>
      <p:sp>
        <p:nvSpPr>
          <p:cNvPr id="42" name="TextBox 41"/>
          <p:cNvSpPr txBox="1"/>
          <p:nvPr/>
        </p:nvSpPr>
        <p:spPr>
          <a:xfrm>
            <a:off x="7263702" y="1931224"/>
            <a:ext cx="644728" cy="400110"/>
          </a:xfrm>
          <a:prstGeom prst="rect">
            <a:avLst/>
          </a:prstGeom>
          <a:noFill/>
        </p:spPr>
        <p:txBody>
          <a:bodyPr wrap="none" rtlCol="0">
            <a:spAutoFit/>
          </a:bodyPr>
          <a:lstStyle/>
          <a:p>
            <a:r>
              <a:rPr lang="en-US" sz="2000" b="1" dirty="0" smtClean="0"/>
              <a:t>high</a:t>
            </a:r>
            <a:endParaRPr lang="en-US" sz="2000" b="1" dirty="0"/>
          </a:p>
        </p:txBody>
      </p:sp>
      <p:cxnSp>
        <p:nvCxnSpPr>
          <p:cNvPr id="43" name="Straight Connector 42"/>
          <p:cNvCxnSpPr/>
          <p:nvPr/>
        </p:nvCxnSpPr>
        <p:spPr>
          <a:xfrm>
            <a:off x="6079630" y="1318736"/>
            <a:ext cx="762000" cy="124872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92287" y="3692557"/>
            <a:ext cx="2062103" cy="400110"/>
          </a:xfrm>
          <a:prstGeom prst="rect">
            <a:avLst/>
          </a:prstGeom>
          <a:noFill/>
        </p:spPr>
        <p:txBody>
          <a:bodyPr wrap="none" rtlCol="0">
            <a:spAutoFit/>
          </a:bodyPr>
          <a:lstStyle/>
          <a:p>
            <a:r>
              <a:rPr lang="en-US" sz="2000" b="1" dirty="0" smtClean="0"/>
              <a:t>Ability to Convey:</a:t>
            </a:r>
            <a:endParaRPr lang="en-US" sz="2000" b="1" dirty="0"/>
          </a:p>
        </p:txBody>
      </p:sp>
      <p:sp>
        <p:nvSpPr>
          <p:cNvPr id="49" name="TextBox 48"/>
          <p:cNvSpPr txBox="1"/>
          <p:nvPr/>
        </p:nvSpPr>
        <p:spPr>
          <a:xfrm>
            <a:off x="2254390" y="3692557"/>
            <a:ext cx="575286" cy="400110"/>
          </a:xfrm>
          <a:prstGeom prst="rect">
            <a:avLst/>
          </a:prstGeom>
          <a:noFill/>
        </p:spPr>
        <p:txBody>
          <a:bodyPr wrap="none" rtlCol="0">
            <a:spAutoFit/>
          </a:bodyPr>
          <a:lstStyle/>
          <a:p>
            <a:r>
              <a:rPr lang="en-US" sz="2000" b="1" dirty="0" smtClean="0"/>
              <a:t>low</a:t>
            </a:r>
            <a:endParaRPr lang="en-US" sz="2000" b="1" dirty="0"/>
          </a:p>
        </p:txBody>
      </p:sp>
      <p:sp>
        <p:nvSpPr>
          <p:cNvPr id="50" name="TextBox 49"/>
          <p:cNvSpPr txBox="1"/>
          <p:nvPr/>
        </p:nvSpPr>
        <p:spPr>
          <a:xfrm>
            <a:off x="7458846" y="3692557"/>
            <a:ext cx="644728" cy="400110"/>
          </a:xfrm>
          <a:prstGeom prst="rect">
            <a:avLst/>
          </a:prstGeom>
          <a:noFill/>
        </p:spPr>
        <p:txBody>
          <a:bodyPr wrap="none" rtlCol="0">
            <a:spAutoFit/>
          </a:bodyPr>
          <a:lstStyle/>
          <a:p>
            <a:r>
              <a:rPr lang="en-US" sz="2000" b="1" dirty="0" smtClean="0"/>
              <a:t>high</a:t>
            </a:r>
            <a:endParaRPr lang="en-US" sz="2000" b="1" dirty="0"/>
          </a:p>
        </p:txBody>
      </p:sp>
      <p:sp>
        <p:nvSpPr>
          <p:cNvPr id="51" name="TextBox 50"/>
          <p:cNvSpPr txBox="1"/>
          <p:nvPr/>
        </p:nvSpPr>
        <p:spPr>
          <a:xfrm>
            <a:off x="949466" y="4786432"/>
            <a:ext cx="4020203" cy="338554"/>
          </a:xfrm>
          <a:prstGeom prst="rect">
            <a:avLst/>
          </a:prstGeom>
          <a:noFill/>
        </p:spPr>
        <p:txBody>
          <a:bodyPr wrap="none" rtlCol="0">
            <a:spAutoFit/>
          </a:bodyPr>
          <a:lstStyle/>
          <a:p>
            <a:r>
              <a:rPr lang="en-US" sz="1600" dirty="0" smtClean="0"/>
              <a:t>High volume of bets, “passionate” contention.</a:t>
            </a:r>
            <a:endParaRPr lang="en-US" sz="1600" dirty="0"/>
          </a:p>
        </p:txBody>
      </p:sp>
      <p:cxnSp>
        <p:nvCxnSpPr>
          <p:cNvPr id="52" name="Straight Connector 51"/>
          <p:cNvCxnSpPr/>
          <p:nvPr/>
        </p:nvCxnSpPr>
        <p:spPr>
          <a:xfrm flipH="1">
            <a:off x="2547327" y="4476750"/>
            <a:ext cx="228600" cy="3549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955891" y="4736762"/>
            <a:ext cx="2838277" cy="338554"/>
          </a:xfrm>
          <a:prstGeom prst="rect">
            <a:avLst/>
          </a:prstGeom>
          <a:noFill/>
        </p:spPr>
        <p:txBody>
          <a:bodyPr wrap="none" rtlCol="0">
            <a:spAutoFit/>
          </a:bodyPr>
          <a:lstStyle/>
          <a:p>
            <a:r>
              <a:rPr lang="en-US" sz="1600" dirty="0" smtClean="0"/>
              <a:t>Not contentious – no one cares.</a:t>
            </a:r>
            <a:endParaRPr lang="en-US" sz="1600" dirty="0"/>
          </a:p>
        </p:txBody>
      </p:sp>
      <p:sp>
        <p:nvSpPr>
          <p:cNvPr id="55" name="Rectangle 54"/>
          <p:cNvSpPr/>
          <p:nvPr/>
        </p:nvSpPr>
        <p:spPr>
          <a:xfrm>
            <a:off x="1903870" y="4092666"/>
            <a:ext cx="1601330" cy="593092"/>
          </a:xfrm>
          <a:prstGeom prst="rect">
            <a:avLst/>
          </a:prstGeom>
          <a:noFill/>
          <a:ln w="76200">
            <a:solidFill>
              <a:srgbClr val="00B050">
                <a:alpha val="3882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6934200" y="4521538"/>
            <a:ext cx="179758" cy="260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82294" y="4066047"/>
            <a:ext cx="1710138" cy="738664"/>
          </a:xfrm>
          <a:prstGeom prst="rect">
            <a:avLst/>
          </a:prstGeom>
          <a:noFill/>
        </p:spPr>
        <p:txBody>
          <a:bodyPr wrap="square" rtlCol="0">
            <a:spAutoFit/>
          </a:bodyPr>
          <a:lstStyle/>
          <a:p>
            <a:r>
              <a:rPr lang="en-US" sz="1400" i="1" dirty="0" smtClean="0"/>
              <a:t>To move f</a:t>
            </a:r>
            <a:r>
              <a:rPr lang="en-US" sz="1400" i="1" dirty="0" smtClean="0"/>
              <a:t>rom </a:t>
            </a:r>
            <a:r>
              <a:rPr lang="en-US" sz="1400" i="1" dirty="0" smtClean="0"/>
              <a:t>brains, to the </a:t>
            </a:r>
            <a:r>
              <a:rPr lang="en-US" sz="1400" i="1" dirty="0" smtClean="0"/>
              <a:t>blockchain.</a:t>
            </a:r>
          </a:p>
          <a:p>
            <a:r>
              <a:rPr lang="en-US" sz="1400" i="1" dirty="0" smtClean="0"/>
              <a:t>Function of fees, …</a:t>
            </a:r>
            <a:endParaRPr lang="en-US" sz="1400" i="1" dirty="0"/>
          </a:p>
        </p:txBody>
      </p:sp>
      <p:sp>
        <p:nvSpPr>
          <p:cNvPr id="35" name="TextBox 34"/>
          <p:cNvSpPr txBox="1"/>
          <p:nvPr/>
        </p:nvSpPr>
        <p:spPr>
          <a:xfrm>
            <a:off x="91274" y="2015142"/>
            <a:ext cx="1663276" cy="369332"/>
          </a:xfrm>
          <a:prstGeom prst="rect">
            <a:avLst/>
          </a:prstGeom>
          <a:noFill/>
        </p:spPr>
        <p:txBody>
          <a:bodyPr wrap="none" rtlCol="0">
            <a:spAutoFit/>
          </a:bodyPr>
          <a:lstStyle/>
          <a:p>
            <a:r>
              <a:rPr lang="en-US" b="1" dirty="0" smtClean="0"/>
              <a:t>Diffusion Costs:</a:t>
            </a:r>
            <a:endParaRPr lang="en-US" b="1" dirty="0"/>
          </a:p>
        </p:txBody>
      </p:sp>
    </p:spTree>
    <p:extLst>
      <p:ext uri="{BB962C8B-B14F-4D97-AF65-F5344CB8AC3E}">
        <p14:creationId xmlns:p14="http://schemas.microsoft.com/office/powerpoint/2010/main" val="24527759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Fundamental</a:t>
            </a:r>
            <a:r>
              <a:rPr lang="en-US" baseline="0" dirty="0" smtClean="0"/>
              <a:t> Problems</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b="1" dirty="0" smtClean="0"/>
              <a:t>Opportunity Cost of Honesty </a:t>
            </a:r>
            <a:r>
              <a:rPr lang="en-US" dirty="0" smtClean="0"/>
              <a:t>– Imagine that</a:t>
            </a:r>
            <a:r>
              <a:rPr lang="en-US" baseline="0" dirty="0" smtClean="0"/>
              <a:t> payment M is conditional on an event, and that event either must happen or not happen (</a:t>
            </a:r>
            <a:r>
              <a:rPr lang="en-US" baseline="0" dirty="0" err="1" smtClean="0"/>
              <a:t>ie</a:t>
            </a:r>
            <a:r>
              <a:rPr lang="en-US" baseline="0" dirty="0" smtClean="0"/>
              <a:t>, we live in only one reality), then there will be one “winner” and one “loser” to the payment. The loser always has an incentive not to cooperate, and, in fact, to pay </a:t>
            </a:r>
            <a:endParaRPr lang="en-US" dirty="0" smtClean="0"/>
          </a:p>
          <a:p>
            <a:pPr marL="514350" indent="-514350">
              <a:buFont typeface="+mj-lt"/>
              <a:buAutoNum type="arabicPeriod"/>
            </a:pPr>
            <a:r>
              <a:rPr lang="en-US" dirty="0" smtClean="0"/>
              <a:t>No Identities / “Nothing at Stake” / Free Resurrection – Classic Internet Negative Reputation Problem, in the real world you can punish / imprison /</a:t>
            </a:r>
            <a:r>
              <a:rPr lang="en-US" baseline="0" dirty="0" smtClean="0"/>
              <a:t> assassinate people who misbehave. On the internet, you cannot.</a:t>
            </a:r>
            <a:endParaRPr lang="en-US" dirty="0" smtClean="0"/>
          </a:p>
          <a:p>
            <a:pPr marL="514350" indent="-514350">
              <a:buFont typeface="+mj-lt"/>
              <a:buAutoNum type="arabicPeriod"/>
            </a:pPr>
            <a:r>
              <a:rPr lang="en-US" dirty="0" smtClean="0"/>
              <a:t>Principal-Agent</a:t>
            </a:r>
            <a:r>
              <a:rPr lang="en-US" baseline="0" dirty="0" smtClean="0"/>
              <a:t> Problem – The decision-maker (agent) will not care as much about the decision as the people who are affected by it (principals), unless they are the same person. In a 1v1 dispute, this gets frustrating as it seemingly leads either to corruption or to neglect.</a:t>
            </a:r>
          </a:p>
        </p:txBody>
      </p:sp>
    </p:spTree>
    <p:extLst>
      <p:ext uri="{BB962C8B-B14F-4D97-AF65-F5344CB8AC3E}">
        <p14:creationId xmlns:p14="http://schemas.microsoft.com/office/powerpoint/2010/main" val="31265964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3825" y="585788"/>
            <a:ext cx="8896350" cy="4505325"/>
          </a:xfrm>
          <a:prstGeom prst="rect">
            <a:avLst/>
          </a:prstGeom>
        </p:spPr>
      </p:pic>
      <p:sp>
        <p:nvSpPr>
          <p:cNvPr id="2" name="Title 1"/>
          <p:cNvSpPr>
            <a:spLocks noGrp="1"/>
          </p:cNvSpPr>
          <p:nvPr>
            <p:ph type="title"/>
          </p:nvPr>
        </p:nvSpPr>
        <p:spPr>
          <a:xfrm>
            <a:off x="457200" y="38100"/>
            <a:ext cx="8229600" cy="857250"/>
          </a:xfrm>
        </p:spPr>
        <p:txBody>
          <a:bodyPr/>
          <a:lstStyle/>
          <a:p>
            <a:r>
              <a:rPr lang="en-US" dirty="0" smtClean="0"/>
              <a:t>Bitcoin Upgrade</a:t>
            </a:r>
            <a:endParaRPr lang="en-US" dirty="0"/>
          </a:p>
        </p:txBody>
      </p:sp>
      <p:sp>
        <p:nvSpPr>
          <p:cNvPr id="5" name="Rectangle 4"/>
          <p:cNvSpPr/>
          <p:nvPr/>
        </p:nvSpPr>
        <p:spPr>
          <a:xfrm>
            <a:off x="304800" y="4781550"/>
            <a:ext cx="5029200" cy="3619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00200" y="1123950"/>
            <a:ext cx="4953000" cy="2286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28800" y="2540000"/>
            <a:ext cx="1676400" cy="260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15000" y="2279650"/>
            <a:ext cx="2819400" cy="260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572000" y="2876550"/>
            <a:ext cx="30480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Upgrade, by adding errors?!</a:t>
            </a:r>
            <a:endParaRPr lang="en-US" dirty="0"/>
          </a:p>
        </p:txBody>
      </p:sp>
    </p:spTree>
    <p:extLst>
      <p:ext uri="{BB962C8B-B14F-4D97-AF65-F5344CB8AC3E}">
        <p14:creationId xmlns:p14="http://schemas.microsoft.com/office/powerpoint/2010/main" val="956022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 y="189800"/>
            <a:ext cx="8229600" cy="857250"/>
          </a:xfrm>
        </p:spPr>
        <p:txBody>
          <a:bodyPr/>
          <a:lstStyle/>
          <a:p>
            <a:r>
              <a:rPr lang="en-US" dirty="0" smtClean="0"/>
              <a:t>What is the Oracle Problem?</a:t>
            </a:r>
            <a:endParaRPr 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5605" y="2476268"/>
            <a:ext cx="1191195" cy="1220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420" y="3283620"/>
            <a:ext cx="1377675" cy="8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descr="https://bitcoin.org/img/opengrap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247" y="3283620"/>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7" name="Smiley Face 6"/>
          <p:cNvSpPr/>
          <p:nvPr/>
        </p:nvSpPr>
        <p:spPr>
          <a:xfrm>
            <a:off x="471247" y="3312195"/>
            <a:ext cx="1371600" cy="1295400"/>
          </a:xfrm>
          <a:prstGeom prst="smileyFace">
            <a:avLst>
              <a:gd name="adj" fmla="val -4653"/>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Picture 4" descr="http://fc01.deviantart.net/fs26/f/2008/143/0/c/Planet_Earth_by_sanmonku.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8739" y="1428452"/>
            <a:ext cx="3478219" cy="2785294"/>
          </a:xfrm>
          <a:prstGeom prst="rect">
            <a:avLst/>
          </a:prstGeom>
          <a:noFill/>
          <a:extLst>
            <a:ext uri="{909E8E84-426E-40DD-AFC4-6F175D3DCCD1}">
              <a14:hiddenFill xmlns:a14="http://schemas.microsoft.com/office/drawing/2010/main">
                <a:solidFill>
                  <a:srgbClr val="FFFFFF"/>
                </a:solidFill>
              </a14:hiddenFill>
            </a:ext>
          </a:extLst>
        </p:spPr>
      </p:pic>
      <p:sp>
        <p:nvSpPr>
          <p:cNvPr id="9" name="Cloud Callout 8"/>
          <p:cNvSpPr/>
          <p:nvPr/>
        </p:nvSpPr>
        <p:spPr>
          <a:xfrm>
            <a:off x="852247" y="1123950"/>
            <a:ext cx="2819400" cy="1765635"/>
          </a:xfrm>
          <a:prstGeom prst="cloudCallout">
            <a:avLst>
              <a:gd name="adj1" fmla="val -41145"/>
              <a:gd name="adj2" fmla="val 78287"/>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What the heck is my exchange rate these days, anyway?</a:t>
            </a:r>
            <a:endParaRPr lang="en-US" dirty="0"/>
          </a:p>
        </p:txBody>
      </p:sp>
      <p:sp>
        <p:nvSpPr>
          <p:cNvPr id="10" name="Rounded Rectangular Callout 9"/>
          <p:cNvSpPr/>
          <p:nvPr/>
        </p:nvSpPr>
        <p:spPr>
          <a:xfrm>
            <a:off x="4543380" y="3299346"/>
            <a:ext cx="1752600" cy="720204"/>
          </a:xfrm>
          <a:prstGeom prst="wedgeRoundRectCallout">
            <a:avLst>
              <a:gd name="adj1" fmla="val 55663"/>
              <a:gd name="adj2" fmla="val -97628"/>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It’s £1000/BTC.</a:t>
            </a:r>
            <a:br>
              <a:rPr lang="en-US" dirty="0" smtClean="0"/>
            </a:br>
            <a:r>
              <a:rPr lang="en-US" dirty="0" smtClean="0"/>
              <a:t>…hello? Hello?!</a:t>
            </a:r>
            <a:endParaRPr lang="en-US" dirty="0"/>
          </a:p>
        </p:txBody>
      </p:sp>
      <p:sp>
        <p:nvSpPr>
          <p:cNvPr id="12" name="Rectangle 11"/>
          <p:cNvSpPr/>
          <p:nvPr/>
        </p:nvSpPr>
        <p:spPr>
          <a:xfrm>
            <a:off x="2271472" y="4318803"/>
            <a:ext cx="6306544" cy="830997"/>
          </a:xfrm>
          <a:prstGeom prst="rect">
            <a:avLst/>
          </a:prstGeom>
        </p:spPr>
        <p:txBody>
          <a:bodyPr wrap="square">
            <a:spAutoFit/>
          </a:bodyPr>
          <a:lstStyle/>
          <a:p>
            <a:r>
              <a:rPr lang="en-US" sz="2400" dirty="0" smtClean="0"/>
              <a:t>Blockchain </a:t>
            </a:r>
            <a:r>
              <a:rPr lang="en-US" sz="2400" dirty="0" smtClean="0"/>
              <a:t>is </a:t>
            </a:r>
            <a:r>
              <a:rPr lang="en-US" sz="2400" b="1" dirty="0" smtClean="0"/>
              <a:t>ignorant of ‘real world’ </a:t>
            </a:r>
            <a:r>
              <a:rPr lang="en-US" sz="2400" dirty="0" smtClean="0"/>
              <a:t>data</a:t>
            </a:r>
            <a:r>
              <a:rPr lang="en-US" sz="2400" dirty="0" smtClean="0"/>
              <a:t>.</a:t>
            </a:r>
          </a:p>
          <a:p>
            <a:r>
              <a:rPr lang="en-US" sz="2400" b="1" dirty="0" smtClean="0"/>
              <a:t>Needs to be told </a:t>
            </a:r>
            <a:r>
              <a:rPr lang="en-US" sz="2400" dirty="0" smtClean="0"/>
              <a:t>this data, by an </a:t>
            </a:r>
            <a:r>
              <a:rPr lang="en-US" sz="2400" b="1" dirty="0" smtClean="0"/>
              <a:t>“oracle”</a:t>
            </a:r>
            <a:r>
              <a:rPr lang="en-US" sz="2400" dirty="0" smtClean="0"/>
              <a:t>.</a:t>
            </a:r>
            <a:endParaRPr lang="en-US" sz="2400" dirty="0" smtClean="0"/>
          </a:p>
        </p:txBody>
      </p:sp>
      <p:pic>
        <p:nvPicPr>
          <p:cNvPr id="13" name="Picture 4" descr="https://englishmaninitaly.files.wordpress.com/2014/09/2-cans.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20000" y="209550"/>
            <a:ext cx="1244547" cy="7632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357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dirty="0" smtClean="0"/>
              <a:t>An Example: Betting on </a:t>
            </a:r>
            <a:r>
              <a:rPr lang="en-US" b="1" dirty="0" err="1" smtClean="0"/>
              <a:t>Brexit</a:t>
            </a:r>
            <a:endParaRPr lang="en-US" b="1" dirty="0"/>
          </a:p>
        </p:txBody>
      </p:sp>
      <p:pic>
        <p:nvPicPr>
          <p:cNvPr id="3074" name="Picture 2" descr="Image result for person ic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678" r="25052"/>
          <a:stretch/>
        </p:blipFill>
        <p:spPr bwMode="auto">
          <a:xfrm>
            <a:off x="1303020" y="1690985"/>
            <a:ext cx="1798320" cy="19156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woman icon"/>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203" b="94531" l="7813" r="91992">
                        <a14:foregroundMark x1="55859" y1="35352" x2="45898" y2="26758"/>
                        <a14:foregroundMark x1="43555" y1="38281" x2="62305" y2="50586"/>
                        <a14:foregroundMark x1="47656" y1="50000" x2="46680" y2="32227"/>
                        <a14:foregroundMark x1="51367" y1="58008" x2="50977" y2="62500"/>
                        <a14:foregroundMark x1="31250" y1="67969" x2="27734" y2="80859"/>
                        <a14:foregroundMark x1="70703" y1="79688" x2="31055" y2="83203"/>
                        <a14:foregroundMark x1="59766" y1="74805" x2="75195" y2="71484"/>
                        <a14:foregroundMark x1="64844" y1="61133" x2="64844" y2="61133"/>
                        <a14:foregroundMark x1="50000" y1="71289" x2="50000" y2="71289"/>
                        <a14:foregroundMark x1="62500" y1="60352" x2="62500" y2="60352"/>
                        <a14:backgroundMark x1="8984" y1="11523" x2="21289" y2="61914"/>
                        <a14:backgroundMark x1="59375" y1="9961" x2="86133" y2="45117"/>
                        <a14:backgroundMark x1="13281" y1="59570" x2="41016" y2="58984"/>
                        <a14:backgroundMark x1="90039" y1="60938" x2="58008" y2="57617"/>
                        <a14:backgroundMark x1="59766" y1="59570" x2="50586" y2="76953"/>
                        <a14:backgroundMark x1="40234" y1="60352" x2="50000" y2="74805"/>
                        <a14:backgroundMark x1="58398" y1="62891" x2="63477" y2="66406"/>
                        <a14:backgroundMark x1="81641" y1="58398" x2="83203" y2="89648"/>
                        <a14:backgroundMark x1="26758" y1="25000" x2="22266" y2="49219"/>
                        <a14:backgroundMark x1="71875" y1="19531" x2="70898" y2="39844"/>
                        <a14:backgroundMark x1="78711" y1="24219" x2="78125" y2="54102"/>
                        <a14:backgroundMark x1="86133" y1="54688" x2="70313" y2="36133"/>
                        <a14:backgroundMark x1="4492" y1="89648" x2="83594" y2="90625"/>
                        <a14:backgroundMark x1="12500" y1="77734" x2="18945" y2="91211"/>
                      </a14:backgroundRemoval>
                    </a14:imgEffect>
                  </a14:imgLayer>
                </a14:imgProps>
              </a:ext>
              <a:ext uri="{28A0092B-C50C-407E-A947-70E740481C1C}">
                <a14:useLocalDpi xmlns:a14="http://schemas.microsoft.com/office/drawing/2010/main" val="0"/>
              </a:ext>
            </a:extLst>
          </a:blip>
          <a:srcRect/>
          <a:stretch>
            <a:fillRect/>
          </a:stretch>
        </p:blipFill>
        <p:spPr bwMode="auto">
          <a:xfrm>
            <a:off x="5181600" y="1443851"/>
            <a:ext cx="2362200" cy="2362201"/>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2667000" y="1500485"/>
            <a:ext cx="1798300" cy="381000"/>
          </a:xfrm>
          <a:prstGeom prst="wedgeRoundRectCallout">
            <a:avLst>
              <a:gd name="adj1" fmla="val -54717"/>
              <a:gd name="adj2" fmla="val 130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will remain.</a:t>
            </a:r>
            <a:endParaRPr lang="en-US" dirty="0"/>
          </a:p>
        </p:txBody>
      </p:sp>
      <p:sp>
        <p:nvSpPr>
          <p:cNvPr id="7" name="Rounded Rectangular Callout 6"/>
          <p:cNvSpPr/>
          <p:nvPr/>
        </p:nvSpPr>
        <p:spPr>
          <a:xfrm>
            <a:off x="4533880" y="1590860"/>
            <a:ext cx="1219200" cy="581250"/>
          </a:xfrm>
          <a:prstGeom prst="wedgeRoundRectCallout">
            <a:avLst>
              <a:gd name="adj1" fmla="val 82709"/>
              <a:gd name="adj2" fmla="val 11812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We will leave.</a:t>
            </a:r>
            <a:endParaRPr lang="en-US" dirty="0"/>
          </a:p>
        </p:txBody>
      </p:sp>
      <p:sp>
        <p:nvSpPr>
          <p:cNvPr id="9" name="TextBox 8"/>
          <p:cNvSpPr txBox="1"/>
          <p:nvPr/>
        </p:nvSpPr>
        <p:spPr>
          <a:xfrm>
            <a:off x="5814953" y="3508720"/>
            <a:ext cx="1095493" cy="461665"/>
          </a:xfrm>
          <a:prstGeom prst="rect">
            <a:avLst/>
          </a:prstGeom>
          <a:noFill/>
        </p:spPr>
        <p:txBody>
          <a:bodyPr wrap="none" rtlCol="0">
            <a:spAutoFit/>
          </a:bodyPr>
          <a:lstStyle/>
          <a:p>
            <a:r>
              <a:rPr lang="en-US" sz="2400" b="1" dirty="0" smtClean="0">
                <a:ln>
                  <a:solidFill>
                    <a:sysClr val="windowText" lastClr="000000"/>
                  </a:solidFill>
                </a:ln>
                <a:solidFill>
                  <a:schemeClr val="accent2"/>
                </a:solidFill>
              </a:rPr>
              <a:t>Beatrix</a:t>
            </a:r>
            <a:endParaRPr lang="en-US" sz="2400" b="1" dirty="0">
              <a:ln>
                <a:solidFill>
                  <a:sysClr val="windowText" lastClr="000000"/>
                </a:solidFill>
              </a:ln>
              <a:solidFill>
                <a:schemeClr val="accent2"/>
              </a:solidFill>
            </a:endParaRPr>
          </a:p>
        </p:txBody>
      </p:sp>
      <p:sp>
        <p:nvSpPr>
          <p:cNvPr id="10" name="TextBox 9"/>
          <p:cNvSpPr txBox="1"/>
          <p:nvPr/>
        </p:nvSpPr>
        <p:spPr>
          <a:xfrm>
            <a:off x="1689058" y="3634085"/>
            <a:ext cx="1026243" cy="461665"/>
          </a:xfrm>
          <a:prstGeom prst="rect">
            <a:avLst/>
          </a:prstGeom>
          <a:noFill/>
        </p:spPr>
        <p:txBody>
          <a:bodyPr wrap="none" rtlCol="0">
            <a:spAutoFit/>
          </a:bodyPr>
          <a:lstStyle/>
          <a:p>
            <a:r>
              <a:rPr lang="en-US" sz="2400" b="1" dirty="0" smtClean="0">
                <a:ln>
                  <a:solidFill>
                    <a:sysClr val="windowText" lastClr="000000"/>
                  </a:solidFill>
                </a:ln>
                <a:solidFill>
                  <a:schemeClr val="accent1"/>
                </a:solidFill>
              </a:rPr>
              <a:t>Arthur</a:t>
            </a:r>
            <a:endParaRPr lang="en-US" sz="2400" b="1" dirty="0">
              <a:ln>
                <a:solidFill>
                  <a:sysClr val="windowText" lastClr="000000"/>
                </a:solidFill>
              </a:ln>
              <a:solidFill>
                <a:schemeClr val="accent1"/>
              </a:solidFill>
            </a:endParaRPr>
          </a:p>
        </p:txBody>
      </p:sp>
      <p:sp>
        <p:nvSpPr>
          <p:cNvPr id="12" name="Rounded Rectangular Callout 11"/>
          <p:cNvSpPr/>
          <p:nvPr/>
        </p:nvSpPr>
        <p:spPr>
          <a:xfrm>
            <a:off x="3124200" y="2043095"/>
            <a:ext cx="1219200" cy="492643"/>
          </a:xfrm>
          <a:prstGeom prst="wedgeRoundRectCallout">
            <a:avLst>
              <a:gd name="adj1" fmla="val -106041"/>
              <a:gd name="adj2" fmla="val -9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500 quid?</a:t>
            </a:r>
            <a:endParaRPr lang="en-US" dirty="0"/>
          </a:p>
        </p:txBody>
      </p:sp>
      <p:sp>
        <p:nvSpPr>
          <p:cNvPr id="13" name="Rounded Rectangular Callout 12"/>
          <p:cNvSpPr/>
          <p:nvPr/>
        </p:nvSpPr>
        <p:spPr>
          <a:xfrm>
            <a:off x="4742991" y="2427898"/>
            <a:ext cx="723880" cy="394109"/>
          </a:xfrm>
          <a:prstGeom prst="wedgeRoundRectCallout">
            <a:avLst>
              <a:gd name="adj1" fmla="val 143073"/>
              <a:gd name="adj2" fmla="val 681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Fine.</a:t>
            </a:r>
            <a:endParaRPr lang="en-US" dirty="0"/>
          </a:p>
        </p:txBody>
      </p:sp>
      <p:sp>
        <p:nvSpPr>
          <p:cNvPr id="6" name="Rounded Rectangle 5"/>
          <p:cNvSpPr/>
          <p:nvPr/>
        </p:nvSpPr>
        <p:spPr>
          <a:xfrm>
            <a:off x="289550" y="4324350"/>
            <a:ext cx="8321050" cy="685800"/>
          </a:xfrm>
          <a:prstGeom prst="roundRect">
            <a:avLst/>
          </a:prstGeom>
          <a:solidFill>
            <a:schemeClr val="bg1">
              <a:lumMod val="8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Now, in the present, we know that the outcome was = “Leave</a:t>
            </a:r>
            <a:r>
              <a:rPr lang="en-US" dirty="0" smtClean="0">
                <a:solidFill>
                  <a:schemeClr val="tx1"/>
                </a:solidFill>
              </a:rPr>
              <a:t>”. They settle up.</a:t>
            </a:r>
            <a:r>
              <a:rPr lang="en-US" dirty="0" smtClean="0">
                <a:solidFill>
                  <a:schemeClr val="tx1"/>
                </a:solidFill>
              </a:rPr>
              <a:t/>
            </a:r>
            <a:br>
              <a:rPr lang="en-US" dirty="0" smtClean="0">
                <a:solidFill>
                  <a:schemeClr val="tx1"/>
                </a:solidFill>
              </a:rPr>
            </a:br>
            <a:r>
              <a:rPr lang="en-US" dirty="0" smtClean="0">
                <a:solidFill>
                  <a:schemeClr val="tx1"/>
                </a:solidFill>
              </a:rPr>
              <a:t>Our purpose: </a:t>
            </a:r>
            <a:r>
              <a:rPr lang="en-US" b="1" i="1" u="sng" dirty="0" smtClean="0">
                <a:solidFill>
                  <a:schemeClr val="tx1"/>
                </a:solidFill>
              </a:rPr>
              <a:t>automate </a:t>
            </a:r>
            <a:r>
              <a:rPr lang="en-US" b="1" i="1" u="sng" dirty="0" smtClean="0">
                <a:solidFill>
                  <a:schemeClr val="tx1"/>
                </a:solidFill>
              </a:rPr>
              <a:t>this process</a:t>
            </a:r>
            <a:r>
              <a:rPr lang="en-US" b="1" i="1" dirty="0" smtClean="0">
                <a:solidFill>
                  <a:schemeClr val="tx1"/>
                </a:solidFill>
              </a:rPr>
              <a:t> </a:t>
            </a:r>
            <a:r>
              <a:rPr lang="en-US" dirty="0" smtClean="0">
                <a:solidFill>
                  <a:schemeClr val="tx1"/>
                </a:solidFill>
              </a:rPr>
              <a:t>via computer. </a:t>
            </a:r>
            <a:r>
              <a:rPr lang="en-US" dirty="0" smtClean="0">
                <a:solidFill>
                  <a:schemeClr val="tx1"/>
                </a:solidFill>
              </a:rPr>
              <a:t>They put money into a box, but…</a:t>
            </a:r>
            <a:endParaRPr lang="en-US" dirty="0">
              <a:solidFill>
                <a:schemeClr val="tx1"/>
              </a:solidFill>
            </a:endParaRPr>
          </a:p>
        </p:txBody>
      </p:sp>
      <p:sp>
        <p:nvSpPr>
          <p:cNvPr id="15" name="Rounded Rectangle 14"/>
          <p:cNvSpPr/>
          <p:nvPr/>
        </p:nvSpPr>
        <p:spPr>
          <a:xfrm>
            <a:off x="304800" y="835141"/>
            <a:ext cx="4114800" cy="441209"/>
          </a:xfrm>
          <a:prstGeom prst="roundRect">
            <a:avLst/>
          </a:prstGeom>
          <a:solidFill>
            <a:schemeClr val="bg1">
              <a:lumMod val="8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Much earlier, in the past…</a:t>
            </a:r>
            <a:endParaRPr lang="en-US" sz="2400" dirty="0">
              <a:solidFill>
                <a:schemeClr val="tx1"/>
              </a:solidFill>
            </a:endParaRPr>
          </a:p>
        </p:txBody>
      </p:sp>
      <p:pic>
        <p:nvPicPr>
          <p:cNvPr id="3078" name="Picture 6" descr="Image result for british cash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61349" y="2800958"/>
            <a:ext cx="631562" cy="631562"/>
          </a:xfrm>
          <a:prstGeom prst="rect">
            <a:avLst/>
          </a:prstGeom>
          <a:noFill/>
          <a:extLst>
            <a:ext uri="{909E8E84-426E-40DD-AFC4-6F175D3DCCD1}">
              <a14:hiddenFill xmlns:a14="http://schemas.microsoft.com/office/drawing/2010/main">
                <a:solidFill>
                  <a:srgbClr val="FFFFFF"/>
                </a:solidFill>
              </a14:hiddenFill>
            </a:ext>
          </a:extLst>
        </p:spPr>
      </p:pic>
      <p:sp>
        <p:nvSpPr>
          <p:cNvPr id="8" name="Flowchart: Magnetic Disk 7"/>
          <p:cNvSpPr/>
          <p:nvPr/>
        </p:nvSpPr>
        <p:spPr>
          <a:xfrm>
            <a:off x="3566150" y="3508720"/>
            <a:ext cx="1028680" cy="58703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6" descr="Image result for british cash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01009" y="2829171"/>
            <a:ext cx="631562" cy="631562"/>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p:nvPr/>
        </p:nvCxnSpPr>
        <p:spPr>
          <a:xfrm>
            <a:off x="2959921" y="3102035"/>
            <a:ext cx="922010" cy="504581"/>
          </a:xfrm>
          <a:prstGeom prst="straightConnector1">
            <a:avLst/>
          </a:prstGeom>
          <a:ln w="5715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457721" y="3216762"/>
            <a:ext cx="1047699" cy="389854"/>
          </a:xfrm>
          <a:prstGeom prst="straightConnector1">
            <a:avLst/>
          </a:prstGeom>
          <a:ln w="5715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200" y="4171950"/>
            <a:ext cx="8915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616183" y="3604664"/>
            <a:ext cx="397866" cy="646331"/>
          </a:xfrm>
          <a:prstGeom prst="rect">
            <a:avLst/>
          </a:prstGeom>
          <a:noFill/>
        </p:spPr>
        <p:txBody>
          <a:bodyPr wrap="none" rtlCol="0">
            <a:spAutoFit/>
          </a:bodyPr>
          <a:lstStyle/>
          <a:p>
            <a:r>
              <a:rPr lang="en-US" sz="3600" b="1" dirty="0" smtClean="0">
                <a:ln>
                  <a:solidFill>
                    <a:sysClr val="windowText" lastClr="000000"/>
                  </a:solidFill>
                </a:ln>
                <a:solidFill>
                  <a:srgbClr val="92D050"/>
                </a:solidFill>
              </a:rPr>
              <a:t>?</a:t>
            </a:r>
            <a:endParaRPr lang="en-US" b="1" dirty="0">
              <a:ln>
                <a:solidFill>
                  <a:sysClr val="windowText" lastClr="000000"/>
                </a:solidFill>
              </a:ln>
              <a:solidFill>
                <a:srgbClr val="92D050"/>
              </a:solidFill>
            </a:endParaRPr>
          </a:p>
        </p:txBody>
      </p:sp>
      <p:cxnSp>
        <p:nvCxnSpPr>
          <p:cNvPr id="20" name="Straight Connector 19"/>
          <p:cNvCxnSpPr/>
          <p:nvPr/>
        </p:nvCxnSpPr>
        <p:spPr>
          <a:xfrm>
            <a:off x="7600" y="2876550"/>
            <a:ext cx="8915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413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 y="-19050"/>
            <a:ext cx="8229600" cy="857250"/>
          </a:xfrm>
        </p:spPr>
        <p:txBody>
          <a:bodyPr/>
          <a:lstStyle/>
          <a:p>
            <a:r>
              <a:rPr lang="en-US" dirty="0" smtClean="0"/>
              <a:t>What is the Oracle Problem?</a:t>
            </a:r>
            <a:endParaRPr 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5605" y="2476268"/>
            <a:ext cx="1191195" cy="1220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420" y="3283620"/>
            <a:ext cx="1377675" cy="8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descr="https://bitcoin.org/img/opengrap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247" y="3283620"/>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7" name="Smiley Face 6"/>
          <p:cNvSpPr/>
          <p:nvPr/>
        </p:nvSpPr>
        <p:spPr>
          <a:xfrm>
            <a:off x="471247" y="3312195"/>
            <a:ext cx="1371600" cy="1295400"/>
          </a:xfrm>
          <a:prstGeom prst="smileyFace">
            <a:avLst>
              <a:gd name="adj" fmla="val -4653"/>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Picture 4" descr="http://fc01.deviantart.net/fs26/f/2008/143/0/c/Planet_Earth_by_sanmonku.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8739" y="1428452"/>
            <a:ext cx="3478219" cy="2785294"/>
          </a:xfrm>
          <a:prstGeom prst="rect">
            <a:avLst/>
          </a:prstGeom>
          <a:noFill/>
          <a:extLst>
            <a:ext uri="{909E8E84-426E-40DD-AFC4-6F175D3DCCD1}">
              <a14:hiddenFill xmlns:a14="http://schemas.microsoft.com/office/drawing/2010/main">
                <a:solidFill>
                  <a:srgbClr val="FFFFFF"/>
                </a:solidFill>
              </a14:hiddenFill>
            </a:ext>
          </a:extLst>
        </p:spPr>
      </p:pic>
      <p:sp>
        <p:nvSpPr>
          <p:cNvPr id="9" name="Cloud Callout 8"/>
          <p:cNvSpPr/>
          <p:nvPr/>
        </p:nvSpPr>
        <p:spPr>
          <a:xfrm>
            <a:off x="852247" y="1123950"/>
            <a:ext cx="2819400" cy="1765635"/>
          </a:xfrm>
          <a:prstGeom prst="cloudCallout">
            <a:avLst>
              <a:gd name="adj1" fmla="val -41145"/>
              <a:gd name="adj2" fmla="val 78287"/>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What the heck is my exchange rate these days, anyway?</a:t>
            </a:r>
            <a:endParaRPr lang="en-US" dirty="0"/>
          </a:p>
        </p:txBody>
      </p:sp>
      <p:sp>
        <p:nvSpPr>
          <p:cNvPr id="10" name="Rounded Rectangular Callout 9"/>
          <p:cNvSpPr/>
          <p:nvPr/>
        </p:nvSpPr>
        <p:spPr>
          <a:xfrm>
            <a:off x="4543380" y="3299346"/>
            <a:ext cx="1752600" cy="720204"/>
          </a:xfrm>
          <a:prstGeom prst="wedgeRoundRectCallout">
            <a:avLst>
              <a:gd name="adj1" fmla="val 55663"/>
              <a:gd name="adj2" fmla="val -97628"/>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It’s £1000/BTC.</a:t>
            </a:r>
            <a:br>
              <a:rPr lang="en-US" dirty="0" smtClean="0"/>
            </a:br>
            <a:r>
              <a:rPr lang="en-US" dirty="0" smtClean="0"/>
              <a:t>…hello? Hello?!</a:t>
            </a:r>
            <a:endParaRPr lang="en-US" dirty="0"/>
          </a:p>
        </p:txBody>
      </p:sp>
      <p:sp>
        <p:nvSpPr>
          <p:cNvPr id="12" name="Rectangle 11"/>
          <p:cNvSpPr/>
          <p:nvPr/>
        </p:nvSpPr>
        <p:spPr>
          <a:xfrm>
            <a:off x="2342156" y="4476750"/>
            <a:ext cx="6306544" cy="461665"/>
          </a:xfrm>
          <a:prstGeom prst="rect">
            <a:avLst/>
          </a:prstGeom>
        </p:spPr>
        <p:txBody>
          <a:bodyPr wrap="square">
            <a:spAutoFit/>
          </a:bodyPr>
          <a:lstStyle/>
          <a:p>
            <a:r>
              <a:rPr lang="en-US" sz="2400" b="1" dirty="0" smtClean="0"/>
              <a:t>The Blockchain is ignorant of ‘real world’ data.</a:t>
            </a:r>
          </a:p>
        </p:txBody>
      </p:sp>
      <p:pic>
        <p:nvPicPr>
          <p:cNvPr id="3" name="Picture 2"/>
          <p:cNvPicPr>
            <a:picLocks noChangeAspect="1"/>
          </p:cNvPicPr>
          <p:nvPr/>
        </p:nvPicPr>
        <p:blipFill>
          <a:blip r:embed="rId7"/>
          <a:stretch>
            <a:fillRect/>
          </a:stretch>
        </p:blipFill>
        <p:spPr>
          <a:xfrm>
            <a:off x="253494" y="1764421"/>
            <a:ext cx="8579771" cy="3234437"/>
          </a:xfrm>
          <a:prstGeom prst="rect">
            <a:avLst/>
          </a:prstGeom>
          <a:ln>
            <a:noFill/>
          </a:ln>
          <a:effectLst>
            <a:outerShdw blurRad="292100" dist="139700" dir="2700000" algn="tl" rotWithShape="0">
              <a:srgbClr val="333333">
                <a:alpha val="65000"/>
              </a:srgbClr>
            </a:outerShdw>
          </a:effectLst>
        </p:spPr>
      </p:pic>
      <p:sp>
        <p:nvSpPr>
          <p:cNvPr id="11" name="Rectangle 10"/>
          <p:cNvSpPr/>
          <p:nvPr/>
        </p:nvSpPr>
        <p:spPr>
          <a:xfrm>
            <a:off x="253493" y="1764420"/>
            <a:ext cx="8579771" cy="32344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81000" y="895350"/>
            <a:ext cx="8452264" cy="781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Stated Clearly: </a:t>
            </a:r>
            <a:r>
              <a:rPr lang="en-US" sz="2000" i="1" u="sng" dirty="0" smtClean="0"/>
              <a:t>Guarantee the box is worth</a:t>
            </a:r>
            <a:r>
              <a:rPr lang="en-US" sz="2000" i="1" dirty="0" smtClean="0"/>
              <a:t> </a:t>
            </a:r>
            <a:r>
              <a:rPr lang="en-US" sz="2000" dirty="0" smtClean="0"/>
              <a:t>X to Arthur (|a), and Y to Beatrix (|b). And we want to make this guarantee, </a:t>
            </a:r>
            <a:r>
              <a:rPr lang="en-US" sz="2000" i="1" u="sng" dirty="0" smtClean="0"/>
              <a:t>when they are putting in the money</a:t>
            </a:r>
            <a:r>
              <a:rPr lang="en-US" sz="2000" dirty="0" smtClean="0"/>
              <a:t>.</a:t>
            </a:r>
            <a:endParaRPr lang="en-US" sz="2000" dirty="0"/>
          </a:p>
        </p:txBody>
      </p:sp>
    </p:spTree>
    <p:extLst>
      <p:ext uri="{BB962C8B-B14F-4D97-AF65-F5344CB8AC3E}">
        <p14:creationId xmlns:p14="http://schemas.microsoft.com/office/powerpoint/2010/main" val="593218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dirty="0" smtClean="0"/>
              <a:t>Why solve this problem?</a:t>
            </a:r>
            <a:endParaRPr lang="en-US"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71550"/>
            <a:ext cx="7660853" cy="2438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57200" y="3582966"/>
            <a:ext cx="8229600" cy="1413272"/>
          </a:xfrm>
          <a:solidFill>
            <a:schemeClr val="bg1"/>
          </a:solidFill>
        </p:spPr>
        <p:txBody>
          <a:bodyPr>
            <a:normAutofit fontScale="77500" lnSpcReduction="20000"/>
          </a:bodyPr>
          <a:lstStyle/>
          <a:p>
            <a:pPr marL="0" indent="0">
              <a:buNone/>
            </a:pPr>
            <a:r>
              <a:rPr lang="en-US" dirty="0" smtClean="0"/>
              <a:t>Cool = “</a:t>
            </a:r>
            <a:r>
              <a:rPr lang="en-US" dirty="0" smtClean="0"/>
              <a:t>something useful/valuable” happens, conditional on events in the real world – finance, insurance,</a:t>
            </a:r>
            <a:r>
              <a:rPr lang="en-US" baseline="0" dirty="0" smtClean="0"/>
              <a:t> </a:t>
            </a:r>
            <a:r>
              <a:rPr lang="en-US" baseline="0" dirty="0" err="1" smtClean="0"/>
              <a:t>IoT</a:t>
            </a:r>
            <a:r>
              <a:rPr lang="en-US" baseline="0" dirty="0" smtClean="0"/>
              <a:t>, ….</a:t>
            </a:r>
            <a:endParaRPr lang="en-US" dirty="0" smtClean="0"/>
          </a:p>
          <a:p>
            <a:pPr marL="0" indent="0">
              <a:buNone/>
            </a:pPr>
            <a:r>
              <a:rPr lang="en-US" baseline="0" dirty="0" smtClean="0"/>
              <a:t>We want “smart contracts” (</a:t>
            </a:r>
            <a:r>
              <a:rPr lang="en-US" baseline="0" dirty="0" err="1" smtClean="0"/>
              <a:t>ie</a:t>
            </a:r>
            <a:r>
              <a:rPr lang="en-US" baseline="0" dirty="0" smtClean="0"/>
              <a:t>, self-executing). We don’t want to bother the courts with this – we want </a:t>
            </a:r>
            <a:r>
              <a:rPr lang="en-US" b="1" baseline="0" dirty="0" smtClean="0"/>
              <a:t>automation</a:t>
            </a:r>
            <a:r>
              <a:rPr lang="en-US" baseline="0" dirty="0" smtClean="0"/>
              <a:t>.</a:t>
            </a:r>
          </a:p>
        </p:txBody>
      </p:sp>
    </p:spTree>
    <p:extLst>
      <p:ext uri="{BB962C8B-B14F-4D97-AF65-F5344CB8AC3E}">
        <p14:creationId xmlns:p14="http://schemas.microsoft.com/office/powerpoint/2010/main" val="2275253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5979"/>
            <a:ext cx="8686800" cy="857250"/>
          </a:xfrm>
        </p:spPr>
        <p:txBody>
          <a:bodyPr>
            <a:normAutofit fontScale="90000"/>
          </a:bodyPr>
          <a:lstStyle/>
          <a:p>
            <a:r>
              <a:rPr lang="en-US" dirty="0" smtClean="0"/>
              <a:t>In Non-Blockchain World, </a:t>
            </a:r>
            <a:r>
              <a:rPr lang="en-US" dirty="0" smtClean="0"/>
              <a:t>Solution </a:t>
            </a:r>
            <a:r>
              <a:rPr lang="en-US" dirty="0" smtClean="0"/>
              <a:t>is Easy</a:t>
            </a:r>
            <a:endParaRPr lang="en-US" dirty="0"/>
          </a:p>
        </p:txBody>
      </p:sp>
      <p:pic>
        <p:nvPicPr>
          <p:cNvPr id="2052" name="Picture 4" descr="Image result for python call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 y="1276350"/>
            <a:ext cx="7109336"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05200" y="4324350"/>
            <a:ext cx="3200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Some free service that OCRs images and gives you JSON. </a:t>
            </a:r>
            <a:endParaRPr lang="en-US" dirty="0"/>
          </a:p>
        </p:txBody>
      </p:sp>
      <p:cxnSp>
        <p:nvCxnSpPr>
          <p:cNvPr id="7" name="Straight Connector 6"/>
          <p:cNvCxnSpPr/>
          <p:nvPr/>
        </p:nvCxnSpPr>
        <p:spPr>
          <a:xfrm flipH="1">
            <a:off x="5791200" y="2952750"/>
            <a:ext cx="152400" cy="13716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463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Blockchain Features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18115987"/>
              </p:ext>
            </p:extLst>
          </p:nvPr>
        </p:nvGraphicFramePr>
        <p:xfrm>
          <a:off x="914400" y="1094516"/>
          <a:ext cx="7162800" cy="3306034"/>
        </p:xfrm>
        <a:graphic>
          <a:graphicData uri="http://schemas.openxmlformats.org/drawingml/2006/table">
            <a:tbl>
              <a:tblPr firstRow="1" bandRow="1">
                <a:tableStyleId>{5C22544A-7EE6-4342-B048-85BDC9FD1C3A}</a:tableStyleId>
              </a:tblPr>
              <a:tblGrid>
                <a:gridCol w="3581400"/>
                <a:gridCol w="3581400"/>
              </a:tblGrid>
              <a:tr h="447692">
                <a:tc>
                  <a:txBody>
                    <a:bodyPr/>
                    <a:lstStyle/>
                    <a:p>
                      <a:pPr algn="l"/>
                      <a:r>
                        <a:rPr lang="en-US" sz="2000" dirty="0" smtClean="0"/>
                        <a:t>Good</a:t>
                      </a:r>
                      <a:endParaRPr lang="en-US" sz="2000" dirty="0"/>
                    </a:p>
                  </a:txBody>
                  <a:tcPr/>
                </a:tc>
                <a:tc>
                  <a:txBody>
                    <a:bodyPr/>
                    <a:lstStyle/>
                    <a:p>
                      <a:pPr algn="l"/>
                      <a:r>
                        <a:rPr lang="en-US" sz="2000" dirty="0" smtClean="0"/>
                        <a:t>Bad</a:t>
                      </a:r>
                      <a:endParaRPr lang="en-US" sz="2000" dirty="0"/>
                    </a:p>
                  </a:txBody>
                  <a:tcPr/>
                </a:tc>
              </a:tr>
              <a:tr h="2858342">
                <a:tc>
                  <a:txBody>
                    <a:bodyPr/>
                    <a:lstStyle/>
                    <a:p>
                      <a:pPr marL="285750" indent="-285750" algn="l">
                        <a:buFont typeface="Arial" panose="020B0604020202020204" pitchFamily="34" charset="0"/>
                        <a:buChar char="•"/>
                      </a:pPr>
                      <a:r>
                        <a:rPr lang="en-US" sz="2000" dirty="0" smtClean="0"/>
                        <a:t>Automatic.</a:t>
                      </a:r>
                    </a:p>
                    <a:p>
                      <a:pPr marL="285750" indent="-285750" algn="l">
                        <a:buFont typeface="Arial" panose="020B0604020202020204" pitchFamily="34" charset="0"/>
                        <a:buChar char="•"/>
                      </a:pPr>
                      <a:r>
                        <a:rPr lang="en-US" sz="2000" dirty="0" smtClean="0"/>
                        <a:t>Immune to tampering.</a:t>
                      </a:r>
                    </a:p>
                    <a:p>
                      <a:pPr marL="285750" indent="-285750" algn="l">
                        <a:buFont typeface="Arial" panose="020B0604020202020204" pitchFamily="34" charset="0"/>
                        <a:buChar char="•"/>
                      </a:pPr>
                      <a:r>
                        <a:rPr lang="en-US" sz="2000" baseline="0" dirty="0" smtClean="0"/>
                        <a:t>Censor-resistant.</a:t>
                      </a:r>
                      <a:endParaRPr lang="en-US" sz="2000" dirty="0"/>
                    </a:p>
                  </a:txBody>
                  <a:tcPr/>
                </a:tc>
                <a:tc>
                  <a:txBody>
                    <a:bodyPr/>
                    <a:lstStyle/>
                    <a:p>
                      <a:pPr marL="285750" indent="-285750" algn="l">
                        <a:buFont typeface="Arial" panose="020B0604020202020204" pitchFamily="34" charset="0"/>
                        <a:buChar char="•"/>
                      </a:pPr>
                      <a:r>
                        <a:rPr lang="en-US" sz="2000" b="1" u="sng" dirty="0" smtClean="0"/>
                        <a:t>No</a:t>
                      </a:r>
                      <a:r>
                        <a:rPr lang="en-US" sz="2000" dirty="0" smtClean="0"/>
                        <a:t> inherent</a:t>
                      </a:r>
                      <a:r>
                        <a:rPr lang="en-US" sz="2000" baseline="0" dirty="0" smtClean="0"/>
                        <a:t> </a:t>
                      </a:r>
                      <a:r>
                        <a:rPr lang="en-US" sz="2000" b="1" u="sng" baseline="0" dirty="0" smtClean="0"/>
                        <a:t>identities</a:t>
                      </a:r>
                      <a:r>
                        <a:rPr lang="en-US" sz="2000" baseline="0" dirty="0" smtClean="0"/>
                        <a:t>.</a:t>
                      </a:r>
                    </a:p>
                    <a:p>
                      <a:pPr marL="285750" indent="-285750" algn="l">
                        <a:buFont typeface="Arial" panose="020B0604020202020204" pitchFamily="34" charset="0"/>
                        <a:buChar char="•"/>
                      </a:pPr>
                      <a:r>
                        <a:rPr lang="en-US" sz="2000" b="1" u="sng" baseline="0" dirty="0" smtClean="0"/>
                        <a:t>Every user</a:t>
                      </a:r>
                      <a:r>
                        <a:rPr lang="en-US" sz="2000" baseline="0" dirty="0" smtClean="0"/>
                        <a:t> must be able to validate </a:t>
                      </a:r>
                      <a:r>
                        <a:rPr lang="en-US" sz="2000" b="1" u="sng" baseline="0" dirty="0" smtClean="0"/>
                        <a:t>entire history</a:t>
                      </a:r>
                      <a:r>
                        <a:rPr lang="en-US" sz="2000" baseline="0" dirty="0" smtClean="0"/>
                        <a:t>.</a:t>
                      </a:r>
                    </a:p>
                    <a:p>
                      <a:pPr marL="285750" indent="-285750" algn="l">
                        <a:buFont typeface="Arial" panose="020B0604020202020204" pitchFamily="34" charset="0"/>
                        <a:buChar char="•"/>
                      </a:pPr>
                      <a:r>
                        <a:rPr lang="en-US" sz="2000" baseline="0" dirty="0" smtClean="0"/>
                        <a:t>Total </a:t>
                      </a:r>
                      <a:r>
                        <a:rPr lang="en-US" sz="2000" b="1" u="sng" baseline="0" dirty="0" smtClean="0"/>
                        <a:t>consensus</a:t>
                      </a:r>
                      <a:r>
                        <a:rPr lang="en-US" sz="2000" baseline="0" dirty="0" smtClean="0"/>
                        <a:t> on the unique valid history, </a:t>
                      </a:r>
                      <a:r>
                        <a:rPr lang="en-US" sz="2000" b="1" u="sng" baseline="0" dirty="0" smtClean="0"/>
                        <a:t>down the last byte</a:t>
                      </a:r>
                      <a:r>
                        <a:rPr lang="en-US" sz="2000" baseline="0" dirty="0" smtClean="0"/>
                        <a:t>.</a:t>
                      </a:r>
                    </a:p>
                    <a:p>
                      <a:pPr algn="l"/>
                      <a:endParaRPr lang="en-US" sz="2000" dirty="0"/>
                    </a:p>
                  </a:txBody>
                  <a:tcPr/>
                </a:tc>
              </a:tr>
            </a:tbl>
          </a:graphicData>
        </a:graphic>
      </p:graphicFrame>
      <p:pic>
        <p:nvPicPr>
          <p:cNvPr id="7" name="Picture 6"/>
          <p:cNvPicPr>
            <a:picLocks noChangeAspect="1"/>
          </p:cNvPicPr>
          <p:nvPr/>
        </p:nvPicPr>
        <p:blipFill>
          <a:blip r:embed="rId2"/>
          <a:stretch>
            <a:fillRect/>
          </a:stretch>
        </p:blipFill>
        <p:spPr>
          <a:xfrm>
            <a:off x="381000" y="3105149"/>
            <a:ext cx="3810000" cy="18308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5495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2104</TotalTime>
  <Words>2702</Words>
  <Application>Microsoft Office PowerPoint</Application>
  <PresentationFormat>On-screen Show (16:9)</PresentationFormat>
  <Paragraphs>292</Paragraphs>
  <Slides>32</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Arial Black</vt:lpstr>
      <vt:lpstr>Calibri</vt:lpstr>
      <vt:lpstr>Wingdings</vt:lpstr>
      <vt:lpstr>Office Theme</vt:lpstr>
      <vt:lpstr>The Oracle Problem Honest reporting in P2P networks, when everyone  has an incentive to lie, and you don’t even know how many people there really are. </vt:lpstr>
      <vt:lpstr>Goal / Overview</vt:lpstr>
      <vt:lpstr>Message / Takeaways</vt:lpstr>
      <vt:lpstr>What is the Oracle Problem?</vt:lpstr>
      <vt:lpstr>An Example: Betting on Brexit</vt:lpstr>
      <vt:lpstr>What is the Oracle Problem?</vt:lpstr>
      <vt:lpstr>Why solve this problem?</vt:lpstr>
      <vt:lpstr>In Non-Blockchain World, Solution is Easy</vt:lpstr>
      <vt:lpstr>Reminder: Blockchain Features</vt:lpstr>
      <vt:lpstr>Every Node Must Be Able to Verify Entire Blockchain History, At All Times</vt:lpstr>
      <vt:lpstr>Every Node Must Be Able to Verify Entire Blockchain History, At All Times</vt:lpstr>
      <vt:lpstr>Satoshi Planned for 100+ Years</vt:lpstr>
      <vt:lpstr>Part 2 – Trying to solve the problem.</vt:lpstr>
      <vt:lpstr>Must be self-contained -- We’ll need Escrow, and “Reports” – but how?</vt:lpstr>
      <vt:lpstr>[A] Multisignature</vt:lpstr>
      <vt:lpstr>[A] Multisignature</vt:lpstr>
      <vt:lpstr>[A] Multisignature</vt:lpstr>
      <vt:lpstr>[A] Multisignature</vt:lpstr>
      <vt:lpstr>[B] “Competing” Reporters</vt:lpstr>
      <vt:lpstr>Competing Reporters: The Assumption</vt:lpstr>
      <vt:lpstr>Triple Uncertainty</vt:lpstr>
      <vt:lpstr>Triple Uncertainty</vt:lpstr>
      <vt:lpstr>[C] Pseudo-corporation</vt:lpstr>
      <vt:lpstr>Corporation Model Breaks Sometimes</vt:lpstr>
      <vt:lpstr>To Purchase Quality, Need pseduo-“©”</vt:lpstr>
      <vt:lpstr>To Purchase Quality, Need pseduo-“©”</vt:lpstr>
      <vt:lpstr>Takeaways</vt:lpstr>
      <vt:lpstr>Conclusion</vt:lpstr>
      <vt:lpstr>Appendix</vt:lpstr>
      <vt:lpstr>Scope: Some widely known info.</vt:lpstr>
      <vt:lpstr>Three Fundamental Problems</vt:lpstr>
      <vt:lpstr>Bitcoin Upgrade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psztorc</dc:creator>
  <cp:lastModifiedBy>Paul Sztorc</cp:lastModifiedBy>
  <cp:revision>67</cp:revision>
  <dcterms:created xsi:type="dcterms:W3CDTF">2017-03-04T17:11:13Z</dcterms:created>
  <dcterms:modified xsi:type="dcterms:W3CDTF">2017-03-08T09:19:23Z</dcterms:modified>
</cp:coreProperties>
</file>