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7" r:id="rId3"/>
    <p:sldId id="276" r:id="rId4"/>
    <p:sldId id="275" r:id="rId5"/>
    <p:sldId id="279" r:id="rId6"/>
    <p:sldId id="280" r:id="rId7"/>
    <p:sldId id="281" r:id="rId8"/>
    <p:sldId id="261" r:id="rId9"/>
    <p:sldId id="296" r:id="rId10"/>
    <p:sldId id="287" r:id="rId11"/>
    <p:sldId id="297" r:id="rId12"/>
    <p:sldId id="298" r:id="rId13"/>
    <p:sldId id="291" r:id="rId14"/>
    <p:sldId id="310" r:id="rId15"/>
    <p:sldId id="311" r:id="rId16"/>
    <p:sldId id="312" r:id="rId17"/>
    <p:sldId id="283" r:id="rId18"/>
    <p:sldId id="309" r:id="rId19"/>
    <p:sldId id="327" r:id="rId20"/>
    <p:sldId id="329" r:id="rId21"/>
    <p:sldId id="328" r:id="rId22"/>
    <p:sldId id="330" r:id="rId23"/>
    <p:sldId id="331" r:id="rId24"/>
    <p:sldId id="304" r:id="rId25"/>
    <p:sldId id="303" r:id="rId26"/>
    <p:sldId id="333" r:id="rId27"/>
    <p:sldId id="325" r:id="rId28"/>
    <p:sldId id="302" r:id="rId29"/>
    <p:sldId id="319" r:id="rId30"/>
    <p:sldId id="320" r:id="rId31"/>
    <p:sldId id="323" r:id="rId32"/>
    <p:sldId id="306" r:id="rId33"/>
    <p:sldId id="271" r:id="rId34"/>
    <p:sldId id="260" r:id="rId35"/>
    <p:sldId id="278" r:id="rId36"/>
    <p:sldId id="307" r:id="rId37"/>
    <p:sldId id="313" r:id="rId38"/>
    <p:sldId id="314" r:id="rId39"/>
    <p:sldId id="318" r:id="rId40"/>
    <p:sldId id="315" r:id="rId41"/>
    <p:sldId id="316" r:id="rId42"/>
    <p:sldId id="317" r:id="rId43"/>
    <p:sldId id="334" r:id="rId4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94522"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5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AF8D7FA-1DAF-4D82-BA59-1F0D220A4C82}" type="datetimeFigureOut">
              <a:rPr lang="en-US" smtClean="0"/>
              <a:t>9/21/2015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4DF4308-6F4F-4CDE-9A78-8A3DC675567A}" type="slidenum">
              <a:rPr lang="en-US" smtClean="0"/>
              <a:t>‹#›</a:t>
            </a:fld>
            <a:endParaRPr lang="en-US"/>
          </a:p>
        </p:txBody>
      </p:sp>
    </p:spTree>
    <p:extLst>
      <p:ext uri="{BB962C8B-B14F-4D97-AF65-F5344CB8AC3E}">
        <p14:creationId xmlns:p14="http://schemas.microsoft.com/office/powerpoint/2010/main" val="248855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a:t>
            </a:fld>
            <a:endParaRPr lang="en-US"/>
          </a:p>
        </p:txBody>
      </p:sp>
    </p:spTree>
    <p:extLst>
      <p:ext uri="{BB962C8B-B14F-4D97-AF65-F5344CB8AC3E}">
        <p14:creationId xmlns:p14="http://schemas.microsoft.com/office/powerpoint/2010/main" val="282166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Torrential stream of lies by our blatantly</a:t>
            </a:r>
            <a:r>
              <a:rPr lang="en-US" baseline="0" dirty="0" smtClean="0"/>
              <a:t> corrupt federal government have now made it basically impossible to have a conversation about climate change.</a:t>
            </a:r>
            <a:br>
              <a:rPr lang="en-US" baseline="0" dirty="0" smtClean="0"/>
            </a:br>
            <a:r>
              <a:rPr lang="en-US" baseline="0" dirty="0" smtClean="0"/>
              <a:t/>
            </a:r>
            <a:br>
              <a:rPr lang="en-US" baseline="0" dirty="0" smtClean="0"/>
            </a:br>
            <a:r>
              <a:rPr lang="en-US" baseline="0" dirty="0" err="1" smtClean="0"/>
              <a:t>Nietzche</a:t>
            </a:r>
            <a:r>
              <a:rPr lang="en-US" baseline="0" dirty="0" smtClean="0"/>
              <a:t>: insidiousness via false support</a:t>
            </a:r>
            <a:br>
              <a:rPr lang="en-US" baseline="0" dirty="0" smtClean="0"/>
            </a:br>
            <a:r>
              <a:rPr lang="en-US" baseline="0" smtClean="0"/>
              <a:t/>
            </a:r>
            <a:br>
              <a:rPr lang="en-US" baseline="0" smtClean="0"/>
            </a:br>
            <a:r>
              <a:rPr lang="en-US" baseline="0" smtClean="0"/>
              <a:t>P</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10</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11</a:t>
            </a:fld>
            <a:endParaRPr lang="en-US"/>
          </a:p>
        </p:txBody>
      </p:sp>
    </p:spTree>
    <p:extLst>
      <p:ext uri="{BB962C8B-B14F-4D97-AF65-F5344CB8AC3E}">
        <p14:creationId xmlns:p14="http://schemas.microsoft.com/office/powerpoint/2010/main" val="155252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conceivably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12</a:t>
            </a:fld>
            <a:endParaRPr lang="en-US"/>
          </a:p>
        </p:txBody>
      </p:sp>
    </p:spTree>
    <p:extLst>
      <p:ext uri="{BB962C8B-B14F-4D97-AF65-F5344CB8AC3E}">
        <p14:creationId xmlns:p14="http://schemas.microsoft.com/office/powerpoint/2010/main" val="320383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13</a:t>
            </a:fld>
            <a:endParaRPr lang="en-US"/>
          </a:p>
        </p:txBody>
      </p:sp>
    </p:spTree>
    <p:extLst>
      <p:ext uri="{BB962C8B-B14F-4D97-AF65-F5344CB8AC3E}">
        <p14:creationId xmlns:p14="http://schemas.microsoft.com/office/powerpoint/2010/main" val="92453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14</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Corp A and Corp</a:t>
            </a:r>
            <a:r>
              <a:rPr lang="en-US" baseline="0" dirty="0" smtClean="0"/>
              <a:t> B: Corp A either tries to norm, or tries to make contracts on Corp B (improving it?)</a:t>
            </a:r>
            <a:endParaRPr lang="en-US" dirty="0" smtClean="0"/>
          </a:p>
          <a:p>
            <a:r>
              <a:rPr lang="en-US" dirty="0" smtClean="0"/>
              <a:t>Church </a:t>
            </a:r>
            <a:r>
              <a:rPr lang="en-US" dirty="0" err="1" smtClean="0"/>
              <a:t>vs</a:t>
            </a:r>
            <a:r>
              <a:rPr lang="en-US" dirty="0" smtClean="0"/>
              <a:t> Science</a:t>
            </a:r>
            <a:br>
              <a:rPr lang="en-US" dirty="0" smtClean="0"/>
            </a:br>
            <a:r>
              <a:rPr lang="en-US" dirty="0" smtClean="0"/>
              <a:t/>
            </a:r>
            <a:br>
              <a:rPr lang="en-US" dirty="0" smtClean="0"/>
            </a:br>
            <a:r>
              <a:rPr lang="en-US" dirty="0" smtClean="0"/>
              <a:t>Ron Wyden “Internet casino”</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15</a:t>
            </a:fld>
            <a:endParaRPr lang="en-US"/>
          </a:p>
        </p:txBody>
      </p:sp>
    </p:spTree>
    <p:extLst>
      <p:ext uri="{BB962C8B-B14F-4D97-AF65-F5344CB8AC3E}">
        <p14:creationId xmlns:p14="http://schemas.microsoft.com/office/powerpoint/2010/main" val="49092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Preaching</a:t>
            </a:r>
            <a:r>
              <a:rPr lang="en-US" baseline="0" dirty="0" smtClean="0"/>
              <a:t> to the Bitcoin-choir.</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16</a:t>
            </a:fld>
            <a:endParaRPr lang="en-US"/>
          </a:p>
        </p:txBody>
      </p:sp>
    </p:spTree>
    <p:extLst>
      <p:ext uri="{BB962C8B-B14F-4D97-AF65-F5344CB8AC3E}">
        <p14:creationId xmlns:p14="http://schemas.microsoft.com/office/powerpoint/2010/main" val="223504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17</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Hazy lines are</a:t>
            </a:r>
            <a:r>
              <a:rPr lang="en-US" baseline="0" dirty="0" smtClean="0"/>
              <a:t> Scaled Decisions, Boxes are Binaries.</a:t>
            </a:r>
            <a:br>
              <a:rPr lang="en-US" baseline="0" dirty="0" smtClean="0"/>
            </a:br>
            <a:r>
              <a:rPr lang="en-US" baseline="0" dirty="0" smtClean="0"/>
              <a:t/>
            </a:r>
            <a:br>
              <a:rPr lang="en-US" baseline="0" dirty="0" smtClean="0"/>
            </a:br>
            <a:r>
              <a:rPr lang="en-US" baseline="0" dirty="0" smtClean="0"/>
              <a:t>Note that Scaled Decisions span an entire Dimension, whereas Binaries just Partition-from-Null.</a:t>
            </a:r>
            <a:endParaRPr lang="en-US" dirty="0" smtClean="0"/>
          </a:p>
          <a:p>
            <a:endParaRPr lang="en-US" dirty="0" smtClean="0"/>
          </a:p>
          <a:p>
            <a:r>
              <a:rPr lang="en-US" dirty="0" smtClean="0"/>
              <a:t>Multidimensional</a:t>
            </a:r>
            <a:r>
              <a:rPr lang="en-US" baseline="0" dirty="0" smtClean="0"/>
              <a:t> Markets have more than one Decision.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5DAD58D3-D677-4608-B555-709652B061F7}" type="slidenum">
              <a:rPr lang="en-US" smtClean="0"/>
              <a:t>18</a:t>
            </a:fld>
            <a:endParaRPr lang="en-US"/>
          </a:p>
        </p:txBody>
      </p:sp>
    </p:spTree>
    <p:extLst>
      <p:ext uri="{BB962C8B-B14F-4D97-AF65-F5344CB8AC3E}">
        <p14:creationId xmlns:p14="http://schemas.microsoft.com/office/powerpoint/2010/main" val="3685729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Would be nice if we could have people keep reporting on the same thing.</a:t>
            </a:r>
            <a:br>
              <a:rPr lang="en-US" dirty="0" smtClean="0"/>
            </a:br>
            <a:r>
              <a:rPr lang="en-US" dirty="0" smtClean="0"/>
              <a:t>That’s possible, but it’s a little inconvenient (waiting until 2017 or 2018 until “certain” enough to resolve your Hillary 2016 contract)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Doesn’t stop “tech disaster”, but tech is what we can improve, human nature we can’t.</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24</a:t>
            </a:fld>
            <a:endParaRPr lang="en-US"/>
          </a:p>
        </p:txBody>
      </p:sp>
    </p:spTree>
    <p:extLst>
      <p:ext uri="{BB962C8B-B14F-4D97-AF65-F5344CB8AC3E}">
        <p14:creationId xmlns:p14="http://schemas.microsoft.com/office/powerpoint/2010/main" val="3406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Status: This is an in-progress software project. There aren’t a lot of ways to meaningfully contribute, and there isn’t (yet) a whole lot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little strange, because I’ll be describing the vision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Enough people working on it for free, enough people being</a:t>
            </a:r>
            <a:r>
              <a:rPr lang="en-US" sz="1200" baseline="0" dirty="0" smtClean="0"/>
              <a:t> paid to work on it, and enough smart people (people at </a:t>
            </a:r>
            <a:r>
              <a:rPr lang="en-US" sz="1200" baseline="0" dirty="0" err="1" smtClean="0"/>
              <a:t>Blockstream</a:t>
            </a:r>
            <a:r>
              <a:rPr lang="en-US" sz="1200" baseline="0" dirty="0" smtClean="0"/>
              <a:t>, </a:t>
            </a:r>
            <a:r>
              <a:rPr lang="en-US" sz="1200" baseline="0" dirty="0" err="1" smtClean="0"/>
              <a:t>Ethereum</a:t>
            </a:r>
            <a:r>
              <a:rPr lang="en-US" sz="1200" baseline="0" dirty="0" smtClean="0"/>
              <a:t>, XCP and </a:t>
            </a:r>
            <a:r>
              <a:rPr lang="en-US" sz="1200" baseline="0" dirty="0" err="1" smtClean="0"/>
              <a:t>Bitshares</a:t>
            </a:r>
            <a:r>
              <a:rPr lang="en-US" sz="1200" baseline="0" dirty="0" smtClean="0"/>
              <a:t>) have looked carefully through the idea. So I’m not here to sell you on anything other than, “get ready”. It’s happening right now but almost no one knows about it, mostly because I have a longstanding contempt for the dialogue on the </a:t>
            </a:r>
            <a:r>
              <a:rPr lang="en-US" sz="1200" baseline="0" dirty="0" err="1" smtClean="0"/>
              <a:t>bitcoin</a:t>
            </a:r>
            <a:r>
              <a:rPr lang="en-US" sz="1200" baseline="0" dirty="0" smtClean="0"/>
              <a:t> </a:t>
            </a:r>
            <a:r>
              <a:rPr lang="en-US" sz="1200" baseline="0" dirty="0" err="1" smtClean="0"/>
              <a:t>subreddit</a:t>
            </a:r>
            <a:r>
              <a:rPr lang="en-US" sz="1200" baseline="0" dirty="0" smtClean="0"/>
              <a:t> / </a:t>
            </a:r>
            <a:r>
              <a:rPr lang="en-US" sz="1200" baseline="0" dirty="0" err="1" smtClean="0"/>
              <a:t>bitcointalk</a:t>
            </a:r>
            <a:r>
              <a:rPr lang="en-US" sz="1200" baseline="0" dirty="0" smtClean="0"/>
              <a:t>, and the other places where people might find out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Currently most discussion takes place off-forum, I would like that to change.</a:t>
            </a:r>
            <a:endParaRPr lang="en-US" sz="1200" dirty="0" smtClean="0"/>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2</a:t>
            </a:fld>
            <a:endParaRPr lang="en-US"/>
          </a:p>
        </p:txBody>
      </p:sp>
    </p:spTree>
    <p:extLst>
      <p:ext uri="{BB962C8B-B14F-4D97-AF65-F5344CB8AC3E}">
        <p14:creationId xmlns:p14="http://schemas.microsoft.com/office/powerpoint/2010/main" val="2690669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…there are many techniques for doing this.</a:t>
            </a:r>
          </a:p>
        </p:txBody>
      </p:sp>
      <p:sp>
        <p:nvSpPr>
          <p:cNvPr id="4" name="Slide Number Placeholder 3"/>
          <p:cNvSpPr>
            <a:spLocks noGrp="1"/>
          </p:cNvSpPr>
          <p:nvPr>
            <p:ph type="sldNum" sz="quarter" idx="10"/>
          </p:nvPr>
        </p:nvSpPr>
        <p:spPr/>
        <p:txBody>
          <a:bodyPr/>
          <a:lstStyle/>
          <a:p>
            <a:fld id="{366C0CCF-A186-4136-8F75-BBB511D445CE}" type="slidenum">
              <a:rPr lang="en-US" smtClean="0"/>
              <a:t>25</a:t>
            </a:fld>
            <a:endParaRPr lang="en-US"/>
          </a:p>
        </p:txBody>
      </p:sp>
    </p:spTree>
    <p:extLst>
      <p:ext uri="{BB962C8B-B14F-4D97-AF65-F5344CB8AC3E}">
        <p14:creationId xmlns:p14="http://schemas.microsoft.com/office/powerpoint/2010/main" val="3198188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26</a:t>
            </a:fld>
            <a:endParaRPr lang="en-US"/>
          </a:p>
        </p:txBody>
      </p:sp>
    </p:spTree>
    <p:extLst>
      <p:ext uri="{BB962C8B-B14F-4D97-AF65-F5344CB8AC3E}">
        <p14:creationId xmlns:p14="http://schemas.microsoft.com/office/powerpoint/2010/main" val="2480391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28</a:t>
            </a:fld>
            <a:endParaRPr lang="en-US"/>
          </a:p>
        </p:txBody>
      </p:sp>
    </p:spTree>
    <p:extLst>
      <p:ext uri="{BB962C8B-B14F-4D97-AF65-F5344CB8AC3E}">
        <p14:creationId xmlns:p14="http://schemas.microsoft.com/office/powerpoint/2010/main" val="2102341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29</a:t>
            </a:fld>
            <a:endParaRPr lang="en-US"/>
          </a:p>
        </p:txBody>
      </p:sp>
    </p:spTree>
    <p:extLst>
      <p:ext uri="{BB962C8B-B14F-4D97-AF65-F5344CB8AC3E}">
        <p14:creationId xmlns:p14="http://schemas.microsoft.com/office/powerpoint/2010/main" val="3926764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30</a:t>
            </a:fld>
            <a:endParaRPr lang="en-US"/>
          </a:p>
        </p:txBody>
      </p:sp>
    </p:spTree>
    <p:extLst>
      <p:ext uri="{BB962C8B-B14F-4D97-AF65-F5344CB8AC3E}">
        <p14:creationId xmlns:p14="http://schemas.microsoft.com/office/powerpoint/2010/main" val="11282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a:t>
            </a:r>
            <a:r>
              <a:rPr lang="en-US" baseline="0" dirty="0" smtClean="0"/>
              <a:t> to tie reality to these prices.</a:t>
            </a:r>
            <a:br>
              <a:rPr lang="en-US" baseline="0" dirty="0" smtClean="0"/>
            </a:br>
            <a:r>
              <a:rPr lang="en-US" baseline="0" dirty="0" smtClean="0"/>
              <a:t/>
            </a:r>
            <a:br>
              <a:rPr lang="en-US" baseline="0" dirty="0" smtClean="0"/>
            </a:br>
            <a:r>
              <a:rPr lang="en-US" baseline="0" dirty="0" smtClean="0"/>
              <a:t>Chicken-and-egg.</a:t>
            </a:r>
            <a:br>
              <a:rPr lang="en-US" baseline="0" dirty="0" smtClean="0"/>
            </a:br>
            <a:r>
              <a:rPr lang="en-US" baseline="0" dirty="0" smtClean="0"/>
              <a:t/>
            </a:r>
            <a:br>
              <a:rPr lang="en-US" baseline="0" dirty="0" smtClean="0"/>
            </a:br>
            <a:r>
              <a:rPr lang="en-US" baseline="0" dirty="0" smtClean="0"/>
              <a:t>Overcome their laziness.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31</a:t>
            </a:fld>
            <a:endParaRPr lang="en-US"/>
          </a:p>
        </p:txBody>
      </p:sp>
    </p:spTree>
    <p:extLst>
      <p:ext uri="{BB962C8B-B14F-4D97-AF65-F5344CB8AC3E}">
        <p14:creationId xmlns:p14="http://schemas.microsoft.com/office/powerpoint/2010/main" val="66950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32</a:t>
            </a:fld>
            <a:endParaRPr lang="en-US"/>
          </a:p>
        </p:txBody>
      </p:sp>
    </p:spTree>
    <p:extLst>
      <p:ext uri="{BB962C8B-B14F-4D97-AF65-F5344CB8AC3E}">
        <p14:creationId xmlns:p14="http://schemas.microsoft.com/office/powerpoint/2010/main" val="412995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33</a:t>
            </a:fld>
            <a:endParaRPr lang="en-US"/>
          </a:p>
        </p:txBody>
      </p:sp>
    </p:spTree>
    <p:extLst>
      <p:ext uri="{BB962C8B-B14F-4D97-AF65-F5344CB8AC3E}">
        <p14:creationId xmlns:p14="http://schemas.microsoft.com/office/powerpoint/2010/main" val="361373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34</a:t>
            </a:fld>
            <a:endParaRPr lang="en-US"/>
          </a:p>
        </p:txBody>
      </p:sp>
    </p:spTree>
    <p:extLst>
      <p:ext uri="{BB962C8B-B14F-4D97-AF65-F5344CB8AC3E}">
        <p14:creationId xmlns:p14="http://schemas.microsoft.com/office/powerpoint/2010/main" val="2786997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35</a:t>
            </a:fld>
            <a:endParaRPr lang="en-US"/>
          </a:p>
        </p:txBody>
      </p:sp>
    </p:spTree>
    <p:extLst>
      <p:ext uri="{BB962C8B-B14F-4D97-AF65-F5344CB8AC3E}">
        <p14:creationId xmlns:p14="http://schemas.microsoft.com/office/powerpoint/2010/main" val="29129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Prediction markets….which you will become</a:t>
            </a:r>
            <a:r>
              <a:rPr lang="en-US" baseline="0" dirty="0" smtClean="0"/>
              <a:t> painfully familiar with.</a:t>
            </a:r>
            <a:br>
              <a:rPr lang="en-US" baseline="0" dirty="0" smtClean="0"/>
            </a:br>
            <a:r>
              <a:rPr lang="en-US" baseline="0" dirty="0" smtClean="0"/>
              <a:t/>
            </a:r>
            <a:br>
              <a:rPr lang="en-US" baseline="0" dirty="0" smtClean="0"/>
            </a:br>
            <a:r>
              <a:rPr lang="en-US" dirty="0" smtClean="0"/>
              <a:t>Humiliating: (Peter Schiff mortgage bankers), Climate Change </a:t>
            </a:r>
            <a:r>
              <a:rPr lang="en-US" dirty="0" err="1" smtClean="0"/>
              <a:t>vs</a:t>
            </a:r>
            <a:r>
              <a:rPr lang="en-US" dirty="0" smtClean="0"/>
              <a:t> Fox News.</a:t>
            </a:r>
          </a:p>
          <a:p>
            <a:pPr lvl="1"/>
            <a:r>
              <a:rPr lang="en-US" dirty="0" smtClean="0"/>
              <a:t>What if the audience is stupid?</a:t>
            </a:r>
          </a:p>
          <a:p>
            <a:pPr lvl="1"/>
            <a:r>
              <a:rPr lang="en-US" baseline="0" dirty="0" smtClean="0"/>
              <a:t> who are enslaved to a fickle mob mentality.</a:t>
            </a:r>
          </a:p>
          <a:p>
            <a:pPr lvl="1"/>
            <a:r>
              <a:rPr lang="en-US" dirty="0" smtClean="0"/>
              <a:t>Just profit from stupidity.</a:t>
            </a:r>
            <a:br>
              <a:rPr lang="en-US" dirty="0" smtClean="0"/>
            </a:br>
            <a:r>
              <a:rPr lang="en-US" dirty="0" smtClean="0"/>
              <a:t/>
            </a:r>
            <a:br>
              <a:rPr lang="en-US" dirty="0" smtClean="0"/>
            </a:br>
            <a:r>
              <a:rPr lang="en-US" dirty="0" smtClean="0"/>
              <a:t>People who are misinformed usually end up dead.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a:t>
            </a:fld>
            <a:endParaRPr lang="en-US"/>
          </a:p>
        </p:txBody>
      </p:sp>
    </p:spTree>
    <p:extLst>
      <p:ext uri="{BB962C8B-B14F-4D97-AF65-F5344CB8AC3E}">
        <p14:creationId xmlns:p14="http://schemas.microsoft.com/office/powerpoint/2010/main" val="3981650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is at the bottom.</a:t>
            </a:r>
            <a:br>
              <a:rPr lang="en-US" dirty="0" smtClean="0"/>
            </a:br>
            <a:r>
              <a:rPr lang="en-US" dirty="0" smtClean="0"/>
              <a:t/>
            </a:r>
            <a:br>
              <a:rPr lang="en-US" dirty="0" smtClean="0"/>
            </a:br>
            <a:r>
              <a:rPr lang="en-US" dirty="0" smtClean="0"/>
              <a:t>You probably either know-this</a:t>
            </a:r>
            <a:r>
              <a:rPr lang="en-US" baseline="0" dirty="0" smtClean="0"/>
              <a:t>-already, or you don’t care are </a:t>
            </a:r>
            <a:r>
              <a:rPr lang="en-US" baseline="0" dirty="0" err="1" smtClean="0"/>
              <a:t>are</a:t>
            </a:r>
            <a:r>
              <a:rPr lang="en-US" baseline="0" dirty="0" smtClean="0"/>
              <a:t> willing to take my word for it.</a:t>
            </a:r>
            <a:br>
              <a:rPr lang="en-US" baseline="0" dirty="0" smtClean="0"/>
            </a:br>
            <a:r>
              <a:rPr lang="en-US" baseline="0" dirty="0" smtClean="0"/>
              <a:t/>
            </a:r>
            <a:br>
              <a:rPr lang="en-US" baseline="0" dirty="0" smtClean="0"/>
            </a:br>
            <a:r>
              <a:rPr lang="en-US" baseline="0" dirty="0" smtClean="0"/>
              <a:t>Will this happen, will these two things happen together?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36</a:t>
            </a:fld>
            <a:endParaRPr lang="en-US"/>
          </a:p>
        </p:txBody>
      </p:sp>
    </p:spTree>
    <p:extLst>
      <p:ext uri="{BB962C8B-B14F-4D97-AF65-F5344CB8AC3E}">
        <p14:creationId xmlns:p14="http://schemas.microsoft.com/office/powerpoint/2010/main" val="1820104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37</a:t>
            </a:fld>
            <a:endParaRPr lang="en-US"/>
          </a:p>
        </p:txBody>
      </p:sp>
    </p:spTree>
    <p:extLst>
      <p:ext uri="{BB962C8B-B14F-4D97-AF65-F5344CB8AC3E}">
        <p14:creationId xmlns:p14="http://schemas.microsoft.com/office/powerpoint/2010/main" val="3732830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38</a:t>
            </a:fld>
            <a:endParaRPr lang="en-US"/>
          </a:p>
        </p:txBody>
      </p:sp>
    </p:spTree>
    <p:extLst>
      <p:ext uri="{BB962C8B-B14F-4D97-AF65-F5344CB8AC3E}">
        <p14:creationId xmlns:p14="http://schemas.microsoft.com/office/powerpoint/2010/main" val="1329097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39</a:t>
            </a:fld>
            <a:endParaRPr lang="en-US"/>
          </a:p>
        </p:txBody>
      </p:sp>
    </p:spTree>
    <p:extLst>
      <p:ext uri="{BB962C8B-B14F-4D97-AF65-F5344CB8AC3E}">
        <p14:creationId xmlns:p14="http://schemas.microsoft.com/office/powerpoint/2010/main" val="534958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40</a:t>
            </a:fld>
            <a:endParaRPr lang="en-US"/>
          </a:p>
        </p:txBody>
      </p:sp>
    </p:spTree>
    <p:extLst>
      <p:ext uri="{BB962C8B-B14F-4D97-AF65-F5344CB8AC3E}">
        <p14:creationId xmlns:p14="http://schemas.microsoft.com/office/powerpoint/2010/main" val="189130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41</a:t>
            </a:fld>
            <a:endParaRPr lang="en-US"/>
          </a:p>
        </p:txBody>
      </p:sp>
    </p:spTree>
    <p:extLst>
      <p:ext uri="{BB962C8B-B14F-4D97-AF65-F5344CB8AC3E}">
        <p14:creationId xmlns:p14="http://schemas.microsoft.com/office/powerpoint/2010/main" val="498079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42</a:t>
            </a:fld>
            <a:endParaRPr lang="en-US"/>
          </a:p>
        </p:txBody>
      </p:sp>
    </p:spTree>
    <p:extLst>
      <p:ext uri="{BB962C8B-B14F-4D97-AF65-F5344CB8AC3E}">
        <p14:creationId xmlns:p14="http://schemas.microsoft.com/office/powerpoint/2010/main" val="180952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a:t>
            </a:fld>
            <a:endParaRPr lang="en-US"/>
          </a:p>
        </p:txBody>
      </p:sp>
    </p:spTree>
    <p:extLst>
      <p:ext uri="{BB962C8B-B14F-4D97-AF65-F5344CB8AC3E}">
        <p14:creationId xmlns:p14="http://schemas.microsoft.com/office/powerpoint/2010/main" val="309659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5</a:t>
            </a:fld>
            <a:endParaRPr lang="en-US"/>
          </a:p>
        </p:txBody>
      </p:sp>
    </p:spTree>
    <p:extLst>
      <p:ext uri="{BB962C8B-B14F-4D97-AF65-F5344CB8AC3E}">
        <p14:creationId xmlns:p14="http://schemas.microsoft.com/office/powerpoint/2010/main" val="21126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Ownership and Control</a:t>
            </a:r>
            <a:br>
              <a:rPr lang="en-US" dirty="0" smtClean="0"/>
            </a:br>
            <a:r>
              <a:rPr lang="en-US" dirty="0" smtClean="0"/>
              <a:t/>
            </a:r>
            <a:br>
              <a:rPr lang="en-US" dirty="0" smtClean="0"/>
            </a:br>
            <a:r>
              <a:rPr lang="en-US" dirty="0" smtClean="0"/>
              <a:t>=</a:t>
            </a:r>
            <a:r>
              <a:rPr lang="en-US" baseline="0" dirty="0" smtClean="0"/>
              <a:t> efficiency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6</a:t>
            </a:fld>
            <a:endParaRPr lang="en-US"/>
          </a:p>
        </p:txBody>
      </p:sp>
    </p:spTree>
    <p:extLst>
      <p:ext uri="{BB962C8B-B14F-4D97-AF65-F5344CB8AC3E}">
        <p14:creationId xmlns:p14="http://schemas.microsoft.com/office/powerpoint/2010/main" val="226467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see it that way.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7</a:t>
            </a:fld>
            <a:endParaRPr lang="en-US"/>
          </a:p>
        </p:txBody>
      </p:sp>
    </p:spTree>
    <p:extLst>
      <p:ext uri="{BB962C8B-B14F-4D97-AF65-F5344CB8AC3E}">
        <p14:creationId xmlns:p14="http://schemas.microsoft.com/office/powerpoint/2010/main" val="275053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Empiricism (do</a:t>
            </a:r>
            <a:r>
              <a:rPr lang="en-US" baseline="0" dirty="0" smtClean="0"/>
              <a:t> real world observations agree with this data source) as easily as checking the weather or score to a game.</a:t>
            </a:r>
          </a:p>
          <a:p>
            <a:r>
              <a:rPr lang="en-US" dirty="0" smtClean="0"/>
              <a:t/>
            </a:r>
            <a:br>
              <a:rPr lang="en-US" dirty="0" smtClean="0"/>
            </a:br>
            <a:r>
              <a:rPr lang="en-US" dirty="0" smtClean="0"/>
              <a:t>Have to do a lot of work to learn something, but,</a:t>
            </a:r>
            <a:r>
              <a:rPr lang="en-US" baseline="0" dirty="0" smtClean="0"/>
              <a:t> because of the benefits of deception, you can’t easily share what you’ve learned.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Everyone knows not to be gullible, so we have to check others’ work.</a:t>
            </a:r>
            <a:br>
              <a:rPr lang="en-US" baseline="0" dirty="0" smtClean="0"/>
            </a:br>
            <a:r>
              <a:rPr lang="en-US" baseline="0" dirty="0" smtClean="0"/>
              <a:t/>
            </a:r>
            <a:br>
              <a:rPr lang="en-US" baseline="0" dirty="0" smtClean="0"/>
            </a:br>
            <a:r>
              <a:rPr lang="en-US" baseline="0" dirty="0" smtClean="0"/>
              <a:t>People can not-believe-you if you’re right, or they can believe you if you’re wrong. Every step degrades the quality of the signal. Most people don’t have the time to solve either of these problems.</a:t>
            </a:r>
            <a:br>
              <a:rPr lang="en-US" baseline="0" dirty="0" smtClean="0"/>
            </a:br>
            <a:r>
              <a:rPr lang="en-US" baseline="0" dirty="0" smtClean="0"/>
              <a:t/>
            </a:r>
            <a:br>
              <a:rPr lang="en-US" baseline="0" dirty="0" smtClean="0"/>
            </a:br>
            <a:r>
              <a:rPr lang="en-US" baseline="0" dirty="0" smtClean="0"/>
              <a:t>On the off-chance that climate change actually is fake or something, this software would be the only possible way of that message getting out. Given the way CO2 has always worked everywhere, I won’t hold my breath.</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8</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9</a:t>
            </a:fld>
            <a:endParaRPr lang="en-US"/>
          </a:p>
        </p:txBody>
      </p:sp>
    </p:spTree>
    <p:extLst>
      <p:ext uri="{BB962C8B-B14F-4D97-AF65-F5344CB8AC3E}">
        <p14:creationId xmlns:p14="http://schemas.microsoft.com/office/powerpoint/2010/main" val="267110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426182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7816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4288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13446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316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C0DD8E-787F-4356-BFF8-A015F1F43D07}"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29856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C0DD8E-787F-4356-BFF8-A015F1F43D07}" type="datetimeFigureOut">
              <a:rPr lang="en-US" smtClean="0"/>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5225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C0DD8E-787F-4356-BFF8-A015F1F43D07}" type="datetimeFigureOut">
              <a:rPr lang="en-US" smtClean="0"/>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2380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0DD8E-787F-4356-BFF8-A015F1F43D07}" type="datetimeFigureOut">
              <a:rPr lang="en-US" smtClean="0"/>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72905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75938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92655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0DD8E-787F-4356-BFF8-A015F1F43D07}" type="datetimeFigureOut">
              <a:rPr lang="en-US" smtClean="0"/>
              <a:t>9/21/2015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B959F-2816-48A9-8838-98D50DEB65C3}" type="slidenum">
              <a:rPr lang="en-US" smtClean="0"/>
              <a:t>‹#›</a:t>
            </a:fld>
            <a:endParaRPr lang="en-US"/>
          </a:p>
        </p:txBody>
      </p:sp>
    </p:spTree>
    <p:extLst>
      <p:ext uri="{BB962C8B-B14F-4D97-AF65-F5344CB8AC3E}">
        <p14:creationId xmlns:p14="http://schemas.microsoft.com/office/powerpoint/2010/main" val="298777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www.truthcoin.inf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orum.truthcoin.inf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forum.truthcoin.info/index.php/topic,134.0.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32.jpeg"/><Relationship Id="rId13" Type="http://schemas.microsoft.com/office/2007/relationships/hdphoto" Target="../media/hdphoto7.wdp"/><Relationship Id="rId3" Type="http://schemas.openxmlformats.org/officeDocument/2006/relationships/image" Target="../media/image28.png"/><Relationship Id="rId7" Type="http://schemas.microsoft.com/office/2007/relationships/hdphoto" Target="../media/hdphoto4.wdp"/><Relationship Id="rId12"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jpeg"/><Relationship Id="rId11" Type="http://schemas.microsoft.com/office/2007/relationships/hdphoto" Target="../media/hdphoto6.wdp"/><Relationship Id="rId5" Type="http://schemas.openxmlformats.org/officeDocument/2006/relationships/image" Target="../media/image30.png"/><Relationship Id="rId10" Type="http://schemas.openxmlformats.org/officeDocument/2006/relationships/image" Target="../media/image33.jpeg"/><Relationship Id="rId4" Type="http://schemas.openxmlformats.org/officeDocument/2006/relationships/image" Target="../media/image29.png"/><Relationship Id="rId9" Type="http://schemas.microsoft.com/office/2007/relationships/hdphoto" Target="../media/hdphoto5.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9.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Glass/>
                    </a14:imgEffect>
                  </a14:imgLayer>
                </a14:imgProps>
              </a:ext>
              <a:ext uri="{28A0092B-C50C-407E-A947-70E740481C1C}">
                <a14:useLocalDpi xmlns:a14="http://schemas.microsoft.com/office/drawing/2010/main" val="0"/>
              </a:ext>
            </a:extLst>
          </a:blip>
          <a:srcRect/>
          <a:stretch>
            <a:fillRect/>
          </a:stretch>
        </p:blipFill>
        <p:spPr bwMode="auto">
          <a:xfrm>
            <a:off x="152400" y="123540"/>
            <a:ext cx="8800614" cy="658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0"/>
            <a:ext cx="9144000" cy="68580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295400"/>
            <a:ext cx="7772400" cy="2362200"/>
          </a:xfrm>
        </p:spPr>
        <p:txBody>
          <a:bodyPr>
            <a:normAutofit/>
          </a:bodyPr>
          <a:lstStyle/>
          <a:p>
            <a:r>
              <a:rPr lang="en-US" sz="5400" baseline="0" dirty="0" err="1" smtClean="0"/>
              <a:t>Hivemind</a:t>
            </a:r>
            <a:r>
              <a:rPr lang="en-US" sz="5400" dirty="0"/>
              <a:t/>
            </a:r>
            <a:br>
              <a:rPr lang="en-US" sz="5400" dirty="0"/>
            </a:br>
            <a:r>
              <a:rPr lang="en-US" sz="2800" dirty="0" smtClean="0"/>
              <a:t>Prediction Markets for Bitcoin</a:t>
            </a:r>
            <a:r>
              <a:rPr lang="en-US" sz="4800" baseline="0" dirty="0" smtClean="0"/>
              <a:t/>
            </a:r>
            <a:br>
              <a:rPr lang="en-US" sz="4800" baseline="0" dirty="0" smtClean="0"/>
            </a:br>
            <a:r>
              <a:rPr lang="en-US" b="1" baseline="0" dirty="0" smtClean="0"/>
              <a:t>“</a:t>
            </a:r>
            <a:r>
              <a:rPr lang="en-US" sz="3600" b="1" dirty="0" smtClean="0"/>
              <a:t>Ending the Age of Bullshit”</a:t>
            </a:r>
            <a:endParaRPr lang="en-US" b="1" dirty="0"/>
          </a:p>
        </p:txBody>
      </p:sp>
      <p:sp>
        <p:nvSpPr>
          <p:cNvPr id="3" name="Subtitle 2"/>
          <p:cNvSpPr>
            <a:spLocks noGrp="1"/>
          </p:cNvSpPr>
          <p:nvPr>
            <p:ph type="subTitle" idx="1"/>
          </p:nvPr>
        </p:nvSpPr>
        <p:spPr>
          <a:xfrm>
            <a:off x="1371600" y="4495800"/>
            <a:ext cx="6400800" cy="2362200"/>
          </a:xfrm>
        </p:spPr>
        <p:txBody>
          <a:bodyPr>
            <a:normAutofit/>
          </a:bodyPr>
          <a:lstStyle/>
          <a:p>
            <a:r>
              <a:rPr lang="en-US" sz="2000" dirty="0" smtClean="0">
                <a:solidFill>
                  <a:srgbClr val="FF0000"/>
                </a:solidFill>
              </a:rPr>
              <a:t>First Half Of Slides Presented to </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MIT </a:t>
            </a:r>
            <a:r>
              <a:rPr lang="en-US" sz="2400" dirty="0" err="1" smtClean="0">
                <a:solidFill>
                  <a:srgbClr val="FF0000"/>
                </a:solidFill>
              </a:rPr>
              <a:t>Bitcoin</a:t>
            </a:r>
            <a:r>
              <a:rPr lang="en-US" sz="2400" dirty="0" smtClean="0">
                <a:solidFill>
                  <a:srgbClr val="FF0000"/>
                </a:solidFill>
              </a:rPr>
              <a:t> Club</a:t>
            </a:r>
          </a:p>
          <a:p>
            <a:r>
              <a:rPr lang="en-US" sz="1800" dirty="0" smtClean="0">
                <a:solidFill>
                  <a:srgbClr val="FF0000"/>
                </a:solidFill>
              </a:rPr>
              <a:t>on</a:t>
            </a:r>
          </a:p>
          <a:p>
            <a:r>
              <a:rPr lang="en-US" sz="2400" dirty="0" smtClean="0">
                <a:solidFill>
                  <a:srgbClr val="FF0000"/>
                </a:solidFill>
              </a:rPr>
              <a:t>Jan 20</a:t>
            </a:r>
            <a:r>
              <a:rPr lang="en-US" sz="2400" baseline="30000" dirty="0" smtClean="0">
                <a:solidFill>
                  <a:srgbClr val="FF0000"/>
                </a:solidFill>
              </a:rPr>
              <a:t>th</a:t>
            </a:r>
            <a:r>
              <a:rPr lang="en-US" sz="2400" dirty="0" smtClean="0">
                <a:solidFill>
                  <a:srgbClr val="FF0000"/>
                </a:solidFill>
              </a:rPr>
              <a:t>, 2015</a:t>
            </a:r>
          </a:p>
          <a:p>
            <a:r>
              <a:rPr lang="en-US" sz="2400" dirty="0" smtClean="0">
                <a:solidFill>
                  <a:srgbClr val="FF0000"/>
                </a:solidFill>
              </a:rPr>
              <a:t>Paul </a:t>
            </a:r>
            <a:r>
              <a:rPr lang="en-US" sz="2400" dirty="0" err="1" smtClean="0">
                <a:solidFill>
                  <a:srgbClr val="FF0000"/>
                </a:solidFill>
              </a:rPr>
              <a:t>Sztorc</a:t>
            </a:r>
            <a:endParaRPr lang="en-US" sz="2400" dirty="0" smtClean="0">
              <a:solidFill>
                <a:srgbClr val="FF0000"/>
              </a:solidFill>
            </a:endParaRPr>
          </a:p>
        </p:txBody>
      </p:sp>
    </p:spTree>
    <p:extLst>
      <p:ext uri="{BB962C8B-B14F-4D97-AF65-F5344CB8AC3E}">
        <p14:creationId xmlns:p14="http://schemas.microsoft.com/office/powerpoint/2010/main" val="460386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990600"/>
          </a:xfrm>
        </p:spPr>
        <p:txBody>
          <a:bodyPr>
            <a:normAutofit/>
          </a:bodyPr>
          <a:lstStyle/>
          <a:p>
            <a:r>
              <a:rPr lang="en-US" dirty="0" smtClean="0"/>
              <a:t>Climate Change: PM </a:t>
            </a:r>
            <a:r>
              <a:rPr lang="en-US" dirty="0" err="1" smtClean="0"/>
              <a:t>vs</a:t>
            </a:r>
            <a:r>
              <a:rPr lang="en-US" dirty="0" smtClean="0"/>
              <a:t> Talk</a:t>
            </a:r>
            <a:endParaRPr lang="en-US" dirty="0"/>
          </a:p>
        </p:txBody>
      </p:sp>
      <p:sp>
        <p:nvSpPr>
          <p:cNvPr id="3" name="Content Placeholder 2"/>
          <p:cNvSpPr>
            <a:spLocks noGrp="1"/>
          </p:cNvSpPr>
          <p:nvPr>
            <p:ph idx="1"/>
          </p:nvPr>
        </p:nvSpPr>
        <p:spPr>
          <a:xfrm>
            <a:off x="228600" y="1219200"/>
            <a:ext cx="8763000" cy="5181600"/>
          </a:xfrm>
        </p:spPr>
        <p:txBody>
          <a:bodyPr>
            <a:normAutofit fontScale="92500" lnSpcReduction="20000"/>
          </a:bodyPr>
          <a:lstStyle/>
          <a:p>
            <a:r>
              <a:rPr lang="en-US" dirty="0" smtClean="0"/>
              <a:t>Talk: Why even bother becoming informed?</a:t>
            </a:r>
          </a:p>
          <a:p>
            <a:pPr lvl="1"/>
            <a:r>
              <a:rPr lang="en-US" dirty="0" smtClean="0"/>
              <a:t>Hard to learn this stuff (and I only have so much time)</a:t>
            </a:r>
          </a:p>
          <a:p>
            <a:pPr lvl="1"/>
            <a:r>
              <a:rPr lang="en-US" dirty="0" smtClean="0"/>
              <a:t>How am I supposed to convince others?</a:t>
            </a:r>
          </a:p>
          <a:p>
            <a:pPr lvl="1"/>
            <a:r>
              <a:rPr lang="en-US" dirty="0"/>
              <a:t>Why résumés </a:t>
            </a:r>
            <a:r>
              <a:rPr lang="en-US" i="1" dirty="0"/>
              <a:t>must</a:t>
            </a:r>
            <a:r>
              <a:rPr lang="en-US" dirty="0"/>
              <a:t> be </a:t>
            </a:r>
            <a:r>
              <a:rPr lang="en-US" dirty="0" smtClean="0"/>
              <a:t>short</a:t>
            </a:r>
            <a:r>
              <a:rPr lang="en-US" dirty="0"/>
              <a:t> </a:t>
            </a:r>
            <a:r>
              <a:rPr lang="en-US" dirty="0" smtClean="0"/>
              <a:t>(info-processing costs).</a:t>
            </a:r>
          </a:p>
          <a:p>
            <a:pPr lvl="1"/>
            <a:r>
              <a:rPr lang="en-US" dirty="0" smtClean="0"/>
              <a:t>Minimal-info strategies (join a tribe/“political party”).</a:t>
            </a:r>
          </a:p>
          <a:p>
            <a:r>
              <a:rPr lang="en-US" dirty="0" smtClean="0"/>
              <a:t>PM forces a clear definition.</a:t>
            </a:r>
          </a:p>
          <a:p>
            <a:r>
              <a:rPr lang="en-US" dirty="0"/>
              <a:t>Prices are </a:t>
            </a:r>
            <a:r>
              <a:rPr lang="en-US" b="1" dirty="0"/>
              <a:t>constantly</a:t>
            </a:r>
            <a:r>
              <a:rPr lang="en-US" dirty="0"/>
              <a:t> and </a:t>
            </a:r>
            <a:r>
              <a:rPr lang="en-US" b="1" dirty="0"/>
              <a:t>unanimously</a:t>
            </a:r>
            <a:r>
              <a:rPr lang="en-US" dirty="0"/>
              <a:t> acceptable. </a:t>
            </a:r>
            <a:r>
              <a:rPr lang="en-US" u="sng" dirty="0"/>
              <a:t>At all times,</a:t>
            </a:r>
            <a:r>
              <a:rPr lang="en-US" dirty="0"/>
              <a:t> </a:t>
            </a:r>
            <a:r>
              <a:rPr lang="en-US" u="sng" dirty="0"/>
              <a:t>everyone</a:t>
            </a:r>
            <a:r>
              <a:rPr lang="en-US" dirty="0"/>
              <a:t> agrees with the price (if not, they can profitably trade</a:t>
            </a:r>
            <a:r>
              <a:rPr lang="en-US" dirty="0" smtClean="0"/>
              <a:t>).</a:t>
            </a:r>
          </a:p>
          <a:p>
            <a:r>
              <a:rPr lang="en-US" dirty="0" smtClean="0"/>
              <a:t>Note: Suppose climate change were false. </a:t>
            </a:r>
            <a:r>
              <a:rPr lang="en-US" dirty="0"/>
              <a:t>T</a:t>
            </a:r>
            <a:r>
              <a:rPr lang="en-US" dirty="0" smtClean="0"/>
              <a:t>he “reliability” and “broadcast” problems are much worse.  </a:t>
            </a:r>
          </a:p>
        </p:txBody>
      </p:sp>
    </p:spTree>
    <p:extLst>
      <p:ext uri="{BB962C8B-B14F-4D97-AF65-F5344CB8AC3E}">
        <p14:creationId xmlns:p14="http://schemas.microsoft.com/office/powerpoint/2010/main" val="370202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9970"/>
            <a:ext cx="20107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782" y="1295400"/>
            <a:ext cx="550875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888954"/>
            <a:ext cx="315094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Prediction Market Magic:</a:t>
            </a:r>
            <a:br>
              <a:rPr lang="en-US" dirty="0" smtClean="0"/>
            </a:br>
            <a:r>
              <a:rPr lang="en-US" dirty="0" smtClean="0"/>
              <a:t>More Than One Dimension</a:t>
            </a:r>
            <a:endParaRPr lang="en-US" dirty="0"/>
          </a:p>
        </p:txBody>
      </p:sp>
      <p:sp>
        <p:nvSpPr>
          <p:cNvPr id="5" name="TextBox 4"/>
          <p:cNvSpPr txBox="1"/>
          <p:nvPr/>
        </p:nvSpPr>
        <p:spPr>
          <a:xfrm>
            <a:off x="2030035" y="5915025"/>
            <a:ext cx="470000" cy="769441"/>
          </a:xfrm>
          <a:prstGeom prst="rect">
            <a:avLst/>
          </a:prstGeom>
          <a:noFill/>
        </p:spPr>
        <p:txBody>
          <a:bodyPr wrap="none" rtlCol="0">
            <a:spAutoFit/>
          </a:bodyPr>
          <a:lstStyle/>
          <a:p>
            <a:r>
              <a:rPr lang="en-US" sz="4400" b="1" dirty="0" smtClean="0"/>
              <a:t>2</a:t>
            </a:r>
            <a:endParaRPr lang="en-US" sz="3600" b="1" dirty="0"/>
          </a:p>
        </p:txBody>
      </p:sp>
      <p:sp>
        <p:nvSpPr>
          <p:cNvPr id="9" name="TextBox 8"/>
          <p:cNvSpPr txBox="1"/>
          <p:nvPr/>
        </p:nvSpPr>
        <p:spPr>
          <a:xfrm>
            <a:off x="4876800" y="3429000"/>
            <a:ext cx="470000" cy="769441"/>
          </a:xfrm>
          <a:prstGeom prst="rect">
            <a:avLst/>
          </a:prstGeom>
          <a:noFill/>
        </p:spPr>
        <p:txBody>
          <a:bodyPr wrap="none" rtlCol="0">
            <a:spAutoFit/>
          </a:bodyPr>
          <a:lstStyle/>
          <a:p>
            <a:r>
              <a:rPr lang="en-US" sz="4400" b="1" dirty="0" smtClean="0"/>
              <a:t>3</a:t>
            </a:r>
            <a:endParaRPr lang="en-US" sz="3600" b="1" dirty="0"/>
          </a:p>
        </p:txBody>
      </p:sp>
      <p:sp>
        <p:nvSpPr>
          <p:cNvPr id="10" name="TextBox 9"/>
          <p:cNvSpPr txBox="1"/>
          <p:nvPr/>
        </p:nvSpPr>
        <p:spPr>
          <a:xfrm>
            <a:off x="244239" y="3605212"/>
            <a:ext cx="470000" cy="769441"/>
          </a:xfrm>
          <a:prstGeom prst="rect">
            <a:avLst/>
          </a:prstGeom>
          <a:noFill/>
        </p:spPr>
        <p:txBody>
          <a:bodyPr wrap="none" rtlCol="0">
            <a:spAutoFit/>
          </a:bodyPr>
          <a:lstStyle/>
          <a:p>
            <a:r>
              <a:rPr lang="en-US" sz="4400" b="1" dirty="0" smtClean="0"/>
              <a:t>1</a:t>
            </a:r>
            <a:endParaRPr lang="en-US" sz="4400" b="1" dirty="0"/>
          </a:p>
        </p:txBody>
      </p:sp>
    </p:spTree>
    <p:extLst>
      <p:ext uri="{BB962C8B-B14F-4D97-AF65-F5344CB8AC3E}">
        <p14:creationId xmlns:p14="http://schemas.microsoft.com/office/powerpoint/2010/main" val="1963905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81" y="3733800"/>
            <a:ext cx="85248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152400"/>
            <a:ext cx="8229600" cy="1143000"/>
          </a:xfrm>
        </p:spPr>
        <p:txBody>
          <a:bodyPr>
            <a:normAutofit fontScale="90000"/>
          </a:bodyPr>
          <a:lstStyle/>
          <a:p>
            <a:r>
              <a:rPr lang="en-US" dirty="0" smtClean="0"/>
              <a:t>More Dimensions: More Forecasts, AND More </a:t>
            </a:r>
            <a:r>
              <a:rPr lang="en-US" b="1" dirty="0" smtClean="0"/>
              <a:t>Relationships</a:t>
            </a:r>
            <a:endParaRPr lang="en-US" b="1" dirty="0"/>
          </a:p>
        </p:txBody>
      </p:sp>
      <p:sp>
        <p:nvSpPr>
          <p:cNvPr id="5" name="TextBox 4"/>
          <p:cNvSpPr txBox="1"/>
          <p:nvPr/>
        </p:nvSpPr>
        <p:spPr>
          <a:xfrm>
            <a:off x="6017570" y="1828800"/>
            <a:ext cx="2590800" cy="646331"/>
          </a:xfrm>
          <a:prstGeom prst="rect">
            <a:avLst/>
          </a:prstGeom>
          <a:noFill/>
          <a:ln>
            <a:solidFill>
              <a:schemeClr val="tx1">
                <a:lumMod val="75000"/>
                <a:lumOff val="25000"/>
              </a:schemeClr>
            </a:solidFill>
          </a:ln>
        </p:spPr>
        <p:txBody>
          <a:bodyPr wrap="square" rtlCol="0">
            <a:spAutoFit/>
          </a:bodyPr>
          <a:lstStyle/>
          <a:p>
            <a:pPr algn="r"/>
            <a:r>
              <a:rPr lang="en-US" dirty="0" smtClean="0"/>
              <a:t>Joint, Marginal, and Conditional Probabilities</a:t>
            </a:r>
            <a:endParaRPr lang="en-US" dirty="0"/>
          </a:p>
        </p:txBody>
      </p:sp>
      <p:sp>
        <p:nvSpPr>
          <p:cNvPr id="9" name="TextBox 8"/>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371599"/>
            <a:ext cx="3810000" cy="270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62800" y="2819400"/>
            <a:ext cx="1445570" cy="646331"/>
          </a:xfrm>
          <a:prstGeom prst="rect">
            <a:avLst/>
          </a:prstGeom>
          <a:noFill/>
          <a:ln>
            <a:solidFill>
              <a:schemeClr val="tx1">
                <a:lumMod val="75000"/>
                <a:lumOff val="25000"/>
              </a:schemeClr>
            </a:solidFill>
          </a:ln>
        </p:spPr>
        <p:txBody>
          <a:bodyPr wrap="square" rtlCol="0">
            <a:spAutoFit/>
          </a:bodyPr>
          <a:lstStyle/>
          <a:p>
            <a:pPr algn="r"/>
            <a:r>
              <a:rPr lang="en-US" dirty="0" smtClean="0"/>
              <a:t>MSRs</a:t>
            </a:r>
            <a:br>
              <a:rPr lang="en-US" dirty="0" smtClean="0"/>
            </a:br>
            <a:r>
              <a:rPr lang="en-US" dirty="0" smtClean="0"/>
              <a:t>Bayesian Net</a:t>
            </a:r>
            <a:endParaRPr lang="en-US" dirty="0"/>
          </a:p>
        </p:txBody>
      </p:sp>
    </p:spTree>
    <p:extLst>
      <p:ext uri="{BB962C8B-B14F-4D97-AF65-F5344CB8AC3E}">
        <p14:creationId xmlns:p14="http://schemas.microsoft.com/office/powerpoint/2010/main" val="28179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107" t="30524" r="39929" b="35971"/>
          <a:stretch/>
        </p:blipFill>
        <p:spPr bwMode="auto">
          <a:xfrm>
            <a:off x="5113020" y="1295400"/>
            <a:ext cx="3798277" cy="2680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normAutofit/>
          </a:bodyPr>
          <a:lstStyle/>
          <a:p>
            <a:pPr lvl="0"/>
            <a:r>
              <a:rPr lang="en-US" dirty="0" smtClean="0"/>
              <a:t>Multidimensional Governance</a:t>
            </a:r>
            <a:endParaRPr lang="en-US" dirty="0"/>
          </a:p>
        </p:txBody>
      </p:sp>
      <p:sp>
        <p:nvSpPr>
          <p:cNvPr id="3" name="Content Placeholder 2"/>
          <p:cNvSpPr>
            <a:spLocks noGrp="1"/>
          </p:cNvSpPr>
          <p:nvPr>
            <p:ph idx="1"/>
          </p:nvPr>
        </p:nvSpPr>
        <p:spPr>
          <a:xfrm>
            <a:off x="457200" y="5029200"/>
            <a:ext cx="8522677" cy="1828800"/>
          </a:xfrm>
        </p:spPr>
        <p:txBody>
          <a:bodyPr>
            <a:normAutofit/>
          </a:bodyPr>
          <a:lstStyle/>
          <a:p>
            <a:r>
              <a:rPr lang="en-US" dirty="0" smtClean="0"/>
              <a:t>So much more:</a:t>
            </a:r>
          </a:p>
          <a:p>
            <a:pPr lvl="1"/>
            <a:r>
              <a:rPr lang="en-US" dirty="0" smtClean="0"/>
              <a:t>Betting “in” USD / DJIA / etc.</a:t>
            </a:r>
          </a:p>
          <a:p>
            <a:pPr lvl="1"/>
            <a:r>
              <a:rPr lang="en-US" dirty="0" smtClean="0"/>
              <a:t>Provision of Public Goods (without taxes)</a:t>
            </a:r>
          </a:p>
          <a:p>
            <a:pPr lvl="1"/>
            <a:endParaRPr lang="en-US" dirty="0"/>
          </a:p>
        </p:txBody>
      </p:sp>
      <p:sp>
        <p:nvSpPr>
          <p:cNvPr id="5" name="Content Placeholder 2"/>
          <p:cNvSpPr txBox="1">
            <a:spLocks/>
          </p:cNvSpPr>
          <p:nvPr/>
        </p:nvSpPr>
        <p:spPr>
          <a:xfrm>
            <a:off x="76200" y="990600"/>
            <a:ext cx="53340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Applications</a:t>
            </a:r>
          </a:p>
          <a:p>
            <a:pPr lvl="1"/>
            <a:r>
              <a:rPr lang="en-US" sz="2400" dirty="0" smtClean="0"/>
              <a:t>“</a:t>
            </a:r>
            <a:r>
              <a:rPr lang="en-US" sz="2400" dirty="0" smtClean="0">
                <a:solidFill>
                  <a:srgbClr val="0070C0"/>
                </a:solidFill>
              </a:rPr>
              <a:t>Which CEO </a:t>
            </a:r>
            <a:r>
              <a:rPr lang="en-US" sz="2400" i="1" dirty="0" smtClean="0">
                <a:solidFill>
                  <a:srgbClr val="92D050"/>
                </a:solidFill>
              </a:rPr>
              <a:t>would most increase</a:t>
            </a:r>
            <a:r>
              <a:rPr lang="en-US" sz="2400" i="1" dirty="0" smtClean="0"/>
              <a:t> </a:t>
            </a:r>
            <a:r>
              <a:rPr lang="en-US" sz="2400" b="1" dirty="0" smtClean="0">
                <a:solidFill>
                  <a:srgbClr val="FF0000"/>
                </a:solidFill>
              </a:rPr>
              <a:t>our stock price</a:t>
            </a:r>
            <a:r>
              <a:rPr lang="en-US" sz="2400" dirty="0" smtClean="0"/>
              <a:t>?”</a:t>
            </a:r>
          </a:p>
          <a:p>
            <a:pPr lvl="1"/>
            <a:r>
              <a:rPr lang="en-US" sz="2400" dirty="0" smtClean="0"/>
              <a:t>“</a:t>
            </a:r>
            <a:r>
              <a:rPr lang="en-US" sz="2400" dirty="0" smtClean="0">
                <a:solidFill>
                  <a:srgbClr val="0070C0"/>
                </a:solidFill>
              </a:rPr>
              <a:t>Which President </a:t>
            </a:r>
            <a:r>
              <a:rPr lang="en-US" sz="2400" i="1" dirty="0" smtClean="0">
                <a:solidFill>
                  <a:srgbClr val="92D050"/>
                </a:solidFill>
              </a:rPr>
              <a:t>would most decrease</a:t>
            </a:r>
            <a:r>
              <a:rPr lang="en-US" sz="2400" i="1" dirty="0" smtClean="0"/>
              <a:t> </a:t>
            </a:r>
            <a:r>
              <a:rPr lang="en-US" sz="2400" b="1" dirty="0" smtClean="0">
                <a:solidFill>
                  <a:srgbClr val="FF0000"/>
                </a:solidFill>
              </a:rPr>
              <a:t>unemployment</a:t>
            </a:r>
            <a:r>
              <a:rPr lang="en-US" sz="2400" dirty="0" smtClean="0"/>
              <a:t>?”</a:t>
            </a:r>
          </a:p>
          <a:p>
            <a:pPr lvl="1"/>
            <a:r>
              <a:rPr lang="en-US" sz="2400" dirty="0" smtClean="0"/>
              <a:t>“</a:t>
            </a:r>
            <a:r>
              <a:rPr lang="en-US" sz="2400" dirty="0" smtClean="0">
                <a:solidFill>
                  <a:srgbClr val="0070C0"/>
                </a:solidFill>
              </a:rPr>
              <a:t>Which FED Policy </a:t>
            </a:r>
            <a:r>
              <a:rPr lang="en-US" sz="2400" i="1" dirty="0" smtClean="0">
                <a:solidFill>
                  <a:srgbClr val="92D050"/>
                </a:solidFill>
              </a:rPr>
              <a:t>would most increase</a:t>
            </a:r>
            <a:r>
              <a:rPr lang="en-US" sz="2400" i="1" dirty="0" smtClean="0"/>
              <a:t> </a:t>
            </a:r>
            <a:r>
              <a:rPr lang="en-US" sz="2400" b="1" dirty="0" smtClean="0">
                <a:solidFill>
                  <a:srgbClr val="FF0000"/>
                </a:solidFill>
              </a:rPr>
              <a:t>GDP</a:t>
            </a:r>
            <a:r>
              <a:rPr lang="en-US" sz="2400" dirty="0" smtClean="0"/>
              <a:t>?”</a:t>
            </a:r>
          </a:p>
          <a:p>
            <a:pPr lvl="1"/>
            <a:r>
              <a:rPr lang="en-US" sz="2400" dirty="0" smtClean="0"/>
              <a:t>“</a:t>
            </a:r>
            <a:r>
              <a:rPr lang="en-US" sz="2400" dirty="0" smtClean="0">
                <a:solidFill>
                  <a:srgbClr val="0070C0"/>
                </a:solidFill>
              </a:rPr>
              <a:t>Which law </a:t>
            </a:r>
            <a:r>
              <a:rPr lang="en-US" sz="2400" i="1" dirty="0" smtClean="0">
                <a:solidFill>
                  <a:srgbClr val="92D050"/>
                </a:solidFill>
              </a:rPr>
              <a:t>would most decrease</a:t>
            </a:r>
            <a:r>
              <a:rPr lang="en-US" sz="2400" i="1" dirty="0" smtClean="0"/>
              <a:t> </a:t>
            </a:r>
            <a:r>
              <a:rPr lang="en-US" sz="2400" b="1" dirty="0" smtClean="0">
                <a:solidFill>
                  <a:srgbClr val="FF0000"/>
                </a:solidFill>
              </a:rPr>
              <a:t>violent crime</a:t>
            </a:r>
            <a:r>
              <a:rPr lang="en-US" sz="2400" dirty="0" smtClean="0"/>
              <a:t>?”</a:t>
            </a:r>
          </a:p>
          <a:p>
            <a:pPr lvl="1"/>
            <a:endParaRPr lang="en-US" sz="2400" dirty="0"/>
          </a:p>
        </p:txBody>
      </p:sp>
    </p:spTree>
    <p:extLst>
      <p:ext uri="{BB962C8B-B14F-4D97-AF65-F5344CB8AC3E}">
        <p14:creationId xmlns:p14="http://schemas.microsoft.com/office/powerpoint/2010/main" val="1928761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2362200"/>
          </a:xfrm>
        </p:spPr>
        <p:txBody>
          <a:bodyPr>
            <a:noAutofit/>
          </a:bodyPr>
          <a:lstStyle/>
          <a:p>
            <a:r>
              <a:rPr lang="en-US" sz="4800" dirty="0" smtClean="0"/>
              <a:t>If Prediction Markets are so great, why don’t we already use them everywhere?</a:t>
            </a:r>
            <a:endParaRPr lang="en-US" sz="4800" dirty="0"/>
          </a:p>
        </p:txBody>
      </p:sp>
      <p:sp>
        <p:nvSpPr>
          <p:cNvPr id="3" name="Title 1"/>
          <p:cNvSpPr txBox="1">
            <a:spLocks/>
          </p:cNvSpPr>
          <p:nvPr/>
        </p:nvSpPr>
        <p:spPr>
          <a:xfrm>
            <a:off x="581297" y="5068389"/>
            <a:ext cx="8229600" cy="1447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itchFamily="34" charset="0"/>
              <a:buChar char="•"/>
            </a:pPr>
            <a:r>
              <a:rPr lang="en-US" sz="3200" dirty="0" smtClean="0"/>
              <a:t>We do</a:t>
            </a:r>
            <a:r>
              <a:rPr lang="en-US" sz="3200" dirty="0"/>
              <a:t>, privately (Best Buy, </a:t>
            </a:r>
            <a:r>
              <a:rPr lang="en-US" sz="3200" dirty="0" smtClean="0"/>
              <a:t>GE, </a:t>
            </a:r>
            <a:r>
              <a:rPr lang="en-US" sz="3200" dirty="0"/>
              <a:t>Google, </a:t>
            </a:r>
            <a:r>
              <a:rPr lang="en-US" sz="3200" dirty="0" smtClean="0"/>
              <a:t>IBM, Intel</a:t>
            </a:r>
            <a:r>
              <a:rPr lang="en-US" sz="3200" dirty="0"/>
              <a:t>, Siemens, </a:t>
            </a:r>
            <a:r>
              <a:rPr lang="en-US" sz="3200" dirty="0" smtClean="0"/>
              <a:t>Yahoo!, etc.)…</a:t>
            </a:r>
            <a:endParaRPr lang="en-US" sz="3200" dirty="0"/>
          </a:p>
          <a:p>
            <a:pPr marL="457200" indent="-457200" algn="l">
              <a:buFont typeface="Arial" pitchFamily="34" charset="0"/>
              <a:buChar char="•"/>
            </a:pPr>
            <a:r>
              <a:rPr lang="en-US" sz="3200" dirty="0" smtClean="0"/>
              <a:t>Why not for </a:t>
            </a:r>
            <a:r>
              <a:rPr lang="en-US" sz="3200" b="1" dirty="0" smtClean="0"/>
              <a:t>public</a:t>
            </a:r>
            <a:r>
              <a:rPr lang="en-US" sz="3200" dirty="0" smtClean="0"/>
              <a:t> orgs/decisions…?</a:t>
            </a:r>
            <a:endParaRPr lang="en-US" sz="3200" dirty="0"/>
          </a:p>
        </p:txBody>
      </p:sp>
    </p:spTree>
    <p:extLst>
      <p:ext uri="{BB962C8B-B14F-4D97-AF65-F5344CB8AC3E}">
        <p14:creationId xmlns:p14="http://schemas.microsoft.com/office/powerpoint/2010/main" val="2132366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PM Problems</a:t>
            </a:r>
            <a:endParaRPr lang="en-US" b="1" dirty="0"/>
          </a:p>
        </p:txBody>
      </p:sp>
      <p:sp>
        <p:nvSpPr>
          <p:cNvPr id="3" name="Content Placeholder 2"/>
          <p:cNvSpPr>
            <a:spLocks noGrp="1"/>
          </p:cNvSpPr>
          <p:nvPr>
            <p:ph idx="1"/>
          </p:nvPr>
        </p:nvSpPr>
        <p:spPr>
          <a:xfrm>
            <a:off x="152400" y="838200"/>
            <a:ext cx="8763000" cy="5288280"/>
          </a:xfrm>
        </p:spPr>
        <p:txBody>
          <a:bodyPr>
            <a:normAutofit fontScale="85000" lnSpcReduction="20000"/>
          </a:bodyPr>
          <a:lstStyle/>
          <a:p>
            <a:pPr marL="514350" indent="-514350">
              <a:buFont typeface="+mj-lt"/>
              <a:buAutoNum type="arabicPeriod"/>
            </a:pPr>
            <a:r>
              <a:rPr lang="en-US" dirty="0" smtClean="0"/>
              <a:t>Agency Cost</a:t>
            </a:r>
          </a:p>
          <a:p>
            <a:pPr marL="914400" lvl="1" indent="-514350">
              <a:buFont typeface="+mj-lt"/>
              <a:buAutoNum type="arabicPeriod"/>
            </a:pPr>
            <a:r>
              <a:rPr lang="en-US" dirty="0" smtClean="0"/>
              <a:t>New info: find </a:t>
            </a:r>
            <a:r>
              <a:rPr lang="en-US" b="1" u="sng" dirty="0" smtClean="0"/>
              <a:t>replacements for inefficient leaders</a:t>
            </a:r>
            <a:r>
              <a:rPr lang="en-US" dirty="0" smtClean="0"/>
              <a:t>.</a:t>
            </a:r>
          </a:p>
          <a:p>
            <a:pPr marL="914400" lvl="1" indent="-514350">
              <a:buFont typeface="+mj-lt"/>
              <a:buAutoNum type="arabicPeriod"/>
            </a:pPr>
            <a:r>
              <a:rPr lang="en-US" dirty="0" smtClean="0"/>
              <a:t>Who tries this experiment first? What if competitors don’t? (“Norming”, Need </a:t>
            </a:r>
            <a:r>
              <a:rPr lang="en-US" b="1" u="sng" dirty="0" smtClean="0"/>
              <a:t>globally accessible</a:t>
            </a:r>
            <a:r>
              <a:rPr lang="en-US" dirty="0" smtClean="0"/>
              <a:t> set of new rules).</a:t>
            </a:r>
          </a:p>
          <a:p>
            <a:pPr marL="914400" lvl="1" indent="-514350">
              <a:buFont typeface="+mj-lt"/>
              <a:buAutoNum type="arabicPeriod"/>
            </a:pPr>
            <a:r>
              <a:rPr lang="en-US" dirty="0" smtClean="0"/>
              <a:t>Where allowed, would not be needed.</a:t>
            </a:r>
          </a:p>
          <a:p>
            <a:pPr marL="514350" indent="-514350">
              <a:buFont typeface="+mj-lt"/>
              <a:buAutoNum type="arabicPeriod"/>
            </a:pPr>
            <a:r>
              <a:rPr lang="en-US" dirty="0" smtClean="0"/>
              <a:t>Public Awkwardness / Old Taboos</a:t>
            </a:r>
          </a:p>
          <a:p>
            <a:pPr marL="914400" lvl="1" indent="-514350">
              <a:buFont typeface="+mj-lt"/>
              <a:buAutoNum type="arabicPeriod"/>
            </a:pPr>
            <a:r>
              <a:rPr lang="en-US" dirty="0" smtClean="0"/>
              <a:t>Resembles vulgar gambling (history of </a:t>
            </a:r>
            <a:r>
              <a:rPr lang="en-US" b="1" u="sng" dirty="0" smtClean="0"/>
              <a:t>banned finance</a:t>
            </a:r>
            <a:r>
              <a:rPr lang="en-US" dirty="0" smtClean="0"/>
              <a:t>).</a:t>
            </a:r>
          </a:p>
          <a:p>
            <a:pPr marL="914400" lvl="1" indent="-514350">
              <a:buFont typeface="+mj-lt"/>
              <a:buAutoNum type="arabicPeriod"/>
            </a:pPr>
            <a:r>
              <a:rPr lang="en-US" dirty="0" smtClean="0"/>
              <a:t>“I know that my vote doesn’t count, but you don’t have to be rude about it.” Re: </a:t>
            </a:r>
            <a:r>
              <a:rPr lang="en-US" b="1" u="sng" dirty="0" smtClean="0"/>
              <a:t>Unpopular election-betting</a:t>
            </a:r>
            <a:r>
              <a:rPr lang="en-US" dirty="0" smtClean="0"/>
              <a:t>.</a:t>
            </a:r>
          </a:p>
          <a:p>
            <a:pPr marL="914400" lvl="1" indent="-514350">
              <a:buFont typeface="+mj-lt"/>
              <a:buAutoNum type="arabicPeriod"/>
            </a:pPr>
            <a:r>
              <a:rPr lang="en-US" b="1" u="sng" dirty="0" smtClean="0"/>
              <a:t>Regulatory</a:t>
            </a:r>
            <a:r>
              <a:rPr lang="en-US" dirty="0" smtClean="0"/>
              <a:t> response to (Irish) company. PAM </a:t>
            </a:r>
            <a:r>
              <a:rPr lang="en-US" dirty="0" err="1" smtClean="0"/>
              <a:t>vs</a:t>
            </a:r>
            <a:r>
              <a:rPr lang="en-US" dirty="0" smtClean="0"/>
              <a:t> Wyden.</a:t>
            </a:r>
          </a:p>
          <a:p>
            <a:pPr marL="514350" indent="-514350">
              <a:buFont typeface="+mj-lt"/>
              <a:buAutoNum type="arabicPeriod"/>
            </a:pPr>
            <a:r>
              <a:rPr lang="en-US" dirty="0" smtClean="0"/>
              <a:t>Counterparty Risk</a:t>
            </a:r>
          </a:p>
          <a:p>
            <a:pPr marL="914400" lvl="1" indent="-514350">
              <a:buFont typeface="+mj-lt"/>
              <a:buAutoNum type="arabicPeriod"/>
            </a:pPr>
            <a:r>
              <a:rPr lang="en-US" dirty="0" smtClean="0"/>
              <a:t>The age-old betting problem: “</a:t>
            </a:r>
            <a:r>
              <a:rPr lang="en-US" b="1" u="sng" dirty="0" smtClean="0"/>
              <a:t>Will this guy pay up</a:t>
            </a:r>
            <a:r>
              <a:rPr lang="en-US" dirty="0" smtClean="0"/>
              <a:t>?”</a:t>
            </a:r>
          </a:p>
          <a:p>
            <a:pPr marL="914400" lvl="1" indent="-514350">
              <a:buFont typeface="+mj-lt"/>
              <a:buAutoNum type="arabicPeriod"/>
            </a:pPr>
            <a:r>
              <a:rPr lang="en-US" dirty="0" smtClean="0"/>
              <a:t>Value-Storage as a </a:t>
            </a:r>
            <a:r>
              <a:rPr lang="en-US" b="1" u="sng" dirty="0" smtClean="0"/>
              <a:t>single point of failure</a:t>
            </a:r>
            <a:r>
              <a:rPr lang="en-US" dirty="0" smtClean="0"/>
              <a:t> / Fall of </a:t>
            </a:r>
            <a:r>
              <a:rPr lang="en-US" dirty="0" err="1" smtClean="0"/>
              <a:t>InTrade</a:t>
            </a:r>
            <a:endParaRPr lang="en-US" dirty="0" smtClean="0"/>
          </a:p>
          <a:p>
            <a:pPr marL="914400" lvl="1" indent="-514350">
              <a:buFont typeface="+mj-lt"/>
              <a:buAutoNum type="arabicPeriod"/>
            </a:pPr>
            <a:r>
              <a:rPr lang="en-US" dirty="0" smtClean="0"/>
              <a:t>Will the admin </a:t>
            </a:r>
            <a:r>
              <a:rPr lang="en-US" b="1" u="sng" dirty="0" smtClean="0"/>
              <a:t>censor</a:t>
            </a:r>
            <a:r>
              <a:rPr lang="en-US" dirty="0" smtClean="0"/>
              <a:t> PMs (that I like)?</a:t>
            </a:r>
          </a:p>
        </p:txBody>
      </p:sp>
      <p:sp>
        <p:nvSpPr>
          <p:cNvPr id="5" name="Content Placeholder 2"/>
          <p:cNvSpPr txBox="1">
            <a:spLocks/>
          </p:cNvSpPr>
          <p:nvPr/>
        </p:nvSpPr>
        <p:spPr>
          <a:xfrm>
            <a:off x="457200" y="6069874"/>
            <a:ext cx="3352800" cy="64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Sound familiar…?</a:t>
            </a:r>
          </a:p>
        </p:txBody>
      </p:sp>
    </p:spTree>
    <p:extLst>
      <p:ext uri="{BB962C8B-B14F-4D97-AF65-F5344CB8AC3E}">
        <p14:creationId xmlns:p14="http://schemas.microsoft.com/office/powerpoint/2010/main" val="1878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7340740"/>
              </p:ext>
            </p:extLst>
          </p:nvPr>
        </p:nvGraphicFramePr>
        <p:xfrm>
          <a:off x="762000" y="304800"/>
          <a:ext cx="7315200" cy="3083989"/>
        </p:xfrm>
        <a:graphic>
          <a:graphicData uri="http://schemas.openxmlformats.org/drawingml/2006/table">
            <a:tbl>
              <a:tblPr firstRow="1" bandRow="1">
                <a:tableStyleId>{5C22544A-7EE6-4342-B048-85BDC9FD1C3A}</a:tableStyleId>
              </a:tblPr>
              <a:tblGrid>
                <a:gridCol w="3657600"/>
                <a:gridCol w="3657600"/>
              </a:tblGrid>
              <a:tr h="286439">
                <a:tc>
                  <a:txBody>
                    <a:bodyPr/>
                    <a:lstStyle/>
                    <a:p>
                      <a:pPr marL="0" marR="0" algn="l">
                        <a:spcBef>
                          <a:spcPts val="0"/>
                        </a:spcBef>
                        <a:spcAft>
                          <a:spcPts val="0"/>
                        </a:spcAft>
                      </a:pPr>
                      <a:r>
                        <a:rPr lang="en-US" sz="2000" u="none" dirty="0" smtClean="0">
                          <a:solidFill>
                            <a:srgbClr val="FF0000"/>
                          </a:solidFill>
                          <a:effectLst>
                            <a:outerShdw blurRad="38100" dist="38100" dir="2700000" algn="tl">
                              <a:srgbClr val="000000">
                                <a:alpha val="43137"/>
                              </a:srgbClr>
                            </a:outerShdw>
                          </a:effectLst>
                        </a:rPr>
                        <a:t>Protocol</a:t>
                      </a:r>
                      <a:r>
                        <a:rPr lang="en-US" sz="2000" u="none" baseline="0" dirty="0" smtClean="0">
                          <a:effectLst/>
                        </a:rPr>
                        <a:t> (</a:t>
                      </a:r>
                      <a:r>
                        <a:rPr lang="en-US" sz="2000" u="none" dirty="0" smtClean="0">
                          <a:effectLst/>
                        </a:rPr>
                        <a:t>Decentralized)</a:t>
                      </a:r>
                      <a:endParaRPr lang="en-US" sz="20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u="none" dirty="0" smtClean="0">
                          <a:effectLst/>
                        </a:rPr>
                        <a:t>Centralized Non-Protocol</a:t>
                      </a:r>
                      <a:endParaRPr lang="en-US" sz="2000" u="none" dirty="0">
                        <a:effectLst/>
                        <a:latin typeface="Calibri"/>
                        <a:ea typeface="Calibri"/>
                        <a:cs typeface="Times New Roman"/>
                      </a:endParaRPr>
                    </a:p>
                  </a:txBody>
                  <a:tcPr marL="68580" marR="68580" marT="0" marB="0" anchor="ctr"/>
                </a:tc>
              </a:tr>
              <a:tr h="859316">
                <a:tc>
                  <a:txBody>
                    <a:bodyPr/>
                    <a:lstStyle/>
                    <a:p>
                      <a:pPr marL="0" marR="0" algn="l">
                        <a:spcBef>
                          <a:spcPts val="0"/>
                        </a:spcBef>
                        <a:spcAft>
                          <a:spcPts val="0"/>
                        </a:spcAft>
                      </a:pPr>
                      <a:r>
                        <a:rPr lang="en-US" sz="1600" dirty="0" smtClean="0">
                          <a:effectLst/>
                        </a:rPr>
                        <a:t>Spoken English</a:t>
                      </a:r>
                    </a:p>
                  </a:txBody>
                  <a:tcPr marL="68580" marR="68580" marT="0" marB="0" anchor="ctr"/>
                </a:tc>
                <a:tc>
                  <a:txBody>
                    <a:bodyPr/>
                    <a:lstStyle/>
                    <a:p>
                      <a:pPr marL="0" marR="0" algn="l">
                        <a:spcBef>
                          <a:spcPts val="0"/>
                        </a:spcBef>
                        <a:spcAft>
                          <a:spcPts val="0"/>
                        </a:spcAft>
                      </a:pPr>
                      <a:r>
                        <a:rPr lang="en-US" sz="1600" dirty="0">
                          <a:effectLst/>
                        </a:rPr>
                        <a:t>Shakespeare’s Globe Theatre, </a:t>
                      </a:r>
                      <a:r>
                        <a:rPr lang="en-US" sz="1600" dirty="0" smtClean="0">
                          <a:effectLst/>
                        </a:rPr>
                        <a:t>The Library of</a:t>
                      </a:r>
                      <a:r>
                        <a:rPr lang="en-US" sz="1600" baseline="0" dirty="0" smtClean="0">
                          <a:effectLst/>
                        </a:rPr>
                        <a:t> Alexandria</a:t>
                      </a:r>
                      <a:r>
                        <a:rPr lang="en-US" sz="1600" dirty="0" smtClean="0">
                          <a:effectLst/>
                        </a:rPr>
                        <a:t>,  </a:t>
                      </a:r>
                      <a:r>
                        <a:rPr lang="en-US" sz="1600" dirty="0">
                          <a:effectLst/>
                        </a:rPr>
                        <a:t>MLA Citation Format, </a:t>
                      </a:r>
                      <a:r>
                        <a:rPr lang="en-US" sz="1600" dirty="0" smtClean="0">
                          <a:effectLst/>
                        </a:rPr>
                        <a:t>Walt Whitman, J.K</a:t>
                      </a:r>
                      <a:r>
                        <a:rPr lang="en-US" sz="1600" dirty="0">
                          <a:effectLst/>
                        </a:rPr>
                        <a:t>. Rowling. </a:t>
                      </a:r>
                      <a:endParaRPr lang="en-US" sz="1600" dirty="0">
                        <a:effectLst/>
                        <a:latin typeface="Calibri"/>
                        <a:ea typeface="Calibri"/>
                        <a:cs typeface="Times New Roman"/>
                      </a:endParaRPr>
                    </a:p>
                  </a:txBody>
                  <a:tcPr marL="68580" marR="68580" marT="0" marB="0" anchor="ctr"/>
                </a:tc>
              </a:tr>
              <a:tr h="286439">
                <a:tc>
                  <a:txBody>
                    <a:bodyPr/>
                    <a:lstStyle/>
                    <a:p>
                      <a:pPr marL="0" marR="0" algn="l">
                        <a:spcBef>
                          <a:spcPts val="0"/>
                        </a:spcBef>
                        <a:spcAft>
                          <a:spcPts val="0"/>
                        </a:spcAft>
                      </a:pPr>
                      <a:r>
                        <a:rPr lang="en-US" sz="1600" dirty="0" smtClean="0">
                          <a:effectLst/>
                        </a:rPr>
                        <a:t>Rules to American Football</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The NFL, ESPN, The Buffalo Bills</a:t>
                      </a:r>
                      <a:r>
                        <a:rPr lang="en-US" sz="1600" dirty="0" smtClean="0">
                          <a:effectLst/>
                        </a:rPr>
                        <a:t>.</a:t>
                      </a:r>
                    </a:p>
                  </a:txBody>
                  <a:tcPr marL="68580" marR="68580" marT="0" marB="0" anchor="ctr"/>
                </a:tc>
              </a:tr>
              <a:tr h="470053">
                <a:tc>
                  <a:txBody>
                    <a:bodyPr/>
                    <a:lstStyle/>
                    <a:p>
                      <a:pPr marL="0" marR="0" algn="l">
                        <a:spcBef>
                          <a:spcPts val="0"/>
                        </a:spcBef>
                        <a:spcAft>
                          <a:spcPts val="0"/>
                        </a:spcAft>
                      </a:pPr>
                      <a:r>
                        <a:rPr lang="en-US" sz="1600" dirty="0" smtClean="0">
                          <a:effectLst/>
                          <a:latin typeface="Calibri"/>
                          <a:ea typeface="Calibri"/>
                          <a:cs typeface="Times New Roman"/>
                        </a:rPr>
                        <a:t>Bluetooth</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smtClean="0">
                          <a:effectLst/>
                          <a:latin typeface="Calibri"/>
                          <a:ea typeface="Calibri"/>
                          <a:cs typeface="Times New Roman"/>
                        </a:rPr>
                        <a:t>A Set of Stereo Speakers, The</a:t>
                      </a:r>
                      <a:r>
                        <a:rPr lang="en-US" sz="1600" baseline="0" dirty="0" smtClean="0">
                          <a:effectLst/>
                          <a:latin typeface="Calibri"/>
                          <a:ea typeface="Calibri"/>
                          <a:cs typeface="Times New Roman"/>
                        </a:rPr>
                        <a:t> iPhone 6, A Car Radio Equipped with Bluetooth </a:t>
                      </a:r>
                      <a:endParaRPr lang="en-US" sz="1600" dirty="0">
                        <a:effectLst/>
                        <a:latin typeface="Calibri"/>
                        <a:ea typeface="Calibri"/>
                        <a:cs typeface="Times New Roman"/>
                      </a:endParaRPr>
                    </a:p>
                  </a:txBody>
                  <a:tcPr marL="68580" marR="68580" marT="0" marB="0" anchor="ctr"/>
                </a:tc>
              </a:tr>
              <a:tr h="1145754">
                <a:tc>
                  <a:txBody>
                    <a:bodyPr/>
                    <a:lstStyle/>
                    <a:p>
                      <a:pPr marL="0" marR="0" algn="l">
                        <a:spcBef>
                          <a:spcPts val="0"/>
                        </a:spcBef>
                        <a:spcAft>
                          <a:spcPts val="0"/>
                        </a:spcAft>
                      </a:pPr>
                      <a:r>
                        <a:rPr lang="en-US" sz="1600" u="none" dirty="0" smtClean="0">
                          <a:effectLst/>
                        </a:rPr>
                        <a:t>Bitcoin</a:t>
                      </a:r>
                      <a:endParaRPr lang="en-US" sz="16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VISA, PayPal, SWIFT, Western Union, Airline Miles, Amazon Coins, e-Gold, Liberty Reserve</a:t>
                      </a:r>
                      <a:r>
                        <a:rPr lang="en-US" sz="1600" dirty="0" smtClean="0">
                          <a:effectLst/>
                        </a:rPr>
                        <a:t>.</a:t>
                      </a:r>
                    </a:p>
                  </a:txBody>
                  <a:tcPr marL="68580" marR="68580" marT="0" marB="0" anchor="ctr"/>
                </a:tc>
              </a:tr>
            </a:tbl>
          </a:graphicData>
        </a:graphic>
      </p:graphicFrame>
      <p:pic>
        <p:nvPicPr>
          <p:cNvPr id="6146" name="Picture 2" descr="English: This is a pertinent image of Dawki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581400"/>
            <a:ext cx="2514600" cy="31885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 y="3810001"/>
            <a:ext cx="6324600" cy="2893100"/>
          </a:xfrm>
          <a:prstGeom prst="rect">
            <a:avLst/>
          </a:prstGeom>
        </p:spPr>
        <p:txBody>
          <a:bodyPr wrap="square">
            <a:spAutoFit/>
          </a:bodyPr>
          <a:lstStyle/>
          <a:p>
            <a:r>
              <a:rPr lang="en-US" sz="2000" b="1" dirty="0" smtClean="0"/>
              <a:t>Protocols </a:t>
            </a:r>
            <a:r>
              <a:rPr lang="en-US" sz="2000" b="1" dirty="0"/>
              <a:t>are </a:t>
            </a:r>
            <a:r>
              <a:rPr lang="en-US" sz="2000" b="1" dirty="0" smtClean="0"/>
              <a:t>Immortal</a:t>
            </a:r>
          </a:p>
          <a:p>
            <a:endParaRPr lang="en-US" dirty="0" smtClean="0"/>
          </a:p>
          <a:p>
            <a:r>
              <a:rPr lang="en-US" dirty="0" smtClean="0"/>
              <a:t>Protocols are self-replicating “informational </a:t>
            </a:r>
            <a:r>
              <a:rPr lang="en-US" dirty="0"/>
              <a:t>viruses” </a:t>
            </a:r>
            <a:r>
              <a:rPr lang="en-US" dirty="0" smtClean="0"/>
              <a:t>(like memes) which can easily outlive </a:t>
            </a:r>
            <a:r>
              <a:rPr lang="en-US" dirty="0"/>
              <a:t>their creator</a:t>
            </a:r>
            <a:r>
              <a:rPr lang="en-US" dirty="0" smtClean="0"/>
              <a:t>!</a:t>
            </a:r>
          </a:p>
          <a:p>
            <a:endParaRPr lang="en-US" dirty="0"/>
          </a:p>
          <a:p>
            <a:r>
              <a:rPr lang="en-US" dirty="0" smtClean="0"/>
              <a:t>Benefits of Immortality:</a:t>
            </a:r>
          </a:p>
          <a:p>
            <a:pPr marL="342900" indent="-342900">
              <a:buFont typeface="+mj-lt"/>
              <a:buAutoNum type="arabicPeriod"/>
            </a:pPr>
            <a:r>
              <a:rPr lang="en-US" dirty="0"/>
              <a:t>Will still be </a:t>
            </a:r>
            <a:r>
              <a:rPr lang="en-US" dirty="0" smtClean="0"/>
              <a:t>around to pay you back (cannot be killed, cannot go out of business). </a:t>
            </a:r>
            <a:endParaRPr lang="en-US" dirty="0"/>
          </a:p>
          <a:p>
            <a:pPr marL="342900" indent="-342900">
              <a:buFont typeface="+mj-lt"/>
              <a:buAutoNum type="arabicPeriod"/>
            </a:pPr>
            <a:r>
              <a:rPr lang="en-US" dirty="0" smtClean="0"/>
              <a:t>Tamper/Censorship-Resistant (contracts enforced </a:t>
            </a:r>
            <a:r>
              <a:rPr lang="en-US" u="sng" dirty="0" smtClean="0"/>
              <a:t>as signed</a:t>
            </a:r>
            <a:r>
              <a:rPr lang="en-US" dirty="0" smtClean="0"/>
              <a:t>).</a:t>
            </a:r>
          </a:p>
          <a:p>
            <a:pPr marL="342900" indent="-342900">
              <a:buFont typeface="+mj-lt"/>
              <a:buAutoNum type="arabicPeriod"/>
            </a:pPr>
            <a:r>
              <a:rPr lang="en-US" dirty="0" smtClean="0"/>
              <a:t>No </a:t>
            </a:r>
            <a:r>
              <a:rPr lang="en-US" dirty="0"/>
              <a:t>middlemen (</a:t>
            </a:r>
            <a:r>
              <a:rPr lang="en-US" dirty="0" smtClean="0"/>
              <a:t>self-sustaining, less overhead, lower cost).</a:t>
            </a:r>
            <a:endParaRPr lang="en-US" dirty="0"/>
          </a:p>
        </p:txBody>
      </p:sp>
      <p:pic>
        <p:nvPicPr>
          <p:cNvPr id="7" name="Picture 7" descr="http://athanassios.gr/images/321px-Ankh.svg.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3352800"/>
            <a:ext cx="577800" cy="10476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600200" y="609600"/>
            <a:ext cx="65532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0200" y="609600"/>
            <a:ext cx="9906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352800" y="3657600"/>
            <a:ext cx="381000" cy="30375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83280" y="3961358"/>
            <a:ext cx="1789272" cy="215444"/>
          </a:xfrm>
          <a:prstGeom prst="rect">
            <a:avLst/>
          </a:prstGeom>
          <a:noFill/>
        </p:spPr>
        <p:txBody>
          <a:bodyPr wrap="none" rtlCol="0">
            <a:spAutoFit/>
          </a:bodyPr>
          <a:lstStyle/>
          <a:p>
            <a:r>
              <a:rPr lang="en-US" sz="800" dirty="0" smtClean="0"/>
              <a:t>Ankh – Egyptian Symbol of Eternal Life</a:t>
            </a:r>
            <a:endParaRPr lang="en-US" sz="800" dirty="0"/>
          </a:p>
        </p:txBody>
      </p:sp>
    </p:spTree>
    <p:extLst>
      <p:ext uri="{BB962C8B-B14F-4D97-AF65-F5344CB8AC3E}">
        <p14:creationId xmlns:p14="http://schemas.microsoft.com/office/powerpoint/2010/main" val="61273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91000"/>
            <a:ext cx="8229600" cy="1143000"/>
          </a:xfrm>
        </p:spPr>
        <p:txBody>
          <a:bodyPr>
            <a:normAutofit fontScale="90000"/>
          </a:bodyPr>
          <a:lstStyle/>
          <a:p>
            <a:r>
              <a:rPr lang="en-US" sz="3200" dirty="0" smtClean="0"/>
              <a:t>Many Other (Better) Resources:</a:t>
            </a:r>
            <a:br>
              <a:rPr lang="en-US" sz="3200" dirty="0" smtClean="0"/>
            </a:br>
            <a:r>
              <a:rPr lang="en-US" sz="3200" dirty="0" smtClean="0"/>
              <a:t>Whitepaper / Code / Demo / Forum / FAQs</a:t>
            </a:r>
            <a:r>
              <a:rPr lang="en-US" sz="3200" dirty="0"/>
              <a:t/>
            </a:r>
            <a:br>
              <a:rPr lang="en-US" sz="3200" dirty="0"/>
            </a:br>
            <a:r>
              <a:rPr lang="en-US" sz="3200" dirty="0" smtClean="0">
                <a:hlinkClick r:id="rId3"/>
              </a:rPr>
              <a:t>www.truthcoin.info</a:t>
            </a:r>
            <a:r>
              <a:rPr lang="en-US" sz="3200" dirty="0" smtClean="0"/>
              <a:t> </a:t>
            </a:r>
            <a:endParaRPr lang="en-US" sz="3200" dirty="0"/>
          </a:p>
        </p:txBody>
      </p:sp>
      <p:sp>
        <p:nvSpPr>
          <p:cNvPr id="4" name="Title 1"/>
          <p:cNvSpPr txBox="1">
            <a:spLocks/>
          </p:cNvSpPr>
          <p:nvPr/>
        </p:nvSpPr>
        <p:spPr>
          <a:xfrm>
            <a:off x="609600" y="236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 How Does The Protocol Work?</a:t>
            </a:r>
            <a:endParaRPr lang="en-US" dirty="0"/>
          </a:p>
        </p:txBody>
      </p:sp>
    </p:spTree>
    <p:extLst>
      <p:ext uri="{BB962C8B-B14F-4D97-AF65-F5344CB8AC3E}">
        <p14:creationId xmlns:p14="http://schemas.microsoft.com/office/powerpoint/2010/main" val="65621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 name="Rectangle 326"/>
          <p:cNvSpPr/>
          <p:nvPr/>
        </p:nvSpPr>
        <p:spPr>
          <a:xfrm>
            <a:off x="4762234" y="4734552"/>
            <a:ext cx="70526" cy="334449"/>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743201" y="4433530"/>
            <a:ext cx="438710" cy="67911"/>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4908960" y="4814945"/>
            <a:ext cx="442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7343" y="4813170"/>
            <a:ext cx="5061" cy="355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Parallelogram 113"/>
          <p:cNvSpPr/>
          <p:nvPr/>
        </p:nvSpPr>
        <p:spPr>
          <a:xfrm rot="16399441">
            <a:off x="4888359" y="4798127"/>
            <a:ext cx="183488" cy="98813"/>
          </a:xfrm>
          <a:prstGeom prst="parallelogram">
            <a:avLst>
              <a:gd name="adj" fmla="val 9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3983290" y="5118798"/>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flipH="1">
            <a:off x="4210443" y="5118116"/>
            <a:ext cx="190612" cy="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Can 234"/>
          <p:cNvSpPr/>
          <p:nvPr/>
        </p:nvSpPr>
        <p:spPr>
          <a:xfrm>
            <a:off x="6307231" y="998790"/>
            <a:ext cx="1625413" cy="3287113"/>
          </a:xfrm>
          <a:prstGeom prst="can">
            <a:avLst/>
          </a:prstGeom>
          <a:solidFill>
            <a:srgbClr val="FF0000">
              <a:alpha val="1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800" b="1" dirty="0" smtClean="0">
                <a:solidFill>
                  <a:srgbClr val="C00000"/>
                </a:solidFill>
              </a:rPr>
              <a:t>Sports</a:t>
            </a:r>
            <a:endParaRPr lang="en-US" sz="2800" b="1" dirty="0">
              <a:solidFill>
                <a:srgbClr val="C00000"/>
              </a:solidFill>
            </a:endParaRPr>
          </a:p>
        </p:txBody>
      </p:sp>
      <p:sp>
        <p:nvSpPr>
          <p:cNvPr id="234" name="Can 233"/>
          <p:cNvSpPr/>
          <p:nvPr/>
        </p:nvSpPr>
        <p:spPr>
          <a:xfrm>
            <a:off x="3143250" y="1019495"/>
            <a:ext cx="2895600" cy="3287113"/>
          </a:xfrm>
          <a:prstGeom prst="can">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2">
                  <a:lumMod val="75000"/>
                </a:schemeClr>
              </a:solidFill>
            </a:endParaRPr>
          </a:p>
          <a:p>
            <a:pPr algn="ctr"/>
            <a:r>
              <a:rPr lang="en-US" sz="2800" b="1" dirty="0" smtClean="0">
                <a:solidFill>
                  <a:schemeClr val="tx2">
                    <a:lumMod val="75000"/>
                  </a:schemeClr>
                </a:solidFill>
              </a:rPr>
              <a:t>Main</a:t>
            </a:r>
            <a:endParaRPr lang="en-US" sz="2800" b="1" dirty="0">
              <a:solidFill>
                <a:schemeClr val="tx2">
                  <a:lumMod val="75000"/>
                </a:schemeClr>
              </a:solidFill>
            </a:endParaRPr>
          </a:p>
        </p:txBody>
      </p:sp>
      <p:sp>
        <p:nvSpPr>
          <p:cNvPr id="2" name="Title 1"/>
          <p:cNvSpPr>
            <a:spLocks noGrp="1"/>
          </p:cNvSpPr>
          <p:nvPr>
            <p:ph type="title"/>
          </p:nvPr>
        </p:nvSpPr>
        <p:spPr>
          <a:xfrm>
            <a:off x="457200" y="-84390"/>
            <a:ext cx="8295490" cy="998790"/>
          </a:xfrm>
        </p:spPr>
        <p:txBody>
          <a:bodyPr anchor="ctr">
            <a:noAutofit/>
          </a:bodyPr>
          <a:lstStyle/>
          <a:p>
            <a:pPr algn="ctr"/>
            <a:r>
              <a:rPr lang="en-US" sz="3200" dirty="0" err="1" smtClean="0"/>
              <a:t>Truthcoin</a:t>
            </a:r>
            <a:r>
              <a:rPr lang="en-US" sz="3200" dirty="0" smtClean="0"/>
              <a:t> Graphic: Two Coin Types</a:t>
            </a:r>
            <a:endParaRPr lang="en-US" sz="3200" dirty="0"/>
          </a:p>
        </p:txBody>
      </p:sp>
      <p:sp>
        <p:nvSpPr>
          <p:cNvPr id="4" name="Text Placeholder 3"/>
          <p:cNvSpPr>
            <a:spLocks noGrp="1"/>
          </p:cNvSpPr>
          <p:nvPr>
            <p:ph type="body" sz="half" idx="2"/>
          </p:nvPr>
        </p:nvSpPr>
        <p:spPr>
          <a:xfrm>
            <a:off x="228600" y="1676400"/>
            <a:ext cx="3591373" cy="4297363"/>
          </a:xfrm>
        </p:spPr>
        <p:txBody>
          <a:bodyPr>
            <a:noAutofit/>
          </a:bodyPr>
          <a:lstStyle/>
          <a:p>
            <a:r>
              <a:rPr lang="en-US" sz="2400" b="1" dirty="0" smtClean="0"/>
              <a:t>Owners</a:t>
            </a:r>
          </a:p>
          <a:p>
            <a:r>
              <a:rPr lang="en-US" sz="2400" b="1" dirty="0" smtClean="0"/>
              <a:t>(“Reputation”)</a:t>
            </a:r>
          </a:p>
          <a:p>
            <a:endParaRPr lang="en-US" sz="1100" dirty="0"/>
          </a:p>
          <a:p>
            <a:r>
              <a:rPr lang="en-US" sz="2400" dirty="0" smtClean="0"/>
              <a:t>Branches</a:t>
            </a:r>
          </a:p>
          <a:p>
            <a:endParaRPr lang="en-US" sz="2000" dirty="0"/>
          </a:p>
          <a:p>
            <a:r>
              <a:rPr lang="en-US" sz="2400" dirty="0" smtClean="0"/>
              <a:t>Decisions</a:t>
            </a:r>
          </a:p>
          <a:p>
            <a:endParaRPr lang="en-US" sz="2400" dirty="0" smtClean="0"/>
          </a:p>
          <a:p>
            <a:endParaRPr lang="en-US" sz="1000" dirty="0"/>
          </a:p>
          <a:p>
            <a:r>
              <a:rPr lang="en-US" sz="2400" dirty="0" smtClean="0"/>
              <a:t>Markets</a:t>
            </a:r>
          </a:p>
          <a:p>
            <a:endParaRPr lang="en-US" sz="2400" dirty="0" smtClean="0"/>
          </a:p>
          <a:p>
            <a:endParaRPr lang="en-US" sz="1000" dirty="0"/>
          </a:p>
          <a:p>
            <a:r>
              <a:rPr lang="en-US" sz="2400" b="1" dirty="0" smtClean="0"/>
              <a:t>Owners (“Cash”)</a:t>
            </a:r>
            <a:br>
              <a:rPr lang="en-US" sz="2400" b="1" dirty="0" smtClean="0"/>
            </a:br>
            <a:r>
              <a:rPr lang="en-US" sz="2400" b="1" dirty="0" smtClean="0"/>
              <a:t>(“</a:t>
            </a:r>
            <a:r>
              <a:rPr lang="en-US" sz="2400" b="1" dirty="0" err="1" smtClean="0"/>
              <a:t>Bitcoin</a:t>
            </a:r>
            <a:r>
              <a:rPr lang="en-US" sz="2400" b="1" dirty="0" smtClean="0"/>
              <a:t>”)</a:t>
            </a:r>
            <a:endParaRPr lang="en-US" sz="2400" b="1" dirty="0"/>
          </a:p>
        </p:txBody>
      </p:sp>
      <p:sp>
        <p:nvSpPr>
          <p:cNvPr id="5" name="Oval 4"/>
          <p:cNvSpPr/>
          <p:nvPr/>
        </p:nvSpPr>
        <p:spPr>
          <a:xfrm>
            <a:off x="3421044"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1607"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43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9254" y="1795182"/>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68351" y="190948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5912" y="18193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52931" y="2203076"/>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52240" y="1819387"/>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9304" y="19023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9922" y="2160045"/>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953" y="2219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8448"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7660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0163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4238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59"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90620" y="62277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08705" y="602428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18380" y="63801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7543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2783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0046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4121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03121" y="604490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46363" y="55930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2246" y="61928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80996" y="572329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88604" y="585074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87495" y="62690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77766" y="56692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50405" y="58216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80604" y="56262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6082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16113"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23776" y="5728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724" y="57284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41129" y="60888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88161" y="59576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799616" y="613066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13241" y="5893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30881" y="593329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18423" y="59364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456355" y="593075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700294" y="58046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09128" y="59570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47254" y="580106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8658"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48599"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1635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8809"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7561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43362"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1582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05761"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73513"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64597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8816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55913"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2837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118312"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286064"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8522"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733800" y="4572000"/>
            <a:ext cx="77321" cy="3810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H="1">
            <a:off x="3829946" y="4496248"/>
            <a:ext cx="437254" cy="75752"/>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1" idx="2"/>
          </p:cNvCxnSpPr>
          <p:nvPr/>
        </p:nvCxnSpPr>
        <p:spPr>
          <a:xfrm>
            <a:off x="4048573" y="4572000"/>
            <a:ext cx="0" cy="3810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3"/>
          </p:cNvCxnSpPr>
          <p:nvPr/>
        </p:nvCxnSpPr>
        <p:spPr>
          <a:xfrm>
            <a:off x="3811121" y="4762500"/>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67200" y="4572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11121" y="495300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017434" y="5108537"/>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832760" y="4731273"/>
            <a:ext cx="4315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021807" y="4932364"/>
            <a:ext cx="444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264299" y="4731273"/>
            <a:ext cx="209214" cy="207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57662" y="4731273"/>
            <a:ext cx="179185" cy="19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018572" y="528826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24595" y="5069002"/>
            <a:ext cx="204959" cy="22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67384" y="4926583"/>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233613" y="4920450"/>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018572" y="4931092"/>
            <a:ext cx="3235" cy="35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195594" y="17889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5339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122547" y="22743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2961827" y="4496248"/>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743200" y="4686748"/>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79558" y="4496248"/>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743200"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3463625" y="4387690"/>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458303" y="4467758"/>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244999" y="46615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75231" y="447106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244999" y="4469289"/>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006232"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792535" y="5307954"/>
            <a:ext cx="6346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24859"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92535" y="512138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2057400" y="49030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2362759"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134721" y="48954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590800"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4721" y="50874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372173" y="46296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a:off x="6646769"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423955" y="536961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865396"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428142" y="518052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6646769" y="50988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a:endCxn id="309" idx="0"/>
          </p:cNvCxnSpPr>
          <p:nvPr/>
        </p:nvCxnSpPr>
        <p:spPr>
          <a:xfrm flipH="1">
            <a:off x="7153793" y="3988397"/>
            <a:ext cx="189422" cy="8051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33" idx="0"/>
          </p:cNvCxnSpPr>
          <p:nvPr/>
        </p:nvCxnSpPr>
        <p:spPr>
          <a:xfrm flipH="1">
            <a:off x="6753225" y="3998870"/>
            <a:ext cx="46392" cy="11000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endCxn id="81" idx="0"/>
          </p:cNvCxnSpPr>
          <p:nvPr/>
        </p:nvCxnSpPr>
        <p:spPr>
          <a:xfrm>
            <a:off x="3940212" y="3988397"/>
            <a:ext cx="108361" cy="50785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16" idx="2"/>
            <a:endCxn id="172" idx="0"/>
          </p:cNvCxnSpPr>
          <p:nvPr/>
        </p:nvCxnSpPr>
        <p:spPr>
          <a:xfrm flipH="1">
            <a:off x="3572938" y="3988397"/>
            <a:ext cx="202660" cy="39929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96" idx="0"/>
          </p:cNvCxnSpPr>
          <p:nvPr/>
        </p:nvCxnSpPr>
        <p:spPr>
          <a:xfrm>
            <a:off x="4473502" y="3988397"/>
            <a:ext cx="708881" cy="64687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270" idx="0"/>
          </p:cNvCxnSpPr>
          <p:nvPr/>
        </p:nvCxnSpPr>
        <p:spPr>
          <a:xfrm>
            <a:off x="4473502" y="3988397"/>
            <a:ext cx="1385100" cy="42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228600" y="26289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28600" y="33528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600" y="431278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28600" y="54864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27151"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011635" y="5038882"/>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p:nvPr/>
        </p:nvCxnSpPr>
        <p:spPr>
          <a:xfrm>
            <a:off x="2134720" y="47049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34721" y="47049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40274" y="44710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214847" y="5038882"/>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2789454" y="5121386"/>
            <a:ext cx="6395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4675"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60978" y="5386871"/>
            <a:ext cx="1059207" cy="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3302"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3560978" y="52013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195594"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3780078" y="5118798"/>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417893"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620185"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417893" y="5118218"/>
            <a:ext cx="194071" cy="78153"/>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5929536" y="4799941"/>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5924214" y="4880009"/>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710910" y="50738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141142" y="488331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710910" y="488154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06185" y="48833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flipH="1">
            <a:off x="5749289" y="441110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a:off x="5743967" y="449117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530663" y="46849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5960895"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30663" y="44927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525938" y="44944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flipH="1">
            <a:off x="6389145" y="438211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p:cNvCxnSpPr/>
          <p:nvPr/>
        </p:nvCxnSpPr>
        <p:spPr>
          <a:xfrm>
            <a:off x="6383823" y="446218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70519" y="46559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600751" y="446548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170519" y="446371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165794" y="44654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flipH="1">
            <a:off x="7750772" y="4391844"/>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7745450" y="4471912"/>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532146" y="46657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62378" y="447521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532146" y="44734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527421" y="44752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824595" y="4894414"/>
            <a:ext cx="204959" cy="22261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832760" y="4731273"/>
            <a:ext cx="195656" cy="21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flipH="1">
            <a:off x="5073070" y="463527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6423955" y="5186952"/>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806157"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583343" y="511622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8024784"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87530" y="49271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7806157" y="48461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7583343" y="4933559"/>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155711" y="4887457"/>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6932897" y="5074779"/>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374338" y="488745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937084" y="4885684"/>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Rectangle 308"/>
          <p:cNvSpPr/>
          <p:nvPr/>
        </p:nvSpPr>
        <p:spPr>
          <a:xfrm>
            <a:off x="6938963" y="4793569"/>
            <a:ext cx="429660" cy="82722"/>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3557897" y="5201302"/>
            <a:ext cx="106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7995307" y="46287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300666"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8072628" y="46211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528707"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8072628" y="48131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8310080" y="43553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p:cNvCxnSpPr/>
          <p:nvPr/>
        </p:nvCxnSpPr>
        <p:spPr>
          <a:xfrm>
            <a:off x="8072627" y="44306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072628" y="44306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Left-Right Arrow 127"/>
          <p:cNvSpPr/>
          <p:nvPr/>
        </p:nvSpPr>
        <p:spPr>
          <a:xfrm rot="16200000">
            <a:off x="6781144" y="5355083"/>
            <a:ext cx="1106208" cy="794327"/>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Trades</a:t>
            </a:r>
            <a:endParaRPr lang="en-US" sz="2000" b="1" dirty="0">
              <a:solidFill>
                <a:schemeClr val="tx1"/>
              </a:solidFill>
            </a:endParaRPr>
          </a:p>
        </p:txBody>
      </p:sp>
      <p:sp>
        <p:nvSpPr>
          <p:cNvPr id="328" name="Left-Right Arrow 327"/>
          <p:cNvSpPr/>
          <p:nvPr/>
        </p:nvSpPr>
        <p:spPr>
          <a:xfrm rot="16200000">
            <a:off x="7445795" y="5399559"/>
            <a:ext cx="1283436"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sp>
        <p:nvSpPr>
          <p:cNvPr id="329" name="Left-Right Arrow 328"/>
          <p:cNvSpPr/>
          <p:nvPr/>
        </p:nvSpPr>
        <p:spPr>
          <a:xfrm rot="16200000">
            <a:off x="7457290" y="4773585"/>
            <a:ext cx="2514600"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cxnSp>
        <p:nvCxnSpPr>
          <p:cNvPr id="197" name="Straight Connector 196"/>
          <p:cNvCxnSpPr>
            <a:endCxn id="319" idx="1"/>
          </p:cNvCxnSpPr>
          <p:nvPr/>
        </p:nvCxnSpPr>
        <p:spPr>
          <a:xfrm>
            <a:off x="5710910" y="3998870"/>
            <a:ext cx="2284397" cy="71903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2"/>
            <a:endCxn id="236" idx="0"/>
          </p:cNvCxnSpPr>
          <p:nvPr/>
        </p:nvCxnSpPr>
        <p:spPr>
          <a:xfrm flipH="1">
            <a:off x="3322633" y="3988397"/>
            <a:ext cx="3322678" cy="1050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82C95A6-F436-44CF-8E3B-7388B694EC46}" type="slidenum">
              <a:rPr lang="en-US" smtClean="0"/>
              <a:t>18</a:t>
            </a:fld>
            <a:endParaRPr lang="en-US"/>
          </a:p>
        </p:txBody>
      </p:sp>
    </p:spTree>
    <p:extLst>
      <p:ext uri="{BB962C8B-B14F-4D97-AF65-F5344CB8AC3E}">
        <p14:creationId xmlns:p14="http://schemas.microsoft.com/office/powerpoint/2010/main" val="1955458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Timeline (on one Branch)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981075"/>
            <a:ext cx="841057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5000" y="1642646"/>
            <a:ext cx="1924933" cy="338554"/>
          </a:xfrm>
          <a:prstGeom prst="rect">
            <a:avLst/>
          </a:prstGeom>
          <a:solidFill>
            <a:schemeClr val="bg1"/>
          </a:solidFill>
        </p:spPr>
        <p:txBody>
          <a:bodyPr wrap="square" rtlCol="0">
            <a:spAutoFit/>
          </a:bodyPr>
          <a:lstStyle/>
          <a:p>
            <a:r>
              <a:rPr lang="en-US" sz="1600" b="1" dirty="0" smtClean="0">
                <a:latin typeface="+mj-lt"/>
              </a:rPr>
              <a:t>(Votecoin Owners)</a:t>
            </a:r>
            <a:endParaRPr lang="en-US" sz="1600" b="1" dirty="0">
              <a:latin typeface="+mj-lt"/>
            </a:endParaRPr>
          </a:p>
        </p:txBody>
      </p:sp>
    </p:spTree>
    <p:extLst>
      <p:ext uri="{BB962C8B-B14F-4D97-AF65-F5344CB8AC3E}">
        <p14:creationId xmlns:p14="http://schemas.microsoft.com/office/powerpoint/2010/main" val="173271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dirty="0" smtClean="0"/>
              <a:t>Agenda</a:t>
            </a:r>
            <a:endParaRPr lang="en-US" sz="5400" dirty="0"/>
          </a:p>
        </p:txBody>
      </p:sp>
      <p:sp>
        <p:nvSpPr>
          <p:cNvPr id="3" name="Content Placeholder 2"/>
          <p:cNvSpPr>
            <a:spLocks noGrp="1"/>
          </p:cNvSpPr>
          <p:nvPr>
            <p:ph idx="1"/>
          </p:nvPr>
        </p:nvSpPr>
        <p:spPr>
          <a:xfrm>
            <a:off x="304800" y="1143000"/>
            <a:ext cx="8534400" cy="2895600"/>
          </a:xfrm>
        </p:spPr>
        <p:txBody>
          <a:bodyPr>
            <a:normAutofit/>
          </a:bodyPr>
          <a:lstStyle/>
          <a:p>
            <a:pPr marL="514350" indent="-514350">
              <a:buFont typeface="+mj-lt"/>
              <a:buAutoNum type="arabicPeriod"/>
            </a:pPr>
            <a:r>
              <a:rPr lang="en-US" dirty="0" smtClean="0"/>
              <a:t>Intro</a:t>
            </a:r>
          </a:p>
          <a:p>
            <a:pPr marL="514350" indent="-514350">
              <a:buFont typeface="+mj-lt"/>
              <a:buAutoNum type="arabicPeriod"/>
            </a:pPr>
            <a:r>
              <a:rPr lang="en-US" dirty="0"/>
              <a:t>Prediction-Market </a:t>
            </a:r>
            <a:r>
              <a:rPr lang="en-US" dirty="0" smtClean="0"/>
              <a:t>Hype / What </a:t>
            </a:r>
            <a:r>
              <a:rPr lang="en-US" dirty="0" err="1" smtClean="0"/>
              <a:t>Truthcoin</a:t>
            </a:r>
            <a:r>
              <a:rPr lang="en-US" dirty="0" smtClean="0"/>
              <a:t> Does</a:t>
            </a:r>
          </a:p>
          <a:p>
            <a:pPr marL="514350" indent="-514350">
              <a:buFont typeface="+mj-lt"/>
              <a:buAutoNum type="arabicPeriod"/>
            </a:pPr>
            <a:r>
              <a:rPr lang="en-US" dirty="0" smtClean="0"/>
              <a:t>How Truthcoin Works*</a:t>
            </a:r>
          </a:p>
          <a:p>
            <a:pPr marL="514350" indent="-514350">
              <a:buFont typeface="+mj-lt"/>
              <a:buAutoNum type="arabicPeriod"/>
            </a:pPr>
            <a:r>
              <a:rPr lang="en-US" dirty="0" smtClean="0"/>
              <a:t>*Questions</a:t>
            </a:r>
          </a:p>
        </p:txBody>
      </p:sp>
      <p:sp>
        <p:nvSpPr>
          <p:cNvPr id="4" name="Rectangle 3"/>
          <p:cNvSpPr/>
          <p:nvPr/>
        </p:nvSpPr>
        <p:spPr>
          <a:xfrm>
            <a:off x="533400" y="3581400"/>
            <a:ext cx="7924800" cy="3046988"/>
          </a:xfrm>
          <a:prstGeom prst="rect">
            <a:avLst/>
          </a:prstGeom>
        </p:spPr>
        <p:txBody>
          <a:bodyPr wrap="square">
            <a:spAutoFit/>
          </a:bodyPr>
          <a:lstStyle/>
          <a:p>
            <a:r>
              <a:rPr lang="en-US" sz="2400" dirty="0" smtClean="0"/>
              <a:t>Presentation Goals: That you…</a:t>
            </a:r>
            <a:endParaRPr lang="en-US" sz="2400" dirty="0"/>
          </a:p>
          <a:p>
            <a:pPr marL="914400" lvl="1" indent="-514350">
              <a:buFont typeface="+mj-lt"/>
              <a:buAutoNum type="arabicPeriod"/>
            </a:pPr>
            <a:r>
              <a:rPr lang="en-US" sz="2400" dirty="0" smtClean="0"/>
              <a:t>…</a:t>
            </a:r>
            <a:r>
              <a:rPr lang="en-US" sz="2400" b="1" dirty="0" smtClean="0"/>
              <a:t>get excited </a:t>
            </a:r>
            <a:r>
              <a:rPr lang="en-US" sz="2400" dirty="0"/>
              <a:t>for upcoming software release.</a:t>
            </a:r>
          </a:p>
          <a:p>
            <a:pPr marL="914400" lvl="1" indent="-514350">
              <a:buFont typeface="+mj-lt"/>
              <a:buAutoNum type="arabicPeriod"/>
            </a:pPr>
            <a:r>
              <a:rPr lang="en-US" sz="2400" dirty="0" smtClean="0"/>
              <a:t>…impress </a:t>
            </a:r>
            <a:r>
              <a:rPr lang="en-US" sz="2400" dirty="0"/>
              <a:t>your friends by already knowing </a:t>
            </a:r>
            <a:r>
              <a:rPr lang="en-US" sz="2400" dirty="0" smtClean="0"/>
              <a:t>about this, when it comes out.</a:t>
            </a:r>
            <a:endParaRPr lang="en-US" sz="2400" dirty="0"/>
          </a:p>
          <a:p>
            <a:pPr marL="914400" lvl="1" indent="-514350">
              <a:buFont typeface="+mj-lt"/>
              <a:buAutoNum type="arabicPeriod"/>
            </a:pPr>
            <a:r>
              <a:rPr lang="en-US" sz="2400" dirty="0"/>
              <a:t>Join the </a:t>
            </a:r>
            <a:r>
              <a:rPr lang="en-US" sz="2400" dirty="0" smtClean="0"/>
              <a:t>forum ( </a:t>
            </a:r>
            <a:r>
              <a:rPr lang="en-US" sz="2400" dirty="0" smtClean="0">
                <a:hlinkClick r:id="rId3"/>
              </a:rPr>
              <a:t>http://forum.truthcoin.info</a:t>
            </a:r>
            <a:r>
              <a:rPr lang="en-US" sz="2400" dirty="0" smtClean="0"/>
              <a:t> ), read, ask questions, discuss, hang out.</a:t>
            </a:r>
          </a:p>
          <a:p>
            <a:r>
              <a:rPr lang="en-US" sz="2400" b="1" dirty="0" smtClean="0"/>
              <a:t>Note:</a:t>
            </a:r>
            <a:r>
              <a:rPr lang="en-US" sz="2400" dirty="0" smtClean="0"/>
              <a:t> Will be a </a:t>
            </a:r>
            <a:r>
              <a:rPr lang="en-US" sz="2400" dirty="0" err="1" smtClean="0"/>
              <a:t>Bitcoin-sidechain</a:t>
            </a:r>
            <a:r>
              <a:rPr lang="en-US" sz="2400" dirty="0" smtClean="0"/>
              <a:t>, to use the features of this, you only need to buy anything or invest in anything else.</a:t>
            </a:r>
            <a:endParaRPr lang="en-US" sz="2400" b="1" dirty="0"/>
          </a:p>
        </p:txBody>
      </p:sp>
    </p:spTree>
    <p:extLst>
      <p:ext uri="{BB962C8B-B14F-4D97-AF65-F5344CB8AC3E}">
        <p14:creationId xmlns:p14="http://schemas.microsoft.com/office/powerpoint/2010/main" val="141153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638175"/>
            <a:ext cx="669607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a:r>
              <a:rPr lang="en-US" sz="4800" dirty="0" smtClean="0"/>
              <a:t>Vote Matrix</a:t>
            </a:r>
            <a:endParaRPr lang="en-US" sz="4800" dirty="0"/>
          </a:p>
        </p:txBody>
      </p:sp>
    </p:spTree>
    <p:extLst>
      <p:ext uri="{BB962C8B-B14F-4D97-AF65-F5344CB8AC3E}">
        <p14:creationId xmlns:p14="http://schemas.microsoft.com/office/powerpoint/2010/main" val="65250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Decisions in Big, Distant Groups</a:t>
            </a:r>
            <a:endParaRPr lang="en-US" dirty="0"/>
          </a:p>
        </p:txBody>
      </p:sp>
      <p:sp>
        <p:nvSpPr>
          <p:cNvPr id="4" name="Rectangle 3"/>
          <p:cNvSpPr/>
          <p:nvPr/>
        </p:nvSpPr>
        <p:spPr>
          <a:xfrm>
            <a:off x="1219200"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Q1</a:t>
            </a:r>
            <a:br>
              <a:rPr lang="en-US" dirty="0" smtClean="0">
                <a:solidFill>
                  <a:schemeClr val="tx1"/>
                </a:solidFill>
              </a:rPr>
            </a:br>
            <a:r>
              <a:rPr lang="en-US" dirty="0" smtClean="0">
                <a:solidFill>
                  <a:schemeClr val="tx1"/>
                </a:solidFill>
              </a:rPr>
              <a:t>2015</a:t>
            </a:r>
            <a:endParaRPr lang="en-US" dirty="0">
              <a:solidFill>
                <a:schemeClr val="tx1"/>
              </a:solidFill>
            </a:endParaRPr>
          </a:p>
        </p:txBody>
      </p:sp>
      <p:sp>
        <p:nvSpPr>
          <p:cNvPr id="5" name="Rectangle 4"/>
          <p:cNvSpPr/>
          <p:nvPr/>
        </p:nvSpPr>
        <p:spPr>
          <a:xfrm>
            <a:off x="3426655"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Q2</a:t>
            </a:r>
          </a:p>
          <a:p>
            <a:pPr algn="ctr"/>
            <a:r>
              <a:rPr lang="en-US" dirty="0" smtClean="0">
                <a:solidFill>
                  <a:schemeClr val="tx1"/>
                </a:solidFill>
              </a:rPr>
              <a:t>2015</a:t>
            </a:r>
          </a:p>
        </p:txBody>
      </p:sp>
      <p:sp>
        <p:nvSpPr>
          <p:cNvPr id="6" name="Rectangle 5"/>
          <p:cNvSpPr/>
          <p:nvPr/>
        </p:nvSpPr>
        <p:spPr>
          <a:xfrm>
            <a:off x="5638800"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Q3</a:t>
            </a:r>
          </a:p>
          <a:p>
            <a:pPr algn="ctr"/>
            <a:r>
              <a:rPr lang="en-US" dirty="0" smtClean="0">
                <a:solidFill>
                  <a:schemeClr val="tx1"/>
                </a:solidFill>
              </a:rPr>
              <a:t>2015</a:t>
            </a:r>
            <a:endParaRPr lang="en-US" dirty="0">
              <a:solidFill>
                <a:schemeClr val="tx1"/>
              </a:solidFill>
            </a:endParaRPr>
          </a:p>
        </p:txBody>
      </p:sp>
      <p:sp>
        <p:nvSpPr>
          <p:cNvPr id="7" name="Rectangle 6"/>
          <p:cNvSpPr/>
          <p:nvPr/>
        </p:nvSpPr>
        <p:spPr>
          <a:xfrm>
            <a:off x="7846255"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Q4</a:t>
            </a:r>
          </a:p>
          <a:p>
            <a:pPr algn="ctr"/>
            <a:r>
              <a:rPr lang="en-US" dirty="0" smtClean="0">
                <a:solidFill>
                  <a:schemeClr val="tx1"/>
                </a:solidFill>
              </a:rPr>
              <a:t>2015</a:t>
            </a:r>
            <a:endParaRPr lang="en-US" dirty="0">
              <a:solidFill>
                <a:schemeClr val="tx1"/>
              </a:solidFill>
            </a:endParaRPr>
          </a:p>
        </p:txBody>
      </p:sp>
      <p:sp>
        <p:nvSpPr>
          <p:cNvPr id="8" name="Rectangle 7"/>
          <p:cNvSpPr/>
          <p:nvPr/>
        </p:nvSpPr>
        <p:spPr>
          <a:xfrm>
            <a:off x="7315200" y="1944272"/>
            <a:ext cx="2057400" cy="190500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7086600" y="1676400"/>
            <a:ext cx="0" cy="3733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4038600"/>
            <a:ext cx="7242840" cy="3539430"/>
          </a:xfrm>
          <a:prstGeom prst="rect">
            <a:avLst/>
          </a:prstGeom>
          <a:noFill/>
        </p:spPr>
        <p:txBody>
          <a:bodyPr wrap="square" rtlCol="0">
            <a:spAutoFit/>
          </a:bodyPr>
          <a:lstStyle/>
          <a:p>
            <a:r>
              <a:rPr lang="en-US" sz="2800" b="1" dirty="0" smtClean="0"/>
              <a:t>Branches compete:</a:t>
            </a:r>
          </a:p>
          <a:p>
            <a:pPr marL="457200" indent="-457200">
              <a:buFont typeface="Arial" pitchFamily="34" charset="0"/>
              <a:buChar char="•"/>
            </a:pPr>
            <a:r>
              <a:rPr lang="en-US" sz="2800" dirty="0" smtClean="0"/>
              <a:t>Markets will not be added to later rounds, if Branch-voters misbehave.</a:t>
            </a:r>
          </a:p>
          <a:p>
            <a:pPr marL="457200" indent="-457200">
              <a:buFont typeface="Arial" pitchFamily="34" charset="0"/>
              <a:buChar char="•"/>
            </a:pPr>
            <a:r>
              <a:rPr lang="en-US" sz="2800" dirty="0" smtClean="0"/>
              <a:t>Fancy use of PMs allows far off events to be insured against themselves – Authors can withdraw the “cash cow” at any time.</a:t>
            </a:r>
          </a:p>
          <a:p>
            <a:pPr marL="457200" indent="-457200">
              <a:buFont typeface="Arial" pitchFamily="34" charset="0"/>
              <a:buChar char="•"/>
            </a:pPr>
            <a:endParaRPr lang="en-US" sz="2800" dirty="0"/>
          </a:p>
          <a:p>
            <a:endParaRPr lang="en-US" sz="2800" dirty="0"/>
          </a:p>
        </p:txBody>
      </p:sp>
      <p:sp>
        <p:nvSpPr>
          <p:cNvPr id="12" name="Oval 11"/>
          <p:cNvSpPr/>
          <p:nvPr/>
        </p:nvSpPr>
        <p:spPr>
          <a:xfrm>
            <a:off x="2171700" y="2734554"/>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4" name="Straight Connector 13"/>
          <p:cNvCxnSpPr>
            <a:stCxn id="12" idx="6"/>
          </p:cNvCxnSpPr>
          <p:nvPr/>
        </p:nvCxnSpPr>
        <p:spPr>
          <a:xfrm flipV="1">
            <a:off x="3124200" y="2886954"/>
            <a:ext cx="457200" cy="8646"/>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88928"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6" name="Straight Connector 15"/>
          <p:cNvCxnSpPr>
            <a:stCxn id="15" idx="6"/>
          </p:cNvCxnSpPr>
          <p:nvPr/>
        </p:nvCxnSpPr>
        <p:spPr>
          <a:xfrm>
            <a:off x="5441428"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705600"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8" name="Straight Connector 17"/>
          <p:cNvCxnSpPr>
            <a:stCxn id="17" idx="6"/>
          </p:cNvCxnSpPr>
          <p:nvPr/>
        </p:nvCxnSpPr>
        <p:spPr>
          <a:xfrm>
            <a:off x="7658100"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95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Groups And Their Incentives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569856"/>
              </p:ext>
            </p:extLst>
          </p:nvPr>
        </p:nvGraphicFramePr>
        <p:xfrm>
          <a:off x="457200" y="1143000"/>
          <a:ext cx="8229600" cy="5582920"/>
        </p:xfrm>
        <a:graphic>
          <a:graphicData uri="http://schemas.openxmlformats.org/drawingml/2006/table">
            <a:tbl>
              <a:tblPr firstRow="1" bandRow="1">
                <a:tableStyleId>{5C22544A-7EE6-4342-B048-85BDC9FD1C3A}</a:tableStyleId>
              </a:tblPr>
              <a:tblGrid>
                <a:gridCol w="1981200"/>
                <a:gridCol w="3505200"/>
                <a:gridCol w="2743200"/>
              </a:tblGrid>
              <a:tr h="370840">
                <a:tc>
                  <a:txBody>
                    <a:bodyPr/>
                    <a:lstStyle/>
                    <a:p>
                      <a:r>
                        <a:rPr lang="en-US" dirty="0" smtClean="0"/>
                        <a:t>Role</a:t>
                      </a:r>
                      <a:endParaRPr lang="en-US" dirty="0"/>
                    </a:p>
                  </a:txBody>
                  <a:tcPr/>
                </a:tc>
                <a:tc>
                  <a:txBody>
                    <a:bodyPr/>
                    <a:lstStyle/>
                    <a:p>
                      <a:r>
                        <a:rPr lang="en-US" dirty="0" smtClean="0"/>
                        <a:t>Pays</a:t>
                      </a:r>
                      <a:endParaRPr lang="en-US" dirty="0"/>
                    </a:p>
                  </a:txBody>
                  <a:tcPr/>
                </a:tc>
                <a:tc>
                  <a:txBody>
                    <a:bodyPr/>
                    <a:lstStyle/>
                    <a:p>
                      <a:r>
                        <a:rPr lang="en-US" dirty="0" smtClean="0"/>
                        <a:t>Rewarded With</a:t>
                      </a:r>
                      <a:endParaRPr lang="en-US" dirty="0"/>
                    </a:p>
                  </a:txBody>
                  <a:tcPr/>
                </a:tc>
              </a:tr>
              <a:tr h="370840">
                <a:tc>
                  <a:txBody>
                    <a:bodyPr/>
                    <a:lstStyle/>
                    <a:p>
                      <a:r>
                        <a:rPr lang="en-US" baseline="0" dirty="0" smtClean="0"/>
                        <a:t>Decision-Author</a:t>
                      </a:r>
                      <a:endParaRPr lang="en-US" dirty="0"/>
                    </a:p>
                  </a:txBody>
                  <a:tcPr/>
                </a:tc>
                <a:tc>
                  <a:txBody>
                    <a:bodyPr/>
                    <a:lstStyle/>
                    <a:p>
                      <a:r>
                        <a:rPr lang="en-US" dirty="0" smtClean="0"/>
                        <a:t>Listing</a:t>
                      </a:r>
                      <a:r>
                        <a:rPr lang="en-US" baseline="0" dirty="0" smtClean="0"/>
                        <a:t> Fee (Large)</a:t>
                      </a:r>
                      <a:endParaRPr lang="en-US" dirty="0"/>
                    </a:p>
                  </a:txBody>
                  <a:tcPr/>
                </a:tc>
                <a:tc>
                  <a:txBody>
                    <a:bodyPr/>
                    <a:lstStyle/>
                    <a:p>
                      <a:r>
                        <a:rPr lang="en-US" dirty="0" smtClean="0"/>
                        <a:t>25% of Trading</a:t>
                      </a:r>
                      <a:r>
                        <a:rPr lang="en-US" baseline="0" dirty="0" smtClean="0"/>
                        <a:t> Fees, for Market which used this Decision</a:t>
                      </a:r>
                      <a:endParaRPr lang="en-US" dirty="0"/>
                    </a:p>
                  </a:txBody>
                  <a:tcPr/>
                </a:tc>
              </a:tr>
              <a:tr h="370840">
                <a:tc>
                  <a:txBody>
                    <a:bodyPr/>
                    <a:lstStyle/>
                    <a:p>
                      <a:r>
                        <a:rPr lang="en-US" dirty="0" smtClean="0"/>
                        <a:t>Market-Author</a:t>
                      </a:r>
                      <a:endParaRPr lang="en-US" dirty="0"/>
                    </a:p>
                  </a:txBody>
                  <a:tcPr/>
                </a:tc>
                <a:tc>
                  <a:txBody>
                    <a:bodyPr/>
                    <a:lstStyle/>
                    <a:p>
                      <a:r>
                        <a:rPr lang="en-US" dirty="0" smtClean="0"/>
                        <a:t>Market Fee (Small) + Liquidity Subsidy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 of Trading</a:t>
                      </a:r>
                      <a:r>
                        <a:rPr lang="en-US" baseline="0" dirty="0" smtClean="0"/>
                        <a:t> Fees, for Market which used this Decision</a:t>
                      </a:r>
                      <a:endParaRPr lang="en-US" dirty="0" smtClean="0"/>
                    </a:p>
                  </a:txBody>
                  <a:tcPr/>
                </a:tc>
              </a:tr>
              <a:tr h="370840">
                <a:tc>
                  <a:txBody>
                    <a:bodyPr/>
                    <a:lstStyle/>
                    <a:p>
                      <a:r>
                        <a:rPr lang="en-US" dirty="0" smtClean="0"/>
                        <a:t>Voters</a:t>
                      </a:r>
                      <a:endParaRPr lang="en-US" dirty="0"/>
                    </a:p>
                  </a:txBody>
                  <a:tcPr/>
                </a:tc>
                <a:tc>
                  <a:txBody>
                    <a:bodyPr/>
                    <a:lstStyle/>
                    <a:p>
                      <a:r>
                        <a:rPr lang="en-US" dirty="0" smtClean="0"/>
                        <a:t>Time Spent</a:t>
                      </a:r>
                      <a:r>
                        <a:rPr lang="en-US" baseline="0" dirty="0" smtClean="0"/>
                        <a:t> Voting + </a:t>
                      </a:r>
                      <a:r>
                        <a:rPr lang="en-US" baseline="0" dirty="0" err="1" smtClean="0"/>
                        <a:t>Votecoins</a:t>
                      </a:r>
                      <a:r>
                        <a:rPr lang="en-US" baseline="0" dirty="0" smtClean="0"/>
                        <a:t> at Risk + Opportunity Cost of Attacking the market-resolution process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 of Trading</a:t>
                      </a:r>
                      <a:r>
                        <a:rPr lang="en-US" baseline="0" dirty="0" smtClean="0"/>
                        <a:t> Fees, for Market which used this Decision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 </a:t>
                      </a:r>
                      <a:r>
                        <a:rPr lang="en-US" baseline="0" dirty="0" err="1" smtClean="0"/>
                        <a:t>Votecoins</a:t>
                      </a:r>
                      <a:r>
                        <a:rPr lang="en-US" baseline="0" dirty="0" smtClean="0"/>
                        <a:t> (greater ownership/ responsibility) if correct other Voter’s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Ability to cash-out good reputation at any time.</a:t>
                      </a:r>
                      <a:endParaRPr lang="en-US" dirty="0" smtClean="0"/>
                    </a:p>
                    <a:p>
                      <a:endParaRPr lang="en-US" dirty="0"/>
                    </a:p>
                  </a:txBody>
                  <a:tcPr/>
                </a:tc>
              </a:tr>
            </a:tbl>
          </a:graphicData>
        </a:graphic>
      </p:graphicFrame>
    </p:spTree>
    <p:extLst>
      <p:ext uri="{BB962C8B-B14F-4D97-AF65-F5344CB8AC3E}">
        <p14:creationId xmlns:p14="http://schemas.microsoft.com/office/powerpoint/2010/main" val="3341716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Vote Honestly?</a:t>
            </a:r>
            <a:br>
              <a:rPr lang="en-US" dirty="0" smtClean="0"/>
            </a:br>
            <a:r>
              <a:rPr lang="en-US" sz="2800" dirty="0" smtClean="0"/>
              <a:t>See Supporting Material for More Details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514350" indent="-514350">
              <a:buFont typeface="+mj-lt"/>
              <a:buAutoNum type="arabicPeriod"/>
            </a:pPr>
            <a:r>
              <a:rPr lang="en-US" dirty="0" smtClean="0"/>
              <a:t>Mechanism Design (Ownership and Control)</a:t>
            </a:r>
          </a:p>
          <a:p>
            <a:pPr marL="914400" lvl="1" indent="-514350">
              <a:buFont typeface="+mj-lt"/>
              <a:buAutoNum type="arabicPeriod"/>
            </a:pPr>
            <a:r>
              <a:rPr lang="en-US" dirty="0" smtClean="0"/>
              <a:t>Voters ‘buy in’, simulating perjury / real-world reputation at stake. What they bought is worth little if it produces no value.</a:t>
            </a:r>
            <a:endParaRPr lang="en-US" dirty="0"/>
          </a:p>
          <a:p>
            <a:pPr marL="914400" lvl="1" indent="-514350">
              <a:buFont typeface="+mj-lt"/>
              <a:buAutoNum type="arabicPeriod"/>
            </a:pPr>
            <a:r>
              <a:rPr lang="en-US" dirty="0" smtClean="0"/>
              <a:t>Trades are </a:t>
            </a:r>
            <a:r>
              <a:rPr lang="en-US" dirty="0"/>
              <a:t>mutually beneficial, even </a:t>
            </a:r>
            <a:r>
              <a:rPr lang="en-US" dirty="0" smtClean="0"/>
              <a:t>with fees  (risk-pooling</a:t>
            </a:r>
            <a:r>
              <a:rPr lang="en-US" dirty="0"/>
              <a:t>, insurance, recreation, </a:t>
            </a:r>
            <a:r>
              <a:rPr lang="en-US" dirty="0" err="1"/>
              <a:t>etc</a:t>
            </a:r>
            <a:r>
              <a:rPr lang="en-US" dirty="0" smtClean="0"/>
              <a:t>). This produces overflow value which can be captured and repaid to Voters.</a:t>
            </a:r>
          </a:p>
          <a:p>
            <a:pPr marL="514350" indent="-514350">
              <a:buFont typeface="+mj-lt"/>
              <a:buAutoNum type="arabicPeriod"/>
            </a:pPr>
            <a:r>
              <a:rPr lang="en-US" dirty="0" smtClean="0"/>
              <a:t>Truth-Heuristics for Keeping Voters In Line</a:t>
            </a:r>
          </a:p>
          <a:p>
            <a:pPr marL="914400" lvl="1" indent="-514350">
              <a:buFont typeface="+mj-lt"/>
              <a:buAutoNum type="arabicPeriod"/>
            </a:pPr>
            <a:r>
              <a:rPr lang="en-US" dirty="0" smtClean="0"/>
              <a:t>SVD / </a:t>
            </a:r>
            <a:r>
              <a:rPr lang="en-US" dirty="0" err="1" smtClean="0"/>
              <a:t>Eigentrust</a:t>
            </a:r>
            <a:r>
              <a:rPr lang="en-US" dirty="0" smtClean="0"/>
              <a:t> / Bayesian Truth Serum as a way of approximating “truth” (Bayes</a:t>
            </a:r>
            <a:r>
              <a:rPr lang="en-US" dirty="0"/>
              <a:t>’ Rule, Scientific Method, logical </a:t>
            </a:r>
            <a:r>
              <a:rPr lang="en-US" dirty="0" smtClean="0"/>
              <a:t>consistency, </a:t>
            </a:r>
            <a:r>
              <a:rPr lang="en-US" dirty="0" err="1" smtClean="0"/>
              <a:t>etc</a:t>
            </a:r>
            <a:r>
              <a:rPr lang="en-US" dirty="0" smtClean="0"/>
              <a:t>).</a:t>
            </a:r>
          </a:p>
          <a:p>
            <a:pPr marL="914400" lvl="1" indent="-514350">
              <a:buFont typeface="+mj-lt"/>
              <a:buAutoNum type="arabicPeriod"/>
            </a:pPr>
            <a:endParaRPr lang="en-US" dirty="0" smtClean="0"/>
          </a:p>
          <a:p>
            <a:pPr marL="914400" lvl="1" indent="-514350">
              <a:buFont typeface="+mj-lt"/>
              <a:buAutoNum type="arabicPeriod"/>
            </a:pPr>
            <a:endParaRPr lang="en-US" dirty="0"/>
          </a:p>
          <a:p>
            <a:pPr marL="914400" lvl="1" indent="-514350">
              <a:buFont typeface="+mj-lt"/>
              <a:buAutoNum type="arabicPeriod"/>
            </a:pPr>
            <a:endParaRPr lang="en-US" dirty="0" smtClean="0"/>
          </a:p>
        </p:txBody>
      </p:sp>
    </p:spTree>
    <p:extLst>
      <p:ext uri="{BB962C8B-B14F-4D97-AF65-F5344CB8AC3E}">
        <p14:creationId xmlns:p14="http://schemas.microsoft.com/office/powerpoint/2010/main" val="177826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normAutofit fontScale="90000"/>
          </a:bodyPr>
          <a:lstStyle/>
          <a:p>
            <a:r>
              <a:rPr lang="en-US" dirty="0" smtClean="0"/>
              <a:t>Mechanism: how to ‘tie’ people to a permanent reputation (as in real life)?</a:t>
            </a:r>
            <a:endParaRPr lang="en-US" dirty="0"/>
          </a:p>
        </p:txBody>
      </p:sp>
      <p:sp>
        <p:nvSpPr>
          <p:cNvPr id="3" name="Content Placeholder 2"/>
          <p:cNvSpPr>
            <a:spLocks noGrp="1"/>
          </p:cNvSpPr>
          <p:nvPr>
            <p:ph idx="1"/>
          </p:nvPr>
        </p:nvSpPr>
        <p:spPr>
          <a:xfrm>
            <a:off x="228600" y="1447800"/>
            <a:ext cx="8458200" cy="5257800"/>
          </a:xfrm>
        </p:spPr>
        <p:txBody>
          <a:bodyPr>
            <a:normAutofit fontScale="92500" lnSpcReduction="10000"/>
          </a:bodyPr>
          <a:lstStyle/>
          <a:p>
            <a:r>
              <a:rPr lang="en-US" b="1" dirty="0" smtClean="0"/>
              <a:t>Allow</a:t>
            </a:r>
            <a:r>
              <a:rPr lang="en-US" dirty="0" smtClean="0"/>
              <a:t> them to become owners in an abstract corporation.</a:t>
            </a:r>
          </a:p>
          <a:p>
            <a:pPr lvl="1"/>
            <a:r>
              <a:rPr lang="en-US" dirty="0" smtClean="0"/>
              <a:t>Must ‘buy in’ (prevents Sybil attacks).</a:t>
            </a:r>
          </a:p>
          <a:p>
            <a:pPr lvl="1"/>
            <a:r>
              <a:rPr lang="en-US" dirty="0"/>
              <a:t>Positive selection effect </a:t>
            </a:r>
            <a:r>
              <a:rPr lang="en-US" dirty="0" smtClean="0"/>
              <a:t>(only those who want to do this can buy).</a:t>
            </a:r>
          </a:p>
          <a:p>
            <a:pPr lvl="1"/>
            <a:r>
              <a:rPr lang="en-US" dirty="0" smtClean="0"/>
              <a:t>Financial Asset</a:t>
            </a:r>
          </a:p>
          <a:p>
            <a:pPr lvl="2"/>
            <a:r>
              <a:rPr lang="en-US" sz="2800" dirty="0" smtClean="0"/>
              <a:t>No ‘retirement attack’ (retirees can simply sell). This neutralizes the opportunity cost to attack.</a:t>
            </a:r>
          </a:p>
          <a:p>
            <a:pPr lvl="2"/>
            <a:r>
              <a:rPr lang="en-US" sz="2800" u="sng" dirty="0" smtClean="0"/>
              <a:t>All users</a:t>
            </a:r>
            <a:r>
              <a:rPr lang="en-US" sz="2800" dirty="0" smtClean="0"/>
              <a:t> earn dividends on </a:t>
            </a:r>
            <a:r>
              <a:rPr lang="en-US" sz="2800" u="sng" dirty="0" smtClean="0"/>
              <a:t>all future resolutions.</a:t>
            </a:r>
            <a:r>
              <a:rPr lang="en-US" sz="2800" dirty="0" smtClean="0"/>
              <a:t> </a:t>
            </a:r>
          </a:p>
          <a:p>
            <a:r>
              <a:rPr lang="en-US" b="1" dirty="0" smtClean="0"/>
              <a:t>Penalize </a:t>
            </a:r>
            <a:r>
              <a:rPr lang="en-US" dirty="0" smtClean="0"/>
              <a:t>bad behavior by </a:t>
            </a:r>
            <a:r>
              <a:rPr lang="en-US" u="sng" dirty="0" smtClean="0"/>
              <a:t>reducing ownership</a:t>
            </a:r>
            <a:r>
              <a:rPr lang="en-US" dirty="0" smtClean="0"/>
              <a:t>.</a:t>
            </a:r>
          </a:p>
          <a:p>
            <a:pPr lvl="1"/>
            <a:r>
              <a:rPr lang="en-US" dirty="0" smtClean="0"/>
              <a:t>Non-conformity (measured via SVD-consensus)</a:t>
            </a:r>
          </a:p>
          <a:p>
            <a:pPr lvl="1"/>
            <a:r>
              <a:rPr lang="en-US" dirty="0" smtClean="0"/>
              <a:t>Laziness (failure to vote on-time, every-time).</a:t>
            </a:r>
          </a:p>
        </p:txBody>
      </p:sp>
      <p:sp>
        <p:nvSpPr>
          <p:cNvPr id="30" name="Slide Number Placeholder 29"/>
          <p:cNvSpPr>
            <a:spLocks noGrp="1"/>
          </p:cNvSpPr>
          <p:nvPr>
            <p:ph type="sldNum" sz="quarter" idx="12"/>
          </p:nvPr>
        </p:nvSpPr>
        <p:spPr/>
        <p:txBody>
          <a:bodyPr/>
          <a:lstStyle/>
          <a:p>
            <a:fld id="{082C95A6-F436-44CF-8E3B-7388B694EC46}" type="slidenum">
              <a:rPr lang="en-US" smtClean="0"/>
              <a:t>24</a:t>
            </a:fld>
            <a:endParaRPr lang="en-US"/>
          </a:p>
        </p:txBody>
      </p:sp>
    </p:spTree>
    <p:extLst>
      <p:ext uri="{BB962C8B-B14F-4D97-AF65-F5344CB8AC3E}">
        <p14:creationId xmlns:p14="http://schemas.microsoft.com/office/powerpoint/2010/main" val="55900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 y="3735704"/>
            <a:ext cx="5150365"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76200"/>
            <a:ext cx="4648200" cy="1143000"/>
          </a:xfrm>
        </p:spPr>
        <p:txBody>
          <a:bodyPr/>
          <a:lstStyle/>
          <a:p>
            <a:r>
              <a:rPr lang="en-US" dirty="0" smtClean="0"/>
              <a:t>The SVD Penalty</a:t>
            </a:r>
            <a:endParaRPr lang="en-US" dirty="0"/>
          </a:p>
        </p:txBody>
      </p:sp>
      <p:sp>
        <p:nvSpPr>
          <p:cNvPr id="3" name="Content Placeholder 2"/>
          <p:cNvSpPr>
            <a:spLocks noGrp="1"/>
          </p:cNvSpPr>
          <p:nvPr>
            <p:ph idx="1"/>
          </p:nvPr>
        </p:nvSpPr>
        <p:spPr>
          <a:xfrm>
            <a:off x="381000" y="5943600"/>
            <a:ext cx="4693165" cy="685800"/>
          </a:xfrm>
        </p:spPr>
        <p:txBody>
          <a:bodyPr>
            <a:noAutofit/>
          </a:bodyPr>
          <a:lstStyle/>
          <a:p>
            <a:pPr marL="0" indent="0">
              <a:buNone/>
            </a:pPr>
            <a:r>
              <a:rPr lang="en-US" sz="4000" b="1" dirty="0" smtClean="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rPr>
              <a:t>“I’m unreliable.”</a:t>
            </a:r>
            <a:endParaRPr lang="en-US" sz="4000" b="1" dirty="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endParaRPr>
          </a:p>
        </p:txBody>
      </p:sp>
      <p:pic>
        <p:nvPicPr>
          <p:cNvPr id="5124" name="Picture 4" descr="C:\Users\Psztorc\Documents\GitHub\Truthcoin\lib\consensus\figure\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472" y="0"/>
            <a:ext cx="4276928" cy="683361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52400" y="1143000"/>
            <a:ext cx="5105400" cy="2409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Experience “reports” on </a:t>
            </a:r>
            <a:r>
              <a:rPr lang="en-US" b="1" u="sng" dirty="0" smtClean="0"/>
              <a:t>many things</a:t>
            </a:r>
            <a:r>
              <a:rPr lang="en-US" dirty="0" smtClean="0"/>
              <a:t> from </a:t>
            </a:r>
            <a:r>
              <a:rPr lang="en-US" b="1" u="sng" dirty="0" smtClean="0"/>
              <a:t>many people</a:t>
            </a:r>
            <a:r>
              <a:rPr lang="en-US" dirty="0"/>
              <a:t> </a:t>
            </a:r>
            <a:r>
              <a:rPr lang="en-US" dirty="0" smtClean="0"/>
              <a:t>in real-time (‘Ballot’).</a:t>
            </a:r>
          </a:p>
          <a:p>
            <a:r>
              <a:rPr lang="en-US" dirty="0" smtClean="0"/>
              <a:t>Constantly evaluate logical consistency</a:t>
            </a:r>
            <a:r>
              <a:rPr lang="en-US" dirty="0"/>
              <a:t> </a:t>
            </a:r>
            <a:r>
              <a:rPr lang="en-US" b="1" u="sng" dirty="0" smtClean="0"/>
              <a:t>of the person</a:t>
            </a:r>
            <a:r>
              <a:rPr lang="en-US" dirty="0" smtClean="0"/>
              <a:t>.</a:t>
            </a:r>
            <a:endParaRPr lang="en-US" dirty="0"/>
          </a:p>
        </p:txBody>
      </p:sp>
      <p:sp>
        <p:nvSpPr>
          <p:cNvPr id="6" name="Slide Number Placeholder 5"/>
          <p:cNvSpPr>
            <a:spLocks noGrp="1"/>
          </p:cNvSpPr>
          <p:nvPr>
            <p:ph type="sldNum" sz="quarter" idx="12"/>
          </p:nvPr>
        </p:nvSpPr>
        <p:spPr/>
        <p:txBody>
          <a:bodyPr/>
          <a:lstStyle/>
          <a:p>
            <a:fld id="{082C95A6-F436-44CF-8E3B-7388B694EC46}" type="slidenum">
              <a:rPr lang="en-US" smtClean="0"/>
              <a:t>25</a:t>
            </a:fld>
            <a:endParaRPr lang="en-US"/>
          </a:p>
        </p:txBody>
      </p:sp>
    </p:spTree>
    <p:extLst>
      <p:ext uri="{BB962C8B-B14F-4D97-AF65-F5344CB8AC3E}">
        <p14:creationId xmlns:p14="http://schemas.microsoft.com/office/powerpoint/2010/main" val="49441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descr="C:\Users\Psztorc\Documents\GitHub\Truthcoin\lib\consensus\figure\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52400"/>
            <a:ext cx="4343400" cy="6939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52607453"/>
              </p:ext>
            </p:extLst>
          </p:nvPr>
        </p:nvGraphicFramePr>
        <p:xfrm>
          <a:off x="304800" y="1143000"/>
          <a:ext cx="4495800" cy="2966720"/>
        </p:xfrm>
        <a:graphic>
          <a:graphicData uri="http://schemas.openxmlformats.org/drawingml/2006/table">
            <a:tbl>
              <a:tblPr firstRow="1" firstCol="1" bandRow="1">
                <a:tableStyleId>{5C22544A-7EE6-4342-B048-85BDC9FD1C3A}</a:tableStyleId>
              </a:tblPr>
              <a:tblGrid>
                <a:gridCol w="899160"/>
                <a:gridCol w="899160"/>
                <a:gridCol w="899160"/>
                <a:gridCol w="899160"/>
                <a:gridCol w="899160"/>
              </a:tblGrid>
              <a:tr h="370840">
                <a:tc>
                  <a:txBody>
                    <a:bodyPr/>
                    <a:lstStyle/>
                    <a:p>
                      <a:endParaRPr lang="en-US" dirty="0"/>
                    </a:p>
                  </a:txBody>
                  <a:tcPr/>
                </a:tc>
                <a:tc>
                  <a:txBody>
                    <a:bodyPr/>
                    <a:lstStyle/>
                    <a:p>
                      <a:pPr algn="ctr"/>
                      <a:r>
                        <a:rPr lang="en-US" dirty="0" smtClean="0"/>
                        <a:t>D1</a:t>
                      </a:r>
                      <a:endParaRPr lang="en-US" dirty="0"/>
                    </a:p>
                  </a:txBody>
                  <a:tcPr/>
                </a:tc>
                <a:tc>
                  <a:txBody>
                    <a:bodyPr/>
                    <a:lstStyle/>
                    <a:p>
                      <a:pPr algn="ctr"/>
                      <a:r>
                        <a:rPr lang="en-US" dirty="0" smtClean="0"/>
                        <a:t>D2</a:t>
                      </a:r>
                      <a:endParaRPr lang="en-US" dirty="0"/>
                    </a:p>
                  </a:txBody>
                  <a:tcPr/>
                </a:tc>
                <a:tc>
                  <a:txBody>
                    <a:bodyPr/>
                    <a:lstStyle/>
                    <a:p>
                      <a:pPr algn="ctr"/>
                      <a:r>
                        <a:rPr lang="en-US" dirty="0" smtClean="0"/>
                        <a:t>D3</a:t>
                      </a:r>
                      <a:endParaRPr lang="en-US" dirty="0"/>
                    </a:p>
                  </a:txBody>
                  <a:tcPr/>
                </a:tc>
                <a:tc>
                  <a:txBody>
                    <a:bodyPr/>
                    <a:lstStyle/>
                    <a:p>
                      <a:pPr algn="ctr"/>
                      <a:r>
                        <a:rPr lang="en-US" dirty="0" smtClean="0"/>
                        <a:t>D4</a:t>
                      </a:r>
                      <a:endParaRPr lang="en-US" dirty="0"/>
                    </a:p>
                  </a:txBody>
                  <a:tcPr/>
                </a:tc>
              </a:tr>
              <a:tr h="370840">
                <a:tc>
                  <a:txBody>
                    <a:bodyPr/>
                    <a:lstStyle/>
                    <a:p>
                      <a:r>
                        <a:rPr lang="en-US" dirty="0" smtClean="0"/>
                        <a:t>Voter 1</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2</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 3</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4</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a:t>
                      </a:r>
                      <a:r>
                        <a:rPr lang="en-US" baseline="0" dirty="0" smtClean="0"/>
                        <a:t> 5</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t>Voter 6</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solidFill>
                            <a:schemeClr val="tx1"/>
                          </a:solidFill>
                        </a:rPr>
                        <a:t>Total</a:t>
                      </a:r>
                      <a:endParaRPr lang="en-US" dirty="0">
                        <a:solidFill>
                          <a:schemeClr val="tx1"/>
                        </a:solidFill>
                      </a:endParaRPr>
                    </a:p>
                  </a:txBody>
                  <a:tcPr/>
                </a:tc>
                <a:tc>
                  <a:txBody>
                    <a:bodyPr/>
                    <a:lstStyle/>
                    <a:p>
                      <a:pPr algn="ctr"/>
                      <a:r>
                        <a:rPr lang="en-US" b="1" dirty="0" smtClean="0">
                          <a:solidFill>
                            <a:schemeClr val="tx1"/>
                          </a:solidFill>
                        </a:rPr>
                        <a:t>4 -</a:t>
                      </a:r>
                      <a:r>
                        <a:rPr lang="en-US" b="1" baseline="0" dirty="0" smtClean="0">
                          <a:solidFill>
                            <a:schemeClr val="tx1"/>
                          </a:solidFill>
                        </a:rPr>
                        <a:t> 2</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3 -</a:t>
                      </a:r>
                      <a:r>
                        <a:rPr lang="en-US" b="1" baseline="0" dirty="0" smtClean="0">
                          <a:solidFill>
                            <a:schemeClr val="tx1"/>
                          </a:solidFill>
                        </a:rPr>
                        <a:t> 3</a:t>
                      </a:r>
                      <a:endParaRPr lang="en-US" b="1" dirty="0" smtClean="0">
                        <a:solidFill>
                          <a:schemeClr val="tx1"/>
                        </a:solidFill>
                      </a:endParaRPr>
                    </a:p>
                  </a:txBody>
                  <a:tcPr/>
                </a:tc>
                <a:tc>
                  <a:txBody>
                    <a:bodyPr/>
                    <a:lstStyle/>
                    <a:p>
                      <a:pPr algn="ctr"/>
                      <a:r>
                        <a:rPr lang="en-US" b="1" dirty="0" smtClean="0">
                          <a:solidFill>
                            <a:schemeClr val="tx1"/>
                          </a:solidFill>
                        </a:rPr>
                        <a:t>3 - 3</a:t>
                      </a:r>
                      <a:endParaRPr lang="en-US" b="1" dirty="0">
                        <a:solidFill>
                          <a:schemeClr val="tx1"/>
                        </a:solidFill>
                      </a:endParaRPr>
                    </a:p>
                  </a:txBody>
                  <a:tcPr/>
                </a:tc>
                <a:tc>
                  <a:txBody>
                    <a:bodyPr/>
                    <a:lstStyle/>
                    <a:p>
                      <a:pPr algn="ctr"/>
                      <a:r>
                        <a:rPr lang="en-US" b="1" dirty="0" smtClean="0">
                          <a:solidFill>
                            <a:schemeClr val="tx1"/>
                          </a:solidFill>
                        </a:rPr>
                        <a:t>2 - 4</a:t>
                      </a:r>
                    </a:p>
                  </a:txBody>
                  <a:tcPr/>
                </a:tc>
              </a:tr>
            </a:tbl>
          </a:graphicData>
        </a:graphic>
      </p:graphicFrame>
      <p:sp>
        <p:nvSpPr>
          <p:cNvPr id="5" name="TextBox 4"/>
          <p:cNvSpPr txBox="1"/>
          <p:nvPr/>
        </p:nvSpPr>
        <p:spPr>
          <a:xfrm>
            <a:off x="152401" y="4611469"/>
            <a:ext cx="2596884" cy="1200329"/>
          </a:xfrm>
          <a:prstGeom prst="rect">
            <a:avLst/>
          </a:prstGeom>
          <a:noFill/>
        </p:spPr>
        <p:txBody>
          <a:bodyPr wrap="square" rtlCol="0">
            <a:spAutoFit/>
          </a:bodyPr>
          <a:lstStyle/>
          <a:p>
            <a:r>
              <a:rPr lang="en-US" dirty="0"/>
              <a:t>Demo: </a:t>
            </a:r>
            <a:r>
              <a:rPr lang="en-US" dirty="0">
                <a:hlinkClick r:id="rId4"/>
              </a:rPr>
              <a:t>http://</a:t>
            </a:r>
            <a:r>
              <a:rPr lang="en-US" dirty="0" smtClean="0">
                <a:hlinkClick r:id="rId4"/>
              </a:rPr>
              <a:t>forum.truthcoin.info/index.php/topic,134.0.html</a:t>
            </a:r>
            <a:r>
              <a:rPr lang="en-US" dirty="0" smtClean="0"/>
              <a:t> </a:t>
            </a:r>
            <a:endParaRPr lang="en-US" dirty="0"/>
          </a:p>
        </p:txBody>
      </p:sp>
      <p:sp>
        <p:nvSpPr>
          <p:cNvPr id="11" name="Title 1"/>
          <p:cNvSpPr>
            <a:spLocks noGrp="1"/>
          </p:cNvSpPr>
          <p:nvPr>
            <p:ph type="title"/>
          </p:nvPr>
        </p:nvSpPr>
        <p:spPr>
          <a:xfrm>
            <a:off x="0" y="0"/>
            <a:ext cx="4648200" cy="1143000"/>
          </a:xfrm>
        </p:spPr>
        <p:txBody>
          <a:bodyPr/>
          <a:lstStyle/>
          <a:p>
            <a:r>
              <a:rPr lang="en-US" dirty="0" smtClean="0"/>
              <a:t>Example 2:</a:t>
            </a:r>
            <a:endParaRPr lang="en-US" dirty="0"/>
          </a:p>
        </p:txBody>
      </p:sp>
      <p:sp>
        <p:nvSpPr>
          <p:cNvPr id="12" name="Slide Number Placeholder 11"/>
          <p:cNvSpPr>
            <a:spLocks noGrp="1"/>
          </p:cNvSpPr>
          <p:nvPr>
            <p:ph type="sldNum" sz="quarter" idx="12"/>
          </p:nvPr>
        </p:nvSpPr>
        <p:spPr/>
        <p:txBody>
          <a:bodyPr/>
          <a:lstStyle/>
          <a:p>
            <a:fld id="{082C95A6-F436-44CF-8E3B-7388B694EC46}" type="slidenum">
              <a:rPr lang="en-US" smtClean="0"/>
              <a:t>26</a:t>
            </a:fld>
            <a:endParaRPr lang="en-US"/>
          </a:p>
        </p:txBody>
      </p:sp>
    </p:spTree>
    <p:extLst>
      <p:ext uri="{BB962C8B-B14F-4D97-AF65-F5344CB8AC3E}">
        <p14:creationId xmlns:p14="http://schemas.microsoft.com/office/powerpoint/2010/main" val="3255664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descr="C:\Users\ps583\Desktop\Rplot.jpeg"/>
          <p:cNvPicPr>
            <a:picLocks noChangeAspect="1"/>
          </p:cNvPicPr>
          <p:nvPr/>
        </p:nvPicPr>
        <p:blipFill rotWithShape="1">
          <a:blip r:embed="rId2">
            <a:extLst>
              <a:ext uri="{28A0092B-C50C-407E-A947-70E740481C1C}">
                <a14:useLocalDpi xmlns:a14="http://schemas.microsoft.com/office/drawing/2010/main" val="0"/>
              </a:ext>
            </a:extLst>
          </a:blip>
          <a:srcRect t="18881" r="3200" b="2237"/>
          <a:stretch/>
        </p:blipFill>
        <p:spPr bwMode="auto">
          <a:xfrm>
            <a:off x="685800" y="914400"/>
            <a:ext cx="6781800" cy="5267946"/>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082C95A6-F436-44CF-8E3B-7388B694EC46}" type="slidenum">
              <a:rPr lang="en-US" smtClean="0"/>
              <a:t>27</a:t>
            </a:fld>
            <a:endParaRPr lang="en-US"/>
          </a:p>
        </p:txBody>
      </p:sp>
      <p:cxnSp>
        <p:nvCxnSpPr>
          <p:cNvPr id="5" name="Straight Connector 4"/>
          <p:cNvCxnSpPr/>
          <p:nvPr/>
        </p:nvCxnSpPr>
        <p:spPr>
          <a:xfrm flipV="1">
            <a:off x="6248400" y="1028700"/>
            <a:ext cx="590277" cy="1181100"/>
          </a:xfrm>
          <a:prstGeom prst="line">
            <a:avLst/>
          </a:prstGeom>
          <a:ln w="762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181600" y="304800"/>
            <a:ext cx="3886200" cy="9906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dirty="0">
                <a:effectLst/>
                <a:latin typeface="Calibri"/>
                <a:ea typeface="Calibri"/>
                <a:cs typeface="Times New Roman"/>
              </a:rPr>
              <a:t>As others disagree with you, you benefit (up to a point)!</a:t>
            </a:r>
          </a:p>
        </p:txBody>
      </p:sp>
      <p:sp>
        <p:nvSpPr>
          <p:cNvPr id="16" name="Text Box 2"/>
          <p:cNvSpPr txBox="1">
            <a:spLocks noChangeArrowheads="1"/>
          </p:cNvSpPr>
          <p:nvPr/>
        </p:nvSpPr>
        <p:spPr bwMode="auto">
          <a:xfrm>
            <a:off x="152400" y="6134100"/>
            <a:ext cx="7870136" cy="4953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b="1" dirty="0" smtClean="0">
                <a:effectLst/>
                <a:latin typeface="Calibri"/>
                <a:ea typeface="Calibri"/>
                <a:cs typeface="Times New Roman"/>
              </a:rPr>
              <a:t>Result: </a:t>
            </a:r>
            <a:r>
              <a:rPr lang="en-US" sz="2400" dirty="0" smtClean="0">
                <a:effectLst/>
                <a:latin typeface="Calibri"/>
                <a:ea typeface="Calibri"/>
                <a:cs typeface="Times New Roman"/>
              </a:rPr>
              <a:t>Cannot trust rival voters…no cartels or “voting pools”.</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424739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438400"/>
            <a:ext cx="5111750" cy="1752600"/>
          </a:xfrm>
        </p:spPr>
        <p:txBody>
          <a:bodyPr>
            <a:noAutofit/>
          </a:bodyPr>
          <a:lstStyle/>
          <a:p>
            <a:pPr marL="0" indent="0" algn="ctr">
              <a:buNone/>
            </a:pPr>
            <a:r>
              <a:rPr lang="en-US" sz="8800" dirty="0" smtClean="0"/>
              <a:t>Questions</a:t>
            </a:r>
            <a:endParaRPr lang="en-US" sz="8800" dirty="0"/>
          </a:p>
        </p:txBody>
      </p:sp>
    </p:spTree>
    <p:extLst>
      <p:ext uri="{BB962C8B-B14F-4D97-AF65-F5344CB8AC3E}">
        <p14:creationId xmlns:p14="http://schemas.microsoft.com/office/powerpoint/2010/main" val="331714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335" y="3022184"/>
            <a:ext cx="5489265" cy="2977981"/>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3" name="Content Placeholder 2"/>
          <p:cNvSpPr>
            <a:spLocks noGrp="1"/>
          </p:cNvSpPr>
          <p:nvPr>
            <p:ph idx="1"/>
          </p:nvPr>
        </p:nvSpPr>
        <p:spPr>
          <a:xfrm>
            <a:off x="76200" y="1113867"/>
            <a:ext cx="3810503" cy="5515533"/>
          </a:xfrm>
        </p:spPr>
        <p:txBody>
          <a:bodyPr>
            <a:normAutofit/>
          </a:bodyPr>
          <a:lstStyle/>
          <a:p>
            <a:pPr marL="514350" indent="-514350">
              <a:buFont typeface="+mj-lt"/>
              <a:buAutoNum type="arabicPeriod"/>
            </a:pPr>
            <a:r>
              <a:rPr lang="en-US" sz="2800" dirty="0" smtClean="0"/>
              <a:t>Prediction Markets</a:t>
            </a:r>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r>
              <a:rPr lang="en-US" sz="2800" dirty="0" smtClean="0"/>
              <a:t>‘Future’ Wikipedia.</a:t>
            </a:r>
          </a:p>
          <a:p>
            <a:pPr marL="0" indent="0">
              <a:buNone/>
            </a:pPr>
            <a:endParaRPr lang="en-US" sz="2800" dirty="0" smtClean="0"/>
          </a:p>
          <a:p>
            <a:pPr marL="514350" indent="-514350">
              <a:buFont typeface="+mj-lt"/>
              <a:buAutoNum type="arabicPeriod" startAt="3"/>
            </a:pPr>
            <a:r>
              <a:rPr lang="en-US" sz="2800" dirty="0" smtClean="0"/>
              <a:t>A software</a:t>
            </a:r>
          </a:p>
          <a:p>
            <a:pPr marL="0" indent="0">
              <a:buNone/>
            </a:pPr>
            <a:r>
              <a:rPr lang="en-US" sz="2800" dirty="0"/>
              <a:t> </a:t>
            </a:r>
            <a:r>
              <a:rPr lang="en-US" sz="2800" dirty="0" smtClean="0"/>
              <a:t>      protocol.</a:t>
            </a:r>
          </a:p>
          <a:p>
            <a:pPr marL="514350" indent="-514350">
              <a:buFont typeface="+mj-lt"/>
              <a:buAutoNum type="arabicPeriod"/>
            </a:pPr>
            <a:endParaRPr lang="en-US" sz="2800" dirty="0" smtClean="0"/>
          </a:p>
          <a:p>
            <a:pPr marL="914400" lvl="1" indent="-514350">
              <a:buFont typeface="+mj-lt"/>
              <a:buAutoNum type="arabicPeriod"/>
            </a:pPr>
            <a:endParaRPr lang="en-US" dirty="0" smtClean="0"/>
          </a:p>
          <a:p>
            <a:pPr marL="914400" lvl="1" indent="-514350">
              <a:buFont typeface="+mj-lt"/>
              <a:buAutoNum type="arabicPeriod"/>
            </a:pPr>
            <a:endParaRPr lang="en-US" dirty="0"/>
          </a:p>
        </p:txBody>
      </p:sp>
      <p:pic>
        <p:nvPicPr>
          <p:cNvPr id="1031" name="Picture 7" descr="http://athanassios.gr/images/321px-Ankh.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0462" y="5285261"/>
            <a:ext cx="615538" cy="111553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41638" y="228600"/>
            <a:ext cx="77724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Combining three existing ideas…</a:t>
            </a:r>
            <a:endParaRPr lang="en-US" sz="3600" dirty="0"/>
          </a:p>
        </p:txBody>
      </p:sp>
      <p:pic>
        <p:nvPicPr>
          <p:cNvPr id="8" name="Picture 7" descr="https://bitcoin.org/img/opengraph.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5410200"/>
            <a:ext cx="838200" cy="838200"/>
          </a:xfrm>
          <a:prstGeom prst="rect">
            <a:avLst/>
          </a:prstGeom>
          <a:noFill/>
          <a:ln>
            <a:noFill/>
          </a:ln>
        </p:spPr>
      </p:pic>
      <p:pic>
        <p:nvPicPr>
          <p:cNvPr id="2050" name="Picture 2" descr="http://static.tvtropes.org/pmwiki/pub/images/Palantir.jp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43057" y="5324406"/>
            <a:ext cx="1821977" cy="11514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efw.com/files/2013/03/Back-To-The-Future.jp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26322" y="5231768"/>
            <a:ext cx="1866192" cy="12441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blog.fliptop.com/wp-content/uploads/2013/12/minority-report-precogs.jpeg"/>
          <p:cNvPicPr>
            <a:picLocks noChangeAspect="1" noChangeArrowheads="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743009" y="5294730"/>
            <a:ext cx="2376152" cy="125847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21" idx="3"/>
          </p:cNvCxnSpPr>
          <p:nvPr/>
        </p:nvCxnSpPr>
        <p:spPr>
          <a:xfrm flipV="1">
            <a:off x="4038600" y="3487911"/>
            <a:ext cx="2751438"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1" idx="4"/>
          </p:cNvCxnSpPr>
          <p:nvPr/>
        </p:nvCxnSpPr>
        <p:spPr>
          <a:xfrm flipV="1">
            <a:off x="6019800" y="3528596"/>
            <a:ext cx="931883" cy="269398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1" idx="5"/>
          </p:cNvCxnSpPr>
          <p:nvPr/>
        </p:nvCxnSpPr>
        <p:spPr>
          <a:xfrm flipH="1" flipV="1">
            <a:off x="7113328" y="3487911"/>
            <a:ext cx="1421072"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23083" y="3250784"/>
            <a:ext cx="457200" cy="277812"/>
          </a:xfrm>
          <a:prstGeom prst="ellipse">
            <a:avLst/>
          </a:prstGeom>
          <a:noFill/>
          <a:ln w="28575">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058" name="Picture 10" descr="http://4.bp.blogspot.com/-GnE1Nl8vV6Q/U0daLqMt0FI/AAAAAAAAJec/Q-ryVuRU6dw/s1600/screenshot.2502.jpeg"/>
          <p:cNvPicPr>
            <a:picLocks noChangeAspect="1" noChangeArrowheads="1"/>
          </p:cNvPicPr>
          <p:nvPr/>
        </p:nvPicPr>
        <p:blipFill>
          <a:blip r:embed="rId12">
            <a:extLst>
              <a:ext uri="{BEBA8EAE-BF5A-486C-A8C5-ECC9F3942E4B}">
                <a14:imgProps xmlns:a14="http://schemas.microsoft.com/office/drawing/2010/main">
                  <a14:imgLayer r:embed="rId1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677703" y="926684"/>
            <a:ext cx="3027897" cy="1839377"/>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27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Who / Why</a:t>
            </a:r>
            <a:endParaRPr lang="en-US" dirty="0"/>
          </a:p>
        </p:txBody>
      </p:sp>
      <p:sp>
        <p:nvSpPr>
          <p:cNvPr id="3" name="Content Placeholder 2"/>
          <p:cNvSpPr>
            <a:spLocks noGrp="1"/>
          </p:cNvSpPr>
          <p:nvPr>
            <p:ph idx="1"/>
          </p:nvPr>
        </p:nvSpPr>
        <p:spPr>
          <a:xfrm>
            <a:off x="228600" y="990600"/>
            <a:ext cx="4724400" cy="3048000"/>
          </a:xfrm>
        </p:spPr>
        <p:txBody>
          <a:bodyPr>
            <a:normAutofit fontScale="92500"/>
          </a:bodyPr>
          <a:lstStyle/>
          <a:p>
            <a:r>
              <a:rPr lang="en-US" sz="2400" dirty="0" smtClean="0"/>
              <a:t>Degrees (BA</a:t>
            </a:r>
            <a:r>
              <a:rPr lang="en-US" sz="2400" dirty="0"/>
              <a:t>, MS-M, MBA) from CWRU </a:t>
            </a:r>
            <a:r>
              <a:rPr lang="en-US" sz="2400" dirty="0" smtClean="0"/>
              <a:t>in </a:t>
            </a:r>
            <a:r>
              <a:rPr lang="en-US" sz="2400" b="1" dirty="0" smtClean="0">
                <a:solidFill>
                  <a:srgbClr val="FFC000"/>
                </a:solidFill>
              </a:rPr>
              <a:t>economics</a:t>
            </a:r>
            <a:r>
              <a:rPr lang="en-US" sz="2400" dirty="0" smtClean="0"/>
              <a:t>, </a:t>
            </a:r>
            <a:r>
              <a:rPr lang="en-US" sz="2400" b="1" dirty="0" smtClean="0">
                <a:solidFill>
                  <a:srgbClr val="00B0F0"/>
                </a:solidFill>
              </a:rPr>
              <a:t>psychology</a:t>
            </a:r>
            <a:r>
              <a:rPr lang="en-US" sz="2400" dirty="0" smtClean="0"/>
              <a:t>, </a:t>
            </a:r>
            <a:r>
              <a:rPr lang="en-US" sz="2400" b="1" dirty="0" smtClean="0">
                <a:solidFill>
                  <a:srgbClr val="FF0000"/>
                </a:solidFill>
              </a:rPr>
              <a:t>statistics</a:t>
            </a:r>
            <a:r>
              <a:rPr lang="en-US" sz="2400" dirty="0" smtClean="0"/>
              <a:t> and </a:t>
            </a:r>
            <a:r>
              <a:rPr lang="en-US" sz="2400" b="1" dirty="0" smtClean="0">
                <a:solidFill>
                  <a:srgbClr val="00B050"/>
                </a:solidFill>
              </a:rPr>
              <a:t>finance</a:t>
            </a:r>
            <a:r>
              <a:rPr lang="en-US" sz="2400" dirty="0" smtClean="0"/>
              <a:t>.</a:t>
            </a:r>
          </a:p>
          <a:p>
            <a:r>
              <a:rPr lang="en-US" sz="2400" dirty="0" smtClean="0"/>
              <a:t>Researcher at Yale Economics </a:t>
            </a:r>
            <a:r>
              <a:rPr lang="en-US" sz="2400" dirty="0" err="1" smtClean="0"/>
              <a:t>Dept</a:t>
            </a:r>
            <a:r>
              <a:rPr lang="en-US" sz="2400" dirty="0" smtClean="0"/>
              <a:t> for 2 years.</a:t>
            </a:r>
          </a:p>
          <a:p>
            <a:r>
              <a:rPr lang="en-US" sz="2400" dirty="0" smtClean="0"/>
              <a:t>Consulting experience - Finance role.</a:t>
            </a:r>
          </a:p>
          <a:p>
            <a:r>
              <a:rPr lang="en-US" sz="2400" dirty="0"/>
              <a:t>Lifelong interest in human biases and </a:t>
            </a:r>
            <a:r>
              <a:rPr lang="en-US" sz="2400" b="1" dirty="0"/>
              <a:t>prediction markets</a:t>
            </a:r>
            <a:r>
              <a:rPr lang="en-US" sz="2400" dirty="0"/>
              <a:t>. </a:t>
            </a:r>
          </a:p>
          <a:p>
            <a:pPr marL="0" indent="0">
              <a:buNone/>
            </a:pP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831" y="771604"/>
            <a:ext cx="994808" cy="1209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004888"/>
            <a:ext cx="1293296" cy="976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www.kip.zcu.cz/kursy/svt/texty/ILUZE/ARROWS40.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4111" y="2352499"/>
            <a:ext cx="1449856" cy="1312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av.r.ftdata.co.uk/files/2010/11/IntradeHouseSenat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212258"/>
            <a:ext cx="2286000" cy="159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4191000"/>
            <a:ext cx="8357869" cy="2677656"/>
          </a:xfrm>
          <a:prstGeom prst="rect">
            <a:avLst/>
          </a:prstGeom>
          <a:noFill/>
        </p:spPr>
        <p:txBody>
          <a:bodyPr wrap="square" rtlCol="0">
            <a:spAutoFit/>
          </a:bodyPr>
          <a:lstStyle/>
          <a:p>
            <a:pPr marL="285750" indent="-285750">
              <a:buFont typeface="Arial" pitchFamily="34" charset="0"/>
              <a:buChar char="•"/>
            </a:pPr>
            <a:r>
              <a:rPr lang="en-US" sz="2400" dirty="0"/>
              <a:t>I used to believe </a:t>
            </a:r>
            <a:r>
              <a:rPr lang="en-US" sz="2400" dirty="0" smtClean="0"/>
              <a:t>in </a:t>
            </a:r>
            <a:r>
              <a:rPr lang="en-US" sz="2400" b="1" dirty="0" smtClean="0"/>
              <a:t>learning</a:t>
            </a:r>
            <a:r>
              <a:rPr lang="en-US" sz="2400" dirty="0" smtClean="0"/>
              <a:t> and </a:t>
            </a:r>
            <a:r>
              <a:rPr lang="en-US" sz="2400" b="1" dirty="0" smtClean="0"/>
              <a:t>sharing knowledge</a:t>
            </a:r>
            <a:r>
              <a:rPr lang="en-US" sz="2400" dirty="0"/>
              <a:t> </a:t>
            </a:r>
            <a:r>
              <a:rPr lang="en-US" sz="2400" u="sng" dirty="0" smtClean="0"/>
              <a:t>through discussion</a:t>
            </a:r>
            <a:r>
              <a:rPr lang="en-US" sz="2400" dirty="0" smtClean="0"/>
              <a:t>. Now </a:t>
            </a:r>
            <a:r>
              <a:rPr lang="en-US" sz="2400" dirty="0"/>
              <a:t>I think that’s a waste of </a:t>
            </a:r>
            <a:r>
              <a:rPr lang="en-US" sz="2400" dirty="0" smtClean="0"/>
              <a:t>time.</a:t>
            </a:r>
            <a:endParaRPr lang="en-US" sz="2400" dirty="0"/>
          </a:p>
          <a:p>
            <a:pPr marL="285750" indent="-285750">
              <a:buFont typeface="Arial" pitchFamily="34" charset="0"/>
              <a:buChar char="•"/>
            </a:pPr>
            <a:r>
              <a:rPr lang="en-US" sz="2400" dirty="0" smtClean="0"/>
              <a:t>In fact, I feel it is immoral: </a:t>
            </a:r>
          </a:p>
          <a:p>
            <a:pPr marL="742950" lvl="2" indent="-285750">
              <a:buFont typeface="Arial" pitchFamily="34" charset="0"/>
              <a:buChar char="•"/>
            </a:pPr>
            <a:r>
              <a:rPr lang="en-US" sz="2400" dirty="0"/>
              <a:t>Talk is cheap (and you get what you pay for</a:t>
            </a:r>
            <a:r>
              <a:rPr lang="en-US" sz="2400" dirty="0" smtClean="0"/>
              <a:t>).</a:t>
            </a:r>
          </a:p>
          <a:p>
            <a:pPr marL="742950" lvl="1" indent="-285750">
              <a:buFont typeface="Arial" pitchFamily="34" charset="0"/>
              <a:buChar char="•"/>
            </a:pPr>
            <a:r>
              <a:rPr lang="en-US" sz="2400" dirty="0" smtClean="0"/>
              <a:t>Encourages </a:t>
            </a:r>
            <a:r>
              <a:rPr lang="en-US" sz="2400" dirty="0"/>
              <a:t>trust in experts/authority</a:t>
            </a:r>
          </a:p>
          <a:p>
            <a:pPr marL="742950" lvl="1" indent="-285750">
              <a:buFont typeface="Arial" pitchFamily="34" charset="0"/>
              <a:buChar char="•"/>
            </a:pPr>
            <a:r>
              <a:rPr lang="en-US" sz="2400" dirty="0"/>
              <a:t>Better to trust one’s own experience, or, even better one’s own skepticism </a:t>
            </a:r>
            <a:r>
              <a:rPr lang="en-US" sz="2400" dirty="0" smtClean="0"/>
              <a:t>(cautious people do “OK”).</a:t>
            </a:r>
          </a:p>
        </p:txBody>
      </p:sp>
    </p:spTree>
    <p:extLst>
      <p:ext uri="{BB962C8B-B14F-4D97-AF65-F5344CB8AC3E}">
        <p14:creationId xmlns:p14="http://schemas.microsoft.com/office/powerpoint/2010/main" val="1286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lstStyle/>
          <a:p>
            <a:r>
              <a:rPr lang="en-US" dirty="0" smtClean="0"/>
              <a:t>Why Combine These Three?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4119685"/>
              </p:ext>
            </p:extLst>
          </p:nvPr>
        </p:nvGraphicFramePr>
        <p:xfrm>
          <a:off x="228600" y="1394413"/>
          <a:ext cx="8686801" cy="4701587"/>
        </p:xfrm>
        <a:graphic>
          <a:graphicData uri="http://schemas.openxmlformats.org/drawingml/2006/table">
            <a:tbl>
              <a:tblPr firstRow="1" firstCol="1">
                <a:tableStyleId>{8EC20E35-A176-4012-BC5E-935CFFF8708E}</a:tableStyleId>
              </a:tblPr>
              <a:tblGrid>
                <a:gridCol w="1600200"/>
                <a:gridCol w="2306365"/>
                <a:gridCol w="2570435"/>
                <a:gridCol w="2209801"/>
              </a:tblGrid>
              <a:tr h="769303">
                <a:tc>
                  <a:txBody>
                    <a:bodyPr/>
                    <a:lstStyle/>
                    <a:p>
                      <a:pPr algn="ctr"/>
                      <a:r>
                        <a:rPr lang="en-US" dirty="0" smtClean="0"/>
                        <a:t>Items: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1) Prediction Markets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2) Future Wikipedia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3) Bitcoin Protocol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90600">
                <a:tc>
                  <a:txBody>
                    <a:bodyPr/>
                    <a:lstStyle/>
                    <a:p>
                      <a:pPr algn="ctr"/>
                      <a:r>
                        <a:rPr lang="en-US" dirty="0" smtClean="0">
                          <a:effectLst/>
                        </a:rPr>
                        <a:t>Core</a:t>
                      </a:r>
                    </a:p>
                    <a:p>
                      <a:pPr algn="ctr"/>
                      <a:r>
                        <a:rPr lang="en-US" dirty="0" smtClean="0">
                          <a:effectLst/>
                        </a:rPr>
                        <a:t>Advantage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effectLst/>
                        </a:rPr>
                        <a:t>Optimally-</a:t>
                      </a:r>
                      <a:r>
                        <a:rPr lang="en-US" b="1" dirty="0" smtClean="0">
                          <a:solidFill>
                            <a:schemeClr val="tx2">
                              <a:lumMod val="60000"/>
                              <a:lumOff val="40000"/>
                            </a:schemeClr>
                          </a:solidFill>
                          <a:effectLst/>
                        </a:rPr>
                        <a:t>Accurate</a:t>
                      </a:r>
                    </a:p>
                    <a:p>
                      <a:pPr algn="ctr"/>
                      <a:r>
                        <a:rPr lang="en-US" baseline="0" dirty="0" smtClean="0">
                          <a:effectLst/>
                        </a:rPr>
                        <a:t>(Market Efficiency)</a:t>
                      </a:r>
                      <a:endParaRPr lang="en-US" b="1" dirty="0">
                        <a:solidFill>
                          <a:schemeClr val="tx2">
                            <a:lumMod val="60000"/>
                            <a:lumOff val="40000"/>
                          </a:schemeClr>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baseline="0" dirty="0" smtClean="0">
                          <a:solidFill>
                            <a:schemeClr val="tx1"/>
                          </a:solidFill>
                          <a:effectLst/>
                        </a:rPr>
                        <a:t>Optimally-</a:t>
                      </a:r>
                      <a:r>
                        <a:rPr lang="en-US" b="1" u="none" baseline="0" dirty="0" smtClean="0">
                          <a:solidFill>
                            <a:srgbClr val="00B050"/>
                          </a:solidFill>
                          <a:effectLst/>
                        </a:rPr>
                        <a:t>Open</a:t>
                      </a:r>
                      <a:endParaRPr lang="en-US" b="0" u="none" baseline="0" dirty="0" smtClean="0">
                        <a:solidFill>
                          <a:schemeClr val="dk1"/>
                        </a:solidFill>
                        <a:effectLst/>
                      </a:endParaRPr>
                    </a:p>
                    <a:p>
                      <a:pPr algn="ctr"/>
                      <a:r>
                        <a:rPr lang="en-US" baseline="0" dirty="0" smtClean="0">
                          <a:effectLst/>
                        </a:rPr>
                        <a:t>(Anyone can teach/learn)</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solidFill>
                            <a:schemeClr val="tx1"/>
                          </a:solidFill>
                          <a:effectLst/>
                        </a:rPr>
                        <a:t>Optimally-</a:t>
                      </a:r>
                      <a:r>
                        <a:rPr lang="en-US" b="1" dirty="0" smtClean="0">
                          <a:solidFill>
                            <a:schemeClr val="accent6">
                              <a:lumMod val="75000"/>
                            </a:schemeClr>
                          </a:solidFill>
                          <a:effectLst/>
                        </a:rPr>
                        <a:t>Durable</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effectLst/>
                        </a:rPr>
                        <a:t>(Can’t be shut off)</a:t>
                      </a:r>
                      <a:endParaRPr lang="en-US" dirty="0" smtClean="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41684">
                <a:tc>
                  <a:txBody>
                    <a:bodyPr/>
                    <a:lstStyle/>
                    <a:p>
                      <a:pPr algn="ctr"/>
                      <a:r>
                        <a:rPr lang="en-US" dirty="0" smtClean="0"/>
                        <a:t>Disadvantages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Historically, these</a:t>
                      </a:r>
                      <a:r>
                        <a:rPr lang="en-US" baseline="0" dirty="0" smtClean="0"/>
                        <a:t> businesses (InTrade) </a:t>
                      </a:r>
                      <a:r>
                        <a:rPr lang="en-US" b="1" dirty="0" smtClean="0">
                          <a:solidFill>
                            <a:schemeClr val="accent6">
                              <a:lumMod val="75000"/>
                            </a:schemeClr>
                          </a:solidFill>
                        </a:rPr>
                        <a:t>close</a:t>
                      </a:r>
                      <a:r>
                        <a:rPr lang="en-US" b="1" baseline="0" dirty="0" smtClean="0">
                          <a:solidFill>
                            <a:schemeClr val="accent6">
                              <a:lumMod val="75000"/>
                            </a:schemeClr>
                          </a:solidFill>
                        </a:rPr>
                        <a:t> down</a:t>
                      </a:r>
                      <a:r>
                        <a:rPr lang="en-US" b="1" baseline="0" dirty="0" smtClean="0"/>
                        <a:t> </a:t>
                      </a:r>
                      <a:r>
                        <a:rPr lang="en-US" baseline="0" dirty="0" smtClean="0"/>
                        <a:t>due to interference, public misunderstanding (betting taboo).</a:t>
                      </a:r>
                    </a:p>
                    <a:p>
                      <a:pPr algn="ctr"/>
                      <a:endParaRPr lang="en-US" baseline="0" dirty="0" smtClean="0"/>
                    </a:p>
                    <a:p>
                      <a:pPr algn="ctr"/>
                      <a:r>
                        <a:rPr lang="en-US" b="1" baseline="0" dirty="0" smtClean="0">
                          <a:solidFill>
                            <a:srgbClr val="00B050"/>
                          </a:solidFill>
                        </a:rPr>
                        <a:t>Which derivatives</a:t>
                      </a:r>
                      <a:r>
                        <a:rPr lang="en-US" b="1" baseline="0" dirty="0" smtClean="0"/>
                        <a:t> </a:t>
                      </a:r>
                      <a:r>
                        <a:rPr lang="en-US" baseline="0" dirty="0" smtClean="0"/>
                        <a:t>to create, and </a:t>
                      </a:r>
                      <a:r>
                        <a:rPr lang="en-US" b="1" baseline="0" dirty="0" smtClean="0">
                          <a:solidFill>
                            <a:srgbClr val="00B050"/>
                          </a:solidFill>
                        </a:rPr>
                        <a:t>who </a:t>
                      </a:r>
                      <a:r>
                        <a:rPr lang="en-US" baseline="0" dirty="0" smtClean="0"/>
                        <a:t>creates them?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t>Whose</a:t>
                      </a:r>
                      <a:r>
                        <a:rPr lang="en-US" baseline="0" dirty="0" smtClean="0"/>
                        <a:t> edits are </a:t>
                      </a:r>
                      <a:r>
                        <a:rPr lang="en-US" b="1" baseline="0" dirty="0" smtClean="0">
                          <a:solidFill>
                            <a:schemeClr val="tx2">
                              <a:lumMod val="60000"/>
                              <a:lumOff val="40000"/>
                            </a:schemeClr>
                          </a:solidFill>
                        </a:rPr>
                        <a:t>inaccurate</a:t>
                      </a:r>
                      <a:r>
                        <a:rPr lang="en-US" baseline="0" dirty="0" smtClean="0"/>
                        <a:t>? </a:t>
                      </a:r>
                      <a:r>
                        <a:rPr lang="en-US" b="0" baseline="0" dirty="0" smtClean="0"/>
                        <a:t>How to aggregate </a:t>
                      </a:r>
                      <a:r>
                        <a:rPr lang="en-US" baseline="0" dirty="0" smtClean="0"/>
                        <a:t>multiple opinions to a single </a:t>
                      </a:r>
                      <a:r>
                        <a:rPr lang="en-US" b="1" baseline="0" dirty="0" smtClean="0">
                          <a:solidFill>
                            <a:schemeClr val="tx2">
                              <a:lumMod val="60000"/>
                              <a:lumOff val="40000"/>
                            </a:schemeClr>
                          </a:solidFill>
                        </a:rPr>
                        <a:t>correct answer</a:t>
                      </a:r>
                      <a:r>
                        <a:rPr lang="en-US" baseline="0" dirty="0" smtClean="0"/>
                        <a:t>’?</a:t>
                      </a:r>
                    </a:p>
                    <a:p>
                      <a:pPr algn="ctr"/>
                      <a:endParaRPr lang="en-US" baseline="0" dirty="0" smtClean="0"/>
                    </a:p>
                    <a:p>
                      <a:pPr algn="ctr"/>
                      <a:r>
                        <a:rPr lang="en-US" baseline="0" dirty="0" smtClean="0"/>
                        <a:t>Would Wikipedia really withstand </a:t>
                      </a:r>
                      <a:r>
                        <a:rPr lang="en-US" b="1" baseline="0" dirty="0" smtClean="0">
                          <a:solidFill>
                            <a:schemeClr val="accent6">
                              <a:lumMod val="75000"/>
                            </a:schemeClr>
                          </a:solidFill>
                        </a:rPr>
                        <a:t>censorship</a:t>
                      </a:r>
                      <a:r>
                        <a:rPr lang="en-US" baseline="0"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baseline="0" dirty="0" smtClean="0">
                          <a:solidFill>
                            <a:schemeClr val="tx2">
                              <a:lumMod val="60000"/>
                              <a:lumOff val="40000"/>
                            </a:schemeClr>
                          </a:solidFill>
                        </a:rPr>
                        <a:t>Asset markets </a:t>
                      </a:r>
                      <a:r>
                        <a:rPr lang="en-US" b="0" baseline="0" dirty="0" smtClean="0"/>
                        <a:t>require third-party trust, </a:t>
                      </a:r>
                      <a:r>
                        <a:rPr lang="en-US" baseline="0" dirty="0" smtClean="0"/>
                        <a:t>do not scale (theft, non-P2P).</a:t>
                      </a:r>
                    </a:p>
                    <a:p>
                      <a:pPr algn="ctr"/>
                      <a:endParaRPr lang="en-US" baseline="0" dirty="0" smtClean="0"/>
                    </a:p>
                    <a:p>
                      <a:pPr algn="ctr"/>
                      <a:r>
                        <a:rPr lang="en-US" baseline="0" dirty="0" smtClean="0"/>
                        <a:t>Accused of having low </a:t>
                      </a:r>
                      <a:r>
                        <a:rPr lang="en-US" b="1" baseline="0" dirty="0" smtClean="0">
                          <a:solidFill>
                            <a:srgbClr val="00B050"/>
                          </a:solidFill>
                        </a:rPr>
                        <a:t>intrinsic value</a:t>
                      </a:r>
                      <a:r>
                        <a:rPr lang="en-US" baseline="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5" name="Picture 8"/>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712466"/>
            <a:ext cx="685800" cy="393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http://icons.iconarchive.com/icons/sykonist/popular-sites/256/Wikipedia-globe-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6205" y="1676400"/>
            <a:ext cx="442595" cy="4425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http://athanassios.gr/images/321px-Ankh.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1676400"/>
            <a:ext cx="279170" cy="505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bitcoin.org/img/opengraph.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7600" y="1752600"/>
            <a:ext cx="304800" cy="304800"/>
          </a:xfrm>
          <a:prstGeom prst="rect">
            <a:avLst/>
          </a:prstGeom>
          <a:noFill/>
          <a:ln>
            <a:noFill/>
          </a:ln>
        </p:spPr>
      </p:pic>
      <p:pic>
        <p:nvPicPr>
          <p:cNvPr id="9" name="Picture 3" descr="C:\Users\Psztorc\Documents\GitHub\Truthcoin\docs\Notes\TC_logo_v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7800" y="1676400"/>
            <a:ext cx="405861" cy="393700"/>
          </a:xfrm>
          <a:prstGeom prst="rect">
            <a:avLst/>
          </a:prstGeom>
          <a:ln>
            <a:noFill/>
          </a:ln>
          <a:effectLst>
            <a:glow rad="127000">
              <a:schemeClr val="accent1">
                <a:alpha val="0"/>
              </a:schemeClr>
            </a:glow>
            <a:softEdge rad="112500"/>
          </a:effectLst>
          <a:extLst>
            <a:ext uri="{909E8E84-426E-40DD-AFC4-6F175D3DCCD1}">
              <a14:hiddenFill xmlns:a14="http://schemas.microsoft.com/office/drawing/2010/main">
                <a:solidFill>
                  <a:srgbClr val="FFFFFF"/>
                </a:solidFill>
              </a14:hiddenFill>
            </a:ext>
          </a:extLst>
        </p:spPr>
      </p:pic>
      <p:sp>
        <p:nvSpPr>
          <p:cNvPr id="3" name="Oval 2"/>
          <p:cNvSpPr/>
          <p:nvPr/>
        </p:nvSpPr>
        <p:spPr>
          <a:xfrm>
            <a:off x="1600200" y="2971800"/>
            <a:ext cx="26670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429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accent1">
                    <a:lumMod val="75000"/>
                  </a:schemeClr>
                </a:solidFill>
              </a:rPr>
              <a:t>The Outcome Problem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b="1" dirty="0" smtClean="0"/>
              <a:t>Goal: </a:t>
            </a:r>
            <a:r>
              <a:rPr lang="en-US" dirty="0" smtClean="0"/>
              <a:t>Guarantee to Traders that their ‘event derivatives’ will eventually be worth their promised value.</a:t>
            </a:r>
          </a:p>
          <a:p>
            <a:r>
              <a:rPr lang="en-US" dirty="0" smtClean="0"/>
              <a:t>Resources:</a:t>
            </a:r>
          </a:p>
          <a:p>
            <a:pPr lvl="1"/>
            <a:r>
              <a:rPr lang="en-US" dirty="0" smtClean="0"/>
              <a:t>Reports from users, aggregated (“votes”).</a:t>
            </a:r>
          </a:p>
          <a:p>
            <a:pPr lvl="1"/>
            <a:r>
              <a:rPr lang="en-US" dirty="0" smtClean="0"/>
              <a:t>Some $ to pay the reporters (“voters”).</a:t>
            </a:r>
            <a:endParaRPr lang="en-US" baseline="0" dirty="0" smtClean="0"/>
          </a:p>
          <a:p>
            <a:r>
              <a:rPr lang="en-US" baseline="0" dirty="0" smtClean="0"/>
              <a:t>Problems:</a:t>
            </a:r>
          </a:p>
          <a:p>
            <a:pPr lvl="1"/>
            <a:r>
              <a:rPr lang="en-US" dirty="0" smtClean="0"/>
              <a:t>Completely self-determined ( reliable data must be only a function of the reports ). Decentralization = no </a:t>
            </a:r>
            <a:r>
              <a:rPr lang="en-US" dirty="0"/>
              <a:t>“special users</a:t>
            </a:r>
            <a:r>
              <a:rPr lang="en-US" dirty="0" smtClean="0"/>
              <a:t>”.</a:t>
            </a:r>
          </a:p>
          <a:p>
            <a:pPr lvl="1"/>
            <a:r>
              <a:rPr lang="en-US" dirty="0"/>
              <a:t>Laziness: (No one will vote unless they </a:t>
            </a:r>
            <a:r>
              <a:rPr lang="en-US" dirty="0" smtClean="0"/>
              <a:t>have </a:t>
            </a:r>
            <a:r>
              <a:rPr lang="en-US" dirty="0"/>
              <a:t>to).</a:t>
            </a:r>
          </a:p>
          <a:p>
            <a:pPr lvl="1"/>
            <a:r>
              <a:rPr lang="en-US" dirty="0"/>
              <a:t>‘Virtual Voters’ likely pseudonymous, can’t be sued, shamed, or whacked</a:t>
            </a:r>
            <a:r>
              <a:rPr lang="en-US" dirty="0" smtClean="0"/>
              <a:t>. No 9 month waiting period.</a:t>
            </a:r>
          </a:p>
          <a:p>
            <a:r>
              <a:rPr lang="en-US" dirty="0" smtClean="0"/>
              <a:t>Special Problems:</a:t>
            </a:r>
          </a:p>
          <a:p>
            <a:pPr lvl="1"/>
            <a:r>
              <a:rPr lang="en-US" dirty="0" smtClean="0"/>
              <a:t>Half of all trades will be ‘losers’: these traders have an inherent reason-to-lie.</a:t>
            </a:r>
          </a:p>
          <a:p>
            <a:pPr lvl="1"/>
            <a:r>
              <a:rPr lang="en-US" dirty="0" smtClean="0"/>
              <a:t>“Retiring users” have an inherent reason-to-lie.</a:t>
            </a:r>
          </a:p>
          <a:p>
            <a:pPr lvl="1"/>
            <a:r>
              <a:rPr lang="en-US" dirty="0" smtClean="0"/>
              <a:t>“The Powers That Be” / Crazy “Joker” types.</a:t>
            </a:r>
          </a:p>
        </p:txBody>
      </p:sp>
      <p:sp>
        <p:nvSpPr>
          <p:cNvPr id="4" name="Slide Number Placeholder 3"/>
          <p:cNvSpPr>
            <a:spLocks noGrp="1"/>
          </p:cNvSpPr>
          <p:nvPr>
            <p:ph type="sldNum" sz="quarter" idx="12"/>
          </p:nvPr>
        </p:nvSpPr>
        <p:spPr/>
        <p:txBody>
          <a:bodyPr/>
          <a:lstStyle/>
          <a:p>
            <a:fld id="{082C95A6-F436-44CF-8E3B-7388B694EC46}" type="slidenum">
              <a:rPr lang="en-US" smtClean="0"/>
              <a:t>31</a:t>
            </a:fld>
            <a:endParaRPr lang="en-US"/>
          </a:p>
        </p:txBody>
      </p:sp>
    </p:spTree>
    <p:extLst>
      <p:ext uri="{BB962C8B-B14F-4D97-AF65-F5344CB8AC3E}">
        <p14:creationId xmlns:p14="http://schemas.microsoft.com/office/powerpoint/2010/main" val="399509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Goods Finance</a:t>
            </a:r>
            <a:endParaRPr lang="en-US" dirty="0"/>
          </a:p>
        </p:txBody>
      </p:sp>
      <p:sp>
        <p:nvSpPr>
          <p:cNvPr id="3" name="Content Placeholder 2"/>
          <p:cNvSpPr>
            <a:spLocks noGrp="1"/>
          </p:cNvSpPr>
          <p:nvPr>
            <p:ph idx="1"/>
          </p:nvPr>
        </p:nvSpPr>
        <p:spPr/>
        <p:txBody>
          <a:bodyPr/>
          <a:lstStyle/>
          <a:p>
            <a:r>
              <a:rPr lang="en-US" dirty="0" smtClean="0"/>
              <a:t>The Lighthouse</a:t>
            </a:r>
          </a:p>
          <a:p>
            <a:r>
              <a:rPr lang="en-US" dirty="0" smtClean="0"/>
              <a:t>Dominance Assurance Contracts and beyond</a:t>
            </a:r>
          </a:p>
          <a:p>
            <a:pPr lvl="1"/>
            <a:r>
              <a:rPr lang="en-US" dirty="0" smtClean="0"/>
              <a:t>Rewarding early donors</a:t>
            </a:r>
            <a:r>
              <a:rPr lang="en-US" baseline="0" dirty="0" smtClean="0"/>
              <a:t> more</a:t>
            </a:r>
          </a:p>
          <a:p>
            <a:pPr lvl="1"/>
            <a:r>
              <a:rPr lang="en-US" baseline="0" dirty="0" smtClean="0"/>
              <a:t>Getting odds</a:t>
            </a:r>
            <a:endParaRPr lang="en-US" dirty="0"/>
          </a:p>
        </p:txBody>
      </p:sp>
    </p:spTree>
    <p:extLst>
      <p:ext uri="{BB962C8B-B14F-4D97-AF65-F5344CB8AC3E}">
        <p14:creationId xmlns:p14="http://schemas.microsoft.com/office/powerpoint/2010/main" val="318088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a:t>
            </a:r>
            <a:r>
              <a:rPr lang="en-US" baseline="0" dirty="0" smtClean="0"/>
              <a:t> in </a:t>
            </a:r>
            <a:r>
              <a:rPr lang="en-US" baseline="0" dirty="0" err="1" smtClean="0"/>
              <a:t>CryptoEconomics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836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Distinguishing 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Simple, do-able</a:t>
            </a:r>
            <a:r>
              <a:rPr lang="en-US" baseline="0" dirty="0" smtClean="0"/>
              <a:t> (</a:t>
            </a:r>
            <a:r>
              <a:rPr lang="en-US" baseline="0" dirty="0" err="1" smtClean="0"/>
              <a:t>Bitcoin</a:t>
            </a:r>
            <a:r>
              <a:rPr lang="en-US" baseline="0" dirty="0" smtClean="0"/>
              <a:t> + alt transaction types)</a:t>
            </a:r>
          </a:p>
          <a:p>
            <a:r>
              <a:rPr lang="en-US" baseline="0" dirty="0" smtClean="0"/>
              <a:t>Almost no input from users required (fees / data structures calculated automatically via economic feedback).</a:t>
            </a:r>
          </a:p>
          <a:p>
            <a:r>
              <a:rPr lang="en-US" baseline="0" dirty="0" err="1" smtClean="0"/>
              <a:t>Sidechain</a:t>
            </a:r>
            <a:r>
              <a:rPr lang="en-US" baseline="0" dirty="0" smtClean="0"/>
              <a:t> / Hard-Fork: Does not interfere with </a:t>
            </a:r>
            <a:r>
              <a:rPr lang="en-US" baseline="0" dirty="0" err="1" smtClean="0"/>
              <a:t>Bitcoin’s</a:t>
            </a:r>
            <a:r>
              <a:rPr lang="en-US" baseline="0" dirty="0" smtClean="0"/>
              <a:t> network-effects</a:t>
            </a:r>
            <a:endParaRPr lang="en-US" dirty="0" smtClean="0"/>
          </a:p>
          <a:p>
            <a:r>
              <a:rPr lang="en-US" dirty="0" smtClean="0"/>
              <a:t>Useful:</a:t>
            </a:r>
          </a:p>
          <a:p>
            <a:pPr lvl="1"/>
            <a:r>
              <a:rPr lang="en-US" baseline="0" dirty="0" smtClean="0"/>
              <a:t>Need for stored value (</a:t>
            </a:r>
            <a:r>
              <a:rPr lang="en-US" baseline="0" dirty="0" err="1" smtClean="0"/>
              <a:t>Bitcoin’s</a:t>
            </a:r>
            <a:r>
              <a:rPr lang="en-US" baseline="0" dirty="0" smtClean="0"/>
              <a:t> design parameters)</a:t>
            </a:r>
          </a:p>
          <a:p>
            <a:pPr lvl="2"/>
            <a:r>
              <a:rPr lang="en-US" baseline="0" dirty="0" smtClean="0"/>
              <a:t>Betting</a:t>
            </a:r>
          </a:p>
          <a:p>
            <a:pPr lvl="2"/>
            <a:r>
              <a:rPr lang="en-US" baseline="0" dirty="0" smtClean="0"/>
              <a:t>Markets</a:t>
            </a:r>
          </a:p>
          <a:p>
            <a:pPr lvl="2"/>
            <a:r>
              <a:rPr lang="en-US" baseline="0" dirty="0" smtClean="0"/>
              <a:t>Exchanges … decentralized (</a:t>
            </a:r>
          </a:p>
          <a:p>
            <a:pPr lvl="1"/>
            <a:r>
              <a:rPr lang="en-US" baseline="0" dirty="0" err="1" smtClean="0"/>
              <a:t>BitUSD</a:t>
            </a:r>
            <a:r>
              <a:rPr lang="en-US" baseline="0" dirty="0" smtClean="0"/>
              <a:t> (USD is better)</a:t>
            </a:r>
          </a:p>
          <a:p>
            <a:pPr lvl="1"/>
            <a:r>
              <a:rPr lang="en-US" baseline="0" dirty="0" err="1" smtClean="0"/>
              <a:t>Ethereum</a:t>
            </a:r>
            <a:r>
              <a:rPr lang="en-US" baseline="0" dirty="0" smtClean="0"/>
              <a:t>: software rot, </a:t>
            </a:r>
            <a:r>
              <a:rPr lang="en-US" baseline="0" dirty="0" err="1" smtClean="0"/>
              <a:t>systemtic</a:t>
            </a:r>
            <a:r>
              <a:rPr lang="en-US" baseline="0" dirty="0" smtClean="0"/>
              <a:t> risk, Hydrogen</a:t>
            </a:r>
          </a:p>
          <a:p>
            <a:pPr lvl="1"/>
            <a:r>
              <a:rPr lang="en-US" baseline="0" dirty="0" smtClean="0"/>
              <a:t>XCP (small risk, small reward)</a:t>
            </a:r>
          </a:p>
        </p:txBody>
      </p:sp>
    </p:spTree>
    <p:extLst>
      <p:ext uri="{BB962C8B-B14F-4D97-AF65-F5344CB8AC3E}">
        <p14:creationId xmlns:p14="http://schemas.microsoft.com/office/powerpoint/2010/main" val="239422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http://jokideo.com/wp-content/uploads/2012/11/263453_406747829398357_1682578748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40005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8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Conditional Probability</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835" t="25580" r="60219" b="34391"/>
          <a:stretch/>
        </p:blipFill>
        <p:spPr bwMode="auto">
          <a:xfrm>
            <a:off x="429863" y="3352800"/>
            <a:ext cx="345633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72582" t="23056" r="14112" b="29444"/>
          <a:stretch/>
        </p:blipFill>
        <p:spPr bwMode="auto">
          <a:xfrm>
            <a:off x="7391400" y="3761951"/>
            <a:ext cx="547741" cy="5600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46267" t="21072" r="40607" b="28135"/>
          <a:stretch/>
        </p:blipFill>
        <p:spPr bwMode="auto">
          <a:xfrm>
            <a:off x="6857494" y="3761950"/>
            <a:ext cx="505331" cy="5600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751" t="25580" r="23750" b="34391"/>
          <a:stretch/>
        </p:blipFill>
        <p:spPr bwMode="auto">
          <a:xfrm>
            <a:off x="5562600" y="1447800"/>
            <a:ext cx="269029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a:stCxn id="11" idx="0"/>
          </p:cNvCxnSpPr>
          <p:nvPr/>
        </p:nvCxnSpPr>
        <p:spPr>
          <a:xfrm flipV="1">
            <a:off x="4800600" y="3733800"/>
            <a:ext cx="1371600" cy="576265"/>
          </a:xfrm>
          <a:prstGeom prst="line">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886200" y="4310065"/>
                <a:ext cx="1828800" cy="1023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2</m:t>
                                  </m:r>
                                </m:num>
                                <m:den>
                                  <m:r>
                                    <a:rPr lang="en-US" b="0" i="1" smtClean="0">
                                      <a:latin typeface="Cambria Math"/>
                                    </a:rPr>
                                    <m:t>6</m:t>
                                  </m:r>
                                </m:den>
                              </m:f>
                              <m:r>
                                <a:rPr lang="en-US" b="0" i="1" smtClean="0">
                                  <a:latin typeface="Cambria Math"/>
                                </a:rPr>
                                <m:t> </m:t>
                              </m:r>
                            </m:e>
                          </m:d>
                        </m:num>
                        <m:den>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 </m:t>
                              </m:r>
                            </m:e>
                          </m:d>
                        </m:den>
                      </m:f>
                      <m:r>
                        <a:rPr lang="en-US" b="0" i="1" smtClean="0">
                          <a:latin typeface="Cambria Math"/>
                        </a:rPr>
                        <m:t>=</m:t>
                      </m:r>
                      <m:f>
                        <m:fPr>
                          <m:ctrlPr>
                            <a:rPr lang="en-US" b="0" i="1" smtClean="0">
                              <a:latin typeface="Cambria Math"/>
                            </a:rPr>
                          </m:ctrlPr>
                        </m:fPr>
                        <m:num>
                          <m:r>
                            <a:rPr lang="en-US" b="0" i="1" smtClean="0">
                              <a:latin typeface="Cambria Math"/>
                            </a:rPr>
                            <m:t>2</m:t>
                          </m:r>
                        </m:num>
                        <m:den>
                          <m:r>
                            <a:rPr lang="en-US" b="0" i="1" smtClean="0">
                              <a:latin typeface="Cambria Math"/>
                            </a:rPr>
                            <m:t>3</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886200" y="4310065"/>
                <a:ext cx="1828800" cy="1023935"/>
              </a:xfrm>
              <a:prstGeom prst="rect">
                <a:avLst/>
              </a:prstGeom>
              <a:blipFill rotWithShape="1">
                <a:blip r:embed="rId5"/>
                <a:stretch>
                  <a:fillRect/>
                </a:stretch>
              </a:blipFill>
            </p:spPr>
            <p:txBody>
              <a:bodyPr/>
              <a:lstStyle/>
              <a:p>
                <a:r>
                  <a:rPr lang="en-US">
                    <a:noFill/>
                  </a:rPr>
                  <a:t> </a:t>
                </a:r>
              </a:p>
            </p:txBody>
          </p:sp>
        </mc:Fallback>
      </mc:AlternateContent>
      <p:pic>
        <p:nvPicPr>
          <p:cNvPr id="1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3962400" y="4691065"/>
            <a:ext cx="345130" cy="270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26" name="Picture 3"/>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6835" t="25580" r="69661" b="57634"/>
          <a:stretch/>
        </p:blipFill>
        <p:spPr bwMode="auto">
          <a:xfrm>
            <a:off x="201263" y="1828199"/>
            <a:ext cx="246573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2483672" y="2225562"/>
            <a:ext cx="297628" cy="23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8" name="TextBox 27"/>
              <p:cNvSpPr txBox="1"/>
              <p:nvPr/>
            </p:nvSpPr>
            <p:spPr>
              <a:xfrm>
                <a:off x="2667000" y="2008573"/>
                <a:ext cx="2514600" cy="62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#1, #2, #3</m:t>
                              </m:r>
                            </m:e>
                          </m:d>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667000" y="2008573"/>
                <a:ext cx="2514600" cy="629852"/>
              </a:xfrm>
              <a:prstGeom prst="rect">
                <a:avLst/>
              </a:prstGeom>
              <a:blipFill rotWithShape="1">
                <a:blip r:embed="rId6"/>
                <a:stretch>
                  <a:fillRect/>
                </a:stretch>
              </a:blipFill>
            </p:spPr>
            <p:txBody>
              <a:bodyPr/>
              <a:lstStyle/>
              <a:p>
                <a:r>
                  <a:rPr lang="en-US">
                    <a:noFill/>
                  </a:rPr>
                  <a:t> </a:t>
                </a:r>
              </a:p>
            </p:txBody>
          </p:sp>
        </mc:Fallback>
      </mc:AlternateContent>
      <p:sp>
        <p:nvSpPr>
          <p:cNvPr id="24" name="Rounded Rectangle 23"/>
          <p:cNvSpPr/>
          <p:nvPr/>
        </p:nvSpPr>
        <p:spPr>
          <a:xfrm>
            <a:off x="266700" y="1693064"/>
            <a:ext cx="4914900" cy="1295400"/>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19124" y="5867400"/>
            <a:ext cx="8872476" cy="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92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Benefits,</a:t>
            </a:r>
            <a:br>
              <a:rPr lang="en-US" dirty="0" smtClean="0"/>
            </a:br>
            <a:r>
              <a:rPr lang="en-US" dirty="0" smtClean="0"/>
              <a:t>Depending on Who You Are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0159700"/>
              </p:ext>
            </p:extLst>
          </p:nvPr>
        </p:nvGraphicFramePr>
        <p:xfrm>
          <a:off x="457200" y="1600200"/>
          <a:ext cx="8229600" cy="3505200"/>
        </p:xfrm>
        <a:graphic>
          <a:graphicData uri="http://schemas.openxmlformats.org/drawingml/2006/table">
            <a:tbl>
              <a:tblPr firstRow="1" bandRow="1">
                <a:tableStyleId>{5C22544A-7EE6-4342-B048-85BDC9FD1C3A}</a:tableStyleId>
              </a:tblPr>
              <a:tblGrid>
                <a:gridCol w="1524000"/>
                <a:gridCol w="6705600"/>
              </a:tblGrid>
              <a:tr h="370840">
                <a:tc>
                  <a:txBody>
                    <a:bodyPr/>
                    <a:lstStyle/>
                    <a:p>
                      <a:r>
                        <a:rPr lang="en-US" dirty="0" smtClean="0"/>
                        <a:t>User</a:t>
                      </a:r>
                      <a:endParaRPr lang="en-US" dirty="0"/>
                    </a:p>
                  </a:txBody>
                  <a:tcPr/>
                </a:tc>
                <a:tc>
                  <a:txBody>
                    <a:bodyPr/>
                    <a:lstStyle/>
                    <a:p>
                      <a:r>
                        <a:rPr lang="en-US" dirty="0" smtClean="0"/>
                        <a:t>Benefit</a:t>
                      </a:r>
                      <a:endParaRPr lang="en-US" dirty="0"/>
                    </a:p>
                  </a:txBody>
                  <a:tcPr/>
                </a:tc>
              </a:tr>
              <a:tr h="370840">
                <a:tc>
                  <a:txBody>
                    <a:bodyPr/>
                    <a:lstStyle/>
                    <a:p>
                      <a:r>
                        <a:rPr lang="en-US" dirty="0" smtClean="0"/>
                        <a:t>Traders</a:t>
                      </a:r>
                      <a:endParaRPr lang="en-US" dirty="0"/>
                    </a:p>
                  </a:txBody>
                  <a:tcPr/>
                </a:tc>
                <a:tc>
                  <a:txBody>
                    <a:bodyPr/>
                    <a:lstStyle/>
                    <a:p>
                      <a:r>
                        <a:rPr lang="en-US" dirty="0" smtClean="0"/>
                        <a:t>Exchange expertise</a:t>
                      </a:r>
                      <a:r>
                        <a:rPr lang="en-US" baseline="0" dirty="0" smtClean="0"/>
                        <a:t> / risk-tolerance by making mutually beneficial trades with other traders.</a:t>
                      </a:r>
                      <a:endParaRPr lang="en-US" dirty="0"/>
                    </a:p>
                  </a:txBody>
                  <a:tcPr/>
                </a:tc>
              </a:tr>
              <a:tr h="370840">
                <a:tc>
                  <a:txBody>
                    <a:bodyPr/>
                    <a:lstStyle/>
                    <a:p>
                      <a:r>
                        <a:rPr lang="en-US" dirty="0" smtClean="0"/>
                        <a:t>Authors</a:t>
                      </a:r>
                      <a:endParaRPr lang="en-US" dirty="0"/>
                    </a:p>
                  </a:txBody>
                  <a:tcPr/>
                </a:tc>
                <a:tc>
                  <a:txBody>
                    <a:bodyPr/>
                    <a:lstStyle/>
                    <a:p>
                      <a:r>
                        <a:rPr lang="en-US" dirty="0" smtClean="0"/>
                        <a:t>Purchase space for</a:t>
                      </a:r>
                      <a:r>
                        <a:rPr lang="en-US" baseline="0" dirty="0" smtClean="0"/>
                        <a:t> Decisions and Markets, profit if they are used.</a:t>
                      </a:r>
                      <a:endParaRPr lang="en-US" dirty="0"/>
                    </a:p>
                  </a:txBody>
                  <a:tcPr/>
                </a:tc>
              </a:tr>
              <a:tr h="370840">
                <a:tc>
                  <a:txBody>
                    <a:bodyPr/>
                    <a:lstStyle/>
                    <a:p>
                      <a:r>
                        <a:rPr lang="en-US" dirty="0" smtClean="0"/>
                        <a:t>Voters</a:t>
                      </a:r>
                      <a:endParaRPr lang="en-US" dirty="0"/>
                    </a:p>
                  </a:txBody>
                  <a:tcPr/>
                </a:tc>
                <a:tc>
                  <a:txBody>
                    <a:bodyPr/>
                    <a:lstStyle/>
                    <a:p>
                      <a:r>
                        <a:rPr lang="en-US" dirty="0" smtClean="0"/>
                        <a:t>Earn</a:t>
                      </a:r>
                      <a:r>
                        <a:rPr lang="en-US" baseline="0" dirty="0" smtClean="0"/>
                        <a:t> a return in exchange for (very) simple reporting work.</a:t>
                      </a:r>
                      <a:endParaRPr lang="en-US" dirty="0"/>
                    </a:p>
                  </a:txBody>
                  <a:tcPr/>
                </a:tc>
              </a:tr>
              <a:tr h="370840">
                <a:tc>
                  <a:txBody>
                    <a:bodyPr/>
                    <a:lstStyle/>
                    <a:p>
                      <a:r>
                        <a:rPr lang="en-US" dirty="0" err="1" smtClean="0"/>
                        <a:t>Bitcoin</a:t>
                      </a:r>
                      <a:r>
                        <a:rPr lang="en-US" dirty="0" smtClean="0"/>
                        <a:t> Miners</a:t>
                      </a:r>
                      <a:endParaRPr lang="en-US" dirty="0"/>
                    </a:p>
                  </a:txBody>
                  <a:tcPr/>
                </a:tc>
                <a:tc>
                  <a:txBody>
                    <a:bodyPr/>
                    <a:lstStyle/>
                    <a:p>
                      <a:r>
                        <a:rPr lang="en-US" dirty="0" smtClean="0"/>
                        <a:t>More </a:t>
                      </a:r>
                      <a:r>
                        <a:rPr lang="en-US" dirty="0" err="1" smtClean="0"/>
                        <a:t>tx</a:t>
                      </a:r>
                      <a:r>
                        <a:rPr lang="en-US" baseline="0" dirty="0" smtClean="0"/>
                        <a:t> fees … for free!</a:t>
                      </a:r>
                    </a:p>
                  </a:txBody>
                  <a:tcPr/>
                </a:tc>
              </a:tr>
              <a:tr h="370840">
                <a:tc>
                  <a:txBody>
                    <a:bodyPr/>
                    <a:lstStyle/>
                    <a:p>
                      <a:r>
                        <a:rPr lang="en-US" dirty="0" err="1" smtClean="0"/>
                        <a:t>Bitcoin</a:t>
                      </a:r>
                      <a:r>
                        <a:rPr lang="en-US" dirty="0" smtClean="0"/>
                        <a:t> Users</a:t>
                      </a:r>
                      <a:endParaRPr lang="en-US" dirty="0"/>
                    </a:p>
                  </a:txBody>
                  <a:tcPr/>
                </a:tc>
                <a:tc>
                  <a:txBody>
                    <a:bodyPr/>
                    <a:lstStyle/>
                    <a:p>
                      <a:r>
                        <a:rPr lang="en-US" baseline="0" dirty="0" smtClean="0"/>
                        <a:t>Increase in </a:t>
                      </a:r>
                      <a:r>
                        <a:rPr lang="en-US" baseline="0" dirty="0" err="1" smtClean="0"/>
                        <a:t>Bitcoin’s</a:t>
                      </a:r>
                      <a:r>
                        <a:rPr lang="en-US" baseline="0" dirty="0" smtClean="0"/>
                        <a:t> Intrinsic value, live-demo of </a:t>
                      </a:r>
                      <a:r>
                        <a:rPr lang="en-US" baseline="0" dirty="0" err="1" smtClean="0"/>
                        <a:t>sidechains</a:t>
                      </a:r>
                      <a:r>
                        <a:rPr lang="en-US" baseline="0" dirty="0" smtClean="0"/>
                        <a:t>.</a:t>
                      </a:r>
                    </a:p>
                  </a:txBody>
                  <a:tcPr/>
                </a:tc>
              </a:tr>
              <a:tr h="370840">
                <a:tc>
                  <a:txBody>
                    <a:bodyPr/>
                    <a:lstStyle/>
                    <a:p>
                      <a:r>
                        <a:rPr lang="en-US" b="1" dirty="0" smtClean="0"/>
                        <a:t>Citizen</a:t>
                      </a:r>
                      <a:endParaRPr lang="en-US" b="1" dirty="0"/>
                    </a:p>
                  </a:txBody>
                  <a:tcPr/>
                </a:tc>
                <a:tc>
                  <a:txBody>
                    <a:bodyPr/>
                    <a:lstStyle/>
                    <a:p>
                      <a:r>
                        <a:rPr lang="en-US" b="1" baseline="0" dirty="0" smtClean="0"/>
                        <a:t>Politicians work toward improving metrics, not looking impressive.</a:t>
                      </a:r>
                    </a:p>
                  </a:txBody>
                  <a:tcPr/>
                </a:tc>
              </a:tr>
              <a:tr h="370840">
                <a:tc>
                  <a:txBody>
                    <a:bodyPr/>
                    <a:lstStyle/>
                    <a:p>
                      <a:r>
                        <a:rPr lang="en-US" b="1" dirty="0" smtClean="0"/>
                        <a:t>Consumer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CEO’s under the same competitive environment as janitors = more growth.</a:t>
                      </a:r>
                    </a:p>
                  </a:txBody>
                  <a:tcPr/>
                </a:tc>
              </a:tr>
            </a:tbl>
          </a:graphicData>
        </a:graphic>
      </p:graphicFrame>
    </p:spTree>
    <p:extLst>
      <p:ext uri="{BB962C8B-B14F-4D97-AF65-F5344CB8AC3E}">
        <p14:creationId xmlns:p14="http://schemas.microsoft.com/office/powerpoint/2010/main" val="19539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805" y="1295400"/>
            <a:ext cx="1191195" cy="122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220" y="2388270"/>
            <a:ext cx="1377675" cy="8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s://bitcoin.org/img/open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047" y="238827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5" name="Smiley Face 24"/>
          <p:cNvSpPr/>
          <p:nvPr/>
        </p:nvSpPr>
        <p:spPr>
          <a:xfrm>
            <a:off x="1157047" y="2416845"/>
            <a:ext cx="1371600" cy="1295400"/>
          </a:xfrm>
          <a:prstGeom prst="smileyFace">
            <a:avLst>
              <a:gd name="adj" fmla="val -4653"/>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6" name="Picture 4" descr="http://fc01.deviantart.net/fs26/f/2008/143/0/c/Planet_Earth_by_sanmonk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3381" y="533102"/>
            <a:ext cx="3478219" cy="27852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0" y="3856037"/>
            <a:ext cx="8839200" cy="2620963"/>
          </a:xfrm>
        </p:spPr>
        <p:txBody>
          <a:bodyPr>
            <a:normAutofit lnSpcReduction="10000"/>
          </a:bodyPr>
          <a:lstStyle/>
          <a:p>
            <a:pPr marL="0" indent="0">
              <a:buNone/>
            </a:pPr>
            <a:r>
              <a:rPr lang="en-US" b="1" dirty="0" smtClean="0">
                <a:solidFill>
                  <a:srgbClr val="FF0000"/>
                </a:solidFill>
              </a:rPr>
              <a:t>Problem</a:t>
            </a:r>
            <a:r>
              <a:rPr lang="en-US" b="1" dirty="0" smtClean="0"/>
              <a:t>: </a:t>
            </a:r>
            <a:r>
              <a:rPr lang="en-US" b="1" dirty="0" err="1" smtClean="0"/>
              <a:t>Blockchains</a:t>
            </a:r>
            <a:r>
              <a:rPr lang="en-US" b="1" dirty="0" smtClean="0"/>
              <a:t> are ignorant of ‘real world’ data.</a:t>
            </a:r>
          </a:p>
          <a:p>
            <a:r>
              <a:rPr lang="en-US" sz="2200" dirty="0" smtClean="0"/>
              <a:t>Biggest BTC Complaints:</a:t>
            </a:r>
          </a:p>
          <a:p>
            <a:pPr lvl="1"/>
            <a:r>
              <a:rPr lang="en-US" sz="1700" dirty="0" smtClean="0"/>
              <a:t>“</a:t>
            </a:r>
            <a:r>
              <a:rPr lang="en-US" sz="1700" b="1" u="sng" dirty="0" smtClean="0"/>
              <a:t>No intrinsic value</a:t>
            </a:r>
            <a:r>
              <a:rPr lang="en-US" sz="1700" dirty="0" smtClean="0"/>
              <a:t>” ( can’t </a:t>
            </a:r>
            <a:r>
              <a:rPr lang="en-US" sz="1700" u="sng" dirty="0" smtClean="0"/>
              <a:t>use</a:t>
            </a:r>
            <a:r>
              <a:rPr lang="en-US" sz="1700" dirty="0" smtClean="0"/>
              <a:t> it unless someone else wants it ).</a:t>
            </a:r>
          </a:p>
          <a:p>
            <a:pPr lvl="1"/>
            <a:r>
              <a:rPr lang="en-US" sz="1700" dirty="0" smtClean="0"/>
              <a:t>Price </a:t>
            </a:r>
            <a:r>
              <a:rPr lang="en-US" sz="1700" b="1" u="sng" dirty="0" smtClean="0"/>
              <a:t>too volatile</a:t>
            </a:r>
            <a:r>
              <a:rPr lang="en-US" sz="1700" b="1" dirty="0" smtClean="0"/>
              <a:t> </a:t>
            </a:r>
            <a:r>
              <a:rPr lang="en-US" sz="1700" dirty="0" smtClean="0"/>
              <a:t>( poor value-storage ).</a:t>
            </a:r>
          </a:p>
          <a:p>
            <a:r>
              <a:rPr lang="en-US" sz="2200" dirty="0" smtClean="0"/>
              <a:t>Need </a:t>
            </a:r>
            <a:r>
              <a:rPr lang="en-US" sz="2200" i="1" dirty="0" smtClean="0"/>
              <a:t>a</a:t>
            </a:r>
            <a:r>
              <a:rPr lang="en-US" sz="2200" dirty="0" smtClean="0"/>
              <a:t> </a:t>
            </a:r>
            <a:r>
              <a:rPr lang="en-US" sz="2200" i="1" dirty="0" smtClean="0"/>
              <a:t>system which grabs accurate reports from people</a:t>
            </a:r>
            <a:r>
              <a:rPr lang="en-US" sz="2200" dirty="0" smtClean="0"/>
              <a:t> even if 100% of them are untrustworthy and motivated to lie.</a:t>
            </a:r>
            <a:endParaRPr lang="en-US" sz="2200" dirty="0"/>
          </a:p>
        </p:txBody>
      </p:sp>
      <p:sp>
        <p:nvSpPr>
          <p:cNvPr id="2" name="Cloud Callout 1"/>
          <p:cNvSpPr/>
          <p:nvPr/>
        </p:nvSpPr>
        <p:spPr>
          <a:xfrm>
            <a:off x="1538047" y="304800"/>
            <a:ext cx="2819400" cy="1689435"/>
          </a:xfrm>
          <a:prstGeom prst="cloudCallout">
            <a:avLst>
              <a:gd name="adj1" fmla="val -41145"/>
              <a:gd name="adj2" fmla="val 78287"/>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What the heck is my exchange rate these days, anyway?</a:t>
            </a:r>
            <a:endParaRPr lang="en-US" dirty="0"/>
          </a:p>
        </p:txBody>
      </p:sp>
      <p:sp>
        <p:nvSpPr>
          <p:cNvPr id="12" name="Rounded Rectangular Callout 11"/>
          <p:cNvSpPr/>
          <p:nvPr/>
        </p:nvSpPr>
        <p:spPr>
          <a:xfrm>
            <a:off x="4758022" y="2353866"/>
            <a:ext cx="1752600" cy="859915"/>
          </a:xfrm>
          <a:prstGeom prst="wedgeRoundRectCallout">
            <a:avLst>
              <a:gd name="adj1" fmla="val 55663"/>
              <a:gd name="adj2" fmla="val -9762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It’s $500/BTC.</a:t>
            </a:r>
            <a:br>
              <a:rPr lang="en-US" dirty="0" smtClean="0"/>
            </a:br>
            <a:r>
              <a:rPr lang="en-US" dirty="0" smtClean="0"/>
              <a:t>…hello? Hello?!</a:t>
            </a:r>
            <a:endParaRPr lang="en-US" dirty="0"/>
          </a:p>
        </p:txBody>
      </p:sp>
    </p:spTree>
    <p:extLst>
      <p:ext uri="{BB962C8B-B14F-4D97-AF65-F5344CB8AC3E}">
        <p14:creationId xmlns:p14="http://schemas.microsoft.com/office/powerpoint/2010/main" val="314959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Prediction</a:t>
            </a:r>
            <a:r>
              <a:rPr lang="en-US" baseline="0" dirty="0" smtClean="0"/>
              <a:t> Market Magic </a:t>
            </a:r>
            <a:r>
              <a:rPr lang="en-US" dirty="0" smtClean="0"/>
              <a:t>(2 of 3)</a:t>
            </a:r>
            <a:endParaRPr lang="en-US" dirty="0"/>
          </a:p>
        </p:txBody>
      </p:sp>
      <p:sp>
        <p:nvSpPr>
          <p:cNvPr id="3" name="Content Placeholder 2"/>
          <p:cNvSpPr>
            <a:spLocks noGrp="1"/>
          </p:cNvSpPr>
          <p:nvPr>
            <p:ph idx="1"/>
          </p:nvPr>
        </p:nvSpPr>
        <p:spPr/>
        <p:txBody>
          <a:bodyPr/>
          <a:lstStyle/>
          <a:p>
            <a:pPr lvl="1"/>
            <a:r>
              <a:rPr lang="en-US" dirty="0" smtClean="0"/>
              <a:t>Marginal Probability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2857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97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14" y="1447800"/>
            <a:ext cx="8934091" cy="495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lstStyle/>
          <a:p>
            <a:r>
              <a:rPr lang="en-US" dirty="0" smtClean="0"/>
              <a:t>Our Age: The Age of Bullshit</a:t>
            </a:r>
            <a:endParaRPr lang="en-US" dirty="0"/>
          </a:p>
        </p:txBody>
      </p:sp>
    </p:spTree>
    <p:extLst>
      <p:ext uri="{BB962C8B-B14F-4D97-AF65-F5344CB8AC3E}">
        <p14:creationId xmlns:p14="http://schemas.microsoft.com/office/powerpoint/2010/main" val="28797276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Complaints</a:t>
            </a:r>
            <a:r>
              <a:rPr lang="en-US" baseline="0" dirty="0" smtClean="0"/>
              <a:t> about intrinsic value</a:t>
            </a:r>
          </a:p>
          <a:p>
            <a:pPr lvl="1"/>
            <a:r>
              <a:rPr lang="en-US" dirty="0" smtClean="0"/>
              <a:t>In fact, catalyst for </a:t>
            </a:r>
            <a:endParaRPr lang="en-US" dirty="0"/>
          </a:p>
        </p:txBody>
      </p:sp>
    </p:spTree>
    <p:extLst>
      <p:ext uri="{BB962C8B-B14F-4D97-AF65-F5344CB8AC3E}">
        <p14:creationId xmlns:p14="http://schemas.microsoft.com/office/powerpoint/2010/main" val="142708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Style</a:t>
            </a:r>
            <a:endParaRPr lang="en-US" dirty="0"/>
          </a:p>
        </p:txBody>
      </p:sp>
      <p:sp>
        <p:nvSpPr>
          <p:cNvPr id="3" name="Content Placeholder 2"/>
          <p:cNvSpPr>
            <a:spLocks noGrp="1"/>
          </p:cNvSpPr>
          <p:nvPr>
            <p:ph idx="1"/>
          </p:nvPr>
        </p:nvSpPr>
        <p:spPr/>
        <p:txBody>
          <a:bodyPr/>
          <a:lstStyle/>
          <a:p>
            <a:r>
              <a:rPr lang="en-US" dirty="0" smtClean="0"/>
              <a:t>Slow/Academic</a:t>
            </a:r>
            <a:r>
              <a:rPr lang="en-US" baseline="0" dirty="0" smtClean="0"/>
              <a:t>: </a:t>
            </a:r>
            <a:r>
              <a:rPr lang="en-US" dirty="0" smtClean="0"/>
              <a:t>Don’t present until it’s done. (this is a little exception…idea is done but software is not).</a:t>
            </a:r>
          </a:p>
          <a:p>
            <a:r>
              <a:rPr lang="en-US" dirty="0" smtClean="0"/>
              <a:t>Theory: fun in bars,</a:t>
            </a:r>
            <a:r>
              <a:rPr lang="en-US" baseline="0" dirty="0" smtClean="0"/>
              <a:t> waste of the audience’s </a:t>
            </a:r>
            <a:r>
              <a:rPr lang="en-US" baseline="0" dirty="0" err="1" smtClean="0"/>
              <a:t>valueable</a:t>
            </a:r>
            <a:r>
              <a:rPr lang="en-US" baseline="0" dirty="0" smtClean="0"/>
              <a:t> time.</a:t>
            </a:r>
          </a:p>
        </p:txBody>
      </p:sp>
    </p:spTree>
    <p:extLst>
      <p:ext uri="{BB962C8B-B14F-4D97-AF65-F5344CB8AC3E}">
        <p14:creationId xmlns:p14="http://schemas.microsoft.com/office/powerpoint/2010/main" val="79931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Stay tuned</a:t>
            </a:r>
            <a:r>
              <a:rPr lang="en-US" baseline="0" dirty="0" smtClean="0"/>
              <a:t> (follow on twitter “</a:t>
            </a:r>
            <a:r>
              <a:rPr lang="en-US" baseline="0" dirty="0" err="1" smtClean="0"/>
              <a:t>Truthcoin</a:t>
            </a:r>
            <a:r>
              <a:rPr lang="en-US" baseline="0" dirty="0" smtClean="0"/>
              <a:t>”)</a:t>
            </a:r>
          </a:p>
          <a:p>
            <a:r>
              <a:rPr lang="en-US" baseline="0" dirty="0" smtClean="0"/>
              <a:t>Website: truthcoin.info</a:t>
            </a:r>
          </a:p>
          <a:p>
            <a:r>
              <a:rPr lang="en-US" baseline="0" dirty="0" smtClean="0"/>
              <a:t>Forum: forum.truthcoin.info</a:t>
            </a:r>
          </a:p>
          <a:p>
            <a:endParaRPr lang="en-US" dirty="0"/>
          </a:p>
        </p:txBody>
      </p:sp>
    </p:spTree>
    <p:extLst>
      <p:ext uri="{BB962C8B-B14F-4D97-AF65-F5344CB8AC3E}">
        <p14:creationId xmlns:p14="http://schemas.microsoft.com/office/powerpoint/2010/main" val="179786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976" y="1371600"/>
            <a:ext cx="8456023" cy="4953000"/>
          </a:xfrm>
        </p:spPr>
        <p:txBody>
          <a:bodyPr>
            <a:normAutofit fontScale="85000" lnSpcReduction="10000"/>
          </a:bodyPr>
          <a:lstStyle/>
          <a:p>
            <a:r>
              <a:rPr lang="en-US" dirty="0" smtClean="0"/>
              <a:t>Too Many People: hypocrisy/deception </a:t>
            </a:r>
            <a:r>
              <a:rPr lang="en-US" dirty="0"/>
              <a:t>have always existed</a:t>
            </a:r>
            <a:r>
              <a:rPr lang="en-US" dirty="0" smtClean="0"/>
              <a:t>, but </a:t>
            </a:r>
            <a:r>
              <a:rPr lang="en-US" b="1" u="sng" dirty="0"/>
              <a:t>scale problems</a:t>
            </a:r>
            <a:r>
              <a:rPr lang="en-US" b="1" dirty="0"/>
              <a:t> </a:t>
            </a:r>
            <a:r>
              <a:rPr lang="en-US" dirty="0" smtClean="0"/>
              <a:t>have accelerated the pain:</a:t>
            </a:r>
            <a:endParaRPr lang="en-US" dirty="0"/>
          </a:p>
          <a:p>
            <a:pPr lvl="1"/>
            <a:r>
              <a:rPr lang="en-US" dirty="0" smtClean="0"/>
              <a:t>Internet </a:t>
            </a:r>
            <a:r>
              <a:rPr lang="en-US" dirty="0"/>
              <a:t>connects everyone, even the uninformed</a:t>
            </a:r>
            <a:r>
              <a:rPr lang="en-US" dirty="0" smtClean="0"/>
              <a:t>.</a:t>
            </a:r>
            <a:endParaRPr lang="en-US" dirty="0"/>
          </a:p>
          <a:p>
            <a:pPr lvl="1"/>
            <a:r>
              <a:rPr lang="en-US" dirty="0"/>
              <a:t>Larger Nations/Corporations: Senators/CEOs control more $$$$ than ever (by manipulating opinions, or causing disinterest</a:t>
            </a:r>
            <a:r>
              <a:rPr lang="en-US" dirty="0" smtClean="0"/>
              <a:t>).</a:t>
            </a:r>
          </a:p>
          <a:p>
            <a:pPr lvl="1"/>
            <a:r>
              <a:rPr lang="en-US" dirty="0" smtClean="0"/>
              <a:t>Entrenched leaders (CEO empire-building, Clinton/Bush families).</a:t>
            </a:r>
            <a:endParaRPr lang="en-US" dirty="0"/>
          </a:p>
          <a:p>
            <a:pPr lvl="1"/>
            <a:r>
              <a:rPr lang="en-US" dirty="0"/>
              <a:t>Warped research incentives</a:t>
            </a:r>
          </a:p>
          <a:p>
            <a:pPr lvl="2"/>
            <a:r>
              <a:rPr lang="en-US" dirty="0"/>
              <a:t>Publication bias. “most published findings are false” (Ioannidis 2005)</a:t>
            </a:r>
          </a:p>
          <a:p>
            <a:pPr lvl="2"/>
            <a:r>
              <a:rPr lang="en-US" dirty="0" smtClean="0"/>
              <a:t>Least-publishable-units</a:t>
            </a:r>
          </a:p>
          <a:p>
            <a:pPr lvl="2"/>
            <a:r>
              <a:rPr lang="en-US" dirty="0" smtClean="0"/>
              <a:t>Empiricism crushed by authority yet again.</a:t>
            </a:r>
            <a:endParaRPr lang="en-US" dirty="0"/>
          </a:p>
          <a:p>
            <a:endParaRPr lang="en-US" dirty="0"/>
          </a:p>
        </p:txBody>
      </p:sp>
      <p:sp>
        <p:nvSpPr>
          <p:cNvPr id="4" name="Content Placeholder 2"/>
          <p:cNvSpPr txBox="1">
            <a:spLocks/>
          </p:cNvSpPr>
          <p:nvPr/>
        </p:nvSpPr>
        <p:spPr>
          <a:xfrm>
            <a:off x="304800" y="457200"/>
            <a:ext cx="8458200" cy="2609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
        <p:nvSpPr>
          <p:cNvPr id="5" name="Title 1"/>
          <p:cNvSpPr>
            <a:spLocks noGrp="1"/>
          </p:cNvSpPr>
          <p:nvPr>
            <p:ph type="title"/>
          </p:nvPr>
        </p:nvSpPr>
        <p:spPr>
          <a:xfrm>
            <a:off x="457200" y="76200"/>
            <a:ext cx="8229600" cy="1143000"/>
          </a:xfrm>
        </p:spPr>
        <p:txBody>
          <a:bodyPr/>
          <a:lstStyle/>
          <a:p>
            <a:r>
              <a:rPr lang="en-US" dirty="0" smtClean="0"/>
              <a:t>How Did Things Get So Bad?</a:t>
            </a:r>
            <a:endParaRPr lang="en-US" dirty="0"/>
          </a:p>
        </p:txBody>
      </p:sp>
    </p:spTree>
    <p:extLst>
      <p:ext uri="{BB962C8B-B14F-4D97-AF65-F5344CB8AC3E}">
        <p14:creationId xmlns:p14="http://schemas.microsoft.com/office/powerpoint/2010/main" val="280732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1143000"/>
          </a:xfrm>
        </p:spPr>
        <p:txBody>
          <a:bodyPr>
            <a:normAutofit/>
          </a:bodyPr>
          <a:lstStyle/>
          <a:p>
            <a:r>
              <a:rPr lang="en-US" dirty="0" smtClean="0"/>
              <a:t>Why so bad? Scale. Ex: Voting</a:t>
            </a:r>
            <a:endParaRPr lang="en-US" dirty="0"/>
          </a:p>
        </p:txBody>
      </p:sp>
      <p:sp>
        <p:nvSpPr>
          <p:cNvPr id="6" name="Smiley Face 5"/>
          <p:cNvSpPr/>
          <p:nvPr/>
        </p:nvSpPr>
        <p:spPr>
          <a:xfrm>
            <a:off x="53340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861060" y="29946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117348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1600200" y="1291590"/>
            <a:ext cx="2057400" cy="1531620"/>
          </a:xfrm>
          <a:prstGeom prst="wedgeEllipseCallout">
            <a:avLst>
              <a:gd name="adj1" fmla="val -58929"/>
              <a:gd name="adj2" fmla="val 51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have the tiebreaking vote…better make it count.</a:t>
            </a:r>
            <a:endParaRPr lang="en-US" dirty="0"/>
          </a:p>
        </p:txBody>
      </p:sp>
      <p:sp>
        <p:nvSpPr>
          <p:cNvPr id="10" name="Smiley Face 9"/>
          <p:cNvSpPr/>
          <p:nvPr/>
        </p:nvSpPr>
        <p:spPr>
          <a:xfrm>
            <a:off x="6865620" y="17602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7246620" y="2103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7429500" y="1836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6484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6865620" y="2228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7246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7063740" y="22440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7444740" y="2586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7627620" y="23202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7018020" y="19126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7399020" y="2255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p:cNvSpPr/>
          <p:nvPr/>
        </p:nvSpPr>
        <p:spPr>
          <a:xfrm>
            <a:off x="7581900" y="19888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p:cNvSpPr/>
          <p:nvPr/>
        </p:nvSpPr>
        <p:spPr>
          <a:xfrm>
            <a:off x="6637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p:cNvSpPr/>
          <p:nvPr/>
        </p:nvSpPr>
        <p:spPr>
          <a:xfrm>
            <a:off x="7018020" y="2381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7399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p:cNvSpPr/>
          <p:nvPr/>
        </p:nvSpPr>
        <p:spPr>
          <a:xfrm>
            <a:off x="7216140" y="2396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p:cNvSpPr/>
          <p:nvPr/>
        </p:nvSpPr>
        <p:spPr>
          <a:xfrm>
            <a:off x="73990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77800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6827520" y="23850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7208520" y="2727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p:cNvSpPr/>
          <p:nvPr/>
        </p:nvSpPr>
        <p:spPr>
          <a:xfrm>
            <a:off x="7391400" y="24612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p:cNvSpPr/>
          <p:nvPr/>
        </p:nvSpPr>
        <p:spPr>
          <a:xfrm>
            <a:off x="6446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p:cNvSpPr/>
          <p:nvPr/>
        </p:nvSpPr>
        <p:spPr>
          <a:xfrm>
            <a:off x="6827520" y="2853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p:cNvSpPr/>
          <p:nvPr/>
        </p:nvSpPr>
        <p:spPr>
          <a:xfrm>
            <a:off x="7208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7025640" y="28689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p:cNvSpPr/>
          <p:nvPr/>
        </p:nvSpPr>
        <p:spPr>
          <a:xfrm>
            <a:off x="7406640" y="3211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p:cNvSpPr/>
          <p:nvPr/>
        </p:nvSpPr>
        <p:spPr>
          <a:xfrm>
            <a:off x="7589520" y="29451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7322820" y="1722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7703820" y="20650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miley Face 38"/>
          <p:cNvSpPr/>
          <p:nvPr/>
        </p:nvSpPr>
        <p:spPr>
          <a:xfrm>
            <a:off x="7886700" y="17983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p:cNvSpPr/>
          <p:nvPr/>
        </p:nvSpPr>
        <p:spPr>
          <a:xfrm>
            <a:off x="6941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p:cNvSpPr/>
          <p:nvPr/>
        </p:nvSpPr>
        <p:spPr>
          <a:xfrm>
            <a:off x="7322820" y="21907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miley Face 41"/>
          <p:cNvSpPr/>
          <p:nvPr/>
        </p:nvSpPr>
        <p:spPr>
          <a:xfrm>
            <a:off x="7703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miley Face 42"/>
          <p:cNvSpPr/>
          <p:nvPr/>
        </p:nvSpPr>
        <p:spPr>
          <a:xfrm>
            <a:off x="7520940" y="2205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miley Face 43"/>
          <p:cNvSpPr/>
          <p:nvPr/>
        </p:nvSpPr>
        <p:spPr>
          <a:xfrm>
            <a:off x="7901940" y="25488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miley Face 44"/>
          <p:cNvSpPr/>
          <p:nvPr/>
        </p:nvSpPr>
        <p:spPr>
          <a:xfrm>
            <a:off x="8084820" y="22821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miley Face 45"/>
          <p:cNvSpPr/>
          <p:nvPr/>
        </p:nvSpPr>
        <p:spPr>
          <a:xfrm>
            <a:off x="7475220" y="1874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miley Face 46"/>
          <p:cNvSpPr/>
          <p:nvPr/>
        </p:nvSpPr>
        <p:spPr>
          <a:xfrm>
            <a:off x="7856220" y="2217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miley Face 47"/>
          <p:cNvSpPr/>
          <p:nvPr/>
        </p:nvSpPr>
        <p:spPr>
          <a:xfrm>
            <a:off x="8039100" y="19507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miley Face 48"/>
          <p:cNvSpPr/>
          <p:nvPr/>
        </p:nvSpPr>
        <p:spPr>
          <a:xfrm>
            <a:off x="7094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miley Face 49"/>
          <p:cNvSpPr/>
          <p:nvPr/>
        </p:nvSpPr>
        <p:spPr>
          <a:xfrm>
            <a:off x="7475220" y="23431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miley Face 50"/>
          <p:cNvSpPr/>
          <p:nvPr/>
        </p:nvSpPr>
        <p:spPr>
          <a:xfrm>
            <a:off x="7856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miley Face 51"/>
          <p:cNvSpPr/>
          <p:nvPr/>
        </p:nvSpPr>
        <p:spPr>
          <a:xfrm>
            <a:off x="7673340" y="23583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miley Face 52"/>
          <p:cNvSpPr/>
          <p:nvPr/>
        </p:nvSpPr>
        <p:spPr>
          <a:xfrm>
            <a:off x="7856220" y="2777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miley Face 53"/>
          <p:cNvSpPr/>
          <p:nvPr/>
        </p:nvSpPr>
        <p:spPr>
          <a:xfrm>
            <a:off x="8237220" y="2434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7284720" y="2346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7665720" y="26898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miley Face 56"/>
          <p:cNvSpPr/>
          <p:nvPr/>
        </p:nvSpPr>
        <p:spPr>
          <a:xfrm>
            <a:off x="7848600" y="24231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miley Face 57"/>
          <p:cNvSpPr/>
          <p:nvPr/>
        </p:nvSpPr>
        <p:spPr>
          <a:xfrm>
            <a:off x="6903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72847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7665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miley Face 60"/>
          <p:cNvSpPr/>
          <p:nvPr/>
        </p:nvSpPr>
        <p:spPr>
          <a:xfrm>
            <a:off x="7482840" y="2830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miley Face 61"/>
          <p:cNvSpPr/>
          <p:nvPr/>
        </p:nvSpPr>
        <p:spPr>
          <a:xfrm>
            <a:off x="7863840" y="31737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miley Face 62"/>
          <p:cNvSpPr/>
          <p:nvPr/>
        </p:nvSpPr>
        <p:spPr>
          <a:xfrm>
            <a:off x="8046720" y="29070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Callout 63"/>
          <p:cNvSpPr/>
          <p:nvPr/>
        </p:nvSpPr>
        <p:spPr>
          <a:xfrm>
            <a:off x="4084320" y="883920"/>
            <a:ext cx="3352800" cy="1531620"/>
          </a:xfrm>
          <a:prstGeom prst="wedgeEllipseCallout">
            <a:avLst>
              <a:gd name="adj1" fmla="val 67502"/>
              <a:gd name="adj2" fmla="val 39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vote doesn’t matter. I’ll put no effort into this decision whatsoever.</a:t>
            </a:r>
            <a:endParaRPr lang="en-US" dirty="0"/>
          </a:p>
        </p:txBody>
      </p:sp>
      <p:sp>
        <p:nvSpPr>
          <p:cNvPr id="66" name="Oval Callout 65"/>
          <p:cNvSpPr/>
          <p:nvPr/>
        </p:nvSpPr>
        <p:spPr>
          <a:xfrm>
            <a:off x="3581400" y="2538800"/>
            <a:ext cx="3276600" cy="926960"/>
          </a:xfrm>
          <a:prstGeom prst="wedgeEllipseCallout">
            <a:avLst>
              <a:gd name="adj1" fmla="val 67211"/>
              <a:gd name="adj2" fmla="val -40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hope they make a good choice. I’m going golfing today.</a:t>
            </a:r>
            <a:endParaRPr lang="en-US" dirty="0"/>
          </a:p>
        </p:txBody>
      </p:sp>
      <p:sp>
        <p:nvSpPr>
          <p:cNvPr id="67" name="TextBox 66"/>
          <p:cNvSpPr txBox="1"/>
          <p:nvPr/>
        </p:nvSpPr>
        <p:spPr>
          <a:xfrm>
            <a:off x="407126" y="5943600"/>
            <a:ext cx="8584474" cy="707886"/>
          </a:xfrm>
          <a:prstGeom prst="rect">
            <a:avLst/>
          </a:prstGeom>
          <a:noFill/>
        </p:spPr>
        <p:txBody>
          <a:bodyPr wrap="square" rtlCol="0">
            <a:spAutoFit/>
          </a:bodyPr>
          <a:lstStyle/>
          <a:p>
            <a:pPr marL="342900" indent="-342900">
              <a:buFont typeface="+mj-lt"/>
              <a:buAutoNum type="arabicPeriod"/>
            </a:pPr>
            <a:r>
              <a:rPr lang="en-US" sz="2000" dirty="0" smtClean="0"/>
              <a:t>We are </a:t>
            </a:r>
            <a:r>
              <a:rPr lang="en-US" sz="2000" b="1" dirty="0" smtClean="0"/>
              <a:t>choking on information</a:t>
            </a:r>
            <a:r>
              <a:rPr lang="en-US" sz="2000" dirty="0" smtClean="0"/>
              <a:t>: too much on each plate, no reason to chew.</a:t>
            </a:r>
          </a:p>
          <a:p>
            <a:pPr marL="342900" indent="-342900">
              <a:buFont typeface="+mj-lt"/>
              <a:buAutoNum type="arabicPeriod"/>
            </a:pPr>
            <a:r>
              <a:rPr lang="en-US" sz="2000" dirty="0" smtClean="0"/>
              <a:t>Too many </a:t>
            </a:r>
            <a:r>
              <a:rPr lang="en-US" sz="2000" b="1" dirty="0" smtClean="0">
                <a:solidFill>
                  <a:srgbClr val="FF0000"/>
                </a:solidFill>
              </a:rPr>
              <a:t>info-sources</a:t>
            </a:r>
            <a:r>
              <a:rPr lang="en-US" sz="2000" dirty="0" smtClean="0"/>
              <a:t>, not enough </a:t>
            </a:r>
            <a:r>
              <a:rPr lang="en-US" sz="2000" b="1" dirty="0" smtClean="0">
                <a:solidFill>
                  <a:srgbClr val="92D050"/>
                </a:solidFill>
              </a:rPr>
              <a:t>info-aggregation</a:t>
            </a:r>
            <a:r>
              <a:rPr lang="en-US" sz="2000" dirty="0" smtClean="0"/>
              <a:t>.</a:t>
            </a:r>
          </a:p>
        </p:txBody>
      </p:sp>
      <p:sp>
        <p:nvSpPr>
          <p:cNvPr id="68" name="TextBox 67"/>
          <p:cNvSpPr txBox="1"/>
          <p:nvPr/>
        </p:nvSpPr>
        <p:spPr>
          <a:xfrm>
            <a:off x="182880" y="3896634"/>
            <a:ext cx="8046720" cy="1015663"/>
          </a:xfrm>
          <a:prstGeom prst="rect">
            <a:avLst/>
          </a:prstGeom>
          <a:noFill/>
        </p:spPr>
        <p:txBody>
          <a:bodyPr wrap="square" rtlCol="0">
            <a:spAutoFit/>
          </a:bodyPr>
          <a:lstStyle/>
          <a:p>
            <a:r>
              <a:rPr lang="en-US" sz="2000" dirty="0" smtClean="0"/>
              <a:t>		 </a:t>
            </a:r>
            <a:r>
              <a:rPr lang="en-US" sz="2000" b="1" dirty="0" smtClean="0">
                <a:solidFill>
                  <a:srgbClr val="92D050"/>
                </a:solidFill>
              </a:rPr>
              <a:t>Benefit</a:t>
            </a:r>
            <a:r>
              <a:rPr lang="en-US" sz="2000" dirty="0" smtClean="0"/>
              <a:t> if became informed.</a:t>
            </a:r>
          </a:p>
          <a:p>
            <a:r>
              <a:rPr lang="en-US" sz="2000" dirty="0" smtClean="0"/>
              <a:t>Group </a:t>
            </a:r>
            <a:r>
              <a:rPr lang="en-US" sz="2000" dirty="0"/>
              <a:t>Size </a:t>
            </a:r>
            <a:r>
              <a:rPr lang="en-US" sz="2000" dirty="0" smtClean="0"/>
              <a:t>             </a:t>
            </a:r>
            <a:r>
              <a:rPr lang="en-US" sz="2000" b="1" dirty="0" smtClean="0">
                <a:solidFill>
                  <a:srgbClr val="FF0000"/>
                </a:solidFill>
              </a:rPr>
              <a:t>Cost</a:t>
            </a:r>
            <a:r>
              <a:rPr lang="en-US" sz="2000" dirty="0" smtClean="0"/>
              <a:t> to become informed.</a:t>
            </a:r>
          </a:p>
          <a:p>
            <a:r>
              <a:rPr lang="en-US" sz="2000" dirty="0"/>
              <a:t>	</a:t>
            </a:r>
            <a:r>
              <a:rPr lang="en-US" sz="2000" dirty="0" smtClean="0"/>
              <a:t>	 Power of group (tax revenue, military strength).</a:t>
            </a:r>
          </a:p>
        </p:txBody>
      </p:sp>
      <p:sp>
        <p:nvSpPr>
          <p:cNvPr id="69" name="TextBox 68"/>
          <p:cNvSpPr txBox="1"/>
          <p:nvPr/>
        </p:nvSpPr>
        <p:spPr>
          <a:xfrm>
            <a:off x="5802630" y="5141695"/>
            <a:ext cx="2827020" cy="400110"/>
          </a:xfrm>
          <a:prstGeom prst="rect">
            <a:avLst/>
          </a:prstGeom>
          <a:noFill/>
        </p:spPr>
        <p:txBody>
          <a:bodyPr wrap="square" rtlCol="0">
            <a:spAutoFit/>
          </a:bodyPr>
          <a:lstStyle/>
          <a:p>
            <a:r>
              <a:rPr lang="en-US" sz="2000" dirty="0" smtClean="0"/>
              <a:t>Temptation to Corruption</a:t>
            </a:r>
          </a:p>
        </p:txBody>
      </p:sp>
      <p:cxnSp>
        <p:nvCxnSpPr>
          <p:cNvPr id="71" name="Straight Arrow Connector 70"/>
          <p:cNvCxnSpPr/>
          <p:nvPr/>
        </p:nvCxnSpPr>
        <p:spPr>
          <a:xfrm flipV="1">
            <a:off x="1447800" y="3949405"/>
            <a:ext cx="0" cy="71186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113293" y="3886200"/>
            <a:ext cx="0" cy="47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917621" y="4438631"/>
            <a:ext cx="55680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8" name="Right Arrow 77"/>
          <p:cNvSpPr/>
          <p:nvPr/>
        </p:nvSpPr>
        <p:spPr>
          <a:xfrm>
            <a:off x="1529443" y="4215989"/>
            <a:ext cx="604157"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p:nvPr/>
        </p:nvCxnSpPr>
        <p:spPr>
          <a:xfrm flipV="1">
            <a:off x="7094220" y="4489973"/>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1" name="Right Arrow 80"/>
          <p:cNvSpPr/>
          <p:nvPr/>
        </p:nvSpPr>
        <p:spPr>
          <a:xfrm rot="1316651">
            <a:off x="4968284" y="4873472"/>
            <a:ext cx="898230"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V="1">
            <a:off x="8534400" y="5064697"/>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58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 y="76200"/>
            <a:ext cx="8830585" cy="838200"/>
          </a:xfrm>
        </p:spPr>
        <p:txBody>
          <a:bodyPr>
            <a:noAutofit/>
          </a:bodyPr>
          <a:lstStyle/>
          <a:p>
            <a:r>
              <a:rPr lang="en-US" dirty="0" smtClean="0"/>
              <a:t>Rot From Above: Who controls what?</a:t>
            </a:r>
            <a:endParaRPr lang="en-US" dirty="0"/>
          </a:p>
        </p:txBody>
      </p:sp>
      <p:sp>
        <p:nvSpPr>
          <p:cNvPr id="4" name="Isosceles Triangle 3"/>
          <p:cNvSpPr/>
          <p:nvPr/>
        </p:nvSpPr>
        <p:spPr>
          <a:xfrm>
            <a:off x="2286000" y="1592826"/>
            <a:ext cx="3962400" cy="4191000"/>
          </a:xfrm>
          <a:prstGeom prst="triangle">
            <a:avLst>
              <a:gd name="adj" fmla="val 49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412282" y="3097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Smiley Face 5"/>
          <p:cNvSpPr/>
          <p:nvPr/>
        </p:nvSpPr>
        <p:spPr>
          <a:xfrm>
            <a:off x="564682" y="3249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miley Face 6"/>
          <p:cNvSpPr/>
          <p:nvPr/>
        </p:nvSpPr>
        <p:spPr>
          <a:xfrm>
            <a:off x="717082" y="3402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Smiley Face 7"/>
          <p:cNvSpPr/>
          <p:nvPr/>
        </p:nvSpPr>
        <p:spPr>
          <a:xfrm>
            <a:off x="869482" y="3554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Smiley Face 8"/>
          <p:cNvSpPr/>
          <p:nvPr/>
        </p:nvSpPr>
        <p:spPr>
          <a:xfrm>
            <a:off x="1021882" y="3707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Smiley Face 9"/>
          <p:cNvSpPr/>
          <p:nvPr/>
        </p:nvSpPr>
        <p:spPr>
          <a:xfrm>
            <a:off x="1174282" y="3859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Smiley Face 10"/>
          <p:cNvSpPr/>
          <p:nvPr/>
        </p:nvSpPr>
        <p:spPr>
          <a:xfrm>
            <a:off x="1326682" y="4011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Smiley Face 11"/>
          <p:cNvSpPr/>
          <p:nvPr/>
        </p:nvSpPr>
        <p:spPr>
          <a:xfrm>
            <a:off x="1479082" y="4164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miley Face 12"/>
          <p:cNvSpPr/>
          <p:nvPr/>
        </p:nvSpPr>
        <p:spPr>
          <a:xfrm>
            <a:off x="1434164" y="3059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Smiley Face 34"/>
          <p:cNvSpPr/>
          <p:nvPr/>
        </p:nvSpPr>
        <p:spPr>
          <a:xfrm>
            <a:off x="412282" y="3364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Smiley Face 35"/>
          <p:cNvSpPr/>
          <p:nvPr/>
        </p:nvSpPr>
        <p:spPr>
          <a:xfrm>
            <a:off x="564682" y="35166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Smiley Face 36"/>
          <p:cNvSpPr/>
          <p:nvPr/>
        </p:nvSpPr>
        <p:spPr>
          <a:xfrm>
            <a:off x="717082" y="36690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Smiley Face 37"/>
          <p:cNvSpPr/>
          <p:nvPr/>
        </p:nvSpPr>
        <p:spPr>
          <a:xfrm>
            <a:off x="869482" y="3821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Smiley Face 38"/>
          <p:cNvSpPr/>
          <p:nvPr/>
        </p:nvSpPr>
        <p:spPr>
          <a:xfrm>
            <a:off x="1021882" y="39738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Smiley Face 39"/>
          <p:cNvSpPr/>
          <p:nvPr/>
        </p:nvSpPr>
        <p:spPr>
          <a:xfrm>
            <a:off x="1174282" y="4126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Smiley Face 40"/>
          <p:cNvSpPr/>
          <p:nvPr/>
        </p:nvSpPr>
        <p:spPr>
          <a:xfrm>
            <a:off x="1129364" y="3021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Smiley Face 41"/>
          <p:cNvSpPr/>
          <p:nvPr/>
        </p:nvSpPr>
        <p:spPr>
          <a:xfrm>
            <a:off x="1281764" y="3173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Smiley Face 42"/>
          <p:cNvSpPr/>
          <p:nvPr/>
        </p:nvSpPr>
        <p:spPr>
          <a:xfrm>
            <a:off x="1434164" y="3326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Smiley Face 43"/>
          <p:cNvSpPr/>
          <p:nvPr/>
        </p:nvSpPr>
        <p:spPr>
          <a:xfrm>
            <a:off x="25988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Smiley Face 44"/>
          <p:cNvSpPr/>
          <p:nvPr/>
        </p:nvSpPr>
        <p:spPr>
          <a:xfrm>
            <a:off x="41228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Smiley Face 45"/>
          <p:cNvSpPr/>
          <p:nvPr/>
        </p:nvSpPr>
        <p:spPr>
          <a:xfrm>
            <a:off x="56468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Smiley Face 46"/>
          <p:cNvSpPr/>
          <p:nvPr/>
        </p:nvSpPr>
        <p:spPr>
          <a:xfrm>
            <a:off x="71708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Smiley Face 47"/>
          <p:cNvSpPr/>
          <p:nvPr/>
        </p:nvSpPr>
        <p:spPr>
          <a:xfrm>
            <a:off x="67216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Smiley Face 48"/>
          <p:cNvSpPr/>
          <p:nvPr/>
        </p:nvSpPr>
        <p:spPr>
          <a:xfrm>
            <a:off x="82456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Smiley Face 49"/>
          <p:cNvSpPr/>
          <p:nvPr/>
        </p:nvSpPr>
        <p:spPr>
          <a:xfrm>
            <a:off x="97696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Smiley Face 50"/>
          <p:cNvSpPr/>
          <p:nvPr/>
        </p:nvSpPr>
        <p:spPr>
          <a:xfrm>
            <a:off x="112936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Smiley Face 51"/>
          <p:cNvSpPr/>
          <p:nvPr/>
        </p:nvSpPr>
        <p:spPr>
          <a:xfrm>
            <a:off x="128176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Smiley Face 52"/>
          <p:cNvSpPr/>
          <p:nvPr/>
        </p:nvSpPr>
        <p:spPr>
          <a:xfrm>
            <a:off x="50372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Smiley Face 53"/>
          <p:cNvSpPr/>
          <p:nvPr/>
        </p:nvSpPr>
        <p:spPr>
          <a:xfrm>
            <a:off x="65612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Smiley Face 54"/>
          <p:cNvSpPr/>
          <p:nvPr/>
        </p:nvSpPr>
        <p:spPr>
          <a:xfrm>
            <a:off x="80852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Smiley Face 55"/>
          <p:cNvSpPr/>
          <p:nvPr/>
        </p:nvSpPr>
        <p:spPr>
          <a:xfrm>
            <a:off x="96092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Smiley Face 56"/>
          <p:cNvSpPr/>
          <p:nvPr/>
        </p:nvSpPr>
        <p:spPr>
          <a:xfrm>
            <a:off x="91600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Smiley Face 57"/>
          <p:cNvSpPr/>
          <p:nvPr/>
        </p:nvSpPr>
        <p:spPr>
          <a:xfrm>
            <a:off x="106840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Smiley Face 58"/>
          <p:cNvSpPr/>
          <p:nvPr/>
        </p:nvSpPr>
        <p:spPr>
          <a:xfrm>
            <a:off x="122080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Smiley Face 59"/>
          <p:cNvSpPr/>
          <p:nvPr/>
        </p:nvSpPr>
        <p:spPr>
          <a:xfrm>
            <a:off x="137320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Smiley Face 60"/>
          <p:cNvSpPr/>
          <p:nvPr/>
        </p:nvSpPr>
        <p:spPr>
          <a:xfrm>
            <a:off x="152560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Smiley Face 61"/>
          <p:cNvSpPr/>
          <p:nvPr/>
        </p:nvSpPr>
        <p:spPr>
          <a:xfrm>
            <a:off x="4114800" y="1142043"/>
            <a:ext cx="304800" cy="304800"/>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TextBox 62"/>
          <p:cNvSpPr txBox="1"/>
          <p:nvPr/>
        </p:nvSpPr>
        <p:spPr>
          <a:xfrm>
            <a:off x="4572000" y="1147294"/>
            <a:ext cx="4265804" cy="369332"/>
          </a:xfrm>
          <a:prstGeom prst="rect">
            <a:avLst/>
          </a:prstGeom>
          <a:noFill/>
        </p:spPr>
        <p:txBody>
          <a:bodyPr wrap="square" rtlCol="0">
            <a:spAutoFit/>
          </a:bodyPr>
          <a:lstStyle/>
          <a:p>
            <a:r>
              <a:rPr lang="en-US" dirty="0" smtClean="0"/>
              <a:t>CEO / President / Senator / Editor-in-Chief </a:t>
            </a:r>
            <a:endParaRPr lang="en-US" dirty="0"/>
          </a:p>
        </p:txBody>
      </p:sp>
      <p:sp>
        <p:nvSpPr>
          <p:cNvPr id="64" name="Right Arrow 63"/>
          <p:cNvSpPr/>
          <p:nvPr/>
        </p:nvSpPr>
        <p:spPr>
          <a:xfrm rot="19689432">
            <a:off x="1472722" y="1638603"/>
            <a:ext cx="2720893" cy="1131131"/>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smtClean="0"/>
              <a:t>Group Opinion</a:t>
            </a:r>
            <a:endParaRPr lang="en-US" sz="2800" dirty="0"/>
          </a:p>
        </p:txBody>
      </p:sp>
      <p:cxnSp>
        <p:nvCxnSpPr>
          <p:cNvPr id="66" name="Straight Connector 65"/>
          <p:cNvCxnSpPr/>
          <p:nvPr/>
        </p:nvCxnSpPr>
        <p:spPr>
          <a:xfrm flipH="1" flipV="1">
            <a:off x="1068404" y="1931524"/>
            <a:ext cx="988996" cy="45761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3655" y="1269660"/>
            <a:ext cx="1516749" cy="646331"/>
          </a:xfrm>
          <a:prstGeom prst="rect">
            <a:avLst/>
          </a:prstGeom>
          <a:noFill/>
        </p:spPr>
        <p:txBody>
          <a:bodyPr wrap="square" rtlCol="0">
            <a:spAutoFit/>
          </a:bodyPr>
          <a:lstStyle/>
          <a:p>
            <a:r>
              <a:rPr lang="en-US" dirty="0" smtClean="0"/>
              <a:t>Informed or otherwise…</a:t>
            </a:r>
            <a:endParaRPr lang="en-US" dirty="0"/>
          </a:p>
        </p:txBody>
      </p:sp>
      <p:sp>
        <p:nvSpPr>
          <p:cNvPr id="69" name="TextBox 68"/>
          <p:cNvSpPr txBox="1"/>
          <p:nvPr/>
        </p:nvSpPr>
        <p:spPr>
          <a:xfrm>
            <a:off x="161015" y="4512489"/>
            <a:ext cx="2124985" cy="646331"/>
          </a:xfrm>
          <a:prstGeom prst="rect">
            <a:avLst/>
          </a:prstGeom>
          <a:noFill/>
        </p:spPr>
        <p:txBody>
          <a:bodyPr wrap="square" rtlCol="0">
            <a:spAutoFit/>
          </a:bodyPr>
          <a:lstStyle/>
          <a:p>
            <a:r>
              <a:rPr lang="en-US" dirty="0" smtClean="0"/>
              <a:t>Shareholders /</a:t>
            </a:r>
          </a:p>
          <a:p>
            <a:r>
              <a:rPr lang="en-US" dirty="0" smtClean="0"/>
              <a:t>Voters / Colleagues</a:t>
            </a:r>
            <a:endParaRPr lang="en-US" dirty="0"/>
          </a:p>
        </p:txBody>
      </p:sp>
      <p:sp>
        <p:nvSpPr>
          <p:cNvPr id="70" name="Smiley Face 69"/>
          <p:cNvSpPr/>
          <p:nvPr/>
        </p:nvSpPr>
        <p:spPr>
          <a:xfrm>
            <a:off x="35814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Smiley Face 71"/>
          <p:cNvSpPr/>
          <p:nvPr/>
        </p:nvSpPr>
        <p:spPr>
          <a:xfrm>
            <a:off x="3886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Smiley Face 72"/>
          <p:cNvSpPr/>
          <p:nvPr/>
        </p:nvSpPr>
        <p:spPr>
          <a:xfrm>
            <a:off x="4267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Smiley Face 73"/>
          <p:cNvSpPr/>
          <p:nvPr/>
        </p:nvSpPr>
        <p:spPr>
          <a:xfrm>
            <a:off x="45720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5" name="TextBox 74"/>
          <p:cNvSpPr txBox="1"/>
          <p:nvPr/>
        </p:nvSpPr>
        <p:spPr>
          <a:xfrm>
            <a:off x="5093368" y="2416495"/>
            <a:ext cx="2679032" cy="646331"/>
          </a:xfrm>
          <a:prstGeom prst="rect">
            <a:avLst/>
          </a:prstGeom>
          <a:noFill/>
        </p:spPr>
        <p:txBody>
          <a:bodyPr wrap="square" rtlCol="0">
            <a:spAutoFit/>
          </a:bodyPr>
          <a:lstStyle/>
          <a:p>
            <a:r>
              <a:rPr lang="en-US" dirty="0" smtClean="0"/>
              <a:t>C-Suite / Cabinet /</a:t>
            </a:r>
          </a:p>
          <a:p>
            <a:r>
              <a:rPr lang="en-US" dirty="0" smtClean="0"/>
              <a:t>Coordinators / Reviewers </a:t>
            </a:r>
            <a:endParaRPr lang="en-US" dirty="0"/>
          </a:p>
        </p:txBody>
      </p:sp>
      <p:sp>
        <p:nvSpPr>
          <p:cNvPr id="76" name="Smiley Face 75"/>
          <p:cNvSpPr/>
          <p:nvPr/>
        </p:nvSpPr>
        <p:spPr>
          <a:xfrm>
            <a:off x="31025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Smiley Face 76"/>
          <p:cNvSpPr/>
          <p:nvPr/>
        </p:nvSpPr>
        <p:spPr>
          <a:xfrm>
            <a:off x="3407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Smiley Face 77"/>
          <p:cNvSpPr/>
          <p:nvPr/>
        </p:nvSpPr>
        <p:spPr>
          <a:xfrm>
            <a:off x="3788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Smiley Face 78"/>
          <p:cNvSpPr/>
          <p:nvPr/>
        </p:nvSpPr>
        <p:spPr>
          <a:xfrm>
            <a:off x="40931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Smiley Face 80"/>
          <p:cNvSpPr/>
          <p:nvPr/>
        </p:nvSpPr>
        <p:spPr>
          <a:xfrm>
            <a:off x="4407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Smiley Face 81"/>
          <p:cNvSpPr/>
          <p:nvPr/>
        </p:nvSpPr>
        <p:spPr>
          <a:xfrm>
            <a:off x="4788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Smiley Face 82"/>
          <p:cNvSpPr/>
          <p:nvPr/>
        </p:nvSpPr>
        <p:spPr>
          <a:xfrm>
            <a:off x="50933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TextBox 83"/>
          <p:cNvSpPr txBox="1"/>
          <p:nvPr/>
        </p:nvSpPr>
        <p:spPr>
          <a:xfrm>
            <a:off x="5666020" y="3556971"/>
            <a:ext cx="2408722" cy="646331"/>
          </a:xfrm>
          <a:prstGeom prst="rect">
            <a:avLst/>
          </a:prstGeom>
          <a:noFill/>
        </p:spPr>
        <p:txBody>
          <a:bodyPr wrap="square" rtlCol="0">
            <a:spAutoFit/>
          </a:bodyPr>
          <a:lstStyle/>
          <a:p>
            <a:r>
              <a:rPr lang="en-US" dirty="0" smtClean="0"/>
              <a:t>Managers / Directors /</a:t>
            </a:r>
          </a:p>
          <a:p>
            <a:r>
              <a:rPr lang="en-US" dirty="0" smtClean="0"/>
              <a:t>Aides / Researchers</a:t>
            </a:r>
            <a:endParaRPr lang="en-US" dirty="0"/>
          </a:p>
        </p:txBody>
      </p:sp>
      <p:sp>
        <p:nvSpPr>
          <p:cNvPr id="85" name="TextBox 84"/>
          <p:cNvSpPr txBox="1"/>
          <p:nvPr/>
        </p:nvSpPr>
        <p:spPr>
          <a:xfrm>
            <a:off x="6248400" y="4835654"/>
            <a:ext cx="2408722" cy="646331"/>
          </a:xfrm>
          <a:prstGeom prst="rect">
            <a:avLst/>
          </a:prstGeom>
          <a:noFill/>
        </p:spPr>
        <p:txBody>
          <a:bodyPr wrap="square" rtlCol="0">
            <a:spAutoFit/>
          </a:bodyPr>
          <a:lstStyle/>
          <a:p>
            <a:r>
              <a:rPr lang="en-US" dirty="0" smtClean="0"/>
              <a:t>Staff / Research Assistants</a:t>
            </a:r>
            <a:endParaRPr lang="en-US" dirty="0"/>
          </a:p>
        </p:txBody>
      </p:sp>
      <p:sp>
        <p:nvSpPr>
          <p:cNvPr id="88" name="Smiley Face 87"/>
          <p:cNvSpPr/>
          <p:nvPr/>
        </p:nvSpPr>
        <p:spPr>
          <a:xfrm>
            <a:off x="27854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Smiley Face 88"/>
          <p:cNvSpPr/>
          <p:nvPr/>
        </p:nvSpPr>
        <p:spPr>
          <a:xfrm>
            <a:off x="30902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Smiley Face 89"/>
          <p:cNvSpPr/>
          <p:nvPr/>
        </p:nvSpPr>
        <p:spPr>
          <a:xfrm>
            <a:off x="3404677"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Smiley Face 106"/>
          <p:cNvSpPr/>
          <p:nvPr/>
        </p:nvSpPr>
        <p:spPr>
          <a:xfrm>
            <a:off x="29378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Smiley Face 107"/>
          <p:cNvSpPr/>
          <p:nvPr/>
        </p:nvSpPr>
        <p:spPr>
          <a:xfrm>
            <a:off x="32426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Smiley Face 108"/>
          <p:cNvSpPr/>
          <p:nvPr/>
        </p:nvSpPr>
        <p:spPr>
          <a:xfrm>
            <a:off x="3557077"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Smiley Face 109"/>
          <p:cNvSpPr/>
          <p:nvPr/>
        </p:nvSpPr>
        <p:spPr>
          <a:xfrm>
            <a:off x="30902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Smiley Face 110"/>
          <p:cNvSpPr/>
          <p:nvPr/>
        </p:nvSpPr>
        <p:spPr>
          <a:xfrm>
            <a:off x="33950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Smiley Face 111"/>
          <p:cNvSpPr/>
          <p:nvPr/>
        </p:nvSpPr>
        <p:spPr>
          <a:xfrm>
            <a:off x="3709477"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Smiley Face 112"/>
          <p:cNvSpPr/>
          <p:nvPr/>
        </p:nvSpPr>
        <p:spPr>
          <a:xfrm>
            <a:off x="32426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Smiley Face 113"/>
          <p:cNvSpPr/>
          <p:nvPr/>
        </p:nvSpPr>
        <p:spPr>
          <a:xfrm>
            <a:off x="35474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Smiley Face 114"/>
          <p:cNvSpPr/>
          <p:nvPr/>
        </p:nvSpPr>
        <p:spPr>
          <a:xfrm>
            <a:off x="3861877"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Smiley Face 115"/>
          <p:cNvSpPr/>
          <p:nvPr/>
        </p:nvSpPr>
        <p:spPr>
          <a:xfrm>
            <a:off x="40073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Smiley Face 116"/>
          <p:cNvSpPr/>
          <p:nvPr/>
        </p:nvSpPr>
        <p:spPr>
          <a:xfrm>
            <a:off x="43121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Smiley Face 117"/>
          <p:cNvSpPr/>
          <p:nvPr/>
        </p:nvSpPr>
        <p:spPr>
          <a:xfrm>
            <a:off x="4626593"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Smiley Face 118"/>
          <p:cNvSpPr/>
          <p:nvPr/>
        </p:nvSpPr>
        <p:spPr>
          <a:xfrm>
            <a:off x="41597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Smiley Face 119"/>
          <p:cNvSpPr/>
          <p:nvPr/>
        </p:nvSpPr>
        <p:spPr>
          <a:xfrm>
            <a:off x="44645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Smiley Face 120"/>
          <p:cNvSpPr/>
          <p:nvPr/>
        </p:nvSpPr>
        <p:spPr>
          <a:xfrm>
            <a:off x="4778993"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Smiley Face 121"/>
          <p:cNvSpPr/>
          <p:nvPr/>
        </p:nvSpPr>
        <p:spPr>
          <a:xfrm>
            <a:off x="43121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3" name="Smiley Face 122"/>
          <p:cNvSpPr/>
          <p:nvPr/>
        </p:nvSpPr>
        <p:spPr>
          <a:xfrm>
            <a:off x="46169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Smiley Face 123"/>
          <p:cNvSpPr/>
          <p:nvPr/>
        </p:nvSpPr>
        <p:spPr>
          <a:xfrm>
            <a:off x="4931393"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Smiley Face 124"/>
          <p:cNvSpPr/>
          <p:nvPr/>
        </p:nvSpPr>
        <p:spPr>
          <a:xfrm>
            <a:off x="44645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Smiley Face 125"/>
          <p:cNvSpPr/>
          <p:nvPr/>
        </p:nvSpPr>
        <p:spPr>
          <a:xfrm>
            <a:off x="47693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7" name="Smiley Face 126"/>
          <p:cNvSpPr/>
          <p:nvPr/>
        </p:nvSpPr>
        <p:spPr>
          <a:xfrm>
            <a:off x="5083793"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Smiley Face 127"/>
          <p:cNvSpPr/>
          <p:nvPr/>
        </p:nvSpPr>
        <p:spPr>
          <a:xfrm>
            <a:off x="33676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Smiley Face 128"/>
          <p:cNvSpPr/>
          <p:nvPr/>
        </p:nvSpPr>
        <p:spPr>
          <a:xfrm>
            <a:off x="36724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Smiley Face 129"/>
          <p:cNvSpPr/>
          <p:nvPr/>
        </p:nvSpPr>
        <p:spPr>
          <a:xfrm>
            <a:off x="3986904"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1" name="Smiley Face 130"/>
          <p:cNvSpPr/>
          <p:nvPr/>
        </p:nvSpPr>
        <p:spPr>
          <a:xfrm>
            <a:off x="35200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Smiley Face 131"/>
          <p:cNvSpPr/>
          <p:nvPr/>
        </p:nvSpPr>
        <p:spPr>
          <a:xfrm>
            <a:off x="38248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Smiley Face 132"/>
          <p:cNvSpPr/>
          <p:nvPr/>
        </p:nvSpPr>
        <p:spPr>
          <a:xfrm>
            <a:off x="4139304"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Smiley Face 133"/>
          <p:cNvSpPr/>
          <p:nvPr/>
        </p:nvSpPr>
        <p:spPr>
          <a:xfrm>
            <a:off x="36724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5" name="Smiley Face 134"/>
          <p:cNvSpPr/>
          <p:nvPr/>
        </p:nvSpPr>
        <p:spPr>
          <a:xfrm>
            <a:off x="39772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Smiley Face 135"/>
          <p:cNvSpPr/>
          <p:nvPr/>
        </p:nvSpPr>
        <p:spPr>
          <a:xfrm>
            <a:off x="4291704"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Smiley Face 136"/>
          <p:cNvSpPr/>
          <p:nvPr/>
        </p:nvSpPr>
        <p:spPr>
          <a:xfrm>
            <a:off x="38248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Smiley Face 137"/>
          <p:cNvSpPr/>
          <p:nvPr/>
        </p:nvSpPr>
        <p:spPr>
          <a:xfrm>
            <a:off x="41296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4444104"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0" name="Smiley Face 139"/>
          <p:cNvSpPr/>
          <p:nvPr/>
        </p:nvSpPr>
        <p:spPr>
          <a:xfrm>
            <a:off x="45895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1" name="Smiley Face 140"/>
          <p:cNvSpPr/>
          <p:nvPr/>
        </p:nvSpPr>
        <p:spPr>
          <a:xfrm>
            <a:off x="48943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2" name="Smiley Face 141"/>
          <p:cNvSpPr/>
          <p:nvPr/>
        </p:nvSpPr>
        <p:spPr>
          <a:xfrm>
            <a:off x="5208820"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3" name="Smiley Face 142"/>
          <p:cNvSpPr/>
          <p:nvPr/>
        </p:nvSpPr>
        <p:spPr>
          <a:xfrm>
            <a:off x="47419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Smiley Face 143"/>
          <p:cNvSpPr/>
          <p:nvPr/>
        </p:nvSpPr>
        <p:spPr>
          <a:xfrm>
            <a:off x="50467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5" name="Smiley Face 144"/>
          <p:cNvSpPr/>
          <p:nvPr/>
        </p:nvSpPr>
        <p:spPr>
          <a:xfrm>
            <a:off x="5361220"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6" name="Smiley Face 145"/>
          <p:cNvSpPr/>
          <p:nvPr/>
        </p:nvSpPr>
        <p:spPr>
          <a:xfrm>
            <a:off x="48943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7" name="Smiley Face 146"/>
          <p:cNvSpPr/>
          <p:nvPr/>
        </p:nvSpPr>
        <p:spPr>
          <a:xfrm>
            <a:off x="51991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Smiley Face 147"/>
          <p:cNvSpPr/>
          <p:nvPr/>
        </p:nvSpPr>
        <p:spPr>
          <a:xfrm>
            <a:off x="5513620"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9" name="Smiley Face 148"/>
          <p:cNvSpPr/>
          <p:nvPr/>
        </p:nvSpPr>
        <p:spPr>
          <a:xfrm>
            <a:off x="50467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0" name="Smiley Face 149"/>
          <p:cNvSpPr/>
          <p:nvPr/>
        </p:nvSpPr>
        <p:spPr>
          <a:xfrm>
            <a:off x="53515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1" name="Smiley Face 150"/>
          <p:cNvSpPr/>
          <p:nvPr/>
        </p:nvSpPr>
        <p:spPr>
          <a:xfrm>
            <a:off x="5666020"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2" name="Down Arrow 151"/>
          <p:cNvSpPr/>
          <p:nvPr/>
        </p:nvSpPr>
        <p:spPr>
          <a:xfrm>
            <a:off x="4093143" y="1931231"/>
            <a:ext cx="304800" cy="4579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3" name="Down Arrow 152"/>
          <p:cNvSpPr/>
          <p:nvPr/>
        </p:nvSpPr>
        <p:spPr>
          <a:xfrm>
            <a:off x="4043763" y="2868620"/>
            <a:ext cx="375837" cy="83855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Down Arrow 153"/>
          <p:cNvSpPr/>
          <p:nvPr/>
        </p:nvSpPr>
        <p:spPr>
          <a:xfrm>
            <a:off x="4008245" y="4135694"/>
            <a:ext cx="411355" cy="809932"/>
          </a:xfrm>
          <a:prstGeom prst="downArrow">
            <a:avLst/>
          </a:prstGeom>
          <a:solidFill>
            <a:srgbClr val="FFFF00"/>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Down Arrow 154"/>
          <p:cNvSpPr/>
          <p:nvPr/>
        </p:nvSpPr>
        <p:spPr>
          <a:xfrm>
            <a:off x="2937852" y="5867400"/>
            <a:ext cx="27185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3352800" y="6019800"/>
            <a:ext cx="196989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Result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7" name="TextBox 156"/>
          <p:cNvSpPr txBox="1"/>
          <p:nvPr/>
        </p:nvSpPr>
        <p:spPr>
          <a:xfrm>
            <a:off x="5521240" y="6158299"/>
            <a:ext cx="3020780" cy="646331"/>
          </a:xfrm>
          <a:prstGeom prst="rect">
            <a:avLst/>
          </a:prstGeom>
          <a:noFill/>
        </p:spPr>
        <p:txBody>
          <a:bodyPr wrap="square" rtlCol="0">
            <a:spAutoFit/>
          </a:bodyPr>
          <a:lstStyle/>
          <a:p>
            <a:r>
              <a:rPr lang="en-US" dirty="0" smtClean="0"/>
              <a:t>Satisfaction of:</a:t>
            </a:r>
            <a:br>
              <a:rPr lang="en-US" dirty="0" smtClean="0"/>
            </a:br>
            <a:r>
              <a:rPr lang="en-US" dirty="0" smtClean="0"/>
              <a:t>Customers / Citizens / Readers</a:t>
            </a:r>
            <a:endParaRPr lang="en-US" dirty="0"/>
          </a:p>
        </p:txBody>
      </p:sp>
      <p:sp>
        <p:nvSpPr>
          <p:cNvPr id="159" name="Oval 158"/>
          <p:cNvSpPr/>
          <p:nvPr/>
        </p:nvSpPr>
        <p:spPr>
          <a:xfrm>
            <a:off x="253465" y="1147294"/>
            <a:ext cx="1479082" cy="9101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49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957" y="76200"/>
            <a:ext cx="5638800" cy="914400"/>
          </a:xfrm>
        </p:spPr>
        <p:txBody>
          <a:bodyPr>
            <a:normAutofit fontScale="90000"/>
          </a:bodyPr>
          <a:lstStyle/>
          <a:p>
            <a:r>
              <a:rPr lang="en-US" dirty="0" smtClean="0"/>
              <a:t>Ownership and Control: The Weakest Link</a:t>
            </a:r>
            <a:endParaRPr lang="en-US" dirty="0"/>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124200"/>
            <a:ext cx="423793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19200"/>
            <a:ext cx="1095951"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1623208"/>
            <a:ext cx="1317625" cy="4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Rounded Rectangle 108"/>
          <p:cNvSpPr/>
          <p:nvPr/>
        </p:nvSpPr>
        <p:spPr>
          <a:xfrm>
            <a:off x="76200" y="2743200"/>
            <a:ext cx="8153400"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419600" y="3454569"/>
            <a:ext cx="3200400" cy="1938992"/>
          </a:xfrm>
          <a:prstGeom prst="rect">
            <a:avLst/>
          </a:prstGeom>
          <a:noFill/>
        </p:spPr>
        <p:txBody>
          <a:bodyPr wrap="square" rtlCol="0">
            <a:spAutoFit/>
          </a:bodyPr>
          <a:lstStyle/>
          <a:p>
            <a:r>
              <a:rPr lang="en-US" sz="2400" dirty="0" smtClean="0"/>
              <a:t>Can easily…</a:t>
            </a:r>
          </a:p>
          <a:p>
            <a:r>
              <a:rPr lang="en-US" sz="2400" dirty="0" smtClean="0"/>
              <a:t>…make requests.</a:t>
            </a:r>
          </a:p>
          <a:p>
            <a:r>
              <a:rPr lang="en-US" sz="2400" dirty="0" smtClean="0"/>
              <a:t>…observe work/results.</a:t>
            </a:r>
          </a:p>
          <a:p>
            <a:r>
              <a:rPr lang="en-US" sz="2400" dirty="0" smtClean="0"/>
              <a:t>…fire insubordinates.</a:t>
            </a:r>
          </a:p>
          <a:p>
            <a:endParaRPr lang="en-US" sz="2400" dirty="0"/>
          </a:p>
        </p:txBody>
      </p:sp>
      <p:sp>
        <p:nvSpPr>
          <p:cNvPr id="119" name="Right Arrow 118"/>
          <p:cNvSpPr/>
          <p:nvPr/>
        </p:nvSpPr>
        <p:spPr>
          <a:xfrm rot="5400000">
            <a:off x="1309973" y="2463559"/>
            <a:ext cx="762001" cy="406883"/>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p>
        </p:txBody>
      </p:sp>
      <p:sp>
        <p:nvSpPr>
          <p:cNvPr id="120" name="Rounded Rectangle 119"/>
          <p:cNvSpPr/>
          <p:nvPr/>
        </p:nvSpPr>
        <p:spPr>
          <a:xfrm>
            <a:off x="76200" y="1143000"/>
            <a:ext cx="81534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3810000" y="1219200"/>
            <a:ext cx="4267200" cy="1600438"/>
          </a:xfrm>
          <a:prstGeom prst="rect">
            <a:avLst/>
          </a:prstGeom>
          <a:noFill/>
        </p:spPr>
        <p:txBody>
          <a:bodyPr wrap="square" rtlCol="0">
            <a:spAutoFit/>
          </a:bodyPr>
          <a:lstStyle/>
          <a:p>
            <a:pPr marL="457200" indent="-457200">
              <a:buFont typeface="+mj-lt"/>
              <a:buAutoNum type="arabicPeriod"/>
            </a:pPr>
            <a:r>
              <a:rPr lang="en-US" sz="1400" dirty="0" smtClean="0"/>
              <a:t>How to we </a:t>
            </a:r>
            <a:r>
              <a:rPr lang="en-US" sz="1400" b="1" u="sng" dirty="0" smtClean="0"/>
              <a:t>combine</a:t>
            </a:r>
            <a:r>
              <a:rPr lang="en-US" sz="1400" dirty="0" smtClean="0"/>
              <a:t> the many preferences of this group into one request?</a:t>
            </a:r>
          </a:p>
          <a:p>
            <a:pPr marL="457200" indent="-457200">
              <a:buFont typeface="+mj-lt"/>
              <a:buAutoNum type="arabicPeriod"/>
            </a:pPr>
            <a:r>
              <a:rPr lang="en-US" sz="1400" dirty="0" smtClean="0"/>
              <a:t>Do we each have to </a:t>
            </a:r>
            <a:r>
              <a:rPr lang="en-US" sz="1400" b="1" u="sng" dirty="0" smtClean="0"/>
              <a:t>monitor</a:t>
            </a:r>
            <a:r>
              <a:rPr lang="en-US" sz="1400" dirty="0" smtClean="0"/>
              <a:t> the leader’s work? If not, who do we trust (and why)?</a:t>
            </a:r>
          </a:p>
          <a:p>
            <a:pPr marL="457200" indent="-457200">
              <a:buFont typeface="+mj-lt"/>
              <a:buAutoNum type="arabicPeriod"/>
            </a:pPr>
            <a:r>
              <a:rPr lang="en-US" sz="1400" dirty="0" smtClean="0"/>
              <a:t>If I don’t like this leader, how do I find out if others agree? How do we </a:t>
            </a:r>
            <a:r>
              <a:rPr lang="en-US" sz="1400" b="1" u="sng" dirty="0" smtClean="0"/>
              <a:t>fire the leader</a:t>
            </a:r>
            <a:r>
              <a:rPr lang="en-US" sz="1400" dirty="0" smtClean="0"/>
              <a:t>?</a:t>
            </a:r>
          </a:p>
          <a:p>
            <a:endParaRPr lang="en-US" sz="1400" dirty="0"/>
          </a:p>
        </p:txBody>
      </p:sp>
      <p:sp>
        <p:nvSpPr>
          <p:cNvPr id="114" name="Rectangle 113"/>
          <p:cNvSpPr/>
          <p:nvPr/>
        </p:nvSpPr>
        <p:spPr>
          <a:xfrm>
            <a:off x="7838835" y="1743670"/>
            <a:ext cx="13051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Bad</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4" name="Rectangle 123"/>
          <p:cNvSpPr/>
          <p:nvPr/>
        </p:nvSpPr>
        <p:spPr>
          <a:xfrm>
            <a:off x="7425494" y="5105400"/>
            <a:ext cx="17668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rgbClr val="92D050"/>
                </a:solidFill>
                <a:effectLst>
                  <a:outerShdw blurRad="76200" dist="50800" dir="5400000" algn="tl" rotWithShape="0">
                    <a:srgbClr val="000000">
                      <a:alpha val="65000"/>
                    </a:srgbClr>
                  </a:outerShdw>
                </a:effectLst>
              </a:rPr>
              <a:t>Good</a:t>
            </a:r>
            <a:endParaRPr lang="en-US" sz="5400" b="1" cap="none" spc="50" dirty="0">
              <a:ln w="11430"/>
              <a:solidFill>
                <a:srgbClr val="92D050"/>
              </a:solidFill>
              <a:effectLst>
                <a:outerShdw blurRad="76200" dist="50800" dir="5400000" algn="tl" rotWithShape="0">
                  <a:srgbClr val="000000">
                    <a:alpha val="65000"/>
                  </a:srgbClr>
                </a:outerShdw>
              </a:effectLst>
            </a:endParaRPr>
          </a:p>
        </p:txBody>
      </p:sp>
      <p:pic>
        <p:nvPicPr>
          <p:cNvPr id="1026" name="Picture 2" descr="http://d.gr-assets.com/authors/1354242942p5/583865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7303" y="5715000"/>
            <a:ext cx="951703" cy="11440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15123" y="6248400"/>
            <a:ext cx="7952677" cy="408623"/>
          </a:xfrm>
          <a:prstGeom prst="wedgeRoundRectCallout">
            <a:avLst>
              <a:gd name="adj1" fmla="val -54946"/>
              <a:gd name="adj2" fmla="val -30997"/>
              <a:gd name="adj3" fmla="val 16667"/>
            </a:avLst>
          </a:prstGeom>
          <a:solidFill>
            <a:schemeClr val="bg1">
              <a:alpha val="64000"/>
            </a:schemeClr>
          </a:solidFill>
          <a:ln w="19050">
            <a:solidFill>
              <a:schemeClr val="tx1">
                <a:lumMod val="65000"/>
                <a:lumOff val="35000"/>
              </a:schemeClr>
            </a:solidFill>
          </a:ln>
        </p:spPr>
        <p:txBody>
          <a:bodyPr wrap="square" rtlCol="0">
            <a:spAutoFit/>
          </a:bodyPr>
          <a:lstStyle/>
          <a:p>
            <a:r>
              <a:rPr lang="en-US" i="1" dirty="0" err="1"/>
              <a:t>Quis</a:t>
            </a:r>
            <a:r>
              <a:rPr lang="en-US" i="1" dirty="0"/>
              <a:t> </a:t>
            </a:r>
            <a:r>
              <a:rPr lang="en-US" i="1" dirty="0" err="1"/>
              <a:t>custodiet</a:t>
            </a:r>
            <a:r>
              <a:rPr lang="en-US" i="1" dirty="0"/>
              <a:t> </a:t>
            </a:r>
            <a:r>
              <a:rPr lang="en-US" i="1" dirty="0" err="1"/>
              <a:t>ipsos</a:t>
            </a:r>
            <a:r>
              <a:rPr lang="en-US" i="1" dirty="0"/>
              <a:t> </a:t>
            </a:r>
            <a:r>
              <a:rPr lang="en-US" i="1" dirty="0" err="1"/>
              <a:t>custodes</a:t>
            </a:r>
            <a:r>
              <a:rPr lang="en-US" i="1" dirty="0" smtClean="0"/>
              <a:t>? </a:t>
            </a:r>
            <a:r>
              <a:rPr lang="en-US" dirty="0" smtClean="0"/>
              <a:t>– “But who is in charge of those who are in charge?”</a:t>
            </a:r>
            <a:endParaRPr lang="en-US" dirty="0"/>
          </a:p>
        </p:txBody>
      </p:sp>
      <p:pic>
        <p:nvPicPr>
          <p:cNvPr id="14" name="Picture 13" descr="http://www.shoutot.com/stockimage/who-watches-the-watchmen.jpg"/>
          <p:cNvPicPr/>
          <p:nvPr/>
        </p:nvPicPr>
        <p:blipFill>
          <a:blip r:embed="rId7" cstate="print">
            <a:extLst>
              <a:ext uri="{BEBA8EAE-BF5A-486C-A8C5-ECC9F3942E4B}">
                <a14:imgProps xmlns:a14="http://schemas.microsoft.com/office/drawing/2010/main">
                  <a14:imgLayer r:embed="rId8">
                    <a14:imgEffect>
                      <a14:backgroundRemoval t="5875" b="93625" l="10000" r="90000">
                        <a14:foregroundMark x1="43516" y1="71000" x2="43516" y2="71000"/>
                        <a14:foregroundMark x1="34922" y1="58375" x2="34922" y2="58375"/>
                        <a14:foregroundMark x1="32734" y1="48750" x2="32734" y2="48750"/>
                      </a14:backgroundRemoval>
                    </a14:imgEffect>
                  </a14:imgLayer>
                </a14:imgProps>
              </a:ext>
              <a:ext uri="{28A0092B-C50C-407E-A947-70E740481C1C}">
                <a14:useLocalDpi xmlns:a14="http://schemas.microsoft.com/office/drawing/2010/main" val="0"/>
              </a:ext>
            </a:extLst>
          </a:blip>
          <a:srcRect/>
          <a:stretch>
            <a:fillRect/>
          </a:stretch>
        </p:blipFill>
        <p:spPr bwMode="auto">
          <a:xfrm>
            <a:off x="133748" y="6471817"/>
            <a:ext cx="609600" cy="3704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3784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miley Face 140"/>
          <p:cNvSpPr/>
          <p:nvPr/>
        </p:nvSpPr>
        <p:spPr>
          <a:xfrm>
            <a:off x="7429500" y="55898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1603" y="152400"/>
            <a:ext cx="8593797" cy="990600"/>
          </a:xfrm>
        </p:spPr>
        <p:txBody>
          <a:bodyPr>
            <a:noAutofit/>
          </a:bodyPr>
          <a:lstStyle/>
          <a:p>
            <a:r>
              <a:rPr lang="en-US" dirty="0" err="1" smtClean="0"/>
              <a:t>Truthcoin</a:t>
            </a:r>
            <a:r>
              <a:rPr lang="en-US" dirty="0" smtClean="0"/>
              <a:t> enables </a:t>
            </a:r>
            <a:r>
              <a:rPr lang="en-US" b="1" dirty="0" smtClean="0"/>
              <a:t>Prediction Markets</a:t>
            </a:r>
            <a:r>
              <a:rPr lang="en-US" dirty="0" smtClean="0"/>
              <a:t> to Aggregate Info</a:t>
            </a:r>
            <a:endParaRPr lang="en-US" b="1" dirty="0"/>
          </a:p>
        </p:txBody>
      </p:sp>
      <p:sp>
        <p:nvSpPr>
          <p:cNvPr id="3" name="Content Placeholder 2"/>
          <p:cNvSpPr>
            <a:spLocks noGrp="1"/>
          </p:cNvSpPr>
          <p:nvPr>
            <p:ph idx="1"/>
          </p:nvPr>
        </p:nvSpPr>
        <p:spPr>
          <a:xfrm>
            <a:off x="133352" y="1498088"/>
            <a:ext cx="8763000" cy="2921512"/>
          </a:xfrm>
        </p:spPr>
        <p:txBody>
          <a:bodyPr>
            <a:normAutofit/>
          </a:bodyPr>
          <a:lstStyle/>
          <a:p>
            <a:r>
              <a:rPr lang="en-US" dirty="0" smtClean="0"/>
              <a:t>For the Public: </a:t>
            </a:r>
            <a:r>
              <a:rPr lang="en-US" b="1" dirty="0" smtClean="0"/>
              <a:t>Reliable</a:t>
            </a:r>
            <a:r>
              <a:rPr lang="en-US" dirty="0" smtClean="0"/>
              <a:t> and </a:t>
            </a:r>
            <a:r>
              <a:rPr lang="en-US" b="1" dirty="0" smtClean="0"/>
              <a:t>Common</a:t>
            </a:r>
            <a:r>
              <a:rPr lang="en-US" dirty="0" smtClean="0"/>
              <a:t> Information</a:t>
            </a:r>
          </a:p>
          <a:p>
            <a:pPr lvl="1"/>
            <a:endParaRPr lang="en-US" dirty="0" smtClean="0"/>
          </a:p>
          <a:p>
            <a:pPr marL="457200" lvl="1" indent="0">
              <a:buNone/>
            </a:pPr>
            <a:endParaRPr lang="en-US" dirty="0" smtClean="0"/>
          </a:p>
          <a:p>
            <a:pPr marL="57150" indent="0">
              <a:buNone/>
            </a:pPr>
            <a:r>
              <a:rPr lang="en-US" sz="2400" dirty="0" smtClean="0"/>
              <a:t>For example: </a:t>
            </a:r>
            <a:r>
              <a:rPr lang="en-US" sz="2400" b="1" dirty="0" smtClean="0"/>
              <a:t>no more bullshit about climate change (either way)</a:t>
            </a:r>
            <a:r>
              <a:rPr lang="en-US" sz="2400" dirty="0" smtClean="0"/>
              <a:t>.</a:t>
            </a:r>
            <a:endParaRPr lang="en-US" sz="2400" baseline="0" dirty="0" smtClean="0"/>
          </a:p>
        </p:txBody>
      </p:sp>
      <p:sp>
        <p:nvSpPr>
          <p:cNvPr id="4" name="Smiley Face 3"/>
          <p:cNvSpPr/>
          <p:nvPr/>
        </p:nvSpPr>
        <p:spPr>
          <a:xfrm>
            <a:off x="1381125" y="4284754"/>
            <a:ext cx="733425" cy="762000"/>
          </a:xfrm>
          <a:prstGeom prst="smileyFace">
            <a:avLst>
              <a:gd name="adj" fmla="val -46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p:cNvSpPr/>
          <p:nvPr/>
        </p:nvSpPr>
        <p:spPr>
          <a:xfrm>
            <a:off x="819150" y="40752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04875" y="52467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66950" y="54468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24150" y="42942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6750" y="488482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14" idx="7"/>
          </p:cNvCxnSpPr>
          <p:nvPr/>
        </p:nvCxnSpPr>
        <p:spPr>
          <a:xfrm rot="5400000" flipH="1" flipV="1">
            <a:off x="954276" y="4480299"/>
            <a:ext cx="269405" cy="584293"/>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a:off x="971550" y="4123390"/>
            <a:ext cx="516983" cy="244942"/>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2"/>
            <a:endCxn id="4" idx="6"/>
          </p:cNvCxnSpPr>
          <p:nvPr/>
        </p:nvCxnSpPr>
        <p:spPr>
          <a:xfrm rot="10800000" flipV="1">
            <a:off x="2114550" y="4370478"/>
            <a:ext cx="609600" cy="295275"/>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1" idx="0"/>
          </p:cNvCxnSpPr>
          <p:nvPr/>
        </p:nvCxnSpPr>
        <p:spPr>
          <a:xfrm rot="16200000" flipV="1">
            <a:off x="1905318" y="5008972"/>
            <a:ext cx="539656" cy="336008"/>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0" idx="7"/>
          </p:cNvCxnSpPr>
          <p:nvPr/>
        </p:nvCxnSpPr>
        <p:spPr>
          <a:xfrm rot="5400000" flipH="1" flipV="1">
            <a:off x="1080771" y="4861335"/>
            <a:ext cx="361948" cy="453577"/>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7" idx="4"/>
            <a:endCxn id="14" idx="0"/>
          </p:cNvCxnSpPr>
          <p:nvPr/>
        </p:nvCxnSpPr>
        <p:spPr>
          <a:xfrm rot="5400000">
            <a:off x="490538" y="4480016"/>
            <a:ext cx="657225" cy="152400"/>
          </a:xfrm>
          <a:prstGeom prst="curvedConnector3">
            <a:avLst>
              <a:gd name="adj1" fmla="val 41305"/>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7" idx="2"/>
            <a:endCxn id="10" idx="2"/>
          </p:cNvCxnSpPr>
          <p:nvPr/>
        </p:nvCxnSpPr>
        <p:spPr>
          <a:xfrm rot="10800000" flipH="1" flipV="1">
            <a:off x="819149" y="4151403"/>
            <a:ext cx="85725" cy="1171575"/>
          </a:xfrm>
          <a:prstGeom prst="curvedConnector3">
            <a:avLst>
              <a:gd name="adj1" fmla="val -5111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7" idx="0"/>
            <a:endCxn id="13" idx="0"/>
          </p:cNvCxnSpPr>
          <p:nvPr/>
        </p:nvCxnSpPr>
        <p:spPr>
          <a:xfrm rot="16200000" flipH="1">
            <a:off x="1738312" y="3232241"/>
            <a:ext cx="219075" cy="1905000"/>
          </a:xfrm>
          <a:prstGeom prst="curvedConnector3">
            <a:avLst>
              <a:gd name="adj1" fmla="val -104348"/>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7" idx="7"/>
            <a:endCxn id="11" idx="7"/>
          </p:cNvCxnSpPr>
          <p:nvPr/>
        </p:nvCxnSpPr>
        <p:spPr>
          <a:xfrm rot="16200000" flipH="1">
            <a:off x="987332" y="4059422"/>
            <a:ext cx="1371600" cy="1447800"/>
          </a:xfrm>
          <a:prstGeom prst="curvedConnector3">
            <a:avLst>
              <a:gd name="adj1" fmla="val -287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11" idx="6"/>
            <a:endCxn id="13" idx="4"/>
          </p:cNvCxnSpPr>
          <p:nvPr/>
        </p:nvCxnSpPr>
        <p:spPr>
          <a:xfrm flipV="1">
            <a:off x="2419350" y="4446679"/>
            <a:ext cx="381000" cy="1076325"/>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10" idx="6"/>
            <a:endCxn id="13" idx="3"/>
          </p:cNvCxnSpPr>
          <p:nvPr/>
        </p:nvCxnSpPr>
        <p:spPr>
          <a:xfrm flipV="1">
            <a:off x="1057275" y="4424361"/>
            <a:ext cx="1689193" cy="898618"/>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14" idx="5"/>
            <a:endCxn id="13" idx="6"/>
          </p:cNvCxnSpPr>
          <p:nvPr/>
        </p:nvCxnSpPr>
        <p:spPr>
          <a:xfrm rot="5400000" flipH="1" flipV="1">
            <a:off x="1514475" y="3652836"/>
            <a:ext cx="644432" cy="2079718"/>
          </a:xfrm>
          <a:prstGeom prst="curvedConnector4">
            <a:avLst>
              <a:gd name="adj1" fmla="val -38936"/>
              <a:gd name="adj2" fmla="val 11099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10" idx="5"/>
            <a:endCxn id="11" idx="2"/>
          </p:cNvCxnSpPr>
          <p:nvPr/>
        </p:nvCxnSpPr>
        <p:spPr>
          <a:xfrm rot="16200000" flipH="1">
            <a:off x="1577882" y="4833935"/>
            <a:ext cx="146143" cy="1231993"/>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14" idx="2"/>
            <a:endCxn id="11" idx="3"/>
          </p:cNvCxnSpPr>
          <p:nvPr/>
        </p:nvCxnSpPr>
        <p:spPr>
          <a:xfrm rot="10800000" flipH="1" flipV="1">
            <a:off x="666750" y="4961028"/>
            <a:ext cx="1622518" cy="615857"/>
          </a:xfrm>
          <a:prstGeom prst="curvedConnector4">
            <a:avLst>
              <a:gd name="adj1" fmla="val -14089"/>
              <a:gd name="adj2" fmla="val 140743"/>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4" idx="3"/>
            <a:endCxn id="10" idx="4"/>
          </p:cNvCxnSpPr>
          <p:nvPr/>
        </p:nvCxnSpPr>
        <p:spPr>
          <a:xfrm rot="16200000" flipH="1">
            <a:off x="642937" y="5061041"/>
            <a:ext cx="384268" cy="292007"/>
          </a:xfrm>
          <a:prstGeom prst="curvedConnector3">
            <a:avLst>
              <a:gd name="adj1" fmla="val 15949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06596" y="3835912"/>
            <a:ext cx="351378" cy="523220"/>
          </a:xfrm>
          <a:prstGeom prst="rect">
            <a:avLst/>
          </a:prstGeom>
          <a:noFill/>
        </p:spPr>
        <p:txBody>
          <a:bodyPr wrap="none" rtlCol="0">
            <a:spAutoFit/>
          </a:bodyPr>
          <a:lstStyle/>
          <a:p>
            <a:r>
              <a:rPr lang="en-US" sz="2800" b="1" dirty="0" smtClean="0">
                <a:solidFill>
                  <a:srgbClr val="FF0000"/>
                </a:solidFill>
              </a:rPr>
              <a:t>?</a:t>
            </a:r>
            <a:endParaRPr lang="en-US" sz="2800" b="1" dirty="0">
              <a:solidFill>
                <a:srgbClr val="FF0000"/>
              </a:solidFill>
            </a:endParaRPr>
          </a:p>
        </p:txBody>
      </p:sp>
      <p:pic>
        <p:nvPicPr>
          <p:cNvPr id="2051"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614053" y="5842162"/>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21603" y="5829437"/>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2746468" y="5207044"/>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Smiley Face 137"/>
          <p:cNvSpPr/>
          <p:nvPr/>
        </p:nvSpPr>
        <p:spPr>
          <a:xfrm>
            <a:off x="7200900" y="59263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7658100" y="572793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Smiley Face 4"/>
          <p:cNvSpPr/>
          <p:nvPr/>
        </p:nvSpPr>
        <p:spPr>
          <a:xfrm>
            <a:off x="6858000" y="580079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Oval 143"/>
          <p:cNvSpPr/>
          <p:nvPr/>
        </p:nvSpPr>
        <p:spPr>
          <a:xfrm>
            <a:off x="59436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029325" y="50577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391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848600" y="410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791200" y="46958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a:off x="6527754" y="4257675"/>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8" name="Straight Arrow Connector 177"/>
          <p:cNvCxnSpPr>
            <a:stCxn id="148" idx="6"/>
            <a:endCxn id="110" idx="2"/>
          </p:cNvCxnSpPr>
          <p:nvPr/>
        </p:nvCxnSpPr>
        <p:spPr>
          <a:xfrm flipV="1">
            <a:off x="5943600" y="4476749"/>
            <a:ext cx="584154" cy="2952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44" idx="6"/>
            <a:endCxn id="110" idx="1"/>
          </p:cNvCxnSpPr>
          <p:nvPr/>
        </p:nvCxnSpPr>
        <p:spPr>
          <a:xfrm>
            <a:off x="6096000" y="3962400"/>
            <a:ext cx="482577" cy="404812"/>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47" idx="2"/>
            <a:endCxn id="110" idx="5"/>
          </p:cNvCxnSpPr>
          <p:nvPr/>
        </p:nvCxnSpPr>
        <p:spPr>
          <a:xfrm flipH="1">
            <a:off x="6680223" y="4181475"/>
            <a:ext cx="1168377" cy="185737"/>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45" idx="7"/>
            <a:endCxn id="110" idx="3"/>
          </p:cNvCxnSpPr>
          <p:nvPr/>
        </p:nvCxnSpPr>
        <p:spPr>
          <a:xfrm flipV="1">
            <a:off x="6159407" y="4476749"/>
            <a:ext cx="469993" cy="60334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46" idx="1"/>
            <a:endCxn id="110" idx="4"/>
          </p:cNvCxnSpPr>
          <p:nvPr/>
        </p:nvCxnSpPr>
        <p:spPr>
          <a:xfrm flipH="1" flipV="1">
            <a:off x="6731046" y="4476749"/>
            <a:ext cx="682672" cy="803369"/>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731046" y="4579892"/>
            <a:ext cx="419239" cy="1136742"/>
          </a:xfrm>
          <a:prstGeom prst="straightConnector1">
            <a:avLst/>
          </a:prstGeom>
          <a:ln w="76200">
            <a:headEnd type="none" w="med" len="med"/>
            <a:tailEnd type="triangle" w="med" len="med"/>
          </a:ln>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202" name="Oval 201"/>
          <p:cNvSpPr/>
          <p:nvPr/>
        </p:nvSpPr>
        <p:spPr>
          <a:xfrm>
            <a:off x="4120709" y="62819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962400" y="6183868"/>
            <a:ext cx="1728358" cy="369332"/>
          </a:xfrm>
          <a:prstGeom prst="rect">
            <a:avLst/>
          </a:prstGeom>
          <a:noFill/>
        </p:spPr>
        <p:txBody>
          <a:bodyPr wrap="none" rtlCol="0">
            <a:spAutoFit/>
          </a:bodyPr>
          <a:lstStyle/>
          <a:p>
            <a:r>
              <a:rPr lang="en-US" dirty="0" smtClean="0"/>
              <a:t>      = Info Source</a:t>
            </a:r>
            <a:endParaRPr lang="en-US" dirty="0"/>
          </a:p>
        </p:txBody>
      </p:sp>
      <p:sp>
        <p:nvSpPr>
          <p:cNvPr id="201" name="Rectangle 200"/>
          <p:cNvSpPr/>
          <p:nvPr/>
        </p:nvSpPr>
        <p:spPr>
          <a:xfrm>
            <a:off x="2007142" y="2514600"/>
            <a:ext cx="1015141" cy="369332"/>
          </a:xfrm>
          <a:prstGeom prst="rect">
            <a:avLst/>
          </a:prstGeom>
          <a:ln>
            <a:solidFill>
              <a:schemeClr val="tx1">
                <a:lumMod val="50000"/>
                <a:lumOff val="50000"/>
              </a:schemeClr>
            </a:solidFill>
          </a:ln>
        </p:spPr>
        <p:txBody>
          <a:bodyPr wrap="square">
            <a:spAutoFit/>
          </a:bodyPr>
          <a:lstStyle/>
          <a:p>
            <a:r>
              <a:rPr lang="en-US" dirty="0" smtClean="0"/>
              <a:t>It’s right.</a:t>
            </a:r>
          </a:p>
        </p:txBody>
      </p:sp>
      <p:sp>
        <p:nvSpPr>
          <p:cNvPr id="205" name="Rectangle 204"/>
          <p:cNvSpPr/>
          <p:nvPr/>
        </p:nvSpPr>
        <p:spPr>
          <a:xfrm>
            <a:off x="4813323" y="2325469"/>
            <a:ext cx="3733799" cy="646331"/>
          </a:xfrm>
          <a:prstGeom prst="rect">
            <a:avLst/>
          </a:prstGeom>
          <a:ln>
            <a:solidFill>
              <a:schemeClr val="tx1">
                <a:lumMod val="50000"/>
                <a:lumOff val="50000"/>
              </a:schemeClr>
            </a:solidFill>
          </a:ln>
        </p:spPr>
        <p:txBody>
          <a:bodyPr wrap="square">
            <a:spAutoFit/>
          </a:bodyPr>
          <a:lstStyle/>
          <a:p>
            <a:r>
              <a:rPr lang="en-US" dirty="0" smtClean="0"/>
              <a:t>It’s broadcast to everyone (and everyone knows that everyone got it).</a:t>
            </a:r>
          </a:p>
        </p:txBody>
      </p:sp>
      <p:cxnSp>
        <p:nvCxnSpPr>
          <p:cNvPr id="204" name="Straight Arrow Connector 203"/>
          <p:cNvCxnSpPr/>
          <p:nvPr/>
        </p:nvCxnSpPr>
        <p:spPr>
          <a:xfrm flipH="1">
            <a:off x="3022284" y="1962835"/>
            <a:ext cx="482916" cy="551765"/>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5379031" y="1962835"/>
            <a:ext cx="107369" cy="4572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Isosceles Triangle 65"/>
          <p:cNvSpPr/>
          <p:nvPr/>
        </p:nvSpPr>
        <p:spPr>
          <a:xfrm>
            <a:off x="3917417" y="6504769"/>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p:cNvSpPr txBox="1"/>
          <p:nvPr/>
        </p:nvSpPr>
        <p:spPr>
          <a:xfrm>
            <a:off x="3828105" y="6473976"/>
            <a:ext cx="2356286" cy="369332"/>
          </a:xfrm>
          <a:prstGeom prst="rect">
            <a:avLst/>
          </a:prstGeom>
          <a:noFill/>
        </p:spPr>
        <p:txBody>
          <a:bodyPr wrap="none" rtlCol="0">
            <a:spAutoFit/>
          </a:bodyPr>
          <a:lstStyle/>
          <a:p>
            <a:r>
              <a:rPr lang="en-US" dirty="0" smtClean="0"/>
              <a:t>      = Prediction Market</a:t>
            </a:r>
            <a:endParaRPr lang="en-US" dirty="0"/>
          </a:p>
        </p:txBody>
      </p:sp>
      <p:sp>
        <p:nvSpPr>
          <p:cNvPr id="26" name="Rounded Rectangle 25"/>
          <p:cNvSpPr/>
          <p:nvPr/>
        </p:nvSpPr>
        <p:spPr>
          <a:xfrm>
            <a:off x="152400" y="3581400"/>
            <a:ext cx="3866663"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614558" y="3609975"/>
            <a:ext cx="3391155"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17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200" dirty="0" smtClean="0"/>
              <a:t>1. PMs: </a:t>
            </a:r>
            <a:r>
              <a:rPr lang="en-US" sz="3200" dirty="0"/>
              <a:t>‘stock market’ for a special kind of derivative.</a:t>
            </a:r>
            <a:br>
              <a:rPr lang="en-US" sz="3200" dirty="0"/>
            </a:br>
            <a:r>
              <a:rPr lang="en-US" sz="2400" dirty="0" smtClean="0"/>
              <a:t>Below: </a:t>
            </a:r>
            <a:r>
              <a:rPr lang="en-US" sz="2400" b="1" dirty="0" smtClean="0"/>
              <a:t>event derivative</a:t>
            </a:r>
            <a:r>
              <a:rPr lang="en-US" sz="2400" dirty="0" smtClean="0"/>
              <a:t> (InTrade.com) on </a:t>
            </a:r>
            <a:r>
              <a:rPr lang="en-US" sz="2400" u="sng" dirty="0" smtClean="0">
                <a:solidFill>
                  <a:srgbClr val="FF0000"/>
                </a:solidFill>
              </a:rPr>
              <a:t>2012 global warming</a:t>
            </a:r>
            <a:endParaRPr lang="en-US" sz="3200" dirty="0"/>
          </a:p>
        </p:txBody>
      </p:sp>
      <p:pic>
        <p:nvPicPr>
          <p:cNvPr id="4"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49565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914400" y="6324600"/>
            <a:ext cx="6019800" cy="533400"/>
          </a:xfrm>
          <a:prstGeom prst="rect">
            <a:avLst/>
          </a:prstGeom>
          <a:solidFill>
            <a:srgbClr val="666699">
              <a:alpha val="65882"/>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Ran from Jan 2011 to End of 2012</a:t>
            </a:r>
            <a:endParaRPr lang="en-US" sz="3200" dirty="0"/>
          </a:p>
        </p:txBody>
      </p:sp>
      <p:cxnSp>
        <p:nvCxnSpPr>
          <p:cNvPr id="7" name="Straight Arrow Connector 6"/>
          <p:cNvCxnSpPr/>
          <p:nvPr/>
        </p:nvCxnSpPr>
        <p:spPr>
          <a:xfrm flipH="1" flipV="1">
            <a:off x="2590800" y="6096000"/>
            <a:ext cx="762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5410200" y="6096000"/>
            <a:ext cx="2667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sp>
        <p:nvSpPr>
          <p:cNvPr id="8" name="Title 1"/>
          <p:cNvSpPr txBox="1">
            <a:spLocks/>
          </p:cNvSpPr>
          <p:nvPr/>
        </p:nvSpPr>
        <p:spPr>
          <a:xfrm>
            <a:off x="5105400" y="1905000"/>
            <a:ext cx="2971800" cy="639462"/>
          </a:xfrm>
          <a:prstGeom prst="rect">
            <a:avLst/>
          </a:prstGeom>
          <a:solidFill>
            <a:srgbClr val="66669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Worth $100 if 2012 is the warmest year on record.</a:t>
            </a:r>
            <a:endParaRPr lang="en-US" sz="2000" dirty="0"/>
          </a:p>
        </p:txBody>
      </p:sp>
      <p:cxnSp>
        <p:nvCxnSpPr>
          <p:cNvPr id="9" name="Straight Arrow Connector 8"/>
          <p:cNvCxnSpPr/>
          <p:nvPr/>
        </p:nvCxnSpPr>
        <p:spPr>
          <a:xfrm flipH="1" flipV="1">
            <a:off x="3886200" y="2053281"/>
            <a:ext cx="1371600" cy="342900"/>
          </a:xfrm>
          <a:prstGeom prst="straightConnector1">
            <a:avLst/>
          </a:prstGeom>
          <a:ln w="57150">
            <a:solidFill>
              <a:schemeClr val="dk1">
                <a:shade val="95000"/>
                <a:satMod val="105000"/>
                <a:alpha val="32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6248400" y="2205681"/>
            <a:ext cx="2438400" cy="1147119"/>
          </a:xfrm>
          <a:prstGeom prst="straightConnector1">
            <a:avLst/>
          </a:prstGeom>
          <a:ln w="57150">
            <a:solidFill>
              <a:schemeClr val="dk1">
                <a:shade val="95000"/>
                <a:satMod val="105000"/>
                <a:alpha val="32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425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3123</TotalTime>
  <Words>2690</Words>
  <Application>Microsoft Office PowerPoint</Application>
  <PresentationFormat>On-screen Show (4:3)</PresentationFormat>
  <Paragraphs>446</Paragraphs>
  <Slides>43</Slides>
  <Notes>36</Notes>
  <HiddenSlides>31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Hivemind Prediction Markets for Bitcoin “Ending the Age of Bullshit”</vt:lpstr>
      <vt:lpstr>Agenda</vt:lpstr>
      <vt:lpstr>Who / Why</vt:lpstr>
      <vt:lpstr>Our Age: The Age of Bullshit</vt:lpstr>
      <vt:lpstr>Why so bad? Scale. Ex: Voting</vt:lpstr>
      <vt:lpstr>Rot From Above: Who controls what?</vt:lpstr>
      <vt:lpstr>Ownership and Control: The Weakest Link</vt:lpstr>
      <vt:lpstr>Truthcoin enables Prediction Markets to Aggregate Info</vt:lpstr>
      <vt:lpstr>1. PMs: ‘stock market’ for a special kind of derivative. Below: event derivative (InTrade.com) on 2012 global warming</vt:lpstr>
      <vt:lpstr>Climate Change: PM vs Talk</vt:lpstr>
      <vt:lpstr>Prediction Market Magic: More Than One Dimension</vt:lpstr>
      <vt:lpstr>More Dimensions: More Forecasts, AND More Relationships</vt:lpstr>
      <vt:lpstr>Multidimensional Governance</vt:lpstr>
      <vt:lpstr>If Prediction Markets are so great, why don’t we already use them everywhere?</vt:lpstr>
      <vt:lpstr>PM Problems</vt:lpstr>
      <vt:lpstr>PowerPoint Presentation</vt:lpstr>
      <vt:lpstr>Many Other (Better) Resources: Whitepaper / Code / Demo / Forum / FAQs www.truthcoin.info </vt:lpstr>
      <vt:lpstr>Truthcoin Graphic: Two Coin Types</vt:lpstr>
      <vt:lpstr>Timeline (on one Branch)</vt:lpstr>
      <vt:lpstr>Vote Matrix</vt:lpstr>
      <vt:lpstr>Adding Decisions in Big, Distant Groups</vt:lpstr>
      <vt:lpstr>Groups And Their Incentives</vt:lpstr>
      <vt:lpstr>Why Vote Honestly? See Supporting Material for More Details</vt:lpstr>
      <vt:lpstr>Mechanism: how to ‘tie’ people to a permanent reputation (as in real life)?</vt:lpstr>
      <vt:lpstr>The SVD Penalty</vt:lpstr>
      <vt:lpstr>Example 2:</vt:lpstr>
      <vt:lpstr>PowerPoint Presentation</vt:lpstr>
      <vt:lpstr>PowerPoint Presentation</vt:lpstr>
      <vt:lpstr>PowerPoint Presentation</vt:lpstr>
      <vt:lpstr>Why Combine These Three?</vt:lpstr>
      <vt:lpstr>The Outcome Problem</vt:lpstr>
      <vt:lpstr>Public Goods Finance</vt:lpstr>
      <vt:lpstr>Trends in CryptoEconomics</vt:lpstr>
      <vt:lpstr>Distinguishing Features</vt:lpstr>
      <vt:lpstr>PowerPoint Presentation</vt:lpstr>
      <vt:lpstr>Conditional Probability</vt:lpstr>
      <vt:lpstr>…Other Benefits, Depending on Who You Are</vt:lpstr>
      <vt:lpstr>PowerPoint Presentation</vt:lpstr>
      <vt:lpstr>Prediction Market Magic (2 of 3)</vt:lpstr>
      <vt:lpstr>Benefits</vt:lpstr>
      <vt:lpstr>My Style</vt:lpstr>
      <vt:lpstr>Next Steps</vt:lpstr>
      <vt:lpstr>How Did Things Get So Bad?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Truthcoin</dc:title>
  <dc:creator>Psztorc</dc:creator>
  <cp:lastModifiedBy>Psztorc</cp:lastModifiedBy>
  <cp:revision>86</cp:revision>
  <cp:lastPrinted>2015-01-20T02:25:46Z</cp:lastPrinted>
  <dcterms:created xsi:type="dcterms:W3CDTF">2015-01-15T19:59:45Z</dcterms:created>
  <dcterms:modified xsi:type="dcterms:W3CDTF">2015-09-21T16:07:16Z</dcterms:modified>
</cp:coreProperties>
</file>