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679" r:id="rId3"/>
    <p:sldId id="507" r:id="rId4"/>
    <p:sldId id="508" r:id="rId5"/>
    <p:sldId id="430" r:id="rId6"/>
    <p:sldId id="654" r:id="rId7"/>
    <p:sldId id="655" r:id="rId8"/>
    <p:sldId id="656" r:id="rId9"/>
    <p:sldId id="672" r:id="rId10"/>
    <p:sldId id="676" r:id="rId11"/>
    <p:sldId id="675" r:id="rId12"/>
    <p:sldId id="677" r:id="rId13"/>
    <p:sldId id="678" r:id="rId14"/>
    <p:sldId id="658" r:id="rId15"/>
    <p:sldId id="323" r:id="rId16"/>
    <p:sldId id="661" r:id="rId17"/>
    <p:sldId id="442" r:id="rId18"/>
    <p:sldId id="443" r:id="rId19"/>
    <p:sldId id="663" r:id="rId20"/>
    <p:sldId id="666" r:id="rId21"/>
    <p:sldId id="501" r:id="rId22"/>
    <p:sldId id="413" r:id="rId23"/>
    <p:sldId id="416" r:id="rId24"/>
    <p:sldId id="415" r:id="rId25"/>
    <p:sldId id="384" r:id="rId26"/>
    <p:sldId id="405" r:id="rId27"/>
    <p:sldId id="394" r:id="rId28"/>
    <p:sldId id="417" r:id="rId29"/>
    <p:sldId id="490" r:id="rId30"/>
    <p:sldId id="502" r:id="rId31"/>
    <p:sldId id="337" r:id="rId32"/>
    <p:sldId id="491" r:id="rId33"/>
    <p:sldId id="664" r:id="rId34"/>
    <p:sldId id="667" r:id="rId35"/>
    <p:sldId id="280" r:id="rId36"/>
    <p:sldId id="281" r:id="rId37"/>
    <p:sldId id="668" r:id="rId38"/>
    <p:sldId id="680" r:id="rId39"/>
    <p:sldId id="681" r:id="rId40"/>
    <p:sldId id="682" r:id="rId41"/>
    <p:sldId id="669" r:id="rId42"/>
    <p:sldId id="492" r:id="rId43"/>
    <p:sldId id="503" r:id="rId44"/>
    <p:sldId id="44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9CAD45-7AEB-4946-A4C7-B3FA1896733C}">
          <p14:sldIdLst>
            <p14:sldId id="256"/>
            <p14:sldId id="679"/>
            <p14:sldId id="507"/>
            <p14:sldId id="508"/>
            <p14:sldId id="430"/>
            <p14:sldId id="654"/>
            <p14:sldId id="655"/>
            <p14:sldId id="656"/>
            <p14:sldId id="672"/>
            <p14:sldId id="676"/>
            <p14:sldId id="675"/>
            <p14:sldId id="677"/>
            <p14:sldId id="678"/>
            <p14:sldId id="658"/>
            <p14:sldId id="323"/>
            <p14:sldId id="661"/>
          </p14:sldIdLst>
        </p14:section>
        <p14:section name="Will / Should Trump Win" id="{0CC5E716-3D21-4130-8F23-664DD3AF780D}">
          <p14:sldIdLst>
            <p14:sldId id="442"/>
            <p14:sldId id="443"/>
            <p14:sldId id="663"/>
            <p14:sldId id="666"/>
          </p14:sldIdLst>
        </p14:section>
        <p14:section name="Lesson in Cond Probability" id="{8BEB655D-F603-4ABA-A7E8-AEEF99CA0118}">
          <p14:sldIdLst>
            <p14:sldId id="501"/>
            <p14:sldId id="413"/>
            <p14:sldId id="416"/>
            <p14:sldId id="415"/>
            <p14:sldId id="384"/>
            <p14:sldId id="405"/>
            <p14:sldId id="394"/>
            <p14:sldId id="417"/>
            <p14:sldId id="490"/>
            <p14:sldId id="502"/>
          </p14:sldIdLst>
        </p14:section>
        <p14:section name="Synthesis" id="{FBC6BF57-2533-4940-9623-782F4D16F03E}">
          <p14:sldIdLst>
            <p14:sldId id="337"/>
            <p14:sldId id="491"/>
            <p14:sldId id="664"/>
            <p14:sldId id="667"/>
            <p14:sldId id="280"/>
            <p14:sldId id="281"/>
          </p14:sldIdLst>
        </p14:section>
        <p14:section name="Bitcoin Connection" id="{62E9500F-4ADC-43F8-861A-CA9C69DF4E76}">
          <p14:sldIdLst>
            <p14:sldId id="668"/>
            <p14:sldId id="680"/>
            <p14:sldId id="681"/>
            <p14:sldId id="682"/>
          </p14:sldIdLst>
        </p14:section>
        <p14:section name="End" id="{26D01829-8F9D-4A27-A4F6-12607BCD58F9}">
          <p14:sldIdLst>
            <p14:sldId id="669"/>
          </p14:sldIdLst>
        </p14:section>
        <p14:section name="Who Cares" id="{7FB62640-D4CF-4FBA-AC18-D205E660A960}">
          <p14:sldIdLst>
            <p14:sldId id="492"/>
            <p14:sldId id="503"/>
            <p14:sldId id="4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BFE6"/>
    <a:srgbClr val="F56FE2"/>
    <a:srgbClr val="08080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2" autoAdjust="0"/>
    <p:restoredTop sz="83196" autoAdjust="0"/>
  </p:normalViewPr>
  <p:slideViewPr>
    <p:cSldViewPr snapToGrid="0">
      <p:cViewPr>
        <p:scale>
          <a:sx n="50" d="100"/>
          <a:sy n="50" d="100"/>
        </p:scale>
        <p:origin x="249" y="537"/>
      </p:cViewPr>
      <p:guideLst/>
    </p:cSldViewPr>
  </p:slideViewPr>
  <p:outlineViewPr>
    <p:cViewPr>
      <p:scale>
        <a:sx n="33" d="100"/>
        <a:sy n="33" d="100"/>
      </p:scale>
      <p:origin x="0" y="-25566"/>
    </p:cViewPr>
  </p:outlineViewPr>
  <p:notesTextViewPr>
    <p:cViewPr>
      <p:scale>
        <a:sx n="1" d="1"/>
        <a:sy n="1" d="1"/>
      </p:scale>
      <p:origin x="0" y="0"/>
    </p:cViewPr>
  </p:notesTextViewPr>
  <p:sorterViewPr>
    <p:cViewPr>
      <p:scale>
        <a:sx n="100" d="100"/>
        <a:sy n="100" d="100"/>
      </p:scale>
      <p:origin x="0" y="-6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68568-2264-4680-BFCE-EA4DEC7D2C82}" type="datetimeFigureOut">
              <a:rPr lang="en-US" smtClean="0"/>
              <a:t>5/8/2024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0D20E-CC8E-4F3E-BA93-334D163D53CC}" type="slidenum">
              <a:rPr lang="en-US" smtClean="0"/>
              <a:t>‹#›</a:t>
            </a:fld>
            <a:endParaRPr lang="en-US"/>
          </a:p>
        </p:txBody>
      </p:sp>
    </p:spTree>
    <p:extLst>
      <p:ext uri="{BB962C8B-B14F-4D97-AF65-F5344CB8AC3E}">
        <p14:creationId xmlns:p14="http://schemas.microsoft.com/office/powerpoint/2010/main" val="146746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Hello, my name is Paul Sztorc. I have a relatively mainstream background – public school in Connecticut for 12 years, private engineering college in Ohio, where I studied economics and statistics. I then worked a kind of pre-doctoral research statistician job at Yale for 2 years for a man named William Nordhaus, who just won the economics Nobel Prize a few months ago. So my economic training is quite mainstream.</a:t>
            </a:r>
          </a:p>
          <a:p>
            <a:endParaRPr lang="en-US" dirty="0">
              <a:effectLst/>
            </a:endParaRPr>
          </a:p>
          <a:p>
            <a:r>
              <a:rPr lang="en-US" dirty="0">
                <a:effectLst/>
              </a:rPr>
              <a:t>Despite all of that, I fell in love with Bitcoin in 2012. I’ve published Bitcoin research on my blog “truthcoin.info” since 2014.  I presented at many Bitcoin conferences, especially the scaling conferences, as well as Building on Bitcoin (last summer) and </a:t>
            </a:r>
            <a:r>
              <a:rPr lang="en-US" dirty="0" err="1">
                <a:effectLst/>
              </a:rPr>
              <a:t>TABConf</a:t>
            </a:r>
            <a:r>
              <a:rPr lang="en-US" dirty="0">
                <a:effectLst/>
              </a:rPr>
              <a:t> earlier this year.</a:t>
            </a:r>
          </a:p>
          <a:p>
            <a:endParaRPr lang="en-US" dirty="0"/>
          </a:p>
        </p:txBody>
      </p:sp>
      <p:sp>
        <p:nvSpPr>
          <p:cNvPr id="4" name="Slide Number Placeholder 3"/>
          <p:cNvSpPr>
            <a:spLocks noGrp="1"/>
          </p:cNvSpPr>
          <p:nvPr>
            <p:ph type="sldNum" sz="quarter" idx="5"/>
          </p:nvPr>
        </p:nvSpPr>
        <p:spPr/>
        <p:txBody>
          <a:bodyPr/>
          <a:lstStyle/>
          <a:p>
            <a:fld id="{CB70D20E-CC8E-4F3E-BA93-334D163D53CC}" type="slidenum">
              <a:rPr lang="en-US" smtClean="0"/>
              <a:t>5</a:t>
            </a:fld>
            <a:endParaRPr lang="en-US"/>
          </a:p>
        </p:txBody>
      </p:sp>
    </p:spTree>
    <p:extLst>
      <p:ext uri="{BB962C8B-B14F-4D97-AF65-F5344CB8AC3E}">
        <p14:creationId xmlns:p14="http://schemas.microsoft.com/office/powerpoint/2010/main" val="4277972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one-sixth, across the diagonal, and the rest zeros.</a:t>
            </a:r>
          </a:p>
        </p:txBody>
      </p:sp>
      <p:sp>
        <p:nvSpPr>
          <p:cNvPr id="4" name="Slide Number Placeholder 3"/>
          <p:cNvSpPr>
            <a:spLocks noGrp="1"/>
          </p:cNvSpPr>
          <p:nvPr>
            <p:ph type="sldNum" sz="quarter" idx="5"/>
          </p:nvPr>
        </p:nvSpPr>
        <p:spPr/>
        <p:txBody>
          <a:bodyPr/>
          <a:lstStyle/>
          <a:p>
            <a:fld id="{CB70D20E-CC8E-4F3E-BA93-334D163D53CC}" type="slidenum">
              <a:rPr lang="en-US" smtClean="0"/>
              <a:t>28</a:t>
            </a:fld>
            <a:endParaRPr lang="en-US"/>
          </a:p>
        </p:txBody>
      </p:sp>
    </p:spTree>
    <p:extLst>
      <p:ext uri="{BB962C8B-B14F-4D97-AF65-F5344CB8AC3E}">
        <p14:creationId xmlns:p14="http://schemas.microsoft.com/office/powerpoint/2010/main" val="3662175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0D20E-CC8E-4F3E-BA93-334D163D53CC}" type="slidenum">
              <a:rPr lang="en-US" smtClean="0"/>
              <a:t>29</a:t>
            </a:fld>
            <a:endParaRPr lang="en-US"/>
          </a:p>
        </p:txBody>
      </p:sp>
    </p:spTree>
    <p:extLst>
      <p:ext uri="{BB962C8B-B14F-4D97-AF65-F5344CB8AC3E}">
        <p14:creationId xmlns:p14="http://schemas.microsoft.com/office/powerpoint/2010/main" val="2085936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585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913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Ownership and Control</a:t>
            </a:r>
            <a:br>
              <a:rPr lang="en-US" dirty="0"/>
            </a:br>
            <a:br>
              <a:rPr lang="en-US" dirty="0"/>
            </a:br>
            <a:r>
              <a:rPr lang="en-US" dirty="0"/>
              <a:t>=</a:t>
            </a:r>
            <a:r>
              <a:rPr lang="en-US" baseline="0" dirty="0"/>
              <a:t> efficiency</a:t>
            </a:r>
            <a:endParaRPr lang="en-US" dirty="0"/>
          </a:p>
        </p:txBody>
      </p:sp>
      <p:sp>
        <p:nvSpPr>
          <p:cNvPr id="4" name="Slide Number Placeholder 3"/>
          <p:cNvSpPr>
            <a:spLocks noGrp="1"/>
          </p:cNvSpPr>
          <p:nvPr>
            <p:ph type="sldNum" sz="quarter" idx="10"/>
          </p:nvPr>
        </p:nvSpPr>
        <p:spPr/>
        <p:txBody>
          <a:bodyPr/>
          <a:lstStyle/>
          <a:p>
            <a:fld id="{44DF4308-6F4F-4CDE-9A78-8A3DC675567A}" type="slidenum">
              <a:rPr lang="en-US" smtClean="0"/>
              <a:t>35</a:t>
            </a:fld>
            <a:endParaRPr lang="en-US"/>
          </a:p>
        </p:txBody>
      </p:sp>
    </p:spTree>
    <p:extLst>
      <p:ext uri="{BB962C8B-B14F-4D97-AF65-F5344CB8AC3E}">
        <p14:creationId xmlns:p14="http://schemas.microsoft.com/office/powerpoint/2010/main" val="2264671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see it that way.</a:t>
            </a:r>
          </a:p>
        </p:txBody>
      </p:sp>
      <p:sp>
        <p:nvSpPr>
          <p:cNvPr id="4" name="Slide Number Placeholder 3"/>
          <p:cNvSpPr>
            <a:spLocks noGrp="1"/>
          </p:cNvSpPr>
          <p:nvPr>
            <p:ph type="sldNum" sz="quarter" idx="10"/>
          </p:nvPr>
        </p:nvSpPr>
        <p:spPr/>
        <p:txBody>
          <a:bodyPr/>
          <a:lstStyle/>
          <a:p>
            <a:fld id="{44DF4308-6F4F-4CDE-9A78-8A3DC675567A}" type="slidenum">
              <a:rPr lang="en-US" smtClean="0"/>
              <a:t>36</a:t>
            </a:fld>
            <a:endParaRPr lang="en-US"/>
          </a:p>
        </p:txBody>
      </p:sp>
    </p:spTree>
    <p:extLst>
      <p:ext uri="{BB962C8B-B14F-4D97-AF65-F5344CB8AC3E}">
        <p14:creationId xmlns:p14="http://schemas.microsoft.com/office/powerpoint/2010/main" val="275053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0D20E-CC8E-4F3E-BA93-334D163D53CC}" type="slidenum">
              <a:rPr lang="en-US" smtClean="0"/>
              <a:t>17</a:t>
            </a:fld>
            <a:endParaRPr lang="en-US"/>
          </a:p>
        </p:txBody>
      </p:sp>
    </p:spTree>
    <p:extLst>
      <p:ext uri="{BB962C8B-B14F-4D97-AF65-F5344CB8AC3E}">
        <p14:creationId xmlns:p14="http://schemas.microsoft.com/office/powerpoint/2010/main" val="2641143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0D20E-CC8E-4F3E-BA93-334D163D53CC}" type="slidenum">
              <a:rPr lang="en-US" smtClean="0"/>
              <a:t>18</a:t>
            </a:fld>
            <a:endParaRPr lang="en-US"/>
          </a:p>
        </p:txBody>
      </p:sp>
    </p:spTree>
    <p:extLst>
      <p:ext uri="{BB962C8B-B14F-4D97-AF65-F5344CB8AC3E}">
        <p14:creationId xmlns:p14="http://schemas.microsoft.com/office/powerpoint/2010/main" val="180810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need to explain conditional probability, in order to continue explaining this project. </a:t>
            </a:r>
            <a:br>
              <a:rPr lang="en-US" dirty="0"/>
            </a:br>
            <a:br>
              <a:rPr lang="en-US" dirty="0"/>
            </a:br>
            <a:r>
              <a:rPr lang="en-US" dirty="0"/>
              <a:t>So I will now do that across nine slides. But the first two are super-easy, and four of them are really just one slide, broken into four pieces.</a:t>
            </a:r>
            <a:br>
              <a:rPr lang="en-US" dirty="0"/>
            </a:br>
            <a:br>
              <a:rPr lang="en-US" dirty="0"/>
            </a:br>
            <a:r>
              <a:rPr lang="en-US" dirty="0"/>
              <a:t>So, this “math part” will be over soon, don’t worry.</a:t>
            </a:r>
          </a:p>
          <a:p>
            <a:endParaRPr lang="en-US" dirty="0"/>
          </a:p>
          <a:p>
            <a:r>
              <a:rPr lang="en-US" dirty="0"/>
              <a:t>Here, on the left I have a column of coin-flip events. We’re describing the behavior of the three-hundred-and-third coin flip. We don’t know what will happen on that flip, but we can nonetheless fill in the probabilities in this table. Heads and Tails are equally likely so its 50-50.</a:t>
            </a:r>
          </a:p>
        </p:txBody>
      </p:sp>
      <p:sp>
        <p:nvSpPr>
          <p:cNvPr id="4" name="Slide Number Placeholder 3"/>
          <p:cNvSpPr>
            <a:spLocks noGrp="1"/>
          </p:cNvSpPr>
          <p:nvPr>
            <p:ph type="sldNum" sz="quarter" idx="5"/>
          </p:nvPr>
        </p:nvSpPr>
        <p:spPr/>
        <p:txBody>
          <a:bodyPr/>
          <a:lstStyle/>
          <a:p>
            <a:fld id="{CB70D20E-CC8E-4F3E-BA93-334D163D53CC}" type="slidenum">
              <a:rPr lang="en-US" smtClean="0"/>
              <a:t>22</a:t>
            </a:fld>
            <a:endParaRPr lang="en-US"/>
          </a:p>
        </p:txBody>
      </p:sp>
    </p:spTree>
    <p:extLst>
      <p:ext uri="{BB962C8B-B14F-4D97-AF65-F5344CB8AC3E}">
        <p14:creationId xmlns:p14="http://schemas.microsoft.com/office/powerpoint/2010/main" val="1136829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slide is the same as the previous one. But it has a dice roll instead of a coin toss.</a:t>
            </a:r>
            <a:br>
              <a:rPr lang="en-US" dirty="0"/>
            </a:br>
            <a:br>
              <a:rPr lang="en-US" dirty="0"/>
            </a:br>
            <a:r>
              <a:rPr lang="en-US" dirty="0"/>
              <a:t>Each side of the dice is equally likely to come up, each has one-sixth probability.</a:t>
            </a:r>
          </a:p>
        </p:txBody>
      </p:sp>
      <p:sp>
        <p:nvSpPr>
          <p:cNvPr id="4" name="Slide Number Placeholder 3"/>
          <p:cNvSpPr>
            <a:spLocks noGrp="1"/>
          </p:cNvSpPr>
          <p:nvPr>
            <p:ph type="sldNum" sz="quarter" idx="5"/>
          </p:nvPr>
        </p:nvSpPr>
        <p:spPr/>
        <p:txBody>
          <a:bodyPr/>
          <a:lstStyle/>
          <a:p>
            <a:fld id="{CB70D20E-CC8E-4F3E-BA93-334D163D53CC}" type="slidenum">
              <a:rPr lang="en-US" smtClean="0"/>
              <a:t>23</a:t>
            </a:fld>
            <a:endParaRPr lang="en-US"/>
          </a:p>
        </p:txBody>
      </p:sp>
    </p:spTree>
    <p:extLst>
      <p:ext uri="{BB962C8B-B14F-4D97-AF65-F5344CB8AC3E}">
        <p14:creationId xmlns:p14="http://schemas.microsoft.com/office/powerpoint/2010/main" val="229620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go, three of seven…</a:t>
            </a:r>
            <a:br>
              <a:rPr lang="en-US" dirty="0"/>
            </a:br>
            <a:br>
              <a:rPr lang="en-US" dirty="0"/>
            </a:br>
            <a:r>
              <a:rPr lang="en-US" dirty="0"/>
              <a:t>This example, is the previous two examples, smushed together.</a:t>
            </a:r>
            <a:br>
              <a:rPr lang="en-US" dirty="0"/>
            </a:br>
            <a:br>
              <a:rPr lang="en-US" dirty="0"/>
            </a:br>
            <a:r>
              <a:rPr lang="en-US" dirty="0"/>
              <a:t>We have the coin flip in green along the left vertical edge of the table. We have the dice roll across the top horizonal edge.</a:t>
            </a:r>
            <a:br>
              <a:rPr lang="en-US" dirty="0"/>
            </a:br>
            <a:br>
              <a:rPr lang="en-US" dirty="0"/>
            </a:br>
            <a:r>
              <a:rPr lang="en-US" dirty="0"/>
              <a:t>I’ve circled some probabilities in red. The probability that two will be rolled, is one-sixth. The probably that a tail will be flipped, is one-half. Those are called marginal probabilities because they’re written in the margin, so to speak.</a:t>
            </a:r>
            <a:br>
              <a:rPr lang="en-US" dirty="0"/>
            </a:br>
            <a:br>
              <a:rPr lang="en-US" dirty="0"/>
            </a:br>
            <a:r>
              <a:rPr lang="en-US" dirty="0"/>
              <a:t>The probability that BOTH a two will be rolled, and a tail will be flipped, is shown here as one-twelfth.</a:t>
            </a:r>
          </a:p>
        </p:txBody>
      </p:sp>
      <p:sp>
        <p:nvSpPr>
          <p:cNvPr id="4" name="Slide Number Placeholder 3"/>
          <p:cNvSpPr>
            <a:spLocks noGrp="1"/>
          </p:cNvSpPr>
          <p:nvPr>
            <p:ph type="sldNum" sz="quarter" idx="5"/>
          </p:nvPr>
        </p:nvSpPr>
        <p:spPr/>
        <p:txBody>
          <a:bodyPr/>
          <a:lstStyle/>
          <a:p>
            <a:fld id="{CB70D20E-CC8E-4F3E-BA93-334D163D53CC}" type="slidenum">
              <a:rPr lang="en-US" smtClean="0"/>
              <a:t>24</a:t>
            </a:fld>
            <a:endParaRPr lang="en-US"/>
          </a:p>
        </p:txBody>
      </p:sp>
    </p:spTree>
    <p:extLst>
      <p:ext uri="{BB962C8B-B14F-4D97-AF65-F5344CB8AC3E}">
        <p14:creationId xmlns:p14="http://schemas.microsoft.com/office/powerpoint/2010/main" val="230159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talk about relationships among events. Let me draw a contrast between these two blue tables here.</a:t>
            </a:r>
            <a:br>
              <a:rPr lang="en-US" dirty="0"/>
            </a:br>
            <a:br>
              <a:rPr lang="en-US" dirty="0"/>
            </a:br>
            <a:r>
              <a:rPr lang="en-US" dirty="0"/>
              <a:t>Both are about unknown future coin flips. The top table considers coinflip three-zero-four, in blue across the top. And it considers flip number three-</a:t>
            </a:r>
            <a:r>
              <a:rPr lang="en-US" dirty="0" err="1"/>
              <a:t>ohh</a:t>
            </a:r>
            <a:r>
              <a:rPr lang="en-US" dirty="0"/>
              <a:t>-five, in red across the left side.</a:t>
            </a:r>
            <a:br>
              <a:rPr lang="en-US" dirty="0"/>
            </a:br>
            <a:br>
              <a:rPr lang="en-US" dirty="0"/>
            </a:br>
            <a:r>
              <a:rPr lang="en-US" dirty="0"/>
              <a:t>Each cell will occur with probability point two five, which is what I have indicated here.</a:t>
            </a:r>
            <a:br>
              <a:rPr lang="en-US" dirty="0"/>
            </a:br>
            <a:br>
              <a:rPr lang="en-US" dirty="0"/>
            </a:br>
            <a:r>
              <a:rPr lang="en-US" dirty="0"/>
              <a:t>The second table does something extremely unrealistic, and only useful for teaching purposes. It plots coin-flip #304 against itself.</a:t>
            </a:r>
            <a:br>
              <a:rPr lang="en-US" dirty="0"/>
            </a:br>
            <a:br>
              <a:rPr lang="en-US" dirty="0"/>
            </a:br>
            <a:r>
              <a:rPr lang="en-US" dirty="0"/>
              <a:t>Again, in the real world, this would never happen. But, if it did happen, what probabilities would we write in this table?</a:t>
            </a:r>
          </a:p>
        </p:txBody>
      </p:sp>
      <p:sp>
        <p:nvSpPr>
          <p:cNvPr id="4" name="Slide Number Placeholder 3"/>
          <p:cNvSpPr>
            <a:spLocks noGrp="1"/>
          </p:cNvSpPr>
          <p:nvPr>
            <p:ph type="sldNum" sz="quarter" idx="5"/>
          </p:nvPr>
        </p:nvSpPr>
        <p:spPr/>
        <p:txBody>
          <a:bodyPr/>
          <a:lstStyle/>
          <a:p>
            <a:fld id="{CB70D20E-CC8E-4F3E-BA93-334D163D53CC}" type="slidenum">
              <a:rPr lang="en-US" smtClean="0"/>
              <a:t>25</a:t>
            </a:fld>
            <a:endParaRPr lang="en-US"/>
          </a:p>
        </p:txBody>
      </p:sp>
    </p:spTree>
    <p:extLst>
      <p:ext uri="{BB962C8B-B14F-4D97-AF65-F5344CB8AC3E}">
        <p14:creationId xmlns:p14="http://schemas.microsoft.com/office/powerpoint/2010/main" val="415703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br>
              <a:rPr lang="en-US" dirty="0"/>
            </a:br>
            <a:br>
              <a:rPr lang="en-US" dirty="0"/>
            </a:br>
            <a:r>
              <a:rPr lang="en-US" dirty="0"/>
              <a:t>Coin flip three-zero-four, can either be heads or tails. But it has to be one or the other. So we zero out everything that’s impossible.</a:t>
            </a:r>
          </a:p>
        </p:txBody>
      </p:sp>
      <p:sp>
        <p:nvSpPr>
          <p:cNvPr id="4" name="Slide Number Placeholder 3"/>
          <p:cNvSpPr>
            <a:spLocks noGrp="1"/>
          </p:cNvSpPr>
          <p:nvPr>
            <p:ph type="sldNum" sz="quarter" idx="5"/>
          </p:nvPr>
        </p:nvSpPr>
        <p:spPr/>
        <p:txBody>
          <a:bodyPr/>
          <a:lstStyle/>
          <a:p>
            <a:fld id="{CB70D20E-CC8E-4F3E-BA93-334D163D53CC}" type="slidenum">
              <a:rPr lang="en-US" smtClean="0"/>
              <a:t>26</a:t>
            </a:fld>
            <a:endParaRPr lang="en-US"/>
          </a:p>
        </p:txBody>
      </p:sp>
    </p:spTree>
    <p:extLst>
      <p:ext uri="{BB962C8B-B14F-4D97-AF65-F5344CB8AC3E}">
        <p14:creationId xmlns:p14="http://schemas.microsoft.com/office/powerpoint/2010/main" val="7584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done teaching conditional probability.</a:t>
            </a:r>
            <a:br>
              <a:rPr lang="en-US" dirty="0"/>
            </a:br>
            <a:br>
              <a:rPr lang="en-US" dirty="0"/>
            </a:br>
            <a:r>
              <a:rPr lang="en-US" dirty="0"/>
              <a:t>This time with dice instead of coins.</a:t>
            </a:r>
          </a:p>
          <a:p>
            <a:endParaRPr lang="en-US" dirty="0"/>
          </a:p>
          <a:p>
            <a:r>
              <a:rPr lang="en-US" dirty="0"/>
              <a:t>Same dice roll, #4011. We don’t know what it is.</a:t>
            </a:r>
          </a:p>
        </p:txBody>
      </p:sp>
      <p:sp>
        <p:nvSpPr>
          <p:cNvPr id="4" name="Slide Number Placeholder 3"/>
          <p:cNvSpPr>
            <a:spLocks noGrp="1"/>
          </p:cNvSpPr>
          <p:nvPr>
            <p:ph type="sldNum" sz="quarter" idx="5"/>
          </p:nvPr>
        </p:nvSpPr>
        <p:spPr/>
        <p:txBody>
          <a:bodyPr/>
          <a:lstStyle/>
          <a:p>
            <a:fld id="{CB70D20E-CC8E-4F3E-BA93-334D163D53CC}" type="slidenum">
              <a:rPr lang="en-US" smtClean="0"/>
              <a:t>27</a:t>
            </a:fld>
            <a:endParaRPr lang="en-US"/>
          </a:p>
        </p:txBody>
      </p:sp>
    </p:spTree>
    <p:extLst>
      <p:ext uri="{BB962C8B-B14F-4D97-AF65-F5344CB8AC3E}">
        <p14:creationId xmlns:p14="http://schemas.microsoft.com/office/powerpoint/2010/main" val="241956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29D98-7ECC-4ECF-B69D-E5DDC46AC59D}" type="datetime1">
              <a:rPr lang="en-US" smtClean="0"/>
              <a:t>5/8/2024</a:t>
            </a:fld>
            <a:endParaRPr lang="en-US"/>
          </a:p>
        </p:txBody>
      </p:sp>
      <p:sp>
        <p:nvSpPr>
          <p:cNvPr id="5" name="Footer Placeholder 4"/>
          <p:cNvSpPr>
            <a:spLocks noGrp="1"/>
          </p:cNvSpPr>
          <p:nvPr>
            <p:ph type="ftr" sz="quarter" idx="11"/>
          </p:nvPr>
        </p:nvSpPr>
        <p:spPr>
          <a:xfrm>
            <a:off x="3228456" y="6538913"/>
            <a:ext cx="3086100" cy="365125"/>
          </a:xfrm>
        </p:spPr>
        <p:txBody>
          <a:bodyPr/>
          <a:lstStyle/>
          <a:p>
            <a:r>
              <a:rPr lang="en-US" dirty="0"/>
              <a:t>Bitcoin Hivemind</a:t>
            </a:r>
          </a:p>
        </p:txBody>
      </p:sp>
      <p:sp>
        <p:nvSpPr>
          <p:cNvPr id="6" name="Slide Number Placeholder 5"/>
          <p:cNvSpPr>
            <a:spLocks noGrp="1"/>
          </p:cNvSpPr>
          <p:nvPr>
            <p:ph type="sldNum" sz="quarter" idx="12"/>
          </p:nvPr>
        </p:nvSpPr>
        <p:spPr>
          <a:xfrm>
            <a:off x="7086600" y="6492875"/>
            <a:ext cx="2057400" cy="365125"/>
          </a:xfrm>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260152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6D029-35F7-4FF6-91E6-6BD7CBA69632}" type="datetime1">
              <a:rPr lang="en-US" smtClean="0"/>
              <a:t>5/8/2024</a:t>
            </a:fld>
            <a:endParaRPr lang="en-US"/>
          </a:p>
        </p:txBody>
      </p:sp>
      <p:sp>
        <p:nvSpPr>
          <p:cNvPr id="5" name="Footer Placeholder 4"/>
          <p:cNvSpPr>
            <a:spLocks noGrp="1"/>
          </p:cNvSpPr>
          <p:nvPr>
            <p:ph type="ftr" sz="quarter" idx="11"/>
          </p:nvPr>
        </p:nvSpPr>
        <p:spPr/>
        <p:txBody>
          <a:bodyPr/>
          <a:lstStyle/>
          <a:p>
            <a:r>
              <a:rPr lang="en-US"/>
              <a:t>Bitcoin Hivemind</a:t>
            </a:r>
          </a:p>
        </p:txBody>
      </p:sp>
      <p:sp>
        <p:nvSpPr>
          <p:cNvPr id="6" name="Slide Number Placeholder 5"/>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17506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36822-AA94-4657-9437-AC6BC88F3CF6}" type="datetime1">
              <a:rPr lang="en-US" smtClean="0"/>
              <a:t>5/8/2024</a:t>
            </a:fld>
            <a:endParaRPr lang="en-US"/>
          </a:p>
        </p:txBody>
      </p:sp>
      <p:sp>
        <p:nvSpPr>
          <p:cNvPr id="5" name="Footer Placeholder 4"/>
          <p:cNvSpPr>
            <a:spLocks noGrp="1"/>
          </p:cNvSpPr>
          <p:nvPr>
            <p:ph type="ftr" sz="quarter" idx="11"/>
          </p:nvPr>
        </p:nvSpPr>
        <p:spPr/>
        <p:txBody>
          <a:bodyPr/>
          <a:lstStyle/>
          <a:p>
            <a:r>
              <a:rPr lang="en-US"/>
              <a:t>Bitcoin Hivemind</a:t>
            </a:r>
          </a:p>
        </p:txBody>
      </p:sp>
      <p:sp>
        <p:nvSpPr>
          <p:cNvPr id="6" name="Slide Number Placeholder 5"/>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231013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0EA23-3E6D-4EED-9828-FD771F870C56}" type="datetime1">
              <a:rPr lang="en-US" smtClean="0"/>
              <a:t>5/8/2024</a:t>
            </a:fld>
            <a:endParaRPr lang="en-US"/>
          </a:p>
        </p:txBody>
      </p:sp>
      <p:sp>
        <p:nvSpPr>
          <p:cNvPr id="5" name="Footer Placeholder 4"/>
          <p:cNvSpPr>
            <a:spLocks noGrp="1"/>
          </p:cNvSpPr>
          <p:nvPr>
            <p:ph type="ftr" sz="quarter" idx="11"/>
          </p:nvPr>
        </p:nvSpPr>
        <p:spPr>
          <a:xfrm>
            <a:off x="3211830" y="6519402"/>
            <a:ext cx="3086100" cy="365125"/>
          </a:xfrm>
        </p:spPr>
        <p:txBody>
          <a:bodyPr/>
          <a:lstStyle/>
          <a:p>
            <a:r>
              <a:rPr lang="en-US" dirty="0"/>
              <a:t>Bitcoin Hivemind</a:t>
            </a:r>
          </a:p>
        </p:txBody>
      </p:sp>
      <p:sp>
        <p:nvSpPr>
          <p:cNvPr id="6" name="Slide Number Placeholder 5"/>
          <p:cNvSpPr>
            <a:spLocks noGrp="1"/>
          </p:cNvSpPr>
          <p:nvPr>
            <p:ph type="sldNum" sz="quarter" idx="12"/>
          </p:nvPr>
        </p:nvSpPr>
        <p:spPr>
          <a:xfrm>
            <a:off x="7086600" y="6511089"/>
            <a:ext cx="2057400" cy="365125"/>
          </a:xfrm>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207398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F2956D-A998-42C6-B5B0-ED720BC300AD}" type="datetime1">
              <a:rPr lang="en-US" smtClean="0"/>
              <a:t>5/8/2024</a:t>
            </a:fld>
            <a:endParaRPr lang="en-US"/>
          </a:p>
        </p:txBody>
      </p:sp>
      <p:sp>
        <p:nvSpPr>
          <p:cNvPr id="5" name="Footer Placeholder 4"/>
          <p:cNvSpPr>
            <a:spLocks noGrp="1"/>
          </p:cNvSpPr>
          <p:nvPr>
            <p:ph type="ftr" sz="quarter" idx="11"/>
          </p:nvPr>
        </p:nvSpPr>
        <p:spPr/>
        <p:txBody>
          <a:bodyPr/>
          <a:lstStyle/>
          <a:p>
            <a:r>
              <a:rPr lang="en-US"/>
              <a:t>Bitcoin Hivemind</a:t>
            </a:r>
          </a:p>
        </p:txBody>
      </p:sp>
      <p:sp>
        <p:nvSpPr>
          <p:cNvPr id="6" name="Slide Number Placeholder 5"/>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185882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AEC9E9-5778-44B7-8451-BBA935E7BA0F}" type="datetime1">
              <a:rPr lang="en-US" smtClean="0"/>
              <a:t>5/8/2024</a:t>
            </a:fld>
            <a:endParaRPr lang="en-US"/>
          </a:p>
        </p:txBody>
      </p:sp>
      <p:sp>
        <p:nvSpPr>
          <p:cNvPr id="6" name="Footer Placeholder 5"/>
          <p:cNvSpPr>
            <a:spLocks noGrp="1"/>
          </p:cNvSpPr>
          <p:nvPr>
            <p:ph type="ftr" sz="quarter" idx="11"/>
          </p:nvPr>
        </p:nvSpPr>
        <p:spPr/>
        <p:txBody>
          <a:bodyPr/>
          <a:lstStyle/>
          <a:p>
            <a:r>
              <a:rPr lang="en-US"/>
              <a:t>Bitcoin Hivemind</a:t>
            </a:r>
          </a:p>
        </p:txBody>
      </p:sp>
      <p:sp>
        <p:nvSpPr>
          <p:cNvPr id="7" name="Slide Number Placeholder 6"/>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145892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C88CC-518E-4C4D-A0EB-6F720A9B499F}" type="datetime1">
              <a:rPr lang="en-US" smtClean="0"/>
              <a:t>5/8/2024</a:t>
            </a:fld>
            <a:endParaRPr lang="en-US"/>
          </a:p>
        </p:txBody>
      </p:sp>
      <p:sp>
        <p:nvSpPr>
          <p:cNvPr id="8" name="Footer Placeholder 7"/>
          <p:cNvSpPr>
            <a:spLocks noGrp="1"/>
          </p:cNvSpPr>
          <p:nvPr>
            <p:ph type="ftr" sz="quarter" idx="11"/>
          </p:nvPr>
        </p:nvSpPr>
        <p:spPr/>
        <p:txBody>
          <a:bodyPr/>
          <a:lstStyle/>
          <a:p>
            <a:r>
              <a:rPr lang="en-US"/>
              <a:t>Bitcoin Hivemind</a:t>
            </a:r>
          </a:p>
        </p:txBody>
      </p:sp>
      <p:sp>
        <p:nvSpPr>
          <p:cNvPr id="9" name="Slide Number Placeholder 8"/>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134637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AFBD16-B78A-442C-899A-625E263AAD57}" type="datetime1">
              <a:rPr lang="en-US" smtClean="0"/>
              <a:t>5/8/2024</a:t>
            </a:fld>
            <a:endParaRPr lang="en-US"/>
          </a:p>
        </p:txBody>
      </p:sp>
      <p:sp>
        <p:nvSpPr>
          <p:cNvPr id="4" name="Footer Placeholder 3"/>
          <p:cNvSpPr>
            <a:spLocks noGrp="1"/>
          </p:cNvSpPr>
          <p:nvPr>
            <p:ph type="ftr" sz="quarter" idx="11"/>
          </p:nvPr>
        </p:nvSpPr>
        <p:spPr/>
        <p:txBody>
          <a:bodyPr/>
          <a:lstStyle/>
          <a:p>
            <a:r>
              <a:rPr lang="en-US"/>
              <a:t>Bitcoin Hivemind</a:t>
            </a:r>
          </a:p>
        </p:txBody>
      </p:sp>
      <p:sp>
        <p:nvSpPr>
          <p:cNvPr id="5" name="Slide Number Placeholder 4"/>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324106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9A157-BCA7-4CD9-AB54-916304831C07}" type="datetime1">
              <a:rPr lang="en-US" smtClean="0"/>
              <a:t>5/8/2024</a:t>
            </a:fld>
            <a:endParaRPr lang="en-US"/>
          </a:p>
        </p:txBody>
      </p:sp>
      <p:sp>
        <p:nvSpPr>
          <p:cNvPr id="3" name="Footer Placeholder 2"/>
          <p:cNvSpPr>
            <a:spLocks noGrp="1"/>
          </p:cNvSpPr>
          <p:nvPr>
            <p:ph type="ftr" sz="quarter" idx="11"/>
          </p:nvPr>
        </p:nvSpPr>
        <p:spPr/>
        <p:txBody>
          <a:bodyPr/>
          <a:lstStyle/>
          <a:p>
            <a:r>
              <a:rPr lang="en-US"/>
              <a:t>Bitcoin Hivemind</a:t>
            </a:r>
          </a:p>
        </p:txBody>
      </p:sp>
      <p:sp>
        <p:nvSpPr>
          <p:cNvPr id="4" name="Slide Number Placeholder 3"/>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26680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5A312E-7465-45B7-BDFD-ABF693BCB315}" type="datetime1">
              <a:rPr lang="en-US" smtClean="0"/>
              <a:t>5/8/2024</a:t>
            </a:fld>
            <a:endParaRPr lang="en-US"/>
          </a:p>
        </p:txBody>
      </p:sp>
      <p:sp>
        <p:nvSpPr>
          <p:cNvPr id="6" name="Footer Placeholder 5"/>
          <p:cNvSpPr>
            <a:spLocks noGrp="1"/>
          </p:cNvSpPr>
          <p:nvPr>
            <p:ph type="ftr" sz="quarter" idx="11"/>
          </p:nvPr>
        </p:nvSpPr>
        <p:spPr/>
        <p:txBody>
          <a:bodyPr/>
          <a:lstStyle/>
          <a:p>
            <a:r>
              <a:rPr lang="en-US"/>
              <a:t>Bitcoin Hivemind</a:t>
            </a:r>
          </a:p>
        </p:txBody>
      </p:sp>
      <p:sp>
        <p:nvSpPr>
          <p:cNvPr id="7" name="Slide Number Placeholder 6"/>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3581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569440-DC5F-4D25-96EB-950A168A9B78}" type="datetime1">
              <a:rPr lang="en-US" smtClean="0"/>
              <a:t>5/8/2024</a:t>
            </a:fld>
            <a:endParaRPr lang="en-US"/>
          </a:p>
        </p:txBody>
      </p:sp>
      <p:sp>
        <p:nvSpPr>
          <p:cNvPr id="6" name="Footer Placeholder 5"/>
          <p:cNvSpPr>
            <a:spLocks noGrp="1"/>
          </p:cNvSpPr>
          <p:nvPr>
            <p:ph type="ftr" sz="quarter" idx="11"/>
          </p:nvPr>
        </p:nvSpPr>
        <p:spPr/>
        <p:txBody>
          <a:bodyPr/>
          <a:lstStyle/>
          <a:p>
            <a:r>
              <a:rPr lang="en-US"/>
              <a:t>Bitcoin Hivemind</a:t>
            </a:r>
          </a:p>
        </p:txBody>
      </p:sp>
      <p:sp>
        <p:nvSpPr>
          <p:cNvPr id="7" name="Slide Number Placeholder 6"/>
          <p:cNvSpPr>
            <a:spLocks noGrp="1"/>
          </p:cNvSpPr>
          <p:nvPr>
            <p:ph type="sldNum" sz="quarter" idx="12"/>
          </p:nvPr>
        </p:nvSpPr>
        <p:spPr/>
        <p:txBody>
          <a:bodyPr/>
          <a:lstStyle/>
          <a:p>
            <a:fld id="{1A10F235-9555-41B0-B8E9-2A55BD748559}" type="slidenum">
              <a:rPr lang="en-US" smtClean="0"/>
              <a:t>‹#›</a:t>
            </a:fld>
            <a:endParaRPr lang="en-US"/>
          </a:p>
        </p:txBody>
      </p:sp>
    </p:spTree>
    <p:extLst>
      <p:ext uri="{BB962C8B-B14F-4D97-AF65-F5344CB8AC3E}">
        <p14:creationId xmlns:p14="http://schemas.microsoft.com/office/powerpoint/2010/main" val="137970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2836C-23A8-40B6-AF75-2296F9D56055}" type="datetime1">
              <a:rPr lang="en-US" smtClean="0"/>
              <a:t>5/8/2024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Bitcoin Hivemind</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0F235-9555-41B0-B8E9-2A55BD748559}" type="slidenum">
              <a:rPr lang="en-US" smtClean="0"/>
              <a:t>‹#›</a:t>
            </a:fld>
            <a:endParaRPr lang="en-US"/>
          </a:p>
        </p:txBody>
      </p:sp>
    </p:spTree>
    <p:extLst>
      <p:ext uri="{BB962C8B-B14F-4D97-AF65-F5344CB8AC3E}">
        <p14:creationId xmlns:p14="http://schemas.microsoft.com/office/powerpoint/2010/main" val="199541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ayertwolab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ruthcoin.info/rss/" TargetMode="External"/><Relationship Id="rId2" Type="http://schemas.openxmlformats.org/officeDocument/2006/relationships/hyperlink" Target="http://www.layertwolab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C11E6A-4B88-4765-B3BD-6095037DEECF}"/>
              </a:ext>
            </a:extLst>
          </p:cNvPr>
          <p:cNvPicPr>
            <a:picLocks noChangeAspect="1"/>
          </p:cNvPicPr>
          <p:nvPr/>
        </p:nvPicPr>
        <p:blipFill>
          <a:blip r:embed="rId2">
            <a:extLst>
              <a:ext uri="{BEBA8EAE-BF5A-486C-A8C5-ECC9F3942E4B}">
                <a14:imgProps xmlns:a14="http://schemas.microsoft.com/office/drawing/2010/main">
                  <a14:imgLayer r:embed="rId3">
                    <a14:imgEffect>
                      <a14:artisticGlass/>
                    </a14:imgEffect>
                  </a14:imgLayer>
                </a14:imgProps>
              </a:ext>
            </a:extLst>
          </a:blip>
          <a:stretch>
            <a:fillRect/>
          </a:stretch>
        </p:blipFill>
        <p:spPr>
          <a:xfrm>
            <a:off x="251690" y="222916"/>
            <a:ext cx="8619837" cy="6412167"/>
          </a:xfrm>
          <a:prstGeom prst="rect">
            <a:avLst/>
          </a:prstGeom>
        </p:spPr>
      </p:pic>
      <p:pic>
        <p:nvPicPr>
          <p:cNvPr id="13" name="Picture 12">
            <a:extLst>
              <a:ext uri="{FF2B5EF4-FFF2-40B4-BE49-F238E27FC236}">
                <a16:creationId xmlns:a16="http://schemas.microsoft.com/office/drawing/2014/main" id="{D2C35A09-D6CB-5463-450E-F579E05FCC33}"/>
              </a:ext>
            </a:extLst>
          </p:cNvPr>
          <p:cNvPicPr>
            <a:picLocks noChangeAspect="1"/>
          </p:cNvPicPr>
          <p:nvPr/>
        </p:nvPicPr>
        <p:blipFill>
          <a:blip r:embed="rId4">
            <a:extLst>
              <a:ext uri="{BEBA8EAE-BF5A-486C-A8C5-ECC9F3942E4B}">
                <a14:imgProps xmlns:a14="http://schemas.microsoft.com/office/drawing/2010/main">
                  <a14:imgLayer r:embed="rId5">
                    <a14:imgEffect>
                      <a14:artisticGlass/>
                    </a14:imgEffect>
                  </a14:imgLayer>
                </a14:imgProps>
              </a:ext>
            </a:extLst>
          </a:blip>
          <a:stretch>
            <a:fillRect/>
          </a:stretch>
        </p:blipFill>
        <p:spPr>
          <a:xfrm>
            <a:off x="-14592" y="0"/>
            <a:ext cx="9173183" cy="6858000"/>
          </a:xfrm>
          <a:prstGeom prst="rect">
            <a:avLst/>
          </a:prstGeom>
        </p:spPr>
      </p:pic>
      <p:sp>
        <p:nvSpPr>
          <p:cNvPr id="11" name="Rectangle 10">
            <a:extLst>
              <a:ext uri="{FF2B5EF4-FFF2-40B4-BE49-F238E27FC236}">
                <a16:creationId xmlns:a16="http://schemas.microsoft.com/office/drawing/2014/main" id="{4D3DE6E0-5FDD-4E1F-AC3A-DF7CB39BBD7A}"/>
              </a:ext>
            </a:extLst>
          </p:cNvPr>
          <p:cNvSpPr/>
          <p:nvPr/>
        </p:nvSpPr>
        <p:spPr>
          <a:xfrm>
            <a:off x="1113818" y="2085334"/>
            <a:ext cx="6876791" cy="17310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64BF7-EBB7-4A78-A5E2-477A35832FB0}"/>
              </a:ext>
            </a:extLst>
          </p:cNvPr>
          <p:cNvSpPr>
            <a:spLocks noGrp="1"/>
          </p:cNvSpPr>
          <p:nvPr>
            <p:ph type="ctrTitle"/>
          </p:nvPr>
        </p:nvSpPr>
        <p:spPr>
          <a:xfrm>
            <a:off x="1381991" y="2259874"/>
            <a:ext cx="6504709" cy="1655905"/>
          </a:xfrm>
          <a:ln>
            <a:solidFill>
              <a:schemeClr val="tx1"/>
            </a:solidFill>
          </a:ln>
        </p:spPr>
        <p:txBody>
          <a:bodyPr>
            <a:normAutofit fontScale="90000"/>
          </a:bodyPr>
          <a:lstStyle/>
          <a:p>
            <a:r>
              <a:rPr lang="en-US" dirty="0"/>
              <a:t>Bitcoin Prediction Markets</a:t>
            </a:r>
          </a:p>
        </p:txBody>
      </p:sp>
      <p:sp>
        <p:nvSpPr>
          <p:cNvPr id="10" name="Rectangle 9">
            <a:extLst>
              <a:ext uri="{FF2B5EF4-FFF2-40B4-BE49-F238E27FC236}">
                <a16:creationId xmlns:a16="http://schemas.microsoft.com/office/drawing/2014/main" id="{674B16BF-A575-4588-B266-F84D1D979A69}"/>
              </a:ext>
            </a:extLst>
          </p:cNvPr>
          <p:cNvSpPr/>
          <p:nvPr/>
        </p:nvSpPr>
        <p:spPr>
          <a:xfrm>
            <a:off x="3257550" y="3990874"/>
            <a:ext cx="2686050" cy="2602841"/>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9BB6462-18D2-49EC-A139-C3276B0A3A23}"/>
              </a:ext>
            </a:extLst>
          </p:cNvPr>
          <p:cNvSpPr>
            <a:spLocks noGrp="1"/>
          </p:cNvSpPr>
          <p:nvPr>
            <p:ph type="subTitle" idx="1"/>
          </p:nvPr>
        </p:nvSpPr>
        <p:spPr>
          <a:xfrm>
            <a:off x="1132609" y="4106284"/>
            <a:ext cx="6954116" cy="2486035"/>
          </a:xfrm>
        </p:spPr>
        <p:txBody>
          <a:bodyPr>
            <a:normAutofit fontScale="92500" lnSpcReduction="20000"/>
          </a:bodyPr>
          <a:lstStyle/>
          <a:p>
            <a:r>
              <a:rPr lang="en-US" dirty="0"/>
              <a:t>Bitcoin Asia</a:t>
            </a:r>
          </a:p>
          <a:p>
            <a:r>
              <a:rPr lang="en-US" dirty="0"/>
              <a:t>May 9, 2024</a:t>
            </a:r>
          </a:p>
          <a:p>
            <a:r>
              <a:rPr lang="en-US" dirty="0"/>
              <a:t>Hong Kong</a:t>
            </a:r>
          </a:p>
          <a:p>
            <a:endParaRPr lang="en-US" dirty="0"/>
          </a:p>
          <a:p>
            <a:r>
              <a:rPr lang="en-US" b="1" dirty="0"/>
              <a:t>Paul Sztorc</a:t>
            </a:r>
          </a:p>
          <a:p>
            <a:r>
              <a:rPr lang="en-US" dirty="0"/>
              <a:t>BitcoinHivemind.com</a:t>
            </a:r>
            <a:br>
              <a:rPr lang="en-US" dirty="0"/>
            </a:br>
            <a:r>
              <a:rPr lang="en-US" dirty="0"/>
              <a:t>LayerTwoLabs.com</a:t>
            </a:r>
          </a:p>
        </p:txBody>
      </p:sp>
      <p:sp>
        <p:nvSpPr>
          <p:cNvPr id="4" name="Footer Placeholder 3">
            <a:extLst>
              <a:ext uri="{FF2B5EF4-FFF2-40B4-BE49-F238E27FC236}">
                <a16:creationId xmlns:a16="http://schemas.microsoft.com/office/drawing/2014/main" id="{9A7EB06F-E2BB-4D34-B64E-2E5BE3065815}"/>
              </a:ext>
            </a:extLst>
          </p:cNvPr>
          <p:cNvSpPr>
            <a:spLocks noGrp="1"/>
          </p:cNvSpPr>
          <p:nvPr>
            <p:ph type="ftr" sz="quarter" idx="11"/>
          </p:nvPr>
        </p:nvSpPr>
        <p:spPr>
          <a:xfrm>
            <a:off x="3091296" y="6593715"/>
            <a:ext cx="3086100" cy="365125"/>
          </a:xfrm>
        </p:spPr>
        <p:txBody>
          <a:bodyPr/>
          <a:lstStyle/>
          <a:p>
            <a:r>
              <a:rPr lang="en-US"/>
              <a:t>Bitcoin Hivemind</a:t>
            </a:r>
            <a:endParaRPr lang="en-US" dirty="0"/>
          </a:p>
        </p:txBody>
      </p:sp>
      <p:sp>
        <p:nvSpPr>
          <p:cNvPr id="6" name="Slide Number Placeholder 5">
            <a:extLst>
              <a:ext uri="{FF2B5EF4-FFF2-40B4-BE49-F238E27FC236}">
                <a16:creationId xmlns:a16="http://schemas.microsoft.com/office/drawing/2014/main" id="{359A533A-C12D-45B3-B833-CE1722F87176}"/>
              </a:ext>
            </a:extLst>
          </p:cNvPr>
          <p:cNvSpPr>
            <a:spLocks noGrp="1"/>
          </p:cNvSpPr>
          <p:nvPr>
            <p:ph type="sldNum" sz="quarter" idx="12"/>
          </p:nvPr>
        </p:nvSpPr>
        <p:spPr/>
        <p:txBody>
          <a:bodyPr/>
          <a:lstStyle/>
          <a:p>
            <a:fld id="{1A10F235-9555-41B0-B8E9-2A55BD748559}" type="slidenum">
              <a:rPr lang="en-US" smtClean="0"/>
              <a:t>1</a:t>
            </a:fld>
            <a:endParaRPr lang="en-US"/>
          </a:p>
        </p:txBody>
      </p:sp>
    </p:spTree>
    <p:extLst>
      <p:ext uri="{BB962C8B-B14F-4D97-AF65-F5344CB8AC3E}">
        <p14:creationId xmlns:p14="http://schemas.microsoft.com/office/powerpoint/2010/main" val="402842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3AD446-22E3-5339-4D13-16BF5E617DC6}"/>
              </a:ext>
            </a:extLst>
          </p:cNvPr>
          <p:cNvPicPr>
            <a:picLocks noChangeAspect="1"/>
          </p:cNvPicPr>
          <p:nvPr/>
        </p:nvPicPr>
        <p:blipFill>
          <a:blip r:embed="rId2"/>
          <a:stretch>
            <a:fillRect/>
          </a:stretch>
        </p:blipFill>
        <p:spPr>
          <a:xfrm>
            <a:off x="5983045" y="363717"/>
            <a:ext cx="2932355" cy="2418241"/>
          </a:xfrm>
          <a:prstGeom prst="rect">
            <a:avLst/>
          </a:prstGeom>
        </p:spPr>
      </p:pic>
      <p:sp>
        <p:nvSpPr>
          <p:cNvPr id="2" name="Title 1">
            <a:extLst>
              <a:ext uri="{FF2B5EF4-FFF2-40B4-BE49-F238E27FC236}">
                <a16:creationId xmlns:a16="http://schemas.microsoft.com/office/drawing/2014/main" id="{897D0247-8D42-F2E7-CB21-09277DEF7B01}"/>
              </a:ext>
            </a:extLst>
          </p:cNvPr>
          <p:cNvSpPr>
            <a:spLocks noGrp="1"/>
          </p:cNvSpPr>
          <p:nvPr>
            <p:ph type="title"/>
          </p:nvPr>
        </p:nvSpPr>
        <p:spPr>
          <a:xfrm>
            <a:off x="172122" y="231776"/>
            <a:ext cx="7277100" cy="1183523"/>
          </a:xfrm>
        </p:spPr>
        <p:txBody>
          <a:bodyPr>
            <a:normAutofit/>
          </a:bodyPr>
          <a:lstStyle/>
          <a:p>
            <a:r>
              <a:rPr lang="en-US" dirty="0"/>
              <a:t>What is the shaded area?</a:t>
            </a:r>
          </a:p>
        </p:txBody>
      </p:sp>
      <p:sp>
        <p:nvSpPr>
          <p:cNvPr id="4" name="Footer Placeholder 3">
            <a:extLst>
              <a:ext uri="{FF2B5EF4-FFF2-40B4-BE49-F238E27FC236}">
                <a16:creationId xmlns:a16="http://schemas.microsoft.com/office/drawing/2014/main" id="{9F26249D-56C4-20C6-1632-3D47AF91D331}"/>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4797707-C873-5AE6-03D1-1F36A96D0F13}"/>
              </a:ext>
            </a:extLst>
          </p:cNvPr>
          <p:cNvSpPr>
            <a:spLocks noGrp="1"/>
          </p:cNvSpPr>
          <p:nvPr>
            <p:ph type="sldNum" sz="quarter" idx="12"/>
          </p:nvPr>
        </p:nvSpPr>
        <p:spPr/>
        <p:txBody>
          <a:bodyPr/>
          <a:lstStyle/>
          <a:p>
            <a:fld id="{1A10F235-9555-41B0-B8E9-2A55BD748559}" type="slidenum">
              <a:rPr lang="en-US" smtClean="0"/>
              <a:t>10</a:t>
            </a:fld>
            <a:endParaRPr lang="en-US"/>
          </a:p>
        </p:txBody>
      </p:sp>
    </p:spTree>
    <p:extLst>
      <p:ext uri="{BB962C8B-B14F-4D97-AF65-F5344CB8AC3E}">
        <p14:creationId xmlns:p14="http://schemas.microsoft.com/office/powerpoint/2010/main" val="137422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5034C23-A99D-09F0-A1B4-2FC0CF5B5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528" y="1939925"/>
            <a:ext cx="7726022" cy="4351338"/>
          </a:xfrm>
        </p:spPr>
      </p:pic>
      <p:pic>
        <p:nvPicPr>
          <p:cNvPr id="8" name="Picture 7">
            <a:extLst>
              <a:ext uri="{FF2B5EF4-FFF2-40B4-BE49-F238E27FC236}">
                <a16:creationId xmlns:a16="http://schemas.microsoft.com/office/drawing/2014/main" id="{6C3AD446-22E3-5339-4D13-16BF5E617DC6}"/>
              </a:ext>
            </a:extLst>
          </p:cNvPr>
          <p:cNvPicPr>
            <a:picLocks noChangeAspect="1"/>
          </p:cNvPicPr>
          <p:nvPr/>
        </p:nvPicPr>
        <p:blipFill>
          <a:blip r:embed="rId3"/>
          <a:stretch>
            <a:fillRect/>
          </a:stretch>
        </p:blipFill>
        <p:spPr>
          <a:xfrm>
            <a:off x="5983045" y="363717"/>
            <a:ext cx="2932355" cy="2418241"/>
          </a:xfrm>
          <a:prstGeom prst="rect">
            <a:avLst/>
          </a:prstGeom>
        </p:spPr>
      </p:pic>
      <p:sp>
        <p:nvSpPr>
          <p:cNvPr id="2" name="Title 1">
            <a:extLst>
              <a:ext uri="{FF2B5EF4-FFF2-40B4-BE49-F238E27FC236}">
                <a16:creationId xmlns:a16="http://schemas.microsoft.com/office/drawing/2014/main" id="{897D0247-8D42-F2E7-CB21-09277DEF7B01}"/>
              </a:ext>
            </a:extLst>
          </p:cNvPr>
          <p:cNvSpPr>
            <a:spLocks noGrp="1"/>
          </p:cNvSpPr>
          <p:nvPr>
            <p:ph type="title"/>
          </p:nvPr>
        </p:nvSpPr>
        <p:spPr>
          <a:xfrm>
            <a:off x="172122" y="231776"/>
            <a:ext cx="7277100" cy="1183523"/>
          </a:xfrm>
        </p:spPr>
        <p:txBody>
          <a:bodyPr>
            <a:normAutofit/>
          </a:bodyPr>
          <a:lstStyle/>
          <a:p>
            <a:r>
              <a:rPr lang="en-US" dirty="0"/>
              <a:t>What is the shaded area?</a:t>
            </a:r>
          </a:p>
        </p:txBody>
      </p:sp>
      <p:sp>
        <p:nvSpPr>
          <p:cNvPr id="4" name="Footer Placeholder 3">
            <a:extLst>
              <a:ext uri="{FF2B5EF4-FFF2-40B4-BE49-F238E27FC236}">
                <a16:creationId xmlns:a16="http://schemas.microsoft.com/office/drawing/2014/main" id="{9F26249D-56C4-20C6-1632-3D47AF91D331}"/>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4797707-C873-5AE6-03D1-1F36A96D0F13}"/>
              </a:ext>
            </a:extLst>
          </p:cNvPr>
          <p:cNvSpPr>
            <a:spLocks noGrp="1"/>
          </p:cNvSpPr>
          <p:nvPr>
            <p:ph type="sldNum" sz="quarter" idx="12"/>
          </p:nvPr>
        </p:nvSpPr>
        <p:spPr/>
        <p:txBody>
          <a:bodyPr/>
          <a:lstStyle/>
          <a:p>
            <a:fld id="{1A10F235-9555-41B0-B8E9-2A55BD748559}" type="slidenum">
              <a:rPr lang="en-US" smtClean="0"/>
              <a:t>11</a:t>
            </a:fld>
            <a:endParaRPr lang="en-US"/>
          </a:p>
        </p:txBody>
      </p:sp>
      <mc:AlternateContent xmlns:mc="http://schemas.openxmlformats.org/markup-compatibility/2006">
        <mc:Choice xmlns:a14="http://schemas.microsoft.com/office/drawing/2010/main" Requires="a14">
          <p:sp>
            <p:nvSpPr>
              <p:cNvPr id="9" name="Title 1">
                <a:extLst>
                  <a:ext uri="{FF2B5EF4-FFF2-40B4-BE49-F238E27FC236}">
                    <a16:creationId xmlns:a16="http://schemas.microsoft.com/office/drawing/2014/main" id="{31157A5C-9DC1-22DF-822E-783F6368DD7F}"/>
                  </a:ext>
                </a:extLst>
              </p:cNvPr>
              <p:cNvSpPr txBox="1">
                <a:spLocks/>
              </p:cNvSpPr>
              <p:nvPr/>
            </p:nvSpPr>
            <p:spPr>
              <a:xfrm>
                <a:off x="2143126" y="1711786"/>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nary>
                      <m:naryPr>
                        <m:chr m:val="∑"/>
                        <m:ctrlPr>
                          <a:rPr lang="pt-BR" b="0" i="1" smtClean="0">
                            <a:latin typeface="Cambria Math" panose="02040503050406030204" pitchFamily="18" charset="0"/>
                          </a:rPr>
                        </m:ctrlPr>
                      </m:naryPr>
                      <m:sub>
                        <m:r>
                          <a:rPr lang="pt-BR" b="0" i="1" smtClean="0">
                            <a:latin typeface="Cambria Math" panose="02040503050406030204" pitchFamily="18" charset="0"/>
                          </a:rPr>
                          <m:t>𝑘</m:t>
                        </m:r>
                        <m:r>
                          <a:rPr lang="pt-BR" b="0" i="1" smtClean="0">
                            <a:latin typeface="Cambria Math" panose="02040503050406030204" pitchFamily="18" charset="0"/>
                          </a:rPr>
                          <m:t>=0</m:t>
                        </m:r>
                      </m:sub>
                      <m:sup>
                        <m:r>
                          <a:rPr lang="pt-BR" b="0" i="1" smtClean="0">
                            <a:latin typeface="Cambria Math" panose="02040503050406030204" pitchFamily="18" charset="0"/>
                          </a:rPr>
                          <m:t>𝑛</m:t>
                        </m:r>
                      </m:sup>
                      <m:e>
                        <m:d>
                          <m:dPr>
                            <m:ctrlPr>
                              <a:rPr lang="pt-BR" b="0" i="1" smtClean="0">
                                <a:latin typeface="Cambria Math" panose="02040503050406030204" pitchFamily="18" charset="0"/>
                              </a:rPr>
                            </m:ctrlPr>
                          </m:dPr>
                          <m:e>
                            <m:f>
                              <m:fPr>
                                <m:type m:val="noBar"/>
                                <m:ctrlPr>
                                  <a:rPr lang="pt-BR" b="0" i="1" smtClean="0">
                                    <a:latin typeface="Cambria Math" panose="02040503050406030204" pitchFamily="18" charset="0"/>
                                  </a:rPr>
                                </m:ctrlPr>
                              </m:fPr>
                              <m:num>
                                <m:r>
                                  <a:rPr lang="pt-BR" b="0" i="1" smtClean="0">
                                    <a:latin typeface="Cambria Math" panose="02040503050406030204" pitchFamily="18" charset="0"/>
                                  </a:rPr>
                                  <m:t>𝑛</m:t>
                                </m:r>
                              </m:num>
                              <m:den>
                                <m:r>
                                  <a:rPr lang="pt-BR" b="0" i="1" smtClean="0">
                                    <a:latin typeface="Cambria Math" panose="02040503050406030204" pitchFamily="18" charset="0"/>
                                  </a:rPr>
                                  <m:t>𝑘</m:t>
                                </m:r>
                              </m:den>
                            </m:f>
                          </m:e>
                        </m:d>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𝑘</m:t>
                            </m:r>
                          </m:sup>
                        </m:sSup>
                        <m:sSup>
                          <m:sSupPr>
                            <m:ctrlPr>
                              <a:rPr lang="pt-BR" b="0" i="1" smtClean="0">
                                <a:latin typeface="Cambria Math" panose="02040503050406030204" pitchFamily="18" charset="0"/>
                              </a:rPr>
                            </m:ctrlPr>
                          </m:sSupPr>
                          <m:e>
                            <m:r>
                              <a:rPr lang="pt-BR" b="0" i="1" smtClean="0">
                                <a:latin typeface="Cambria Math" panose="02040503050406030204" pitchFamily="18" charset="0"/>
                              </a:rPr>
                              <m:t>𝑎</m:t>
                            </m:r>
                          </m:e>
                          <m:sup>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𝑘</m:t>
                            </m:r>
                          </m:sup>
                        </m:sSup>
                      </m:e>
                    </m:nary>
                    <m:r>
                      <a:rPr lang="en-US" b="0" i="1" smtClean="0">
                        <a:latin typeface="Cambria Math" panose="02040503050406030204" pitchFamily="18" charset="0"/>
                      </a:rPr>
                      <m:t> </m:t>
                    </m:r>
                  </m:oMath>
                </a14:m>
                <a:r>
                  <a:rPr lang="en-US" dirty="0"/>
                  <a:t>?? </a:t>
                </a:r>
              </a:p>
            </p:txBody>
          </p:sp>
        </mc:Choice>
        <mc:Fallback>
          <p:sp>
            <p:nvSpPr>
              <p:cNvPr id="9" name="Title 1">
                <a:extLst>
                  <a:ext uri="{FF2B5EF4-FFF2-40B4-BE49-F238E27FC236}">
                    <a16:creationId xmlns:a16="http://schemas.microsoft.com/office/drawing/2014/main" id="{31157A5C-9DC1-22DF-822E-783F6368DD7F}"/>
                  </a:ext>
                </a:extLst>
              </p:cNvPr>
              <p:cNvSpPr txBox="1">
                <a:spLocks noRot="1" noChangeAspect="1" noMove="1" noResize="1" noEditPoints="1" noAdjustHandles="1" noChangeArrowheads="1" noChangeShapeType="1" noTextEdit="1"/>
              </p:cNvSpPr>
              <p:nvPr/>
            </p:nvSpPr>
            <p:spPr>
              <a:xfrm>
                <a:off x="2143126" y="1711786"/>
                <a:ext cx="2428874" cy="624830"/>
              </a:xfrm>
              <a:prstGeom prst="rect">
                <a:avLst/>
              </a:prstGeom>
              <a:blipFill>
                <a:blip r:embed="rId4"/>
                <a:stretch>
                  <a:fillRect l="-16250" t="-71154" b="-99038"/>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itle 1">
                <a:extLst>
                  <a:ext uri="{FF2B5EF4-FFF2-40B4-BE49-F238E27FC236}">
                    <a16:creationId xmlns:a16="http://schemas.microsoft.com/office/drawing/2014/main" id="{A6E645C8-8D50-7C0D-8EF5-EB3E411919AA}"/>
                  </a:ext>
                </a:extLst>
              </p:cNvPr>
              <p:cNvSpPr txBox="1">
                <a:spLocks/>
              </p:cNvSpPr>
              <p:nvPr/>
            </p:nvSpPr>
            <p:spPr>
              <a:xfrm>
                <a:off x="5257801" y="3490764"/>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𝑑𝑜𝑛𝑡</m:t>
                      </m:r>
                      <m:r>
                        <a:rPr lang="en-US" b="0" i="1" smtClean="0">
                          <a:latin typeface="Cambria Math" panose="02040503050406030204" pitchFamily="18" charset="0"/>
                        </a:rPr>
                        <m:t> </m:t>
                      </m:r>
                      <m:r>
                        <a:rPr lang="en-US" b="0" i="1" smtClean="0">
                          <a:latin typeface="Cambria Math" panose="02040503050406030204" pitchFamily="18" charset="0"/>
                        </a:rPr>
                        <m:t>𝑘𝑛𝑜𝑤</m:t>
                      </m:r>
                    </m:oMath>
                  </m:oMathPara>
                </a14:m>
                <a:endParaRPr lang="en-US" dirty="0"/>
              </a:p>
            </p:txBody>
          </p:sp>
        </mc:Choice>
        <mc:Fallback>
          <p:sp>
            <p:nvSpPr>
              <p:cNvPr id="10" name="Title 1">
                <a:extLst>
                  <a:ext uri="{FF2B5EF4-FFF2-40B4-BE49-F238E27FC236}">
                    <a16:creationId xmlns:a16="http://schemas.microsoft.com/office/drawing/2014/main" id="{A6E645C8-8D50-7C0D-8EF5-EB3E411919AA}"/>
                  </a:ext>
                </a:extLst>
              </p:cNvPr>
              <p:cNvSpPr txBox="1">
                <a:spLocks noRot="1" noChangeAspect="1" noMove="1" noResize="1" noEditPoints="1" noAdjustHandles="1" noChangeArrowheads="1" noChangeShapeType="1" noTextEdit="1"/>
              </p:cNvSpPr>
              <p:nvPr/>
            </p:nvSpPr>
            <p:spPr>
              <a:xfrm>
                <a:off x="5257801" y="3490764"/>
                <a:ext cx="2428874" cy="624830"/>
              </a:xfrm>
              <a:prstGeom prst="rect">
                <a:avLst/>
              </a:prstGeom>
              <a:blipFill>
                <a:blip r:embed="rId5"/>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itle 1">
                <a:extLst>
                  <a:ext uri="{FF2B5EF4-FFF2-40B4-BE49-F238E27FC236}">
                    <a16:creationId xmlns:a16="http://schemas.microsoft.com/office/drawing/2014/main" id="{3CCA72A8-C0D2-FE38-CE58-7DE57E4977C1}"/>
                  </a:ext>
                </a:extLst>
              </p:cNvPr>
              <p:cNvSpPr txBox="1">
                <a:spLocks/>
              </p:cNvSpPr>
              <p:nvPr/>
            </p:nvSpPr>
            <p:spPr>
              <a:xfrm>
                <a:off x="782956" y="3803179"/>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𝑑𝑜𝑛𝑡</m:t>
                      </m:r>
                      <m:r>
                        <a:rPr lang="en-US" b="0" i="1" smtClean="0">
                          <a:latin typeface="Cambria Math" panose="02040503050406030204" pitchFamily="18" charset="0"/>
                        </a:rPr>
                        <m:t> </m:t>
                      </m:r>
                      <m:r>
                        <a:rPr lang="en-US" b="0" i="1" smtClean="0">
                          <a:latin typeface="Cambria Math" panose="02040503050406030204" pitchFamily="18" charset="0"/>
                        </a:rPr>
                        <m:t>𝑘𝑛𝑜𝑤</m:t>
                      </m:r>
                    </m:oMath>
                  </m:oMathPara>
                </a14:m>
                <a:endParaRPr lang="en-US" dirty="0"/>
              </a:p>
            </p:txBody>
          </p:sp>
        </mc:Choice>
        <mc:Fallback>
          <p:sp>
            <p:nvSpPr>
              <p:cNvPr id="11" name="Title 1">
                <a:extLst>
                  <a:ext uri="{FF2B5EF4-FFF2-40B4-BE49-F238E27FC236}">
                    <a16:creationId xmlns:a16="http://schemas.microsoft.com/office/drawing/2014/main" id="{3CCA72A8-C0D2-FE38-CE58-7DE57E4977C1}"/>
                  </a:ext>
                </a:extLst>
              </p:cNvPr>
              <p:cNvSpPr txBox="1">
                <a:spLocks noRot="1" noChangeAspect="1" noMove="1" noResize="1" noEditPoints="1" noAdjustHandles="1" noChangeArrowheads="1" noChangeShapeType="1" noTextEdit="1"/>
              </p:cNvSpPr>
              <p:nvPr/>
            </p:nvSpPr>
            <p:spPr>
              <a:xfrm>
                <a:off x="782956" y="3803179"/>
                <a:ext cx="2428874" cy="624830"/>
              </a:xfrm>
              <a:prstGeom prst="rect">
                <a:avLst/>
              </a:prstGeom>
              <a:blipFill>
                <a:blip r:embed="rId6"/>
                <a:stretch>
                  <a:fillRect/>
                </a:stretch>
              </a:blipFill>
              <a:ln>
                <a:solidFill>
                  <a:schemeClr val="tx1">
                    <a:lumMod val="50000"/>
                    <a:lumOff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87925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5034C23-A99D-09F0-A1B4-2FC0CF5B5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72" y="1939925"/>
            <a:ext cx="7726022" cy="4351338"/>
          </a:xfrm>
        </p:spPr>
      </p:pic>
      <p:pic>
        <p:nvPicPr>
          <p:cNvPr id="8" name="Picture 7">
            <a:extLst>
              <a:ext uri="{FF2B5EF4-FFF2-40B4-BE49-F238E27FC236}">
                <a16:creationId xmlns:a16="http://schemas.microsoft.com/office/drawing/2014/main" id="{6C3AD446-22E3-5339-4D13-16BF5E617DC6}"/>
              </a:ext>
            </a:extLst>
          </p:cNvPr>
          <p:cNvPicPr>
            <a:picLocks noChangeAspect="1"/>
          </p:cNvPicPr>
          <p:nvPr/>
        </p:nvPicPr>
        <p:blipFill>
          <a:blip r:embed="rId3"/>
          <a:stretch>
            <a:fillRect/>
          </a:stretch>
        </p:blipFill>
        <p:spPr>
          <a:xfrm>
            <a:off x="5983045" y="363717"/>
            <a:ext cx="2932355" cy="2418241"/>
          </a:xfrm>
          <a:prstGeom prst="rect">
            <a:avLst/>
          </a:prstGeom>
        </p:spPr>
      </p:pic>
      <p:sp>
        <p:nvSpPr>
          <p:cNvPr id="2" name="Title 1">
            <a:extLst>
              <a:ext uri="{FF2B5EF4-FFF2-40B4-BE49-F238E27FC236}">
                <a16:creationId xmlns:a16="http://schemas.microsoft.com/office/drawing/2014/main" id="{897D0247-8D42-F2E7-CB21-09277DEF7B01}"/>
              </a:ext>
            </a:extLst>
          </p:cNvPr>
          <p:cNvSpPr>
            <a:spLocks noGrp="1"/>
          </p:cNvSpPr>
          <p:nvPr>
            <p:ph type="title"/>
          </p:nvPr>
        </p:nvSpPr>
        <p:spPr>
          <a:xfrm>
            <a:off x="172122" y="231776"/>
            <a:ext cx="7277100" cy="1183523"/>
          </a:xfrm>
        </p:spPr>
        <p:txBody>
          <a:bodyPr>
            <a:normAutofit/>
          </a:bodyPr>
          <a:lstStyle/>
          <a:p>
            <a:r>
              <a:rPr lang="en-US" dirty="0"/>
              <a:t>What is the shaded area?</a:t>
            </a:r>
          </a:p>
        </p:txBody>
      </p:sp>
      <p:sp>
        <p:nvSpPr>
          <p:cNvPr id="4" name="Footer Placeholder 3">
            <a:extLst>
              <a:ext uri="{FF2B5EF4-FFF2-40B4-BE49-F238E27FC236}">
                <a16:creationId xmlns:a16="http://schemas.microsoft.com/office/drawing/2014/main" id="{9F26249D-56C4-20C6-1632-3D47AF91D331}"/>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4797707-C873-5AE6-03D1-1F36A96D0F13}"/>
              </a:ext>
            </a:extLst>
          </p:cNvPr>
          <p:cNvSpPr>
            <a:spLocks noGrp="1"/>
          </p:cNvSpPr>
          <p:nvPr>
            <p:ph type="sldNum" sz="quarter" idx="12"/>
          </p:nvPr>
        </p:nvSpPr>
        <p:spPr/>
        <p:txBody>
          <a:bodyPr/>
          <a:lstStyle/>
          <a:p>
            <a:fld id="{1A10F235-9555-41B0-B8E9-2A55BD748559}" type="slidenum">
              <a:rPr lang="en-US" smtClean="0"/>
              <a:t>12</a:t>
            </a:fld>
            <a:endParaRPr lang="en-US" dirty="0"/>
          </a:p>
        </p:txBody>
      </p:sp>
      <mc:AlternateContent xmlns:mc="http://schemas.openxmlformats.org/markup-compatibility/2006">
        <mc:Choice xmlns:a14="http://schemas.microsoft.com/office/drawing/2010/main" Requires="a14">
          <p:sp>
            <p:nvSpPr>
              <p:cNvPr id="9" name="Title 1">
                <a:extLst>
                  <a:ext uri="{FF2B5EF4-FFF2-40B4-BE49-F238E27FC236}">
                    <a16:creationId xmlns:a16="http://schemas.microsoft.com/office/drawing/2014/main" id="{31157A5C-9DC1-22DF-822E-783F6368DD7F}"/>
                  </a:ext>
                </a:extLst>
              </p:cNvPr>
              <p:cNvSpPr txBox="1">
                <a:spLocks/>
              </p:cNvSpPr>
              <p:nvPr/>
            </p:nvSpPr>
            <p:spPr>
              <a:xfrm>
                <a:off x="2143126" y="1711786"/>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126.06</m:t>
                      </m:r>
                    </m:oMath>
                  </m:oMathPara>
                </a14:m>
                <a:endParaRPr lang="en-US" dirty="0"/>
              </a:p>
            </p:txBody>
          </p:sp>
        </mc:Choice>
        <mc:Fallback>
          <p:sp>
            <p:nvSpPr>
              <p:cNvPr id="9" name="Title 1">
                <a:extLst>
                  <a:ext uri="{FF2B5EF4-FFF2-40B4-BE49-F238E27FC236}">
                    <a16:creationId xmlns:a16="http://schemas.microsoft.com/office/drawing/2014/main" id="{31157A5C-9DC1-22DF-822E-783F6368DD7F}"/>
                  </a:ext>
                </a:extLst>
              </p:cNvPr>
              <p:cNvSpPr txBox="1">
                <a:spLocks noRot="1" noChangeAspect="1" noMove="1" noResize="1" noEditPoints="1" noAdjustHandles="1" noChangeArrowheads="1" noChangeShapeType="1" noTextEdit="1"/>
              </p:cNvSpPr>
              <p:nvPr/>
            </p:nvSpPr>
            <p:spPr>
              <a:xfrm>
                <a:off x="2143126" y="1711786"/>
                <a:ext cx="2428874" cy="624830"/>
              </a:xfrm>
              <a:prstGeom prst="rect">
                <a:avLst/>
              </a:prstGeom>
              <a:blipFill>
                <a:blip r:embed="rId4"/>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itle 1">
                <a:extLst>
                  <a:ext uri="{FF2B5EF4-FFF2-40B4-BE49-F238E27FC236}">
                    <a16:creationId xmlns:a16="http://schemas.microsoft.com/office/drawing/2014/main" id="{A6E645C8-8D50-7C0D-8EF5-EB3E411919AA}"/>
                  </a:ext>
                </a:extLst>
              </p:cNvPr>
              <p:cNvSpPr txBox="1">
                <a:spLocks/>
              </p:cNvSpPr>
              <p:nvPr/>
            </p:nvSpPr>
            <p:spPr>
              <a:xfrm>
                <a:off x="5257801" y="3490764"/>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126.06</m:t>
                      </m:r>
                    </m:oMath>
                  </m:oMathPara>
                </a14:m>
                <a:endParaRPr lang="en-US" dirty="0"/>
              </a:p>
            </p:txBody>
          </p:sp>
        </mc:Choice>
        <mc:Fallback>
          <p:sp>
            <p:nvSpPr>
              <p:cNvPr id="10" name="Title 1">
                <a:extLst>
                  <a:ext uri="{FF2B5EF4-FFF2-40B4-BE49-F238E27FC236}">
                    <a16:creationId xmlns:a16="http://schemas.microsoft.com/office/drawing/2014/main" id="{A6E645C8-8D50-7C0D-8EF5-EB3E411919AA}"/>
                  </a:ext>
                </a:extLst>
              </p:cNvPr>
              <p:cNvSpPr txBox="1">
                <a:spLocks noRot="1" noChangeAspect="1" noMove="1" noResize="1" noEditPoints="1" noAdjustHandles="1" noChangeArrowheads="1" noChangeShapeType="1" noTextEdit="1"/>
              </p:cNvSpPr>
              <p:nvPr/>
            </p:nvSpPr>
            <p:spPr>
              <a:xfrm>
                <a:off x="5257801" y="3490764"/>
                <a:ext cx="2428874" cy="624830"/>
              </a:xfrm>
              <a:prstGeom prst="rect">
                <a:avLst/>
              </a:prstGeom>
              <a:blipFill>
                <a:blip r:embed="rId5"/>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itle 1">
                <a:extLst>
                  <a:ext uri="{FF2B5EF4-FFF2-40B4-BE49-F238E27FC236}">
                    <a16:creationId xmlns:a16="http://schemas.microsoft.com/office/drawing/2014/main" id="{3CCA72A8-C0D2-FE38-CE58-7DE57E4977C1}"/>
                  </a:ext>
                </a:extLst>
              </p:cNvPr>
              <p:cNvSpPr txBox="1">
                <a:spLocks/>
              </p:cNvSpPr>
              <p:nvPr/>
            </p:nvSpPr>
            <p:spPr>
              <a:xfrm>
                <a:off x="782956" y="3803179"/>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126.06</m:t>
                      </m:r>
                    </m:oMath>
                  </m:oMathPara>
                </a14:m>
                <a:endParaRPr lang="en-US" dirty="0"/>
              </a:p>
            </p:txBody>
          </p:sp>
        </mc:Choice>
        <mc:Fallback>
          <p:sp>
            <p:nvSpPr>
              <p:cNvPr id="11" name="Title 1">
                <a:extLst>
                  <a:ext uri="{FF2B5EF4-FFF2-40B4-BE49-F238E27FC236}">
                    <a16:creationId xmlns:a16="http://schemas.microsoft.com/office/drawing/2014/main" id="{3CCA72A8-C0D2-FE38-CE58-7DE57E4977C1}"/>
                  </a:ext>
                </a:extLst>
              </p:cNvPr>
              <p:cNvSpPr txBox="1">
                <a:spLocks noRot="1" noChangeAspect="1" noMove="1" noResize="1" noEditPoints="1" noAdjustHandles="1" noChangeArrowheads="1" noChangeShapeType="1" noTextEdit="1"/>
              </p:cNvSpPr>
              <p:nvPr/>
            </p:nvSpPr>
            <p:spPr>
              <a:xfrm>
                <a:off x="782956" y="3803179"/>
                <a:ext cx="2428874" cy="624830"/>
              </a:xfrm>
              <a:prstGeom prst="rect">
                <a:avLst/>
              </a:prstGeom>
              <a:blipFill>
                <a:blip r:embed="rId6"/>
                <a:stretch>
                  <a:fillRect/>
                </a:stretch>
              </a:blipFill>
              <a:ln>
                <a:solidFill>
                  <a:schemeClr val="tx1">
                    <a:lumMod val="50000"/>
                    <a:lumOff val="50000"/>
                  </a:schemeClr>
                </a:solid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07DF783-AA2C-B44F-1A20-FAC4FA7C83B1}"/>
              </a:ext>
            </a:extLst>
          </p:cNvPr>
          <p:cNvCxnSpPr/>
          <p:nvPr/>
        </p:nvCxnSpPr>
        <p:spPr>
          <a:xfrm flipH="1">
            <a:off x="6021145" y="5886450"/>
            <a:ext cx="2198930" cy="0"/>
          </a:xfrm>
          <a:prstGeom prst="line">
            <a:avLst/>
          </a:prstGeom>
          <a:ln w="57150">
            <a:solidFill>
              <a:srgbClr val="75BFE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CEDB10-93D5-7FE9-DF25-B8A8998CBBA3}"/>
              </a:ext>
            </a:extLst>
          </p:cNvPr>
          <p:cNvPicPr>
            <a:picLocks noChangeAspect="1"/>
          </p:cNvPicPr>
          <p:nvPr/>
        </p:nvPicPr>
        <p:blipFill rotWithShape="1">
          <a:blip r:embed="rId7">
            <a:extLst>
              <a:ext uri="{28A0092B-C50C-407E-A947-70E740481C1C}">
                <a14:useLocalDpi xmlns:a14="http://schemas.microsoft.com/office/drawing/2010/main" val="0"/>
              </a:ext>
            </a:extLst>
          </a:blip>
          <a:srcRect t="13631" b="16919"/>
          <a:stretch/>
        </p:blipFill>
        <p:spPr>
          <a:xfrm>
            <a:off x="7374255" y="4453116"/>
            <a:ext cx="1487805" cy="1033282"/>
          </a:xfrm>
          <a:prstGeom prst="rect">
            <a:avLst/>
          </a:prstGeom>
        </p:spPr>
      </p:pic>
      <p:sp>
        <p:nvSpPr>
          <p:cNvPr id="19" name="Speech Bubble: Rectangle with Corners Rounded 18">
            <a:extLst>
              <a:ext uri="{FF2B5EF4-FFF2-40B4-BE49-F238E27FC236}">
                <a16:creationId xmlns:a16="http://schemas.microsoft.com/office/drawing/2014/main" id="{A8897A8F-A5F7-8CF2-3E84-B4F58B65AFF6}"/>
              </a:ext>
            </a:extLst>
          </p:cNvPr>
          <p:cNvSpPr/>
          <p:nvPr/>
        </p:nvSpPr>
        <p:spPr>
          <a:xfrm>
            <a:off x="6153150" y="6000749"/>
            <a:ext cx="1676399" cy="625467"/>
          </a:xfrm>
          <a:prstGeom prst="wedgeRoundRectCallout">
            <a:avLst>
              <a:gd name="adj1" fmla="val 45091"/>
              <a:gd name="adj2" fmla="val -175752"/>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t>126.06</a:t>
            </a:r>
          </a:p>
        </p:txBody>
      </p:sp>
    </p:spTree>
    <p:extLst>
      <p:ext uri="{BB962C8B-B14F-4D97-AF65-F5344CB8AC3E}">
        <p14:creationId xmlns:p14="http://schemas.microsoft.com/office/powerpoint/2010/main" val="255708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5034C23-A99D-09F0-A1B4-2FC0CF5B5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72" y="1939925"/>
            <a:ext cx="7726022" cy="4351338"/>
          </a:xfrm>
        </p:spPr>
      </p:pic>
      <p:pic>
        <p:nvPicPr>
          <p:cNvPr id="8" name="Picture 7">
            <a:extLst>
              <a:ext uri="{FF2B5EF4-FFF2-40B4-BE49-F238E27FC236}">
                <a16:creationId xmlns:a16="http://schemas.microsoft.com/office/drawing/2014/main" id="{6C3AD446-22E3-5339-4D13-16BF5E617DC6}"/>
              </a:ext>
            </a:extLst>
          </p:cNvPr>
          <p:cNvPicPr>
            <a:picLocks noChangeAspect="1"/>
          </p:cNvPicPr>
          <p:nvPr/>
        </p:nvPicPr>
        <p:blipFill>
          <a:blip r:embed="rId3"/>
          <a:stretch>
            <a:fillRect/>
          </a:stretch>
        </p:blipFill>
        <p:spPr>
          <a:xfrm>
            <a:off x="5983045" y="363717"/>
            <a:ext cx="2932355" cy="2418241"/>
          </a:xfrm>
          <a:prstGeom prst="rect">
            <a:avLst/>
          </a:prstGeom>
        </p:spPr>
      </p:pic>
      <p:sp>
        <p:nvSpPr>
          <p:cNvPr id="2" name="Title 1">
            <a:extLst>
              <a:ext uri="{FF2B5EF4-FFF2-40B4-BE49-F238E27FC236}">
                <a16:creationId xmlns:a16="http://schemas.microsoft.com/office/drawing/2014/main" id="{897D0247-8D42-F2E7-CB21-09277DEF7B01}"/>
              </a:ext>
            </a:extLst>
          </p:cNvPr>
          <p:cNvSpPr>
            <a:spLocks noGrp="1"/>
          </p:cNvSpPr>
          <p:nvPr>
            <p:ph type="title"/>
          </p:nvPr>
        </p:nvSpPr>
        <p:spPr>
          <a:xfrm>
            <a:off x="172122" y="231776"/>
            <a:ext cx="7277100" cy="1183523"/>
          </a:xfrm>
        </p:spPr>
        <p:txBody>
          <a:bodyPr>
            <a:normAutofit/>
          </a:bodyPr>
          <a:lstStyle/>
          <a:p>
            <a:r>
              <a:rPr lang="en-US" dirty="0"/>
              <a:t>What is the shaded area?</a:t>
            </a:r>
          </a:p>
        </p:txBody>
      </p:sp>
      <p:sp>
        <p:nvSpPr>
          <p:cNvPr id="4" name="Footer Placeholder 3">
            <a:extLst>
              <a:ext uri="{FF2B5EF4-FFF2-40B4-BE49-F238E27FC236}">
                <a16:creationId xmlns:a16="http://schemas.microsoft.com/office/drawing/2014/main" id="{9F26249D-56C4-20C6-1632-3D47AF91D331}"/>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4797707-C873-5AE6-03D1-1F36A96D0F13}"/>
              </a:ext>
            </a:extLst>
          </p:cNvPr>
          <p:cNvSpPr>
            <a:spLocks noGrp="1"/>
          </p:cNvSpPr>
          <p:nvPr>
            <p:ph type="sldNum" sz="quarter" idx="12"/>
          </p:nvPr>
        </p:nvSpPr>
        <p:spPr/>
        <p:txBody>
          <a:bodyPr/>
          <a:lstStyle/>
          <a:p>
            <a:fld id="{1A10F235-9555-41B0-B8E9-2A55BD748559}" type="slidenum">
              <a:rPr lang="en-US" smtClean="0"/>
              <a:t>13</a:t>
            </a:fld>
            <a:endParaRPr lang="en-US" dirty="0"/>
          </a:p>
        </p:txBody>
      </p:sp>
      <mc:AlternateContent xmlns:mc="http://schemas.openxmlformats.org/markup-compatibility/2006">
        <mc:Choice xmlns:a14="http://schemas.microsoft.com/office/drawing/2010/main" Requires="a14">
          <p:sp>
            <p:nvSpPr>
              <p:cNvPr id="9" name="Title 1">
                <a:extLst>
                  <a:ext uri="{FF2B5EF4-FFF2-40B4-BE49-F238E27FC236}">
                    <a16:creationId xmlns:a16="http://schemas.microsoft.com/office/drawing/2014/main" id="{31157A5C-9DC1-22DF-822E-783F6368DD7F}"/>
                  </a:ext>
                </a:extLst>
              </p:cNvPr>
              <p:cNvSpPr txBox="1">
                <a:spLocks/>
              </p:cNvSpPr>
              <p:nvPr/>
            </p:nvSpPr>
            <p:spPr>
              <a:xfrm>
                <a:off x="2143126" y="1711786"/>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126.06</m:t>
                      </m:r>
                    </m:oMath>
                  </m:oMathPara>
                </a14:m>
                <a:endParaRPr lang="en-US" dirty="0"/>
              </a:p>
            </p:txBody>
          </p:sp>
        </mc:Choice>
        <mc:Fallback>
          <p:sp>
            <p:nvSpPr>
              <p:cNvPr id="9" name="Title 1">
                <a:extLst>
                  <a:ext uri="{FF2B5EF4-FFF2-40B4-BE49-F238E27FC236}">
                    <a16:creationId xmlns:a16="http://schemas.microsoft.com/office/drawing/2014/main" id="{31157A5C-9DC1-22DF-822E-783F6368DD7F}"/>
                  </a:ext>
                </a:extLst>
              </p:cNvPr>
              <p:cNvSpPr txBox="1">
                <a:spLocks noRot="1" noChangeAspect="1" noMove="1" noResize="1" noEditPoints="1" noAdjustHandles="1" noChangeArrowheads="1" noChangeShapeType="1" noTextEdit="1"/>
              </p:cNvSpPr>
              <p:nvPr/>
            </p:nvSpPr>
            <p:spPr>
              <a:xfrm>
                <a:off x="2143126" y="1711786"/>
                <a:ext cx="2428874" cy="624830"/>
              </a:xfrm>
              <a:prstGeom prst="rect">
                <a:avLst/>
              </a:prstGeom>
              <a:blipFill>
                <a:blip r:embed="rId4"/>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itle 1">
                <a:extLst>
                  <a:ext uri="{FF2B5EF4-FFF2-40B4-BE49-F238E27FC236}">
                    <a16:creationId xmlns:a16="http://schemas.microsoft.com/office/drawing/2014/main" id="{A6E645C8-8D50-7C0D-8EF5-EB3E411919AA}"/>
                  </a:ext>
                </a:extLst>
              </p:cNvPr>
              <p:cNvSpPr txBox="1">
                <a:spLocks/>
              </p:cNvSpPr>
              <p:nvPr/>
            </p:nvSpPr>
            <p:spPr>
              <a:xfrm>
                <a:off x="5257801" y="3490764"/>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126.06</m:t>
                      </m:r>
                    </m:oMath>
                  </m:oMathPara>
                </a14:m>
                <a:endParaRPr lang="en-US" dirty="0"/>
              </a:p>
            </p:txBody>
          </p:sp>
        </mc:Choice>
        <mc:Fallback>
          <p:sp>
            <p:nvSpPr>
              <p:cNvPr id="10" name="Title 1">
                <a:extLst>
                  <a:ext uri="{FF2B5EF4-FFF2-40B4-BE49-F238E27FC236}">
                    <a16:creationId xmlns:a16="http://schemas.microsoft.com/office/drawing/2014/main" id="{A6E645C8-8D50-7C0D-8EF5-EB3E411919AA}"/>
                  </a:ext>
                </a:extLst>
              </p:cNvPr>
              <p:cNvSpPr txBox="1">
                <a:spLocks noRot="1" noChangeAspect="1" noMove="1" noResize="1" noEditPoints="1" noAdjustHandles="1" noChangeArrowheads="1" noChangeShapeType="1" noTextEdit="1"/>
              </p:cNvSpPr>
              <p:nvPr/>
            </p:nvSpPr>
            <p:spPr>
              <a:xfrm>
                <a:off x="5257801" y="3490764"/>
                <a:ext cx="2428874" cy="624830"/>
              </a:xfrm>
              <a:prstGeom prst="rect">
                <a:avLst/>
              </a:prstGeom>
              <a:blipFill>
                <a:blip r:embed="rId5"/>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itle 1">
                <a:extLst>
                  <a:ext uri="{FF2B5EF4-FFF2-40B4-BE49-F238E27FC236}">
                    <a16:creationId xmlns:a16="http://schemas.microsoft.com/office/drawing/2014/main" id="{3CCA72A8-C0D2-FE38-CE58-7DE57E4977C1}"/>
                  </a:ext>
                </a:extLst>
              </p:cNvPr>
              <p:cNvSpPr txBox="1">
                <a:spLocks/>
              </p:cNvSpPr>
              <p:nvPr/>
            </p:nvSpPr>
            <p:spPr>
              <a:xfrm>
                <a:off x="782956" y="3803179"/>
                <a:ext cx="2428874" cy="624830"/>
              </a:xfrm>
              <a:prstGeom prst="rect">
                <a:avLst/>
              </a:prstGeom>
              <a:solidFill>
                <a:schemeClr val="bg1"/>
              </a:solidFill>
              <a:ln>
                <a:solidFill>
                  <a:schemeClr val="tx1">
                    <a:lumMod val="50000"/>
                    <a:lumOff val="50000"/>
                  </a:schemeClr>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126.06</m:t>
                      </m:r>
                    </m:oMath>
                  </m:oMathPara>
                </a14:m>
                <a:endParaRPr lang="en-US" dirty="0"/>
              </a:p>
            </p:txBody>
          </p:sp>
        </mc:Choice>
        <mc:Fallback>
          <p:sp>
            <p:nvSpPr>
              <p:cNvPr id="11" name="Title 1">
                <a:extLst>
                  <a:ext uri="{FF2B5EF4-FFF2-40B4-BE49-F238E27FC236}">
                    <a16:creationId xmlns:a16="http://schemas.microsoft.com/office/drawing/2014/main" id="{3CCA72A8-C0D2-FE38-CE58-7DE57E4977C1}"/>
                  </a:ext>
                </a:extLst>
              </p:cNvPr>
              <p:cNvSpPr txBox="1">
                <a:spLocks noRot="1" noChangeAspect="1" noMove="1" noResize="1" noEditPoints="1" noAdjustHandles="1" noChangeArrowheads="1" noChangeShapeType="1" noTextEdit="1"/>
              </p:cNvSpPr>
              <p:nvPr/>
            </p:nvSpPr>
            <p:spPr>
              <a:xfrm>
                <a:off x="782956" y="3803179"/>
                <a:ext cx="2428874" cy="624830"/>
              </a:xfrm>
              <a:prstGeom prst="rect">
                <a:avLst/>
              </a:prstGeom>
              <a:blipFill>
                <a:blip r:embed="rId6"/>
                <a:stretch>
                  <a:fillRect/>
                </a:stretch>
              </a:blipFill>
              <a:ln>
                <a:solidFill>
                  <a:schemeClr val="tx1">
                    <a:lumMod val="50000"/>
                    <a:lumOff val="50000"/>
                  </a:schemeClr>
                </a:solid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07DF783-AA2C-B44F-1A20-FAC4FA7C83B1}"/>
              </a:ext>
            </a:extLst>
          </p:cNvPr>
          <p:cNvCxnSpPr/>
          <p:nvPr/>
        </p:nvCxnSpPr>
        <p:spPr>
          <a:xfrm flipH="1">
            <a:off x="6021145" y="5886450"/>
            <a:ext cx="2198930" cy="0"/>
          </a:xfrm>
          <a:prstGeom prst="line">
            <a:avLst/>
          </a:prstGeom>
          <a:ln w="57150">
            <a:solidFill>
              <a:srgbClr val="75BFE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CCEDB10-93D5-7FE9-DF25-B8A8998CBBA3}"/>
              </a:ext>
            </a:extLst>
          </p:cNvPr>
          <p:cNvPicPr>
            <a:picLocks noChangeAspect="1"/>
          </p:cNvPicPr>
          <p:nvPr/>
        </p:nvPicPr>
        <p:blipFill rotWithShape="1">
          <a:blip r:embed="rId7">
            <a:extLst>
              <a:ext uri="{28A0092B-C50C-407E-A947-70E740481C1C}">
                <a14:useLocalDpi xmlns:a14="http://schemas.microsoft.com/office/drawing/2010/main" val="0"/>
              </a:ext>
            </a:extLst>
          </a:blip>
          <a:srcRect t="13631" b="16919"/>
          <a:stretch/>
        </p:blipFill>
        <p:spPr>
          <a:xfrm>
            <a:off x="7374255" y="4453116"/>
            <a:ext cx="1487805" cy="1033282"/>
          </a:xfrm>
          <a:prstGeom prst="rect">
            <a:avLst/>
          </a:prstGeom>
        </p:spPr>
      </p:pic>
      <p:sp>
        <p:nvSpPr>
          <p:cNvPr id="14" name="Thought Bubble: Cloud 13">
            <a:extLst>
              <a:ext uri="{FF2B5EF4-FFF2-40B4-BE49-F238E27FC236}">
                <a16:creationId xmlns:a16="http://schemas.microsoft.com/office/drawing/2014/main" id="{65C6604C-3147-2D5E-F9D2-C39FE65C5BBF}"/>
              </a:ext>
            </a:extLst>
          </p:cNvPr>
          <p:cNvSpPr/>
          <p:nvPr/>
        </p:nvSpPr>
        <p:spPr>
          <a:xfrm>
            <a:off x="2078356" y="5456450"/>
            <a:ext cx="3179445" cy="1286610"/>
          </a:xfrm>
          <a:prstGeom prst="cloudCallout">
            <a:avLst>
              <a:gd name="adj1" fmla="val -58141"/>
              <a:gd name="adj2" fmla="val -9888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The smart money is betting on 126.06</a:t>
            </a:r>
          </a:p>
        </p:txBody>
      </p:sp>
      <p:sp>
        <p:nvSpPr>
          <p:cNvPr id="17" name="Thought Bubble: Cloud 16">
            <a:extLst>
              <a:ext uri="{FF2B5EF4-FFF2-40B4-BE49-F238E27FC236}">
                <a16:creationId xmlns:a16="http://schemas.microsoft.com/office/drawing/2014/main" id="{337C7204-A774-47E5-C859-CC95B75E2253}"/>
              </a:ext>
            </a:extLst>
          </p:cNvPr>
          <p:cNvSpPr/>
          <p:nvPr/>
        </p:nvSpPr>
        <p:spPr>
          <a:xfrm>
            <a:off x="2097406" y="5456450"/>
            <a:ext cx="3179445" cy="1286610"/>
          </a:xfrm>
          <a:prstGeom prst="cloudCallout">
            <a:avLst>
              <a:gd name="adj1" fmla="val 1476"/>
              <a:gd name="adj2" fmla="val -21511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The smart money is betting on 126.06</a:t>
            </a:r>
          </a:p>
        </p:txBody>
      </p:sp>
      <p:sp>
        <p:nvSpPr>
          <p:cNvPr id="18" name="Thought Bubble: Cloud 17">
            <a:extLst>
              <a:ext uri="{FF2B5EF4-FFF2-40B4-BE49-F238E27FC236}">
                <a16:creationId xmlns:a16="http://schemas.microsoft.com/office/drawing/2014/main" id="{797AA274-9632-6E7E-4D6B-E7C7150CBD83}"/>
              </a:ext>
            </a:extLst>
          </p:cNvPr>
          <p:cNvSpPr/>
          <p:nvPr/>
        </p:nvSpPr>
        <p:spPr>
          <a:xfrm>
            <a:off x="2096783" y="5456450"/>
            <a:ext cx="3179445" cy="1286610"/>
          </a:xfrm>
          <a:prstGeom prst="cloudCallout">
            <a:avLst>
              <a:gd name="adj1" fmla="val 56598"/>
              <a:gd name="adj2" fmla="val -12924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b="1" dirty="0"/>
              <a:t>The smart money is betting on 126.06</a:t>
            </a:r>
          </a:p>
        </p:txBody>
      </p:sp>
      <p:sp>
        <p:nvSpPr>
          <p:cNvPr id="19" name="Speech Bubble: Rectangle with Corners Rounded 18">
            <a:extLst>
              <a:ext uri="{FF2B5EF4-FFF2-40B4-BE49-F238E27FC236}">
                <a16:creationId xmlns:a16="http://schemas.microsoft.com/office/drawing/2014/main" id="{A8897A8F-A5F7-8CF2-3E84-B4F58B65AFF6}"/>
              </a:ext>
            </a:extLst>
          </p:cNvPr>
          <p:cNvSpPr/>
          <p:nvPr/>
        </p:nvSpPr>
        <p:spPr>
          <a:xfrm>
            <a:off x="6153150" y="6000749"/>
            <a:ext cx="1676399" cy="625467"/>
          </a:xfrm>
          <a:prstGeom prst="wedgeRoundRectCallout">
            <a:avLst>
              <a:gd name="adj1" fmla="val 45091"/>
              <a:gd name="adj2" fmla="val -175752"/>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t>126.06</a:t>
            </a:r>
          </a:p>
        </p:txBody>
      </p:sp>
    </p:spTree>
    <p:extLst>
      <p:ext uri="{BB962C8B-B14F-4D97-AF65-F5344CB8AC3E}">
        <p14:creationId xmlns:p14="http://schemas.microsoft.com/office/powerpoint/2010/main" val="4089174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AE1C-342C-A712-06E9-45536708E1FA}"/>
              </a:ext>
            </a:extLst>
          </p:cNvPr>
          <p:cNvSpPr>
            <a:spLocks noGrp="1"/>
          </p:cNvSpPr>
          <p:nvPr>
            <p:ph type="title"/>
          </p:nvPr>
        </p:nvSpPr>
        <p:spPr>
          <a:xfrm>
            <a:off x="301480" y="105067"/>
            <a:ext cx="7886700" cy="1325563"/>
          </a:xfrm>
        </p:spPr>
        <p:txBody>
          <a:bodyPr/>
          <a:lstStyle/>
          <a:p>
            <a:r>
              <a:rPr lang="en-US" b="1" dirty="0"/>
              <a:t>Controversial Questions</a:t>
            </a:r>
          </a:p>
        </p:txBody>
      </p:sp>
      <p:sp>
        <p:nvSpPr>
          <p:cNvPr id="3" name="Content Placeholder 2">
            <a:extLst>
              <a:ext uri="{FF2B5EF4-FFF2-40B4-BE49-F238E27FC236}">
                <a16:creationId xmlns:a16="http://schemas.microsoft.com/office/drawing/2014/main" id="{FC28397A-CBBE-BE0D-F2B0-125775F14ACE}"/>
              </a:ext>
            </a:extLst>
          </p:cNvPr>
          <p:cNvSpPr>
            <a:spLocks noGrp="1"/>
          </p:cNvSpPr>
          <p:nvPr>
            <p:ph idx="1"/>
          </p:nvPr>
        </p:nvSpPr>
        <p:spPr>
          <a:xfrm>
            <a:off x="469783" y="1325461"/>
            <a:ext cx="8237989" cy="4851502"/>
          </a:xfrm>
        </p:spPr>
        <p:txBody>
          <a:bodyPr>
            <a:normAutofit lnSpcReduction="10000"/>
          </a:bodyPr>
          <a:lstStyle/>
          <a:p>
            <a:pPr marL="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Is the earth getting warmer?</a:t>
            </a:r>
          </a:p>
          <a:p>
            <a:pPr marL="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If we fire our CEO next year, would the stock price increase or decrease?</a:t>
            </a:r>
          </a:p>
          <a:p>
            <a:pPr marL="0" marR="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If David Bailey mints an ordinal next year, what would it be worth?</a:t>
            </a:r>
          </a:p>
          <a:p>
            <a:pPr marL="0" marR="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Will Trump win the 2024 USA election?</a:t>
            </a:r>
          </a:p>
          <a:p>
            <a:pPr marL="0" marR="0">
              <a:lnSpc>
                <a:spcPct val="115000"/>
              </a:lnSpc>
              <a:spcBef>
                <a:spcPts val="0"/>
              </a:spcBef>
              <a:spcAft>
                <a:spcPts val="800"/>
              </a:spcAft>
            </a:pPr>
            <a:r>
              <a:rPr lang="en-US" sz="3600" i="1" u="sng" kern="100" dirty="0">
                <a:effectLst/>
                <a:latin typeface="Aptos" panose="02110004020202020204"/>
                <a:ea typeface="Aptos" panose="02110004020202020204"/>
                <a:cs typeface="Times New Roman" panose="02020603050405020304" pitchFamily="18" charset="0"/>
              </a:rPr>
              <a:t>Should</a:t>
            </a:r>
            <a:r>
              <a:rPr lang="en-US" sz="3600" kern="100" dirty="0">
                <a:effectLst/>
                <a:latin typeface="Aptos" panose="02110004020202020204"/>
                <a:ea typeface="Aptos" panose="02110004020202020204"/>
                <a:cs typeface="Times New Roman" panose="02020603050405020304" pitchFamily="18" charset="0"/>
              </a:rPr>
              <a:t> </a:t>
            </a:r>
            <a:r>
              <a:rPr lang="en-US" sz="3600" kern="100" dirty="0">
                <a:latin typeface="Aptos" panose="02110004020202020204"/>
                <a:ea typeface="Aptos" panose="02110004020202020204"/>
                <a:cs typeface="Times New Roman" panose="02020603050405020304" pitchFamily="18" charset="0"/>
              </a:rPr>
              <a:t>Trump </a:t>
            </a:r>
            <a:r>
              <a:rPr lang="en-US" sz="3600" kern="100" dirty="0">
                <a:effectLst/>
                <a:latin typeface="Aptos" panose="02110004020202020204"/>
                <a:ea typeface="Aptos" panose="02110004020202020204"/>
                <a:cs typeface="Times New Roman" panose="02020603050405020304" pitchFamily="18" charset="0"/>
              </a:rPr>
              <a:t>win the next USA election?</a:t>
            </a:r>
          </a:p>
          <a:p>
            <a:pPr marL="0" marR="0">
              <a:lnSpc>
                <a:spcPct val="115000"/>
              </a:lnSpc>
              <a:spcBef>
                <a:spcPts val="0"/>
              </a:spcBef>
              <a:spcAft>
                <a:spcPts val="800"/>
              </a:spcAft>
            </a:pPr>
            <a:endParaRPr lang="en-US" sz="3600" kern="100" dirty="0">
              <a:effectLst/>
              <a:latin typeface="Aptos" panose="02110004020202020204"/>
              <a:ea typeface="Aptos" panose="02110004020202020204"/>
              <a:cs typeface="Times New Roman" panose="02020603050405020304" pitchFamily="18" charset="0"/>
            </a:endParaRPr>
          </a:p>
          <a:p>
            <a:pPr marL="0" marR="0">
              <a:lnSpc>
                <a:spcPct val="115000"/>
              </a:lnSpc>
              <a:spcBef>
                <a:spcPts val="0"/>
              </a:spcBef>
              <a:spcAft>
                <a:spcPts val="800"/>
              </a:spcAft>
            </a:pPr>
            <a:endParaRPr lang="en-US" sz="3600" kern="100" dirty="0">
              <a:effectLst/>
              <a:latin typeface="Aptos" panose="02110004020202020204"/>
              <a:ea typeface="Aptos" panose="02110004020202020204"/>
              <a:cs typeface="Times New Roman" panose="02020603050405020304" pitchFamily="18" charset="0"/>
            </a:endParaRPr>
          </a:p>
        </p:txBody>
      </p:sp>
      <p:sp>
        <p:nvSpPr>
          <p:cNvPr id="4" name="Footer Placeholder 3">
            <a:extLst>
              <a:ext uri="{FF2B5EF4-FFF2-40B4-BE49-F238E27FC236}">
                <a16:creationId xmlns:a16="http://schemas.microsoft.com/office/drawing/2014/main" id="{FBD585A8-A80E-BFB0-4D39-3F6D37991530}"/>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20B0E58D-8CB3-EC5F-07AD-C52888DDDBC8}"/>
              </a:ext>
            </a:extLst>
          </p:cNvPr>
          <p:cNvSpPr>
            <a:spLocks noGrp="1"/>
          </p:cNvSpPr>
          <p:nvPr>
            <p:ph type="sldNum" sz="quarter" idx="12"/>
          </p:nvPr>
        </p:nvSpPr>
        <p:spPr/>
        <p:txBody>
          <a:bodyPr/>
          <a:lstStyle/>
          <a:p>
            <a:fld id="{1A10F235-9555-41B0-B8E9-2A55BD748559}" type="slidenum">
              <a:rPr lang="en-US" smtClean="0"/>
              <a:t>14</a:t>
            </a:fld>
            <a:endParaRPr lang="en-US"/>
          </a:p>
        </p:txBody>
      </p:sp>
    </p:spTree>
    <p:extLst>
      <p:ext uri="{BB962C8B-B14F-4D97-AF65-F5344CB8AC3E}">
        <p14:creationId xmlns:p14="http://schemas.microsoft.com/office/powerpoint/2010/main" val="17193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99" y="92910"/>
            <a:ext cx="9232899" cy="1223320"/>
          </a:xfrm>
        </p:spPr>
        <p:txBody>
          <a:bodyPr>
            <a:noAutofit/>
          </a:bodyPr>
          <a:lstStyle/>
          <a:p>
            <a:r>
              <a:rPr lang="en-US" sz="3200" dirty="0"/>
              <a:t> Event Derivative (InTrade.com) - </a:t>
            </a:r>
            <a:r>
              <a:rPr lang="en-US" sz="3200" u="sng" dirty="0">
                <a:solidFill>
                  <a:srgbClr val="FF0000"/>
                </a:solidFill>
              </a:rPr>
              <a:t>2012 global warming</a:t>
            </a:r>
            <a:br>
              <a:rPr lang="en-US" sz="3200" u="sng" dirty="0">
                <a:solidFill>
                  <a:srgbClr val="FF0000"/>
                </a:solidFill>
              </a:rPr>
            </a:br>
            <a:r>
              <a:rPr lang="en-US" sz="3200" dirty="0">
                <a:solidFill>
                  <a:srgbClr val="FF0000"/>
                </a:solidFill>
              </a:rPr>
              <a:t>      </a:t>
            </a:r>
            <a:r>
              <a:rPr lang="en-US" sz="2400" dirty="0"/>
              <a:t>(also called a “prediction market”)</a:t>
            </a:r>
            <a:endParaRPr lang="en-US" sz="3200" dirty="0"/>
          </a:p>
        </p:txBody>
      </p:sp>
      <p:pic>
        <p:nvPicPr>
          <p:cNvPr id="4"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49565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914400" y="6324600"/>
            <a:ext cx="6019800" cy="533400"/>
          </a:xfrm>
          <a:prstGeom prst="rect">
            <a:avLst/>
          </a:prstGeom>
          <a:solidFill>
            <a:srgbClr val="666699">
              <a:alpha val="65882"/>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Ran from Jan 2011 to End of 2012</a:t>
            </a:r>
          </a:p>
        </p:txBody>
      </p:sp>
      <p:cxnSp>
        <p:nvCxnSpPr>
          <p:cNvPr id="7" name="Straight Arrow Connector 6"/>
          <p:cNvCxnSpPr/>
          <p:nvPr/>
        </p:nvCxnSpPr>
        <p:spPr>
          <a:xfrm flipH="1" flipV="1">
            <a:off x="2590800" y="6096000"/>
            <a:ext cx="762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5410200" y="6096000"/>
            <a:ext cx="2667000" cy="342900"/>
          </a:xfrm>
          <a:prstGeom prst="straightConnector1">
            <a:avLst/>
          </a:prstGeom>
          <a:ln w="57150">
            <a:solidFill>
              <a:schemeClr val="dk1">
                <a:shade val="95000"/>
                <a:satMod val="105000"/>
                <a:alpha val="32000"/>
              </a:schemeClr>
            </a:solidFill>
            <a:tailEnd type="arrow"/>
          </a:ln>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5105400" y="1905000"/>
            <a:ext cx="2971800" cy="639462"/>
          </a:xfrm>
          <a:prstGeom prst="rect">
            <a:avLst/>
          </a:prstGeom>
          <a:solidFill>
            <a:srgbClr val="66669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a:t>Worth $100 if 2012 is the warmest year on record.</a:t>
            </a:r>
          </a:p>
        </p:txBody>
      </p:sp>
      <p:cxnSp>
        <p:nvCxnSpPr>
          <p:cNvPr id="9" name="Straight Arrow Connector 8"/>
          <p:cNvCxnSpPr/>
          <p:nvPr/>
        </p:nvCxnSpPr>
        <p:spPr>
          <a:xfrm flipH="1" flipV="1">
            <a:off x="3886200" y="2053281"/>
            <a:ext cx="1371600" cy="342900"/>
          </a:xfrm>
          <a:prstGeom prst="straightConnector1">
            <a:avLst/>
          </a:prstGeom>
          <a:ln w="57150">
            <a:solidFill>
              <a:schemeClr val="dk1">
                <a:shade val="95000"/>
                <a:satMod val="105000"/>
                <a:alpha val="32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6248400" y="2205681"/>
            <a:ext cx="2438400" cy="1147119"/>
          </a:xfrm>
          <a:prstGeom prst="straightConnector1">
            <a:avLst/>
          </a:prstGeom>
          <a:ln w="57150">
            <a:solidFill>
              <a:schemeClr val="dk1">
                <a:shade val="95000"/>
                <a:satMod val="105000"/>
                <a:alpha val="32000"/>
              </a:schemeClr>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D8F1B18A-7B33-4451-A060-F77B2D8DCEF9}"/>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57F5C46A-9129-4FBB-9D8D-610FC1FF212A}"/>
              </a:ext>
            </a:extLst>
          </p:cNvPr>
          <p:cNvSpPr>
            <a:spLocks noGrp="1"/>
          </p:cNvSpPr>
          <p:nvPr>
            <p:ph type="sldNum" sz="quarter" idx="12"/>
          </p:nvPr>
        </p:nvSpPr>
        <p:spPr/>
        <p:txBody>
          <a:bodyPr/>
          <a:lstStyle/>
          <a:p>
            <a:fld id="{1A10F235-9555-41B0-B8E9-2A55BD748559}" type="slidenum">
              <a:rPr lang="en-US" smtClean="0"/>
              <a:t>15</a:t>
            </a:fld>
            <a:endParaRPr lang="en-US"/>
          </a:p>
        </p:txBody>
      </p:sp>
    </p:spTree>
    <p:extLst>
      <p:ext uri="{BB962C8B-B14F-4D97-AF65-F5344CB8AC3E}">
        <p14:creationId xmlns:p14="http://schemas.microsoft.com/office/powerpoint/2010/main" val="148428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AE1C-342C-A712-06E9-45536708E1FA}"/>
              </a:ext>
            </a:extLst>
          </p:cNvPr>
          <p:cNvSpPr>
            <a:spLocks noGrp="1"/>
          </p:cNvSpPr>
          <p:nvPr>
            <p:ph type="title"/>
          </p:nvPr>
        </p:nvSpPr>
        <p:spPr>
          <a:xfrm>
            <a:off x="301480" y="105067"/>
            <a:ext cx="7886700" cy="1325563"/>
          </a:xfrm>
        </p:spPr>
        <p:txBody>
          <a:bodyPr/>
          <a:lstStyle/>
          <a:p>
            <a:r>
              <a:rPr lang="en-US" b="1" dirty="0"/>
              <a:t>Controversial Questions</a:t>
            </a:r>
          </a:p>
        </p:txBody>
      </p:sp>
      <p:sp>
        <p:nvSpPr>
          <p:cNvPr id="3" name="Content Placeholder 2">
            <a:extLst>
              <a:ext uri="{FF2B5EF4-FFF2-40B4-BE49-F238E27FC236}">
                <a16:creationId xmlns:a16="http://schemas.microsoft.com/office/drawing/2014/main" id="{FC28397A-CBBE-BE0D-F2B0-125775F14ACE}"/>
              </a:ext>
            </a:extLst>
          </p:cNvPr>
          <p:cNvSpPr>
            <a:spLocks noGrp="1"/>
          </p:cNvSpPr>
          <p:nvPr>
            <p:ph idx="1"/>
          </p:nvPr>
        </p:nvSpPr>
        <p:spPr>
          <a:xfrm>
            <a:off x="469783" y="1325461"/>
            <a:ext cx="8237989" cy="4851502"/>
          </a:xfrm>
        </p:spPr>
        <p:txBody>
          <a:bodyPr>
            <a:normAutofit lnSpcReduction="10000"/>
          </a:bodyPr>
          <a:lstStyle/>
          <a:p>
            <a:pPr marL="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Is the earth getting warmer?</a:t>
            </a:r>
          </a:p>
          <a:p>
            <a:pPr marL="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If we fire our CEO next year, would the stock price increase or decrease?</a:t>
            </a:r>
          </a:p>
          <a:p>
            <a:pPr marL="0" marR="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If David Bailey mints an ordinal next year, what would it be worth?</a:t>
            </a:r>
          </a:p>
          <a:p>
            <a:pPr marL="0" marR="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Will Trump win the 2024 USA election?</a:t>
            </a:r>
          </a:p>
          <a:p>
            <a:pPr marL="0" marR="0">
              <a:lnSpc>
                <a:spcPct val="115000"/>
              </a:lnSpc>
              <a:spcBef>
                <a:spcPts val="0"/>
              </a:spcBef>
              <a:spcAft>
                <a:spcPts val="800"/>
              </a:spcAft>
            </a:pPr>
            <a:r>
              <a:rPr lang="en-US" sz="3600" i="1" u="sng" kern="100" dirty="0">
                <a:effectLst/>
                <a:latin typeface="Aptos" panose="02110004020202020204"/>
                <a:ea typeface="Aptos" panose="02110004020202020204"/>
                <a:cs typeface="Times New Roman" panose="02020603050405020304" pitchFamily="18" charset="0"/>
              </a:rPr>
              <a:t>Should</a:t>
            </a:r>
            <a:r>
              <a:rPr lang="en-US" sz="3600" kern="100" dirty="0">
                <a:effectLst/>
                <a:latin typeface="Aptos" panose="02110004020202020204"/>
                <a:ea typeface="Aptos" panose="02110004020202020204"/>
                <a:cs typeface="Times New Roman" panose="02020603050405020304" pitchFamily="18" charset="0"/>
              </a:rPr>
              <a:t> </a:t>
            </a:r>
            <a:r>
              <a:rPr lang="en-US" sz="3600" kern="100" dirty="0">
                <a:latin typeface="Aptos" panose="02110004020202020204"/>
                <a:ea typeface="Aptos" panose="02110004020202020204"/>
                <a:cs typeface="Times New Roman" panose="02020603050405020304" pitchFamily="18" charset="0"/>
              </a:rPr>
              <a:t>Trump </a:t>
            </a:r>
            <a:r>
              <a:rPr lang="en-US" sz="3600" kern="100" dirty="0">
                <a:effectLst/>
                <a:latin typeface="Aptos" panose="02110004020202020204"/>
                <a:ea typeface="Aptos" panose="02110004020202020204"/>
                <a:cs typeface="Times New Roman" panose="02020603050405020304" pitchFamily="18" charset="0"/>
              </a:rPr>
              <a:t>win the next USA election?</a:t>
            </a:r>
          </a:p>
          <a:p>
            <a:pPr marL="0" marR="0">
              <a:lnSpc>
                <a:spcPct val="115000"/>
              </a:lnSpc>
              <a:spcBef>
                <a:spcPts val="0"/>
              </a:spcBef>
              <a:spcAft>
                <a:spcPts val="800"/>
              </a:spcAft>
            </a:pPr>
            <a:endParaRPr lang="en-US" sz="3600" kern="100" dirty="0">
              <a:effectLst/>
              <a:latin typeface="Aptos" panose="02110004020202020204"/>
              <a:ea typeface="Aptos" panose="02110004020202020204"/>
              <a:cs typeface="Times New Roman" panose="02020603050405020304" pitchFamily="18" charset="0"/>
            </a:endParaRPr>
          </a:p>
          <a:p>
            <a:pPr marL="0" marR="0">
              <a:lnSpc>
                <a:spcPct val="115000"/>
              </a:lnSpc>
              <a:spcBef>
                <a:spcPts val="0"/>
              </a:spcBef>
              <a:spcAft>
                <a:spcPts val="800"/>
              </a:spcAft>
            </a:pPr>
            <a:endParaRPr lang="en-US" sz="3600" kern="100" dirty="0">
              <a:effectLst/>
              <a:latin typeface="Aptos" panose="02110004020202020204"/>
              <a:ea typeface="Aptos" panose="02110004020202020204"/>
              <a:cs typeface="Times New Roman" panose="02020603050405020304" pitchFamily="18" charset="0"/>
            </a:endParaRPr>
          </a:p>
        </p:txBody>
      </p:sp>
      <p:sp>
        <p:nvSpPr>
          <p:cNvPr id="4" name="Footer Placeholder 3">
            <a:extLst>
              <a:ext uri="{FF2B5EF4-FFF2-40B4-BE49-F238E27FC236}">
                <a16:creationId xmlns:a16="http://schemas.microsoft.com/office/drawing/2014/main" id="{FBD585A8-A80E-BFB0-4D39-3F6D37991530}"/>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20B0E58D-8CB3-EC5F-07AD-C52888DDDBC8}"/>
              </a:ext>
            </a:extLst>
          </p:cNvPr>
          <p:cNvSpPr>
            <a:spLocks noGrp="1"/>
          </p:cNvSpPr>
          <p:nvPr>
            <p:ph type="sldNum" sz="quarter" idx="12"/>
          </p:nvPr>
        </p:nvSpPr>
        <p:spPr/>
        <p:txBody>
          <a:bodyPr/>
          <a:lstStyle/>
          <a:p>
            <a:fld id="{1A10F235-9555-41B0-B8E9-2A55BD748559}" type="slidenum">
              <a:rPr lang="en-US" smtClean="0"/>
              <a:t>16</a:t>
            </a:fld>
            <a:endParaRPr lang="en-US"/>
          </a:p>
        </p:txBody>
      </p:sp>
      <p:sp>
        <p:nvSpPr>
          <p:cNvPr id="6" name="Rectangle: Rounded Corners 5">
            <a:extLst>
              <a:ext uri="{FF2B5EF4-FFF2-40B4-BE49-F238E27FC236}">
                <a16:creationId xmlns:a16="http://schemas.microsoft.com/office/drawing/2014/main" id="{32A85290-5868-ACEF-1D09-262427367CB4}"/>
              </a:ext>
            </a:extLst>
          </p:cNvPr>
          <p:cNvSpPr/>
          <p:nvPr/>
        </p:nvSpPr>
        <p:spPr>
          <a:xfrm>
            <a:off x="277361" y="4563611"/>
            <a:ext cx="8396856" cy="148485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02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F38A-33DF-4A9B-B813-67DB6FDBED2C}"/>
              </a:ext>
            </a:extLst>
          </p:cNvPr>
          <p:cNvSpPr>
            <a:spLocks noGrp="1"/>
          </p:cNvSpPr>
          <p:nvPr>
            <p:ph type="title"/>
          </p:nvPr>
        </p:nvSpPr>
        <p:spPr>
          <a:xfrm>
            <a:off x="495915" y="84139"/>
            <a:ext cx="7886700" cy="1325563"/>
          </a:xfrm>
        </p:spPr>
        <p:txBody>
          <a:bodyPr/>
          <a:lstStyle/>
          <a:p>
            <a:r>
              <a:rPr lang="en-US" dirty="0"/>
              <a:t>Betting on who will win</a:t>
            </a:r>
          </a:p>
        </p:txBody>
      </p:sp>
      <p:pic>
        <p:nvPicPr>
          <p:cNvPr id="7" name="Content Placeholder 6" descr="A close up of a map&#10;&#10;Description automatically generated">
            <a:extLst>
              <a:ext uri="{FF2B5EF4-FFF2-40B4-BE49-F238E27FC236}">
                <a16:creationId xmlns:a16="http://schemas.microsoft.com/office/drawing/2014/main" id="{BF4E9177-2CE2-422F-B499-6E8F8C0351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216" y="1365458"/>
            <a:ext cx="8561568" cy="5109700"/>
          </a:xfrm>
          <a:ln>
            <a:solidFill>
              <a:schemeClr val="tx1"/>
            </a:solidFill>
          </a:ln>
        </p:spPr>
      </p:pic>
      <p:sp>
        <p:nvSpPr>
          <p:cNvPr id="4" name="Footer Placeholder 3">
            <a:extLst>
              <a:ext uri="{FF2B5EF4-FFF2-40B4-BE49-F238E27FC236}">
                <a16:creationId xmlns:a16="http://schemas.microsoft.com/office/drawing/2014/main" id="{5CF5C12C-8044-4097-9033-B01CF2F6A936}"/>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4852ED37-2BD4-4D3F-ABB7-300E607D0828}"/>
              </a:ext>
            </a:extLst>
          </p:cNvPr>
          <p:cNvSpPr>
            <a:spLocks noGrp="1"/>
          </p:cNvSpPr>
          <p:nvPr>
            <p:ph type="sldNum" sz="quarter" idx="12"/>
          </p:nvPr>
        </p:nvSpPr>
        <p:spPr/>
        <p:txBody>
          <a:bodyPr/>
          <a:lstStyle/>
          <a:p>
            <a:fld id="{1A10F235-9555-41B0-B8E9-2A55BD748559}" type="slidenum">
              <a:rPr lang="en-US" smtClean="0"/>
              <a:t>17</a:t>
            </a:fld>
            <a:endParaRPr lang="en-US"/>
          </a:p>
        </p:txBody>
      </p:sp>
      <p:sp>
        <p:nvSpPr>
          <p:cNvPr id="8" name="TextBox 7">
            <a:extLst>
              <a:ext uri="{FF2B5EF4-FFF2-40B4-BE49-F238E27FC236}">
                <a16:creationId xmlns:a16="http://schemas.microsoft.com/office/drawing/2014/main" id="{2A69773C-0869-4E2D-A4CE-A418BB83C0FA}"/>
              </a:ext>
            </a:extLst>
          </p:cNvPr>
          <p:cNvSpPr txBox="1"/>
          <p:nvPr/>
        </p:nvSpPr>
        <p:spPr>
          <a:xfrm>
            <a:off x="3215148" y="6510266"/>
            <a:ext cx="2713703" cy="307777"/>
          </a:xfrm>
          <a:prstGeom prst="rect">
            <a:avLst/>
          </a:prstGeom>
          <a:solidFill>
            <a:schemeClr val="bg1"/>
          </a:solidFill>
          <a:ln>
            <a:solidFill>
              <a:schemeClr val="tx1"/>
            </a:solidFill>
          </a:ln>
        </p:spPr>
        <p:txBody>
          <a:bodyPr wrap="square" rtlCol="0">
            <a:spAutoFit/>
          </a:bodyPr>
          <a:lstStyle/>
          <a:p>
            <a:pPr algn="ctr"/>
            <a:r>
              <a:rPr lang="en-US" sz="1400" dirty="0"/>
              <a:t>Graphic from NationalJournal.com</a:t>
            </a:r>
          </a:p>
        </p:txBody>
      </p:sp>
    </p:spTree>
    <p:extLst>
      <p:ext uri="{BB962C8B-B14F-4D97-AF65-F5344CB8AC3E}">
        <p14:creationId xmlns:p14="http://schemas.microsoft.com/office/powerpoint/2010/main" val="96847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F38A-33DF-4A9B-B813-67DB6FDBED2C}"/>
              </a:ext>
            </a:extLst>
          </p:cNvPr>
          <p:cNvSpPr>
            <a:spLocks noGrp="1"/>
          </p:cNvSpPr>
          <p:nvPr>
            <p:ph type="title"/>
          </p:nvPr>
        </p:nvSpPr>
        <p:spPr>
          <a:xfrm>
            <a:off x="495915" y="84139"/>
            <a:ext cx="7886700" cy="1325563"/>
          </a:xfrm>
        </p:spPr>
        <p:txBody>
          <a:bodyPr/>
          <a:lstStyle/>
          <a:p>
            <a:r>
              <a:rPr lang="en-US" dirty="0"/>
              <a:t>Betting on who will win</a:t>
            </a:r>
          </a:p>
        </p:txBody>
      </p:sp>
      <p:pic>
        <p:nvPicPr>
          <p:cNvPr id="7" name="Content Placeholder 6" descr="A close up of a map&#10;&#10;Description automatically generated">
            <a:extLst>
              <a:ext uri="{FF2B5EF4-FFF2-40B4-BE49-F238E27FC236}">
                <a16:creationId xmlns:a16="http://schemas.microsoft.com/office/drawing/2014/main" id="{BF4E9177-2CE2-422F-B499-6E8F8C0351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216" y="1365458"/>
            <a:ext cx="8561568" cy="5109700"/>
          </a:xfrm>
          <a:ln>
            <a:solidFill>
              <a:schemeClr val="tx1"/>
            </a:solidFill>
          </a:ln>
        </p:spPr>
      </p:pic>
      <p:sp>
        <p:nvSpPr>
          <p:cNvPr id="4" name="Footer Placeholder 3">
            <a:extLst>
              <a:ext uri="{FF2B5EF4-FFF2-40B4-BE49-F238E27FC236}">
                <a16:creationId xmlns:a16="http://schemas.microsoft.com/office/drawing/2014/main" id="{5CF5C12C-8044-4097-9033-B01CF2F6A936}"/>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4852ED37-2BD4-4D3F-ABB7-300E607D0828}"/>
              </a:ext>
            </a:extLst>
          </p:cNvPr>
          <p:cNvSpPr>
            <a:spLocks noGrp="1"/>
          </p:cNvSpPr>
          <p:nvPr>
            <p:ph type="sldNum" sz="quarter" idx="12"/>
          </p:nvPr>
        </p:nvSpPr>
        <p:spPr/>
        <p:txBody>
          <a:bodyPr/>
          <a:lstStyle/>
          <a:p>
            <a:fld id="{1A10F235-9555-41B0-B8E9-2A55BD748559}" type="slidenum">
              <a:rPr lang="en-US" smtClean="0"/>
              <a:t>18</a:t>
            </a:fld>
            <a:endParaRPr lang="en-US"/>
          </a:p>
        </p:txBody>
      </p:sp>
      <p:sp>
        <p:nvSpPr>
          <p:cNvPr id="8" name="TextBox 7">
            <a:extLst>
              <a:ext uri="{FF2B5EF4-FFF2-40B4-BE49-F238E27FC236}">
                <a16:creationId xmlns:a16="http://schemas.microsoft.com/office/drawing/2014/main" id="{2A69773C-0869-4E2D-A4CE-A418BB83C0FA}"/>
              </a:ext>
            </a:extLst>
          </p:cNvPr>
          <p:cNvSpPr txBox="1"/>
          <p:nvPr/>
        </p:nvSpPr>
        <p:spPr>
          <a:xfrm>
            <a:off x="3215148" y="6510266"/>
            <a:ext cx="2713703" cy="307777"/>
          </a:xfrm>
          <a:prstGeom prst="rect">
            <a:avLst/>
          </a:prstGeom>
          <a:solidFill>
            <a:schemeClr val="bg1"/>
          </a:solidFill>
          <a:ln>
            <a:solidFill>
              <a:schemeClr val="tx1"/>
            </a:solidFill>
          </a:ln>
        </p:spPr>
        <p:txBody>
          <a:bodyPr wrap="square" rtlCol="0">
            <a:spAutoFit/>
          </a:bodyPr>
          <a:lstStyle/>
          <a:p>
            <a:pPr algn="ctr"/>
            <a:r>
              <a:rPr lang="en-US" sz="1400" dirty="0"/>
              <a:t>Graphic from NationalJournal.com</a:t>
            </a:r>
          </a:p>
        </p:txBody>
      </p:sp>
      <p:sp>
        <p:nvSpPr>
          <p:cNvPr id="3" name="Multiplication Sign 2">
            <a:extLst>
              <a:ext uri="{FF2B5EF4-FFF2-40B4-BE49-F238E27FC236}">
                <a16:creationId xmlns:a16="http://schemas.microsoft.com/office/drawing/2014/main" id="{C00AF758-67E9-49E2-B8AB-12335868EB42}"/>
              </a:ext>
            </a:extLst>
          </p:cNvPr>
          <p:cNvSpPr/>
          <p:nvPr/>
        </p:nvSpPr>
        <p:spPr>
          <a:xfrm>
            <a:off x="1312605" y="-1753826"/>
            <a:ext cx="6518787" cy="6238567"/>
          </a:xfrm>
          <a:prstGeom prst="mathMultiply">
            <a:avLst>
              <a:gd name="adj1" fmla="val 1619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2AFAD74-D4C4-45DD-B2BB-840814A6F945}"/>
              </a:ext>
            </a:extLst>
          </p:cNvPr>
          <p:cNvSpPr txBox="1"/>
          <p:nvPr/>
        </p:nvSpPr>
        <p:spPr>
          <a:xfrm>
            <a:off x="2866714" y="2717881"/>
            <a:ext cx="5781368" cy="3770263"/>
          </a:xfrm>
          <a:prstGeom prst="rect">
            <a:avLst/>
          </a:prstGeom>
          <a:noFill/>
        </p:spPr>
        <p:txBody>
          <a:bodyPr wrap="square" rtlCol="0">
            <a:spAutoFit/>
          </a:bodyPr>
          <a:lstStyle/>
          <a:p>
            <a:r>
              <a:rPr lang="en-US" sz="23900" b="1" dirty="0">
                <a:solidFill>
                  <a:srgbClr val="FF0000"/>
                </a:solidFill>
              </a:rPr>
              <a:t>No</a:t>
            </a:r>
          </a:p>
        </p:txBody>
      </p:sp>
    </p:spTree>
    <p:extLst>
      <p:ext uri="{BB962C8B-B14F-4D97-AF65-F5344CB8AC3E}">
        <p14:creationId xmlns:p14="http://schemas.microsoft.com/office/powerpoint/2010/main" val="254943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AE1C-342C-A712-06E9-45536708E1FA}"/>
              </a:ext>
            </a:extLst>
          </p:cNvPr>
          <p:cNvSpPr>
            <a:spLocks noGrp="1"/>
          </p:cNvSpPr>
          <p:nvPr>
            <p:ph type="title"/>
          </p:nvPr>
        </p:nvSpPr>
        <p:spPr>
          <a:xfrm>
            <a:off x="301480" y="105067"/>
            <a:ext cx="7886700" cy="1325563"/>
          </a:xfrm>
        </p:spPr>
        <p:txBody>
          <a:bodyPr/>
          <a:lstStyle/>
          <a:p>
            <a:r>
              <a:rPr lang="en-US" b="1" dirty="0"/>
              <a:t>Controversial Questions</a:t>
            </a:r>
          </a:p>
        </p:txBody>
      </p:sp>
      <p:sp>
        <p:nvSpPr>
          <p:cNvPr id="3" name="Content Placeholder 2">
            <a:extLst>
              <a:ext uri="{FF2B5EF4-FFF2-40B4-BE49-F238E27FC236}">
                <a16:creationId xmlns:a16="http://schemas.microsoft.com/office/drawing/2014/main" id="{FC28397A-CBBE-BE0D-F2B0-125775F14ACE}"/>
              </a:ext>
            </a:extLst>
          </p:cNvPr>
          <p:cNvSpPr>
            <a:spLocks noGrp="1"/>
          </p:cNvSpPr>
          <p:nvPr>
            <p:ph idx="1"/>
          </p:nvPr>
        </p:nvSpPr>
        <p:spPr>
          <a:xfrm>
            <a:off x="469783" y="1325461"/>
            <a:ext cx="8237989" cy="4851502"/>
          </a:xfrm>
        </p:spPr>
        <p:txBody>
          <a:bodyPr>
            <a:normAutofit lnSpcReduction="10000"/>
          </a:bodyPr>
          <a:lstStyle/>
          <a:p>
            <a:pPr marL="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Is the earth getting warmer?</a:t>
            </a:r>
          </a:p>
          <a:p>
            <a:pPr marL="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If we fire our CEO next year, would the stock price increase or decrease?</a:t>
            </a:r>
          </a:p>
          <a:p>
            <a:pPr marL="0" marR="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If David Bailey mints an ordinal next year, what would it be worth?</a:t>
            </a:r>
          </a:p>
          <a:p>
            <a:pPr marL="0" marR="0">
              <a:lnSpc>
                <a:spcPct val="115000"/>
              </a:lnSpc>
              <a:spcBef>
                <a:spcPts val="0"/>
              </a:spcBef>
              <a:spcAft>
                <a:spcPts val="800"/>
              </a:spcAft>
            </a:pPr>
            <a:r>
              <a:rPr lang="en-US" sz="3600" kern="100" dirty="0">
                <a:effectLst/>
                <a:latin typeface="Aptos" panose="02110004020202020204"/>
                <a:ea typeface="Aptos" panose="02110004020202020204"/>
                <a:cs typeface="Times New Roman" panose="02020603050405020304" pitchFamily="18" charset="0"/>
              </a:rPr>
              <a:t>Will Trump win the 2024 USA election?</a:t>
            </a:r>
          </a:p>
          <a:p>
            <a:pPr marL="0" marR="0">
              <a:lnSpc>
                <a:spcPct val="115000"/>
              </a:lnSpc>
              <a:spcBef>
                <a:spcPts val="0"/>
              </a:spcBef>
              <a:spcAft>
                <a:spcPts val="800"/>
              </a:spcAft>
            </a:pPr>
            <a:r>
              <a:rPr lang="en-US" sz="3600" i="1" u="sng" kern="100" dirty="0">
                <a:effectLst/>
                <a:latin typeface="Aptos" panose="02110004020202020204"/>
                <a:ea typeface="Aptos" panose="02110004020202020204"/>
                <a:cs typeface="Times New Roman" panose="02020603050405020304" pitchFamily="18" charset="0"/>
              </a:rPr>
              <a:t>Should</a:t>
            </a:r>
            <a:r>
              <a:rPr lang="en-US" sz="3600" kern="100" dirty="0">
                <a:effectLst/>
                <a:latin typeface="Aptos" panose="02110004020202020204"/>
                <a:ea typeface="Aptos" panose="02110004020202020204"/>
                <a:cs typeface="Times New Roman" panose="02020603050405020304" pitchFamily="18" charset="0"/>
              </a:rPr>
              <a:t> </a:t>
            </a:r>
            <a:r>
              <a:rPr lang="en-US" sz="3600" kern="100" dirty="0">
                <a:latin typeface="Aptos" panose="02110004020202020204"/>
                <a:ea typeface="Aptos" panose="02110004020202020204"/>
                <a:cs typeface="Times New Roman" panose="02020603050405020304" pitchFamily="18" charset="0"/>
              </a:rPr>
              <a:t>Trump </a:t>
            </a:r>
            <a:r>
              <a:rPr lang="en-US" sz="3600" kern="100" dirty="0">
                <a:effectLst/>
                <a:latin typeface="Aptos" panose="02110004020202020204"/>
                <a:ea typeface="Aptos" panose="02110004020202020204"/>
                <a:cs typeface="Times New Roman" panose="02020603050405020304" pitchFamily="18" charset="0"/>
              </a:rPr>
              <a:t>win the next USA election?</a:t>
            </a:r>
          </a:p>
          <a:p>
            <a:pPr marL="0" marR="0">
              <a:lnSpc>
                <a:spcPct val="115000"/>
              </a:lnSpc>
              <a:spcBef>
                <a:spcPts val="0"/>
              </a:spcBef>
              <a:spcAft>
                <a:spcPts val="800"/>
              </a:spcAft>
            </a:pPr>
            <a:endParaRPr lang="en-US" sz="3600" kern="100" dirty="0">
              <a:effectLst/>
              <a:latin typeface="Aptos" panose="02110004020202020204"/>
              <a:ea typeface="Aptos" panose="02110004020202020204"/>
              <a:cs typeface="Times New Roman" panose="02020603050405020304" pitchFamily="18" charset="0"/>
            </a:endParaRPr>
          </a:p>
          <a:p>
            <a:pPr marL="0" marR="0">
              <a:lnSpc>
                <a:spcPct val="115000"/>
              </a:lnSpc>
              <a:spcBef>
                <a:spcPts val="0"/>
              </a:spcBef>
              <a:spcAft>
                <a:spcPts val="800"/>
              </a:spcAft>
            </a:pPr>
            <a:endParaRPr lang="en-US" sz="3600" kern="100" dirty="0">
              <a:effectLst/>
              <a:latin typeface="Aptos" panose="02110004020202020204"/>
              <a:ea typeface="Aptos" panose="02110004020202020204"/>
              <a:cs typeface="Times New Roman" panose="02020603050405020304" pitchFamily="18" charset="0"/>
            </a:endParaRPr>
          </a:p>
        </p:txBody>
      </p:sp>
      <p:sp>
        <p:nvSpPr>
          <p:cNvPr id="4" name="Footer Placeholder 3">
            <a:extLst>
              <a:ext uri="{FF2B5EF4-FFF2-40B4-BE49-F238E27FC236}">
                <a16:creationId xmlns:a16="http://schemas.microsoft.com/office/drawing/2014/main" id="{FBD585A8-A80E-BFB0-4D39-3F6D37991530}"/>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20B0E58D-8CB3-EC5F-07AD-C52888DDDBC8}"/>
              </a:ext>
            </a:extLst>
          </p:cNvPr>
          <p:cNvSpPr>
            <a:spLocks noGrp="1"/>
          </p:cNvSpPr>
          <p:nvPr>
            <p:ph type="sldNum" sz="quarter" idx="12"/>
          </p:nvPr>
        </p:nvSpPr>
        <p:spPr/>
        <p:txBody>
          <a:bodyPr/>
          <a:lstStyle/>
          <a:p>
            <a:fld id="{1A10F235-9555-41B0-B8E9-2A55BD748559}" type="slidenum">
              <a:rPr lang="en-US" smtClean="0"/>
              <a:t>19</a:t>
            </a:fld>
            <a:endParaRPr lang="en-US"/>
          </a:p>
        </p:txBody>
      </p:sp>
      <p:sp>
        <p:nvSpPr>
          <p:cNvPr id="6" name="Rectangle: Rounded Corners 5">
            <a:extLst>
              <a:ext uri="{FF2B5EF4-FFF2-40B4-BE49-F238E27FC236}">
                <a16:creationId xmlns:a16="http://schemas.microsoft.com/office/drawing/2014/main" id="{32A85290-5868-ACEF-1D09-262427367CB4}"/>
              </a:ext>
            </a:extLst>
          </p:cNvPr>
          <p:cNvSpPr/>
          <p:nvPr/>
        </p:nvSpPr>
        <p:spPr>
          <a:xfrm>
            <a:off x="277361" y="4563611"/>
            <a:ext cx="8396856" cy="148485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1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133A-5776-E6E3-140E-D5537878CD5E}"/>
              </a:ext>
            </a:extLst>
          </p:cNvPr>
          <p:cNvSpPr>
            <a:spLocks noGrp="1"/>
          </p:cNvSpPr>
          <p:nvPr>
            <p:ph type="title"/>
          </p:nvPr>
        </p:nvSpPr>
        <p:spPr>
          <a:xfrm>
            <a:off x="628649" y="357290"/>
            <a:ext cx="3967163" cy="1411439"/>
          </a:xfrm>
        </p:spPr>
        <p:txBody>
          <a:bodyPr>
            <a:normAutofit/>
          </a:bodyPr>
          <a:lstStyle/>
          <a:p>
            <a:r>
              <a:rPr lang="en-US" b="1" dirty="0"/>
              <a:t>Civilization Tech</a:t>
            </a:r>
          </a:p>
        </p:txBody>
      </p:sp>
      <p:sp>
        <p:nvSpPr>
          <p:cNvPr id="4" name="Footer Placeholder 3">
            <a:extLst>
              <a:ext uri="{FF2B5EF4-FFF2-40B4-BE49-F238E27FC236}">
                <a16:creationId xmlns:a16="http://schemas.microsoft.com/office/drawing/2014/main" id="{B219C308-E5CD-B15B-C89F-A61CE5BB7374}"/>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D2EA380D-AE55-28FC-9B10-799275BE8DEE}"/>
              </a:ext>
            </a:extLst>
          </p:cNvPr>
          <p:cNvSpPr>
            <a:spLocks noGrp="1"/>
          </p:cNvSpPr>
          <p:nvPr>
            <p:ph type="sldNum" sz="quarter" idx="12"/>
          </p:nvPr>
        </p:nvSpPr>
        <p:spPr/>
        <p:txBody>
          <a:bodyPr/>
          <a:lstStyle/>
          <a:p>
            <a:fld id="{1A10F235-9555-41B0-B8E9-2A55BD748559}" type="slidenum">
              <a:rPr lang="en-US" smtClean="0"/>
              <a:t>2</a:t>
            </a:fld>
            <a:endParaRPr lang="en-US"/>
          </a:p>
        </p:txBody>
      </p:sp>
      <p:sp>
        <p:nvSpPr>
          <p:cNvPr id="6" name="Rectangle 5">
            <a:extLst>
              <a:ext uri="{FF2B5EF4-FFF2-40B4-BE49-F238E27FC236}">
                <a16:creationId xmlns:a16="http://schemas.microsoft.com/office/drawing/2014/main" id="{F60A5F90-AB69-8CE3-09B5-03A33C8E15BA}"/>
              </a:ext>
            </a:extLst>
          </p:cNvPr>
          <p:cNvSpPr/>
          <p:nvPr/>
        </p:nvSpPr>
        <p:spPr>
          <a:xfrm>
            <a:off x="6086475" y="857965"/>
            <a:ext cx="1343025" cy="625221"/>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Writing</a:t>
            </a:r>
          </a:p>
        </p:txBody>
      </p:sp>
      <p:sp>
        <p:nvSpPr>
          <p:cNvPr id="8" name="Rectangle 7">
            <a:extLst>
              <a:ext uri="{FF2B5EF4-FFF2-40B4-BE49-F238E27FC236}">
                <a16:creationId xmlns:a16="http://schemas.microsoft.com/office/drawing/2014/main" id="{AC49870A-830B-E972-5520-A273E64FE28C}"/>
              </a:ext>
            </a:extLst>
          </p:cNvPr>
          <p:cNvSpPr/>
          <p:nvPr/>
        </p:nvSpPr>
        <p:spPr>
          <a:xfrm>
            <a:off x="5938837" y="2830100"/>
            <a:ext cx="163830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The Internet</a:t>
            </a:r>
          </a:p>
        </p:txBody>
      </p:sp>
      <p:sp>
        <p:nvSpPr>
          <p:cNvPr id="9" name="Rectangle 8">
            <a:extLst>
              <a:ext uri="{FF2B5EF4-FFF2-40B4-BE49-F238E27FC236}">
                <a16:creationId xmlns:a16="http://schemas.microsoft.com/office/drawing/2014/main" id="{96684AD9-E09A-97B1-2220-A1DD9C4325D1}"/>
              </a:ext>
            </a:extLst>
          </p:cNvPr>
          <p:cNvSpPr/>
          <p:nvPr/>
        </p:nvSpPr>
        <p:spPr>
          <a:xfrm>
            <a:off x="5938837" y="4045561"/>
            <a:ext cx="163830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The Blockchain</a:t>
            </a:r>
          </a:p>
        </p:txBody>
      </p:sp>
      <p:sp>
        <p:nvSpPr>
          <p:cNvPr id="10" name="Rectangle 9">
            <a:extLst>
              <a:ext uri="{FF2B5EF4-FFF2-40B4-BE49-F238E27FC236}">
                <a16:creationId xmlns:a16="http://schemas.microsoft.com/office/drawing/2014/main" id="{7FF9C2CD-630F-CA71-5292-A34EE8A21EA9}"/>
              </a:ext>
            </a:extLst>
          </p:cNvPr>
          <p:cNvSpPr/>
          <p:nvPr/>
        </p:nvSpPr>
        <p:spPr>
          <a:xfrm>
            <a:off x="5938837" y="5163828"/>
            <a:ext cx="163830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latin typeface="Arial Black" panose="020B0A04020102020204" pitchFamily="34" charset="0"/>
              </a:rPr>
              <a:t>PredictIon</a:t>
            </a:r>
            <a:r>
              <a:rPr lang="en-US" dirty="0">
                <a:latin typeface="Arial Black" panose="020B0A04020102020204" pitchFamily="34" charset="0"/>
              </a:rPr>
              <a:t> Markets</a:t>
            </a:r>
          </a:p>
        </p:txBody>
      </p:sp>
      <p:sp>
        <p:nvSpPr>
          <p:cNvPr id="11" name="Rectangle 10">
            <a:extLst>
              <a:ext uri="{FF2B5EF4-FFF2-40B4-BE49-F238E27FC236}">
                <a16:creationId xmlns:a16="http://schemas.microsoft.com/office/drawing/2014/main" id="{BFED3E28-1135-C06F-65F4-EA30E018A222}"/>
              </a:ext>
            </a:extLst>
          </p:cNvPr>
          <p:cNvSpPr/>
          <p:nvPr/>
        </p:nvSpPr>
        <p:spPr>
          <a:xfrm>
            <a:off x="5891212" y="1768729"/>
            <a:ext cx="173355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The Printing Press</a:t>
            </a:r>
          </a:p>
        </p:txBody>
      </p:sp>
    </p:spTree>
    <p:extLst>
      <p:ext uri="{BB962C8B-B14F-4D97-AF65-F5344CB8AC3E}">
        <p14:creationId xmlns:p14="http://schemas.microsoft.com/office/powerpoint/2010/main" val="707945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CC85-B069-C088-DFD4-89B7B13CE78E}"/>
              </a:ext>
            </a:extLst>
          </p:cNvPr>
          <p:cNvSpPr>
            <a:spLocks noGrp="1"/>
          </p:cNvSpPr>
          <p:nvPr>
            <p:ph type="title"/>
          </p:nvPr>
        </p:nvSpPr>
        <p:spPr>
          <a:xfrm>
            <a:off x="385369" y="201218"/>
            <a:ext cx="7886700" cy="1325563"/>
          </a:xfrm>
        </p:spPr>
        <p:txBody>
          <a:bodyPr/>
          <a:lstStyle/>
          <a:p>
            <a:r>
              <a:rPr lang="en-US" b="1" dirty="0"/>
              <a:t>The Voter’s Values</a:t>
            </a:r>
          </a:p>
        </p:txBody>
      </p:sp>
      <p:sp>
        <p:nvSpPr>
          <p:cNvPr id="3" name="Content Placeholder 2">
            <a:extLst>
              <a:ext uri="{FF2B5EF4-FFF2-40B4-BE49-F238E27FC236}">
                <a16:creationId xmlns:a16="http://schemas.microsoft.com/office/drawing/2014/main" id="{53C032A3-A589-AEA7-B587-7C21CB18300E}"/>
              </a:ext>
            </a:extLst>
          </p:cNvPr>
          <p:cNvSpPr>
            <a:spLocks noGrp="1"/>
          </p:cNvSpPr>
          <p:nvPr>
            <p:ph idx="1"/>
          </p:nvPr>
        </p:nvSpPr>
        <p:spPr>
          <a:xfrm>
            <a:off x="477910" y="1500458"/>
            <a:ext cx="8188179" cy="3607281"/>
          </a:xfrm>
        </p:spPr>
        <p:txBody>
          <a:bodyPr/>
          <a:lstStyle/>
          <a:p>
            <a:r>
              <a:rPr lang="en-US" dirty="0"/>
              <a:t>What will </a:t>
            </a:r>
            <a:r>
              <a:rPr lang="en-US" i="1" u="sng" dirty="0"/>
              <a:t>the Unemployment Rate</a:t>
            </a:r>
            <a:r>
              <a:rPr lang="en-US" dirty="0"/>
              <a:t> be?</a:t>
            </a:r>
          </a:p>
          <a:p>
            <a:r>
              <a:rPr lang="en-US" dirty="0"/>
              <a:t>How much will the </a:t>
            </a:r>
            <a:r>
              <a:rPr lang="en-US" i="1" u="sng" dirty="0"/>
              <a:t>government spend</a:t>
            </a:r>
            <a:r>
              <a:rPr lang="en-US" dirty="0"/>
              <a:t>, and </a:t>
            </a:r>
            <a:r>
              <a:rPr lang="en-US" i="1" u="sng" dirty="0"/>
              <a:t>on what</a:t>
            </a:r>
            <a:r>
              <a:rPr lang="en-US" dirty="0"/>
              <a:t>?</a:t>
            </a:r>
          </a:p>
          <a:p>
            <a:r>
              <a:rPr lang="en-US" dirty="0"/>
              <a:t>What will the country’s </a:t>
            </a:r>
            <a:r>
              <a:rPr lang="en-US" i="1" u="sng" dirty="0"/>
              <a:t>GDP</a:t>
            </a:r>
            <a:r>
              <a:rPr lang="en-US" dirty="0"/>
              <a:t> be?</a:t>
            </a:r>
          </a:p>
          <a:p>
            <a:r>
              <a:rPr lang="en-US" dirty="0"/>
              <a:t>How much will everyone </a:t>
            </a:r>
            <a:r>
              <a:rPr lang="en-US" i="1" u="sng" dirty="0"/>
              <a:t>earn</a:t>
            </a:r>
            <a:r>
              <a:rPr lang="en-US" dirty="0"/>
              <a:t> ($)?</a:t>
            </a:r>
          </a:p>
          <a:p>
            <a:r>
              <a:rPr lang="en-US" dirty="0"/>
              <a:t>What will </a:t>
            </a:r>
            <a:r>
              <a:rPr lang="en-US" i="1" u="sng" dirty="0"/>
              <a:t>CO2 emissions</a:t>
            </a:r>
            <a:r>
              <a:rPr lang="en-US" dirty="0"/>
              <a:t> be?</a:t>
            </a:r>
          </a:p>
          <a:p>
            <a:r>
              <a:rPr lang="en-US" dirty="0"/>
              <a:t>How many people </a:t>
            </a:r>
            <a:r>
              <a:rPr lang="en-US" i="1" u="sng" dirty="0"/>
              <a:t>will die</a:t>
            </a:r>
            <a:r>
              <a:rPr lang="en-US" dirty="0"/>
              <a:t>? Will there be any dangerous </a:t>
            </a:r>
            <a:r>
              <a:rPr lang="en-US" i="1" u="sng" dirty="0"/>
              <a:t>wars</a:t>
            </a:r>
            <a:r>
              <a:rPr lang="en-US" dirty="0"/>
              <a:t>? (If there are, will we win those?)</a:t>
            </a:r>
          </a:p>
          <a:p>
            <a:endParaRPr lang="en-US" dirty="0"/>
          </a:p>
        </p:txBody>
      </p:sp>
      <p:sp>
        <p:nvSpPr>
          <p:cNvPr id="4" name="Footer Placeholder 3">
            <a:extLst>
              <a:ext uri="{FF2B5EF4-FFF2-40B4-BE49-F238E27FC236}">
                <a16:creationId xmlns:a16="http://schemas.microsoft.com/office/drawing/2014/main" id="{B3E0644E-CEFB-E789-34A6-F4DD82DA2843}"/>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D2CB1DEB-5C5B-F30C-9588-9507988A9F87}"/>
              </a:ext>
            </a:extLst>
          </p:cNvPr>
          <p:cNvSpPr>
            <a:spLocks noGrp="1"/>
          </p:cNvSpPr>
          <p:nvPr>
            <p:ph type="sldNum" sz="quarter" idx="12"/>
          </p:nvPr>
        </p:nvSpPr>
        <p:spPr/>
        <p:txBody>
          <a:bodyPr/>
          <a:lstStyle/>
          <a:p>
            <a:fld id="{1A10F235-9555-41B0-B8E9-2A55BD748559}" type="slidenum">
              <a:rPr lang="en-US" smtClean="0"/>
              <a:t>20</a:t>
            </a:fld>
            <a:endParaRPr lang="en-US"/>
          </a:p>
        </p:txBody>
      </p:sp>
      <p:sp>
        <p:nvSpPr>
          <p:cNvPr id="6" name="Content Placeholder 2">
            <a:extLst>
              <a:ext uri="{FF2B5EF4-FFF2-40B4-BE49-F238E27FC236}">
                <a16:creationId xmlns:a16="http://schemas.microsoft.com/office/drawing/2014/main" id="{0CCAC6C1-98F0-20D4-60F5-5A0DD8C48A76}"/>
              </a:ext>
            </a:extLst>
          </p:cNvPr>
          <p:cNvSpPr txBox="1">
            <a:spLocks/>
          </p:cNvSpPr>
          <p:nvPr/>
        </p:nvSpPr>
        <p:spPr>
          <a:xfrm>
            <a:off x="798089" y="5107739"/>
            <a:ext cx="7205007" cy="1082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Trump wins 2024 election = 55% likely</a:t>
            </a:r>
          </a:p>
          <a:p>
            <a:r>
              <a:rPr lang="en-US" dirty="0"/>
              <a:t>Unemployment Rate in 2026 = likely to be 15% </a:t>
            </a:r>
          </a:p>
        </p:txBody>
      </p:sp>
    </p:spTree>
    <p:extLst>
      <p:ext uri="{BB962C8B-B14F-4D97-AF65-F5344CB8AC3E}">
        <p14:creationId xmlns:p14="http://schemas.microsoft.com/office/powerpoint/2010/main" val="406616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D431-1DA4-4935-BD20-66FB1F351057}"/>
              </a:ext>
            </a:extLst>
          </p:cNvPr>
          <p:cNvSpPr>
            <a:spLocks noGrp="1"/>
          </p:cNvSpPr>
          <p:nvPr>
            <p:ph type="title"/>
          </p:nvPr>
        </p:nvSpPr>
        <p:spPr>
          <a:xfrm>
            <a:off x="628650" y="1482726"/>
            <a:ext cx="7886700" cy="2492374"/>
          </a:xfrm>
        </p:spPr>
        <p:txBody>
          <a:bodyPr>
            <a:normAutofit/>
          </a:bodyPr>
          <a:lstStyle/>
          <a:p>
            <a:r>
              <a:rPr lang="en-US" sz="7200" dirty="0"/>
              <a:t>Nine Slides on Multivariate Betting</a:t>
            </a:r>
          </a:p>
        </p:txBody>
      </p:sp>
      <p:sp>
        <p:nvSpPr>
          <p:cNvPr id="4" name="Footer Placeholder 3">
            <a:extLst>
              <a:ext uri="{FF2B5EF4-FFF2-40B4-BE49-F238E27FC236}">
                <a16:creationId xmlns:a16="http://schemas.microsoft.com/office/drawing/2014/main" id="{0D91DC0F-E1E8-4DB7-9F66-0FB86A9A251F}"/>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22BC829D-6BED-4C17-B103-20E7115BAC23}"/>
              </a:ext>
            </a:extLst>
          </p:cNvPr>
          <p:cNvSpPr>
            <a:spLocks noGrp="1"/>
          </p:cNvSpPr>
          <p:nvPr>
            <p:ph type="sldNum" sz="quarter" idx="12"/>
          </p:nvPr>
        </p:nvSpPr>
        <p:spPr/>
        <p:txBody>
          <a:bodyPr/>
          <a:lstStyle/>
          <a:p>
            <a:fld id="{1A10F235-9555-41B0-B8E9-2A55BD748559}" type="slidenum">
              <a:rPr lang="en-US" smtClean="0"/>
              <a:t>21</a:t>
            </a:fld>
            <a:endParaRPr lang="en-US"/>
          </a:p>
        </p:txBody>
      </p:sp>
    </p:spTree>
    <p:extLst>
      <p:ext uri="{BB962C8B-B14F-4D97-AF65-F5344CB8AC3E}">
        <p14:creationId xmlns:p14="http://schemas.microsoft.com/office/powerpoint/2010/main" val="2977603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E8BAFE-AAD7-47E8-9347-DF2A8F68A3DF}"/>
              </a:ext>
            </a:extLst>
          </p:cNvPr>
          <p:cNvSpPr>
            <a:spLocks noGrp="1"/>
          </p:cNvSpPr>
          <p:nvPr>
            <p:ph type="sldNum" sz="quarter" idx="12"/>
          </p:nvPr>
        </p:nvSpPr>
        <p:spPr/>
        <p:txBody>
          <a:bodyPr/>
          <a:lstStyle/>
          <a:p>
            <a:fld id="{1A10F235-9555-41B0-B8E9-2A55BD748559}" type="slidenum">
              <a:rPr lang="en-US" smtClean="0"/>
              <a:t>22</a:t>
            </a:fld>
            <a:endParaRPr lang="en-US"/>
          </a:p>
        </p:txBody>
      </p:sp>
      <p:sp>
        <p:nvSpPr>
          <p:cNvPr id="6" name="Title 1">
            <a:extLst>
              <a:ext uri="{FF2B5EF4-FFF2-40B4-BE49-F238E27FC236}">
                <a16:creationId xmlns:a16="http://schemas.microsoft.com/office/drawing/2014/main" id="{C0891D29-4C87-43CC-A29F-26F37EFFCABF}"/>
              </a:ext>
            </a:extLst>
          </p:cNvPr>
          <p:cNvSpPr>
            <a:spLocks noGrp="1"/>
          </p:cNvSpPr>
          <p:nvPr>
            <p:ph type="title"/>
          </p:nvPr>
        </p:nvSpPr>
        <p:spPr>
          <a:xfrm>
            <a:off x="1527591" y="153068"/>
            <a:ext cx="6088818" cy="708861"/>
          </a:xfrm>
        </p:spPr>
        <p:txBody>
          <a:bodyPr>
            <a:normAutofit/>
          </a:bodyPr>
          <a:lstStyle/>
          <a:p>
            <a:r>
              <a:rPr lang="en-US" dirty="0"/>
              <a:t>(1/9) Probability -- Review</a:t>
            </a:r>
          </a:p>
        </p:txBody>
      </p:sp>
      <p:pic>
        <p:nvPicPr>
          <p:cNvPr id="12" name="Picture 11">
            <a:extLst>
              <a:ext uri="{FF2B5EF4-FFF2-40B4-BE49-F238E27FC236}">
                <a16:creationId xmlns:a16="http://schemas.microsoft.com/office/drawing/2014/main" id="{3A95678A-BBE8-481A-B1CF-E487A2A3693E}"/>
              </a:ext>
            </a:extLst>
          </p:cNvPr>
          <p:cNvPicPr>
            <a:picLocks noChangeAspect="1"/>
          </p:cNvPicPr>
          <p:nvPr/>
        </p:nvPicPr>
        <p:blipFill>
          <a:blip r:embed="rId3"/>
          <a:stretch>
            <a:fillRect/>
          </a:stretch>
        </p:blipFill>
        <p:spPr>
          <a:xfrm>
            <a:off x="233325" y="717163"/>
            <a:ext cx="1123950" cy="4476750"/>
          </a:xfrm>
          <a:prstGeom prst="rect">
            <a:avLst/>
          </a:prstGeom>
          <a:ln>
            <a:solidFill>
              <a:schemeClr val="tx1"/>
            </a:solidFill>
          </a:ln>
        </p:spPr>
      </p:pic>
      <p:sp>
        <p:nvSpPr>
          <p:cNvPr id="18" name="Rectangle 17">
            <a:extLst>
              <a:ext uri="{FF2B5EF4-FFF2-40B4-BE49-F238E27FC236}">
                <a16:creationId xmlns:a16="http://schemas.microsoft.com/office/drawing/2014/main" id="{AC2B4EB6-1D45-4E34-B2BF-F86A529FB23D}"/>
              </a:ext>
            </a:extLst>
          </p:cNvPr>
          <p:cNvSpPr/>
          <p:nvPr/>
        </p:nvSpPr>
        <p:spPr>
          <a:xfrm>
            <a:off x="233325" y="3656795"/>
            <a:ext cx="1123950" cy="38258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ACC7C8A-B6EA-4606-8FDB-2785A52ABF06}"/>
              </a:ext>
            </a:extLst>
          </p:cNvPr>
          <p:cNvSpPr txBox="1"/>
          <p:nvPr/>
        </p:nvSpPr>
        <p:spPr>
          <a:xfrm>
            <a:off x="1722363" y="3031921"/>
            <a:ext cx="1968809" cy="461665"/>
          </a:xfrm>
          <a:prstGeom prst="rect">
            <a:avLst/>
          </a:prstGeom>
          <a:solidFill>
            <a:schemeClr val="bg1">
              <a:lumMod val="95000"/>
            </a:schemeClr>
          </a:solidFill>
          <a:ln>
            <a:solidFill>
              <a:schemeClr val="tx1"/>
            </a:solidFill>
          </a:ln>
        </p:spPr>
        <p:txBody>
          <a:bodyPr wrap="none" rtlCol="0">
            <a:spAutoFit/>
          </a:bodyPr>
          <a:lstStyle/>
          <a:p>
            <a:r>
              <a:rPr lang="en-US" sz="2400" b="1" dirty="0">
                <a:solidFill>
                  <a:schemeClr val="accent6">
                    <a:lumMod val="75000"/>
                  </a:schemeClr>
                </a:solidFill>
              </a:rPr>
              <a:t>Coin Flip #303</a:t>
            </a:r>
          </a:p>
        </p:txBody>
      </p:sp>
      <p:graphicFrame>
        <p:nvGraphicFramePr>
          <p:cNvPr id="24" name="Table 23">
            <a:extLst>
              <a:ext uri="{FF2B5EF4-FFF2-40B4-BE49-F238E27FC236}">
                <a16:creationId xmlns:a16="http://schemas.microsoft.com/office/drawing/2014/main" id="{6C216DFF-C7F5-47A8-A964-B02AD1B64F17}"/>
              </a:ext>
            </a:extLst>
          </p:cNvPr>
          <p:cNvGraphicFramePr>
            <a:graphicFrameLocks noGrp="1"/>
          </p:cNvGraphicFramePr>
          <p:nvPr>
            <p:extLst>
              <p:ext uri="{D42A27DB-BD31-4B8C-83A1-F6EECF244321}">
                <p14:modId xmlns:p14="http://schemas.microsoft.com/office/powerpoint/2010/main" val="2762396698"/>
              </p:ext>
            </p:extLst>
          </p:nvPr>
        </p:nvGraphicFramePr>
        <p:xfrm>
          <a:off x="4606473" y="3902462"/>
          <a:ext cx="886460" cy="518160"/>
        </p:xfrm>
        <a:graphic>
          <a:graphicData uri="http://schemas.openxmlformats.org/drawingml/2006/table">
            <a:tbl>
              <a:tblPr firstRow="1" firstCol="1">
                <a:tableStyleId>{5C22544A-7EE6-4342-B048-85BDC9FD1C3A}</a:tableStyleId>
              </a:tblPr>
              <a:tblGrid>
                <a:gridCol w="886460">
                  <a:extLst>
                    <a:ext uri="{9D8B030D-6E8A-4147-A177-3AD203B41FA5}">
                      <a16:colId xmlns:a16="http://schemas.microsoft.com/office/drawing/2014/main" val="1692238337"/>
                    </a:ext>
                  </a:extLst>
                </a:gridCol>
              </a:tblGrid>
              <a:tr h="370840">
                <a:tc>
                  <a:txBody>
                    <a:bodyPr/>
                    <a:lstStyle/>
                    <a:p>
                      <a:pPr algn="ctr"/>
                      <a:r>
                        <a:rPr lang="en-US" sz="2800" dirty="0">
                          <a:ln>
                            <a:solidFill>
                              <a:schemeClr val="tx1"/>
                            </a:solidFill>
                          </a:ln>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7755544"/>
                  </a:ext>
                </a:extLst>
              </a:tr>
            </a:tbl>
          </a:graphicData>
        </a:graphic>
      </p:graphicFrame>
      <p:sp>
        <p:nvSpPr>
          <p:cNvPr id="26" name="TextBox 25">
            <a:extLst>
              <a:ext uri="{FF2B5EF4-FFF2-40B4-BE49-F238E27FC236}">
                <a16:creationId xmlns:a16="http://schemas.microsoft.com/office/drawing/2014/main" id="{D3FC6AD6-ABB8-45EE-B01F-54445D4ED638}"/>
              </a:ext>
            </a:extLst>
          </p:cNvPr>
          <p:cNvSpPr txBox="1"/>
          <p:nvPr/>
        </p:nvSpPr>
        <p:spPr>
          <a:xfrm>
            <a:off x="4945167" y="1736371"/>
            <a:ext cx="4022594" cy="954107"/>
          </a:xfrm>
          <a:prstGeom prst="rect">
            <a:avLst/>
          </a:prstGeom>
          <a:noFill/>
        </p:spPr>
        <p:txBody>
          <a:bodyPr wrap="square" rtlCol="0">
            <a:spAutoFit/>
          </a:bodyPr>
          <a:lstStyle/>
          <a:p>
            <a:r>
              <a:rPr lang="en-US" sz="2800" dirty="0"/>
              <a:t>Heads has 50% likelihood.</a:t>
            </a:r>
          </a:p>
          <a:p>
            <a:r>
              <a:rPr lang="en-US" sz="2800" dirty="0"/>
              <a:t>Tails has 50% likelihood. </a:t>
            </a:r>
          </a:p>
        </p:txBody>
      </p:sp>
      <p:graphicFrame>
        <p:nvGraphicFramePr>
          <p:cNvPr id="27" name="Table 26">
            <a:extLst>
              <a:ext uri="{FF2B5EF4-FFF2-40B4-BE49-F238E27FC236}">
                <a16:creationId xmlns:a16="http://schemas.microsoft.com/office/drawing/2014/main" id="{00A826EE-B68A-48B5-8E2D-E465A4F7A001}"/>
              </a:ext>
            </a:extLst>
          </p:cNvPr>
          <p:cNvGraphicFramePr>
            <a:graphicFrameLocks noGrp="1"/>
          </p:cNvGraphicFramePr>
          <p:nvPr>
            <p:extLst>
              <p:ext uri="{D42A27DB-BD31-4B8C-83A1-F6EECF244321}">
                <p14:modId xmlns:p14="http://schemas.microsoft.com/office/powerpoint/2010/main" val="715990447"/>
              </p:ext>
            </p:extLst>
          </p:nvPr>
        </p:nvGraphicFramePr>
        <p:xfrm>
          <a:off x="3872339" y="2690478"/>
          <a:ext cx="1620594" cy="1158240"/>
        </p:xfrm>
        <a:graphic>
          <a:graphicData uri="http://schemas.openxmlformats.org/drawingml/2006/table">
            <a:tbl>
              <a:tblPr firstCol="1">
                <a:tableStyleId>{5C22544A-7EE6-4342-B048-85BDC9FD1C3A}</a:tableStyleId>
              </a:tblPr>
              <a:tblGrid>
                <a:gridCol w="810297">
                  <a:extLst>
                    <a:ext uri="{9D8B030D-6E8A-4147-A177-3AD203B41FA5}">
                      <a16:colId xmlns:a16="http://schemas.microsoft.com/office/drawing/2014/main" val="2435459435"/>
                    </a:ext>
                  </a:extLst>
                </a:gridCol>
                <a:gridCol w="810297">
                  <a:extLst>
                    <a:ext uri="{9D8B030D-6E8A-4147-A177-3AD203B41FA5}">
                      <a16:colId xmlns:a16="http://schemas.microsoft.com/office/drawing/2014/main" val="3058956180"/>
                    </a:ext>
                  </a:extLst>
                </a:gridCol>
              </a:tblGrid>
              <a:tr h="514368">
                <a:tc>
                  <a:txBody>
                    <a:bodyPr/>
                    <a:lstStyle/>
                    <a:p>
                      <a:pPr algn="ctr"/>
                      <a:r>
                        <a:rPr lang="en-US" sz="3200" dirty="0">
                          <a:solidFill>
                            <a:schemeClr val="accent6">
                              <a:lumMod val="60000"/>
                              <a:lumOff val="40000"/>
                            </a:schemeClr>
                          </a:solidFill>
                        </a:rPr>
                        <a:t>H</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3200" dirty="0"/>
                        <a:t>.50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7583649"/>
                  </a:ext>
                </a:extLst>
              </a:tr>
              <a:tr h="514368">
                <a:tc>
                  <a:txBody>
                    <a:bodyPr/>
                    <a:lstStyle/>
                    <a:p>
                      <a:pPr algn="ctr"/>
                      <a:r>
                        <a:rPr lang="en-US" sz="3200" dirty="0">
                          <a:solidFill>
                            <a:schemeClr val="accent6">
                              <a:lumMod val="60000"/>
                              <a:lumOff val="40000"/>
                            </a:schemeClr>
                          </a:solidFill>
                        </a:rPr>
                        <a:t>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3200" dirty="0"/>
                        <a:t>.50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0613009"/>
                  </a:ext>
                </a:extLst>
              </a:tr>
            </a:tbl>
          </a:graphicData>
        </a:graphic>
      </p:graphicFrame>
      <p:sp>
        <p:nvSpPr>
          <p:cNvPr id="28" name="TextBox 27">
            <a:extLst>
              <a:ext uri="{FF2B5EF4-FFF2-40B4-BE49-F238E27FC236}">
                <a16:creationId xmlns:a16="http://schemas.microsoft.com/office/drawing/2014/main" id="{E98CA2B9-1E60-4CD7-97E4-5B84A94498EE}"/>
              </a:ext>
            </a:extLst>
          </p:cNvPr>
          <p:cNvSpPr txBox="1"/>
          <p:nvPr/>
        </p:nvSpPr>
        <p:spPr>
          <a:xfrm>
            <a:off x="4682636" y="1093956"/>
            <a:ext cx="4435573" cy="523220"/>
          </a:xfrm>
          <a:prstGeom prst="rect">
            <a:avLst/>
          </a:prstGeom>
          <a:noFill/>
        </p:spPr>
        <p:txBody>
          <a:bodyPr wrap="none" rtlCol="0">
            <a:spAutoFit/>
          </a:bodyPr>
          <a:lstStyle/>
          <a:p>
            <a:r>
              <a:rPr lang="en-US" sz="2800" dirty="0"/>
              <a:t>Some future event (coin flip).</a:t>
            </a:r>
          </a:p>
        </p:txBody>
      </p:sp>
      <p:cxnSp>
        <p:nvCxnSpPr>
          <p:cNvPr id="31" name="Straight Connector 30">
            <a:extLst>
              <a:ext uri="{FF2B5EF4-FFF2-40B4-BE49-F238E27FC236}">
                <a16:creationId xmlns:a16="http://schemas.microsoft.com/office/drawing/2014/main" id="{423EE96B-E5B0-46D9-BE2B-972662A0FA6A}"/>
              </a:ext>
            </a:extLst>
          </p:cNvPr>
          <p:cNvCxnSpPr>
            <a:cxnSpLocks/>
          </p:cNvCxnSpPr>
          <p:nvPr/>
        </p:nvCxnSpPr>
        <p:spPr>
          <a:xfrm flipV="1">
            <a:off x="4434589" y="2034297"/>
            <a:ext cx="510578" cy="709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E3E235A-F699-4CF5-AEDA-96F98056B8F7}"/>
              </a:ext>
            </a:extLst>
          </p:cNvPr>
          <p:cNvCxnSpPr>
            <a:cxnSpLocks/>
          </p:cNvCxnSpPr>
          <p:nvPr/>
        </p:nvCxnSpPr>
        <p:spPr>
          <a:xfrm flipV="1">
            <a:off x="4434589" y="2443315"/>
            <a:ext cx="615114" cy="1079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2C2C119-80BB-4C98-AA48-5F374B846255}"/>
              </a:ext>
            </a:extLst>
          </p:cNvPr>
          <p:cNvSpPr txBox="1"/>
          <p:nvPr/>
        </p:nvSpPr>
        <p:spPr>
          <a:xfrm>
            <a:off x="5505558" y="5271313"/>
            <a:ext cx="3162083" cy="954107"/>
          </a:xfrm>
          <a:prstGeom prst="rect">
            <a:avLst/>
          </a:prstGeom>
          <a:noFill/>
        </p:spPr>
        <p:txBody>
          <a:bodyPr wrap="square" rtlCol="0">
            <a:spAutoFit/>
          </a:bodyPr>
          <a:lstStyle/>
          <a:p>
            <a:r>
              <a:rPr lang="en-US" sz="2800" dirty="0"/>
              <a:t>Total probabilities add up to 100%.</a:t>
            </a:r>
          </a:p>
        </p:txBody>
      </p:sp>
      <p:cxnSp>
        <p:nvCxnSpPr>
          <p:cNvPr id="39" name="Straight Connector 38">
            <a:extLst>
              <a:ext uri="{FF2B5EF4-FFF2-40B4-BE49-F238E27FC236}">
                <a16:creationId xmlns:a16="http://schemas.microsoft.com/office/drawing/2014/main" id="{F4C176EA-E1AE-44EA-9FF9-4F1F357DA1BB}"/>
              </a:ext>
            </a:extLst>
          </p:cNvPr>
          <p:cNvCxnSpPr>
            <a:cxnSpLocks/>
          </p:cNvCxnSpPr>
          <p:nvPr/>
        </p:nvCxnSpPr>
        <p:spPr>
          <a:xfrm>
            <a:off x="5122005" y="4495412"/>
            <a:ext cx="577755" cy="806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3B521-C681-42F7-A998-EC150B0B1FD0}"/>
              </a:ext>
            </a:extLst>
          </p:cNvPr>
          <p:cNvCxnSpPr>
            <a:cxnSpLocks/>
          </p:cNvCxnSpPr>
          <p:nvPr/>
        </p:nvCxnSpPr>
        <p:spPr>
          <a:xfrm flipV="1">
            <a:off x="2667878" y="1442640"/>
            <a:ext cx="1958657" cy="1512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4F01D75D-E7EE-4377-A604-39DABC297D6B}"/>
              </a:ext>
            </a:extLst>
          </p:cNvPr>
          <p:cNvSpPr/>
          <p:nvPr/>
        </p:nvSpPr>
        <p:spPr>
          <a:xfrm>
            <a:off x="90397" y="3965785"/>
            <a:ext cx="1410984" cy="1228127"/>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F750027-CD83-4C07-8D89-DB99F4657053}"/>
              </a:ext>
            </a:extLst>
          </p:cNvPr>
          <p:cNvSpPr/>
          <p:nvPr/>
        </p:nvSpPr>
        <p:spPr>
          <a:xfrm>
            <a:off x="-24899" y="4503433"/>
            <a:ext cx="1382174" cy="27332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B3FEF51-7AD1-4278-8575-A0BCB15895E8}"/>
              </a:ext>
            </a:extLst>
          </p:cNvPr>
          <p:cNvSpPr/>
          <p:nvPr/>
        </p:nvSpPr>
        <p:spPr>
          <a:xfrm>
            <a:off x="57464" y="4623562"/>
            <a:ext cx="1448043" cy="639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EB6CDD1-7EFD-4190-9DC1-FB8501BE8BF4}"/>
              </a:ext>
            </a:extLst>
          </p:cNvPr>
          <p:cNvSpPr/>
          <p:nvPr/>
        </p:nvSpPr>
        <p:spPr>
          <a:xfrm>
            <a:off x="233325" y="4998439"/>
            <a:ext cx="1123950" cy="9908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E41F99B-B622-4520-8F34-99CA9E18FBB1}"/>
              </a:ext>
            </a:extLst>
          </p:cNvPr>
          <p:cNvSpPr/>
          <p:nvPr/>
        </p:nvSpPr>
        <p:spPr>
          <a:xfrm>
            <a:off x="190671" y="4554107"/>
            <a:ext cx="1382174" cy="902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DA3C7A0B-8298-4C77-A969-6AEF4A72889F}"/>
              </a:ext>
            </a:extLst>
          </p:cNvPr>
          <p:cNvSpPr/>
          <p:nvPr/>
        </p:nvSpPr>
        <p:spPr>
          <a:xfrm>
            <a:off x="154292" y="4190480"/>
            <a:ext cx="1553910" cy="38258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345D62EE-D60E-499E-81A8-A8FFAA455CE6}"/>
              </a:ext>
            </a:extLst>
          </p:cNvPr>
          <p:cNvCxnSpPr>
            <a:cxnSpLocks/>
          </p:cNvCxnSpPr>
          <p:nvPr/>
        </p:nvCxnSpPr>
        <p:spPr>
          <a:xfrm flipV="1">
            <a:off x="1390208" y="3454012"/>
            <a:ext cx="870886" cy="12478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5AEA08F4-D049-4D18-A903-A888E3433169}"/>
              </a:ext>
            </a:extLst>
          </p:cNvPr>
          <p:cNvSpPr/>
          <p:nvPr/>
        </p:nvSpPr>
        <p:spPr>
          <a:xfrm>
            <a:off x="321452" y="4614559"/>
            <a:ext cx="985934" cy="174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DC6C0244-014D-4648-9812-3E2B4257F0EE}"/>
              </a:ext>
            </a:extLst>
          </p:cNvPr>
          <p:cNvPicPr>
            <a:picLocks noChangeAspect="1"/>
          </p:cNvPicPr>
          <p:nvPr/>
        </p:nvPicPr>
        <p:blipFill>
          <a:blip r:embed="rId4"/>
          <a:stretch>
            <a:fillRect/>
          </a:stretch>
        </p:blipFill>
        <p:spPr>
          <a:xfrm>
            <a:off x="188476" y="5243198"/>
            <a:ext cx="1382174" cy="1382174"/>
          </a:xfrm>
          <a:prstGeom prst="rect">
            <a:avLst/>
          </a:prstGeom>
          <a:ln>
            <a:noFill/>
          </a:ln>
          <a:effectLst>
            <a:outerShdw blurRad="292100" dist="139700" dir="2700000" algn="tl" rotWithShape="0">
              <a:srgbClr val="333333">
                <a:alpha val="65000"/>
              </a:srgbClr>
            </a:outerShdw>
          </a:effectLst>
        </p:spPr>
      </p:pic>
      <p:pic>
        <p:nvPicPr>
          <p:cNvPr id="81" name="Picture 80" descr="A close up of a coin&#10;&#10;Description automatically generated">
            <a:extLst>
              <a:ext uri="{FF2B5EF4-FFF2-40B4-BE49-F238E27FC236}">
                <a16:creationId xmlns:a16="http://schemas.microsoft.com/office/drawing/2014/main" id="{DBABD5DE-6B5C-4FCE-BC24-DA9835E7A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8365" y="5243198"/>
            <a:ext cx="1389074" cy="1382174"/>
          </a:xfrm>
          <a:prstGeom prst="rect">
            <a:avLst/>
          </a:prstGeom>
          <a:ln>
            <a:noFill/>
          </a:ln>
          <a:effectLst>
            <a:outerShdw blurRad="292100" dist="139700" dir="2700000" algn="tl" rotWithShape="0">
              <a:srgbClr val="333333">
                <a:alpha val="65000"/>
              </a:srgbClr>
            </a:outerShdw>
          </a:effectLst>
        </p:spPr>
      </p:pic>
      <p:sp>
        <p:nvSpPr>
          <p:cNvPr id="84" name="Rectangle 83">
            <a:extLst>
              <a:ext uri="{FF2B5EF4-FFF2-40B4-BE49-F238E27FC236}">
                <a16:creationId xmlns:a16="http://schemas.microsoft.com/office/drawing/2014/main" id="{141E7435-A966-4E54-942A-9C84C5A4DB01}"/>
              </a:ext>
            </a:extLst>
          </p:cNvPr>
          <p:cNvSpPr/>
          <p:nvPr/>
        </p:nvSpPr>
        <p:spPr>
          <a:xfrm>
            <a:off x="0" y="4998439"/>
            <a:ext cx="3322320" cy="185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05F4309E-FC87-4C30-8522-4B188B42E602}"/>
              </a:ext>
            </a:extLst>
          </p:cNvPr>
          <p:cNvSpPr>
            <a:spLocks noGrp="1"/>
          </p:cNvSpPr>
          <p:nvPr>
            <p:ph type="ftr" sz="quarter" idx="11"/>
          </p:nvPr>
        </p:nvSpPr>
        <p:spPr/>
        <p:txBody>
          <a:bodyPr/>
          <a:lstStyle/>
          <a:p>
            <a:r>
              <a:rPr lang="en-US"/>
              <a:t>Bitcoin Hivemind</a:t>
            </a:r>
            <a:endParaRPr lang="en-US" dirty="0"/>
          </a:p>
        </p:txBody>
      </p:sp>
    </p:spTree>
    <p:extLst>
      <p:ext uri="{BB962C8B-B14F-4D97-AF65-F5344CB8AC3E}">
        <p14:creationId xmlns:p14="http://schemas.microsoft.com/office/powerpoint/2010/main" val="2819922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B77F873D-2959-4AA7-989E-CC07899E1DBD}"/>
              </a:ext>
            </a:extLst>
          </p:cNvPr>
          <p:cNvGraphicFramePr>
            <a:graphicFrameLocks noGrp="1"/>
          </p:cNvGraphicFramePr>
          <p:nvPr>
            <p:extLst>
              <p:ext uri="{D42A27DB-BD31-4B8C-83A1-F6EECF244321}">
                <p14:modId xmlns:p14="http://schemas.microsoft.com/office/powerpoint/2010/main" val="1215130333"/>
              </p:ext>
            </p:extLst>
          </p:nvPr>
        </p:nvGraphicFramePr>
        <p:xfrm>
          <a:off x="3682832" y="1785091"/>
          <a:ext cx="1822726" cy="3474720"/>
        </p:xfrm>
        <a:graphic>
          <a:graphicData uri="http://schemas.openxmlformats.org/drawingml/2006/table">
            <a:tbl>
              <a:tblPr firstCol="1">
                <a:tableStyleId>{5C22544A-7EE6-4342-B048-85BDC9FD1C3A}</a:tableStyleId>
              </a:tblPr>
              <a:tblGrid>
                <a:gridCol w="911363">
                  <a:extLst>
                    <a:ext uri="{9D8B030D-6E8A-4147-A177-3AD203B41FA5}">
                      <a16:colId xmlns:a16="http://schemas.microsoft.com/office/drawing/2014/main" val="3059677454"/>
                    </a:ext>
                  </a:extLst>
                </a:gridCol>
                <a:gridCol w="911363">
                  <a:extLst>
                    <a:ext uri="{9D8B030D-6E8A-4147-A177-3AD203B41FA5}">
                      <a16:colId xmlns:a16="http://schemas.microsoft.com/office/drawing/2014/main" val="1363093335"/>
                    </a:ext>
                  </a:extLst>
                </a:gridCol>
              </a:tblGrid>
              <a:tr h="374142">
                <a:tc>
                  <a:txBody>
                    <a:bodyPr/>
                    <a:lstStyle/>
                    <a:p>
                      <a:pPr algn="ctr"/>
                      <a:r>
                        <a:rPr lang="en-US" sz="3200" dirty="0">
                          <a:solidFill>
                            <a:schemeClr val="accent2">
                              <a:lumMod val="60000"/>
                              <a:lumOff val="40000"/>
                            </a:schemeClr>
                          </a:solidFill>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1/6</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86450626"/>
                  </a:ext>
                </a:extLst>
              </a:tr>
              <a:tr h="374142">
                <a:tc>
                  <a:txBody>
                    <a:bodyPr/>
                    <a:lstStyle/>
                    <a:p>
                      <a:pPr algn="ctr"/>
                      <a:r>
                        <a:rPr lang="en-US" sz="3200" dirty="0">
                          <a:solidFill>
                            <a:schemeClr val="accent2">
                              <a:lumMod val="60000"/>
                              <a:lumOff val="40000"/>
                            </a:schemeClr>
                          </a:solidFill>
                        </a:rPr>
                        <a:t>(2)</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1/6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6851281"/>
                  </a:ext>
                </a:extLst>
              </a:tr>
              <a:tr h="374142">
                <a:tc>
                  <a:txBody>
                    <a:bodyPr/>
                    <a:lstStyle/>
                    <a:p>
                      <a:pPr algn="ctr"/>
                      <a:r>
                        <a:rPr lang="en-US" sz="3200" dirty="0">
                          <a:solidFill>
                            <a:schemeClr val="accent2">
                              <a:lumMod val="60000"/>
                              <a:lumOff val="40000"/>
                            </a:schemeClr>
                          </a:solidFill>
                        </a:rPr>
                        <a:t>(3)</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1/6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8891078"/>
                  </a:ext>
                </a:extLst>
              </a:tr>
              <a:tr h="374142">
                <a:tc>
                  <a:txBody>
                    <a:bodyPr/>
                    <a:lstStyle/>
                    <a:p>
                      <a:pPr algn="ctr"/>
                      <a:r>
                        <a:rPr lang="en-US" sz="3200" dirty="0">
                          <a:solidFill>
                            <a:schemeClr val="accent2">
                              <a:lumMod val="60000"/>
                              <a:lumOff val="40000"/>
                            </a:schemeClr>
                          </a:solidFill>
                        </a:rPr>
                        <a:t>(4)</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1/6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66828982"/>
                  </a:ext>
                </a:extLst>
              </a:tr>
              <a:tr h="374142">
                <a:tc>
                  <a:txBody>
                    <a:bodyPr/>
                    <a:lstStyle/>
                    <a:p>
                      <a:pPr algn="ctr"/>
                      <a:r>
                        <a:rPr lang="en-US" sz="3200" dirty="0">
                          <a:solidFill>
                            <a:schemeClr val="accent2">
                              <a:lumMod val="60000"/>
                              <a:lumOff val="40000"/>
                            </a:schemeClr>
                          </a:solidFill>
                        </a:rPr>
                        <a:t>(5)</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1/6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21607836"/>
                  </a:ext>
                </a:extLst>
              </a:tr>
              <a:tr h="374142">
                <a:tc>
                  <a:txBody>
                    <a:bodyPr/>
                    <a:lstStyle/>
                    <a:p>
                      <a:pPr algn="ctr"/>
                      <a:r>
                        <a:rPr lang="en-US" sz="3200" dirty="0">
                          <a:solidFill>
                            <a:schemeClr val="accent2">
                              <a:lumMod val="60000"/>
                              <a:lumOff val="40000"/>
                            </a:schemeClr>
                          </a:solidFill>
                        </a:rPr>
                        <a:t>(6)</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1/6</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6738426"/>
                  </a:ext>
                </a:extLst>
              </a:tr>
            </a:tbl>
          </a:graphicData>
        </a:graphic>
      </p:graphicFrame>
      <p:sp>
        <p:nvSpPr>
          <p:cNvPr id="5" name="Slide Number Placeholder 4">
            <a:extLst>
              <a:ext uri="{FF2B5EF4-FFF2-40B4-BE49-F238E27FC236}">
                <a16:creationId xmlns:a16="http://schemas.microsoft.com/office/drawing/2014/main" id="{8FE8BAFE-AAD7-47E8-9347-DF2A8F68A3DF}"/>
              </a:ext>
            </a:extLst>
          </p:cNvPr>
          <p:cNvSpPr>
            <a:spLocks noGrp="1"/>
          </p:cNvSpPr>
          <p:nvPr>
            <p:ph type="sldNum" sz="quarter" idx="12"/>
          </p:nvPr>
        </p:nvSpPr>
        <p:spPr/>
        <p:txBody>
          <a:bodyPr/>
          <a:lstStyle/>
          <a:p>
            <a:fld id="{1A10F235-9555-41B0-B8E9-2A55BD748559}" type="slidenum">
              <a:rPr lang="en-US" smtClean="0"/>
              <a:t>23</a:t>
            </a:fld>
            <a:endParaRPr lang="en-US"/>
          </a:p>
        </p:txBody>
      </p:sp>
      <p:sp>
        <p:nvSpPr>
          <p:cNvPr id="6" name="Title 1">
            <a:extLst>
              <a:ext uri="{FF2B5EF4-FFF2-40B4-BE49-F238E27FC236}">
                <a16:creationId xmlns:a16="http://schemas.microsoft.com/office/drawing/2014/main" id="{C0891D29-4C87-43CC-A29F-26F37EFFCABF}"/>
              </a:ext>
            </a:extLst>
          </p:cNvPr>
          <p:cNvSpPr>
            <a:spLocks noGrp="1"/>
          </p:cNvSpPr>
          <p:nvPr>
            <p:ph type="title"/>
          </p:nvPr>
        </p:nvSpPr>
        <p:spPr>
          <a:xfrm>
            <a:off x="1527591" y="153068"/>
            <a:ext cx="6088818" cy="708861"/>
          </a:xfrm>
        </p:spPr>
        <p:txBody>
          <a:bodyPr>
            <a:normAutofit/>
          </a:bodyPr>
          <a:lstStyle/>
          <a:p>
            <a:r>
              <a:rPr lang="en-US" dirty="0"/>
              <a:t>(2/9) Probability -- Review</a:t>
            </a:r>
          </a:p>
        </p:txBody>
      </p:sp>
      <p:graphicFrame>
        <p:nvGraphicFramePr>
          <p:cNvPr id="24" name="Table 23">
            <a:extLst>
              <a:ext uri="{FF2B5EF4-FFF2-40B4-BE49-F238E27FC236}">
                <a16:creationId xmlns:a16="http://schemas.microsoft.com/office/drawing/2014/main" id="{6C216DFF-C7F5-47A8-A964-B02AD1B64F17}"/>
              </a:ext>
            </a:extLst>
          </p:cNvPr>
          <p:cNvGraphicFramePr>
            <a:graphicFrameLocks noGrp="1"/>
          </p:cNvGraphicFramePr>
          <p:nvPr>
            <p:extLst>
              <p:ext uri="{D42A27DB-BD31-4B8C-83A1-F6EECF244321}">
                <p14:modId xmlns:p14="http://schemas.microsoft.com/office/powerpoint/2010/main" val="2350888168"/>
              </p:ext>
            </p:extLst>
          </p:nvPr>
        </p:nvGraphicFramePr>
        <p:xfrm>
          <a:off x="4572000" y="5457476"/>
          <a:ext cx="886460" cy="518160"/>
        </p:xfrm>
        <a:graphic>
          <a:graphicData uri="http://schemas.openxmlformats.org/drawingml/2006/table">
            <a:tbl>
              <a:tblPr firstRow="1" firstCol="1">
                <a:tableStyleId>{5C22544A-7EE6-4342-B048-85BDC9FD1C3A}</a:tableStyleId>
              </a:tblPr>
              <a:tblGrid>
                <a:gridCol w="886460">
                  <a:extLst>
                    <a:ext uri="{9D8B030D-6E8A-4147-A177-3AD203B41FA5}">
                      <a16:colId xmlns:a16="http://schemas.microsoft.com/office/drawing/2014/main" val="1692238337"/>
                    </a:ext>
                  </a:extLst>
                </a:gridCol>
              </a:tblGrid>
              <a:tr h="370840">
                <a:tc>
                  <a:txBody>
                    <a:bodyPr/>
                    <a:lstStyle/>
                    <a:p>
                      <a:pPr algn="ctr"/>
                      <a:r>
                        <a:rPr lang="en-US" sz="2800" dirty="0">
                          <a:ln>
                            <a:solidFill>
                              <a:schemeClr val="tx1"/>
                            </a:solidFill>
                          </a:ln>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7755544"/>
                  </a:ext>
                </a:extLst>
              </a:tr>
            </a:tbl>
          </a:graphicData>
        </a:graphic>
      </p:graphicFrame>
      <p:sp>
        <p:nvSpPr>
          <p:cNvPr id="28" name="TextBox 27">
            <a:extLst>
              <a:ext uri="{FF2B5EF4-FFF2-40B4-BE49-F238E27FC236}">
                <a16:creationId xmlns:a16="http://schemas.microsoft.com/office/drawing/2014/main" id="{E98CA2B9-1E60-4CD7-97E4-5B84A94498EE}"/>
              </a:ext>
            </a:extLst>
          </p:cNvPr>
          <p:cNvSpPr txBox="1"/>
          <p:nvPr/>
        </p:nvSpPr>
        <p:spPr>
          <a:xfrm>
            <a:off x="4682636" y="1093956"/>
            <a:ext cx="4437561" cy="523220"/>
          </a:xfrm>
          <a:prstGeom prst="rect">
            <a:avLst/>
          </a:prstGeom>
          <a:noFill/>
        </p:spPr>
        <p:txBody>
          <a:bodyPr wrap="none" rtlCol="0">
            <a:spAutoFit/>
          </a:bodyPr>
          <a:lstStyle/>
          <a:p>
            <a:r>
              <a:rPr lang="en-US" sz="2800" dirty="0"/>
              <a:t>Some future event (dice roll).</a:t>
            </a:r>
          </a:p>
        </p:txBody>
      </p:sp>
      <p:cxnSp>
        <p:nvCxnSpPr>
          <p:cNvPr id="56" name="Straight Connector 55">
            <a:extLst>
              <a:ext uri="{FF2B5EF4-FFF2-40B4-BE49-F238E27FC236}">
                <a16:creationId xmlns:a16="http://schemas.microsoft.com/office/drawing/2014/main" id="{6D53B521-C681-42F7-A998-EC150B0B1FD0}"/>
              </a:ext>
            </a:extLst>
          </p:cNvPr>
          <p:cNvCxnSpPr>
            <a:cxnSpLocks/>
          </p:cNvCxnSpPr>
          <p:nvPr/>
        </p:nvCxnSpPr>
        <p:spPr>
          <a:xfrm flipV="1">
            <a:off x="2667878" y="1442640"/>
            <a:ext cx="1958657" cy="15128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EADB3D-52C1-4D58-B096-62810089B0A2}"/>
              </a:ext>
            </a:extLst>
          </p:cNvPr>
          <p:cNvSpPr txBox="1"/>
          <p:nvPr/>
        </p:nvSpPr>
        <p:spPr>
          <a:xfrm>
            <a:off x="6736522" y="2393077"/>
            <a:ext cx="2422781" cy="1384995"/>
          </a:xfrm>
          <a:prstGeom prst="rect">
            <a:avLst/>
          </a:prstGeom>
          <a:noFill/>
        </p:spPr>
        <p:txBody>
          <a:bodyPr wrap="square" rtlCol="0">
            <a:spAutoFit/>
          </a:bodyPr>
          <a:lstStyle/>
          <a:p>
            <a:r>
              <a:rPr lang="en-US" sz="2800" dirty="0"/>
              <a:t>Each outcome has one-sixth likelihood.</a:t>
            </a:r>
          </a:p>
        </p:txBody>
      </p:sp>
      <p:cxnSp>
        <p:nvCxnSpPr>
          <p:cNvPr id="32" name="Straight Connector 31">
            <a:extLst>
              <a:ext uri="{FF2B5EF4-FFF2-40B4-BE49-F238E27FC236}">
                <a16:creationId xmlns:a16="http://schemas.microsoft.com/office/drawing/2014/main" id="{56B1F447-D478-4BA3-9B7F-CAFABCAB01E3}"/>
              </a:ext>
            </a:extLst>
          </p:cNvPr>
          <p:cNvCxnSpPr>
            <a:cxnSpLocks/>
          </p:cNvCxnSpPr>
          <p:nvPr/>
        </p:nvCxnSpPr>
        <p:spPr>
          <a:xfrm flipV="1">
            <a:off x="5699760" y="3077237"/>
            <a:ext cx="980122" cy="3462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2F62CF6-C720-4D49-B051-68BEAC9F3CBA}"/>
              </a:ext>
            </a:extLst>
          </p:cNvPr>
          <p:cNvSpPr txBox="1"/>
          <p:nvPr/>
        </p:nvSpPr>
        <p:spPr>
          <a:xfrm>
            <a:off x="1384396" y="3060786"/>
            <a:ext cx="2134943" cy="461665"/>
          </a:xfrm>
          <a:prstGeom prst="rect">
            <a:avLst/>
          </a:prstGeom>
          <a:solidFill>
            <a:schemeClr val="bg1">
              <a:lumMod val="95000"/>
            </a:schemeClr>
          </a:solidFill>
          <a:ln>
            <a:solidFill>
              <a:schemeClr val="tx1"/>
            </a:solidFill>
          </a:ln>
        </p:spPr>
        <p:txBody>
          <a:bodyPr wrap="none" rtlCol="0">
            <a:spAutoFit/>
          </a:bodyPr>
          <a:lstStyle/>
          <a:p>
            <a:r>
              <a:rPr lang="en-US" sz="2400" b="1" dirty="0">
                <a:solidFill>
                  <a:schemeClr val="accent2">
                    <a:lumMod val="75000"/>
                  </a:schemeClr>
                </a:solidFill>
              </a:rPr>
              <a:t>Dice Roll #1190</a:t>
            </a:r>
          </a:p>
        </p:txBody>
      </p:sp>
      <p:pic>
        <p:nvPicPr>
          <p:cNvPr id="35" name="Picture 34" descr="A close up of a logo&#10;&#10;Description automatically generated">
            <a:extLst>
              <a:ext uri="{FF2B5EF4-FFF2-40B4-BE49-F238E27FC236}">
                <a16:creationId xmlns:a16="http://schemas.microsoft.com/office/drawing/2014/main" id="{DA2E7877-E784-4E40-B1D6-C45C93737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3" y="5153807"/>
            <a:ext cx="2323225" cy="1551125"/>
          </a:xfrm>
          <a:prstGeom prst="rect">
            <a:avLst/>
          </a:prstGeom>
          <a:ln>
            <a:noFill/>
          </a:ln>
          <a:effectLst>
            <a:outerShdw blurRad="292100" dist="139700" dir="2700000" algn="tl" rotWithShape="0">
              <a:srgbClr val="333333">
                <a:alpha val="65000"/>
              </a:srgbClr>
            </a:outerShdw>
          </a:effectLst>
        </p:spPr>
      </p:pic>
      <p:sp>
        <p:nvSpPr>
          <p:cNvPr id="37" name="Rectangle 36">
            <a:extLst>
              <a:ext uri="{FF2B5EF4-FFF2-40B4-BE49-F238E27FC236}">
                <a16:creationId xmlns:a16="http://schemas.microsoft.com/office/drawing/2014/main" id="{9961B89B-039D-4375-8EAB-8CACA299FD9E}"/>
              </a:ext>
            </a:extLst>
          </p:cNvPr>
          <p:cNvSpPr/>
          <p:nvPr/>
        </p:nvSpPr>
        <p:spPr>
          <a:xfrm>
            <a:off x="0" y="4998439"/>
            <a:ext cx="3322320" cy="1859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65C4CFC6-2F71-477D-B3AD-3742F6460A2F}"/>
              </a:ext>
            </a:extLst>
          </p:cNvPr>
          <p:cNvSpPr>
            <a:spLocks noGrp="1"/>
          </p:cNvSpPr>
          <p:nvPr>
            <p:ph type="ftr" sz="quarter" idx="11"/>
          </p:nvPr>
        </p:nvSpPr>
        <p:spPr/>
        <p:txBody>
          <a:bodyPr/>
          <a:lstStyle/>
          <a:p>
            <a:r>
              <a:rPr lang="en-US"/>
              <a:t>Bitcoin Hivemind</a:t>
            </a:r>
            <a:endParaRPr lang="en-US" dirty="0"/>
          </a:p>
        </p:txBody>
      </p:sp>
    </p:spTree>
    <p:extLst>
      <p:ext uri="{BB962C8B-B14F-4D97-AF65-F5344CB8AC3E}">
        <p14:creationId xmlns:p14="http://schemas.microsoft.com/office/powerpoint/2010/main" val="248123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D894F0-2271-4141-83B9-4718D9C10966}"/>
              </a:ext>
            </a:extLst>
          </p:cNvPr>
          <p:cNvSpPr>
            <a:spLocks noGrp="1"/>
          </p:cNvSpPr>
          <p:nvPr>
            <p:ph type="ftr" sz="quarter" idx="11"/>
          </p:nvPr>
        </p:nvSpPr>
        <p:spPr>
          <a:xfrm>
            <a:off x="2453565" y="5390504"/>
            <a:ext cx="3086100" cy="365125"/>
          </a:xfrm>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8FE8BAFE-AAD7-47E8-9347-DF2A8F68A3DF}"/>
              </a:ext>
            </a:extLst>
          </p:cNvPr>
          <p:cNvSpPr>
            <a:spLocks noGrp="1"/>
          </p:cNvSpPr>
          <p:nvPr>
            <p:ph type="sldNum" sz="quarter" idx="12"/>
          </p:nvPr>
        </p:nvSpPr>
        <p:spPr/>
        <p:txBody>
          <a:bodyPr/>
          <a:lstStyle/>
          <a:p>
            <a:fld id="{1A10F235-9555-41B0-B8E9-2A55BD748559}" type="slidenum">
              <a:rPr lang="en-US" smtClean="0"/>
              <a:t>24</a:t>
            </a:fld>
            <a:endParaRPr lang="en-US" dirty="0"/>
          </a:p>
        </p:txBody>
      </p:sp>
      <p:graphicFrame>
        <p:nvGraphicFramePr>
          <p:cNvPr id="20" name="Table 19">
            <a:extLst>
              <a:ext uri="{FF2B5EF4-FFF2-40B4-BE49-F238E27FC236}">
                <a16:creationId xmlns:a16="http://schemas.microsoft.com/office/drawing/2014/main" id="{9613C594-1C90-4F0E-943E-FF54EDC5E256}"/>
              </a:ext>
            </a:extLst>
          </p:cNvPr>
          <p:cNvGraphicFramePr>
            <a:graphicFrameLocks noGrp="1"/>
          </p:cNvGraphicFramePr>
          <p:nvPr>
            <p:extLst>
              <p:ext uri="{D42A27DB-BD31-4B8C-83A1-F6EECF244321}">
                <p14:modId xmlns:p14="http://schemas.microsoft.com/office/powerpoint/2010/main" val="1687660479"/>
              </p:ext>
            </p:extLst>
          </p:nvPr>
        </p:nvGraphicFramePr>
        <p:xfrm>
          <a:off x="7629561" y="4609815"/>
          <a:ext cx="720725" cy="10363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1203305764"/>
                    </a:ext>
                  </a:extLst>
                </a:gridCol>
              </a:tblGrid>
              <a:tr h="370840">
                <a:tc>
                  <a:txBody>
                    <a:bodyPr/>
                    <a:lstStyle/>
                    <a:p>
                      <a:pPr algn="ctr"/>
                      <a:r>
                        <a:rPr lang="en-US" sz="2800" dirty="0">
                          <a:ln>
                            <a:solidFill>
                              <a:schemeClr val="tx1"/>
                            </a:solidFill>
                          </a:ln>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96471477"/>
                  </a:ext>
                </a:extLst>
              </a:tr>
              <a:tr h="370840">
                <a:tc>
                  <a:txBody>
                    <a:bodyPr/>
                    <a:lstStyle/>
                    <a:p>
                      <a:pPr algn="ctr"/>
                      <a:r>
                        <a:rPr lang="en-US" sz="2800" dirty="0">
                          <a:ln>
                            <a:solidFill>
                              <a:schemeClr val="tx1"/>
                            </a:solidFill>
                          </a:ln>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886945"/>
                  </a:ext>
                </a:extLst>
              </a:tr>
            </a:tbl>
          </a:graphicData>
        </a:graphic>
      </p:graphicFrame>
      <p:graphicFrame>
        <p:nvGraphicFramePr>
          <p:cNvPr id="22" name="Table 21">
            <a:extLst>
              <a:ext uri="{FF2B5EF4-FFF2-40B4-BE49-F238E27FC236}">
                <a16:creationId xmlns:a16="http://schemas.microsoft.com/office/drawing/2014/main" id="{FB8DF2CC-5772-4259-B72E-8A70EF4F754D}"/>
              </a:ext>
            </a:extLst>
          </p:cNvPr>
          <p:cNvGraphicFramePr>
            <a:graphicFrameLocks noGrp="1"/>
          </p:cNvGraphicFramePr>
          <p:nvPr>
            <p:extLst>
              <p:ext uri="{D42A27DB-BD31-4B8C-83A1-F6EECF244321}">
                <p14:modId xmlns:p14="http://schemas.microsoft.com/office/powerpoint/2010/main" val="3834031545"/>
              </p:ext>
            </p:extLst>
          </p:nvPr>
        </p:nvGraphicFramePr>
        <p:xfrm>
          <a:off x="4623206" y="4670775"/>
          <a:ext cx="1441450" cy="45720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1692238337"/>
                    </a:ext>
                  </a:extLst>
                </a:gridCol>
                <a:gridCol w="720725">
                  <a:extLst>
                    <a:ext uri="{9D8B030D-6E8A-4147-A177-3AD203B41FA5}">
                      <a16:colId xmlns:a16="http://schemas.microsoft.com/office/drawing/2014/main" val="108365176"/>
                    </a:ext>
                  </a:extLst>
                </a:gridCol>
              </a:tblGrid>
              <a:tr h="370840">
                <a:tc>
                  <a:txBody>
                    <a:bodyPr/>
                    <a:lstStyle/>
                    <a:p>
                      <a:pPr algn="ctr"/>
                      <a:r>
                        <a:rPr lang="en-US" sz="2400" dirty="0">
                          <a:ln>
                            <a:solidFill>
                              <a:schemeClr val="tx1"/>
                            </a:solidFill>
                          </a:ln>
                        </a:rPr>
                        <a:t>.50</a:t>
                      </a:r>
                    </a:p>
                  </a:txBody>
                  <a:tcPr>
                    <a:solidFill>
                      <a:schemeClr val="bg1"/>
                    </a:solidFill>
                  </a:tcPr>
                </a:tc>
                <a:tc>
                  <a:txBody>
                    <a:bodyPr/>
                    <a:lstStyle/>
                    <a:p>
                      <a:pPr algn="ctr"/>
                      <a:r>
                        <a:rPr lang="en-US" sz="2400" dirty="0">
                          <a:ln>
                            <a:solidFill>
                              <a:schemeClr val="tx1"/>
                            </a:solidFill>
                          </a:ln>
                        </a:rPr>
                        <a:t>.50</a:t>
                      </a:r>
                    </a:p>
                  </a:txBody>
                  <a:tcPr>
                    <a:solidFill>
                      <a:schemeClr val="bg1"/>
                    </a:solidFill>
                  </a:tcPr>
                </a:tc>
                <a:extLst>
                  <a:ext uri="{0D108BD9-81ED-4DB2-BD59-A6C34878D82A}">
                    <a16:rowId xmlns:a16="http://schemas.microsoft.com/office/drawing/2014/main" val="3947755544"/>
                  </a:ext>
                </a:extLst>
              </a:tr>
            </a:tbl>
          </a:graphicData>
        </a:graphic>
      </p:graphicFrame>
      <p:graphicFrame>
        <p:nvGraphicFramePr>
          <p:cNvPr id="25" name="Table 24">
            <a:extLst>
              <a:ext uri="{FF2B5EF4-FFF2-40B4-BE49-F238E27FC236}">
                <a16:creationId xmlns:a16="http://schemas.microsoft.com/office/drawing/2014/main" id="{D2D51906-65E8-4FB5-B53E-DE83B68D2797}"/>
              </a:ext>
            </a:extLst>
          </p:cNvPr>
          <p:cNvGraphicFramePr>
            <a:graphicFrameLocks noGrp="1"/>
          </p:cNvGraphicFramePr>
          <p:nvPr>
            <p:extLst>
              <p:ext uri="{D42A27DB-BD31-4B8C-83A1-F6EECF244321}">
                <p14:modId xmlns:p14="http://schemas.microsoft.com/office/powerpoint/2010/main" val="677102095"/>
              </p:ext>
            </p:extLst>
          </p:nvPr>
        </p:nvGraphicFramePr>
        <p:xfrm>
          <a:off x="7546693" y="5771479"/>
          <a:ext cx="886460" cy="396240"/>
        </p:xfrm>
        <a:graphic>
          <a:graphicData uri="http://schemas.openxmlformats.org/drawingml/2006/table">
            <a:tbl>
              <a:tblPr firstRow="1" firstCol="1">
                <a:tableStyleId>{5C22544A-7EE6-4342-B048-85BDC9FD1C3A}</a:tableStyleId>
              </a:tblPr>
              <a:tblGrid>
                <a:gridCol w="886460">
                  <a:extLst>
                    <a:ext uri="{9D8B030D-6E8A-4147-A177-3AD203B41FA5}">
                      <a16:colId xmlns:a16="http://schemas.microsoft.com/office/drawing/2014/main" val="1692238337"/>
                    </a:ext>
                  </a:extLst>
                </a:gridCol>
              </a:tblGrid>
              <a:tr h="370840">
                <a:tc>
                  <a:txBody>
                    <a:bodyPr/>
                    <a:lstStyle/>
                    <a:p>
                      <a:pPr algn="ctr"/>
                      <a:r>
                        <a:rPr lang="en-US" sz="2000" dirty="0">
                          <a:ln>
                            <a:solidFill>
                              <a:schemeClr val="tx1"/>
                            </a:solidFill>
                          </a:ln>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7755544"/>
                  </a:ext>
                </a:extLst>
              </a:tr>
            </a:tbl>
          </a:graphicData>
        </a:graphic>
      </p:graphicFrame>
      <p:graphicFrame>
        <p:nvGraphicFramePr>
          <p:cNvPr id="41" name="Table 40">
            <a:extLst>
              <a:ext uri="{FF2B5EF4-FFF2-40B4-BE49-F238E27FC236}">
                <a16:creationId xmlns:a16="http://schemas.microsoft.com/office/drawing/2014/main" id="{51B407F4-6A19-4FB6-B065-44DF9AC87708}"/>
              </a:ext>
            </a:extLst>
          </p:cNvPr>
          <p:cNvGraphicFramePr>
            <a:graphicFrameLocks noGrp="1"/>
          </p:cNvGraphicFramePr>
          <p:nvPr>
            <p:extLst>
              <p:ext uri="{D42A27DB-BD31-4B8C-83A1-F6EECF244321}">
                <p14:modId xmlns:p14="http://schemas.microsoft.com/office/powerpoint/2010/main" val="4085267388"/>
              </p:ext>
            </p:extLst>
          </p:nvPr>
        </p:nvGraphicFramePr>
        <p:xfrm>
          <a:off x="1567065" y="4203713"/>
          <a:ext cx="5827507" cy="1445845"/>
        </p:xfrm>
        <a:graphic>
          <a:graphicData uri="http://schemas.openxmlformats.org/drawingml/2006/table">
            <a:tbl>
              <a:tblPr firstRow="1" firstCol="1">
                <a:tableStyleId>{5C22544A-7EE6-4342-B048-85BDC9FD1C3A}</a:tableStyleId>
              </a:tblPr>
              <a:tblGrid>
                <a:gridCol w="832501">
                  <a:extLst>
                    <a:ext uri="{9D8B030D-6E8A-4147-A177-3AD203B41FA5}">
                      <a16:colId xmlns:a16="http://schemas.microsoft.com/office/drawing/2014/main" val="4077530708"/>
                    </a:ext>
                  </a:extLst>
                </a:gridCol>
                <a:gridCol w="832501">
                  <a:extLst>
                    <a:ext uri="{9D8B030D-6E8A-4147-A177-3AD203B41FA5}">
                      <a16:colId xmlns:a16="http://schemas.microsoft.com/office/drawing/2014/main" val="2701364748"/>
                    </a:ext>
                  </a:extLst>
                </a:gridCol>
                <a:gridCol w="832501">
                  <a:extLst>
                    <a:ext uri="{9D8B030D-6E8A-4147-A177-3AD203B41FA5}">
                      <a16:colId xmlns:a16="http://schemas.microsoft.com/office/drawing/2014/main" val="1083768718"/>
                    </a:ext>
                  </a:extLst>
                </a:gridCol>
                <a:gridCol w="832501">
                  <a:extLst>
                    <a:ext uri="{9D8B030D-6E8A-4147-A177-3AD203B41FA5}">
                      <a16:colId xmlns:a16="http://schemas.microsoft.com/office/drawing/2014/main" val="842249955"/>
                    </a:ext>
                  </a:extLst>
                </a:gridCol>
                <a:gridCol w="832501">
                  <a:extLst>
                    <a:ext uri="{9D8B030D-6E8A-4147-A177-3AD203B41FA5}">
                      <a16:colId xmlns:a16="http://schemas.microsoft.com/office/drawing/2014/main" val="2868430039"/>
                    </a:ext>
                  </a:extLst>
                </a:gridCol>
                <a:gridCol w="832501">
                  <a:extLst>
                    <a:ext uri="{9D8B030D-6E8A-4147-A177-3AD203B41FA5}">
                      <a16:colId xmlns:a16="http://schemas.microsoft.com/office/drawing/2014/main" val="2590809815"/>
                    </a:ext>
                  </a:extLst>
                </a:gridCol>
                <a:gridCol w="832501">
                  <a:extLst>
                    <a:ext uri="{9D8B030D-6E8A-4147-A177-3AD203B41FA5}">
                      <a16:colId xmlns:a16="http://schemas.microsoft.com/office/drawing/2014/main" val="2926756428"/>
                    </a:ext>
                  </a:extLst>
                </a:gridCol>
              </a:tblGrid>
              <a:tr h="477527">
                <a:tc>
                  <a:txBody>
                    <a:bodyPr/>
                    <a:lstStyle/>
                    <a:p>
                      <a:pPr algn="ctr"/>
                      <a:endParaRPr lang="en-US" sz="2400" dirty="0"/>
                    </a:p>
                  </a:txBody>
                  <a:tcPr/>
                </a:tc>
                <a:tc>
                  <a:txBody>
                    <a:bodyPr/>
                    <a:lstStyle/>
                    <a:p>
                      <a:pPr algn="ctr"/>
                      <a:r>
                        <a:rPr lang="en-US" sz="2400" dirty="0">
                          <a:solidFill>
                            <a:schemeClr val="accent2">
                              <a:lumMod val="60000"/>
                              <a:lumOff val="40000"/>
                            </a:schemeClr>
                          </a:solidFill>
                        </a:rPr>
                        <a:t>(1)</a:t>
                      </a:r>
                    </a:p>
                  </a:txBody>
                  <a:tcPr/>
                </a:tc>
                <a:tc>
                  <a:txBody>
                    <a:bodyPr/>
                    <a:lstStyle/>
                    <a:p>
                      <a:pPr algn="ctr"/>
                      <a:r>
                        <a:rPr lang="en-US" sz="2400" dirty="0">
                          <a:solidFill>
                            <a:schemeClr val="accent2">
                              <a:lumMod val="60000"/>
                              <a:lumOff val="40000"/>
                            </a:schemeClr>
                          </a:solidFill>
                        </a:rPr>
                        <a:t>(2)</a:t>
                      </a:r>
                    </a:p>
                  </a:txBody>
                  <a:tcPr/>
                </a:tc>
                <a:tc>
                  <a:txBody>
                    <a:bodyPr/>
                    <a:lstStyle/>
                    <a:p>
                      <a:pPr algn="ctr"/>
                      <a:r>
                        <a:rPr lang="en-US" sz="2400" dirty="0">
                          <a:solidFill>
                            <a:schemeClr val="accent2">
                              <a:lumMod val="60000"/>
                              <a:lumOff val="40000"/>
                            </a:schemeClr>
                          </a:solidFill>
                        </a:rPr>
                        <a:t>(3)</a:t>
                      </a:r>
                    </a:p>
                  </a:txBody>
                  <a:tcPr/>
                </a:tc>
                <a:tc>
                  <a:txBody>
                    <a:bodyPr/>
                    <a:lstStyle/>
                    <a:p>
                      <a:pPr algn="ctr"/>
                      <a:r>
                        <a:rPr lang="en-US" sz="2400" dirty="0">
                          <a:solidFill>
                            <a:schemeClr val="accent2">
                              <a:lumMod val="60000"/>
                              <a:lumOff val="40000"/>
                            </a:schemeClr>
                          </a:solidFill>
                        </a:rPr>
                        <a:t>(4)</a:t>
                      </a:r>
                    </a:p>
                  </a:txBody>
                  <a:tcPr/>
                </a:tc>
                <a:tc>
                  <a:txBody>
                    <a:bodyPr/>
                    <a:lstStyle/>
                    <a:p>
                      <a:pPr algn="ctr"/>
                      <a:r>
                        <a:rPr lang="en-US" sz="2400" dirty="0">
                          <a:solidFill>
                            <a:schemeClr val="accent2">
                              <a:lumMod val="60000"/>
                              <a:lumOff val="40000"/>
                            </a:schemeClr>
                          </a:solidFill>
                        </a:rPr>
                        <a:t>(5)</a:t>
                      </a:r>
                    </a:p>
                  </a:txBody>
                  <a:tcPr/>
                </a:tc>
                <a:tc>
                  <a:txBody>
                    <a:bodyPr/>
                    <a:lstStyle/>
                    <a:p>
                      <a:pPr algn="ctr"/>
                      <a:r>
                        <a:rPr lang="en-US" sz="2400" dirty="0">
                          <a:solidFill>
                            <a:schemeClr val="accent2">
                              <a:lumMod val="60000"/>
                              <a:lumOff val="40000"/>
                            </a:schemeClr>
                          </a:solidFill>
                        </a:rPr>
                        <a:t>(6)</a:t>
                      </a:r>
                    </a:p>
                  </a:txBody>
                  <a:tcPr/>
                </a:tc>
                <a:extLst>
                  <a:ext uri="{0D108BD9-81ED-4DB2-BD59-A6C34878D82A}">
                    <a16:rowId xmlns:a16="http://schemas.microsoft.com/office/drawing/2014/main" val="3437438066"/>
                  </a:ext>
                </a:extLst>
              </a:tr>
              <a:tr h="484159">
                <a:tc>
                  <a:txBody>
                    <a:bodyPr/>
                    <a:lstStyle/>
                    <a:p>
                      <a:pPr algn="ctr"/>
                      <a:r>
                        <a:rPr lang="en-US" sz="2400" dirty="0">
                          <a:solidFill>
                            <a:schemeClr val="accent6">
                              <a:lumMod val="60000"/>
                              <a:lumOff val="40000"/>
                            </a:schemeClr>
                          </a:solidFill>
                        </a:rPr>
                        <a: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1/12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1/12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1/12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179459"/>
                  </a:ext>
                </a:extLst>
              </a:tr>
              <a:tr h="484159">
                <a:tc>
                  <a:txBody>
                    <a:bodyPr/>
                    <a:lstStyle/>
                    <a:p>
                      <a:pPr algn="ctr"/>
                      <a:r>
                        <a:rPr lang="en-US" sz="2400" dirty="0">
                          <a:solidFill>
                            <a:schemeClr val="accent6">
                              <a:lumMod val="60000"/>
                              <a:lumOff val="40000"/>
                            </a:schemeClr>
                          </a:solidFill>
                        </a:rPr>
                        <a:t>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1/12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1/12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1/12</a:t>
                      </a:r>
                    </a:p>
                  </a:txBody>
                  <a:tcPr/>
                </a:tc>
                <a:extLst>
                  <a:ext uri="{0D108BD9-81ED-4DB2-BD59-A6C34878D82A}">
                    <a16:rowId xmlns:a16="http://schemas.microsoft.com/office/drawing/2014/main" val="625489640"/>
                  </a:ext>
                </a:extLst>
              </a:tr>
            </a:tbl>
          </a:graphicData>
        </a:graphic>
      </p:graphicFrame>
      <p:sp>
        <p:nvSpPr>
          <p:cNvPr id="10" name="TextBox 9">
            <a:extLst>
              <a:ext uri="{FF2B5EF4-FFF2-40B4-BE49-F238E27FC236}">
                <a16:creationId xmlns:a16="http://schemas.microsoft.com/office/drawing/2014/main" id="{75E57C42-C9D5-4FFC-911D-21D78721AFE6}"/>
              </a:ext>
            </a:extLst>
          </p:cNvPr>
          <p:cNvSpPr txBox="1"/>
          <p:nvPr/>
        </p:nvSpPr>
        <p:spPr>
          <a:xfrm>
            <a:off x="414899" y="4315888"/>
            <a:ext cx="886460" cy="1200329"/>
          </a:xfrm>
          <a:prstGeom prst="rect">
            <a:avLst/>
          </a:prstGeom>
          <a:solidFill>
            <a:schemeClr val="bg1">
              <a:lumMod val="95000"/>
            </a:schemeClr>
          </a:solidFill>
          <a:ln>
            <a:solidFill>
              <a:schemeClr val="tx1"/>
            </a:solidFill>
          </a:ln>
        </p:spPr>
        <p:txBody>
          <a:bodyPr wrap="square" rtlCol="0">
            <a:spAutoFit/>
          </a:bodyPr>
          <a:lstStyle/>
          <a:p>
            <a:r>
              <a:rPr lang="en-US" sz="2400" b="1" dirty="0">
                <a:solidFill>
                  <a:schemeClr val="accent6">
                    <a:lumMod val="75000"/>
                  </a:schemeClr>
                </a:solidFill>
              </a:rPr>
              <a:t>Coin Flip #303</a:t>
            </a:r>
          </a:p>
        </p:txBody>
      </p:sp>
      <p:sp>
        <p:nvSpPr>
          <p:cNvPr id="42" name="TextBox 41">
            <a:extLst>
              <a:ext uri="{FF2B5EF4-FFF2-40B4-BE49-F238E27FC236}">
                <a16:creationId xmlns:a16="http://schemas.microsoft.com/office/drawing/2014/main" id="{EBEC2501-746E-47F6-A489-58CC3D06268B}"/>
              </a:ext>
            </a:extLst>
          </p:cNvPr>
          <p:cNvSpPr txBox="1"/>
          <p:nvPr/>
        </p:nvSpPr>
        <p:spPr>
          <a:xfrm>
            <a:off x="3435202" y="3696845"/>
            <a:ext cx="2134943" cy="461665"/>
          </a:xfrm>
          <a:prstGeom prst="rect">
            <a:avLst/>
          </a:prstGeom>
          <a:solidFill>
            <a:schemeClr val="bg1">
              <a:lumMod val="95000"/>
            </a:schemeClr>
          </a:solidFill>
          <a:ln>
            <a:solidFill>
              <a:schemeClr val="tx1"/>
            </a:solidFill>
          </a:ln>
        </p:spPr>
        <p:txBody>
          <a:bodyPr wrap="none" rtlCol="0">
            <a:spAutoFit/>
          </a:bodyPr>
          <a:lstStyle/>
          <a:p>
            <a:r>
              <a:rPr lang="en-US" sz="2400" b="1" dirty="0">
                <a:solidFill>
                  <a:schemeClr val="accent2">
                    <a:lumMod val="75000"/>
                  </a:schemeClr>
                </a:solidFill>
              </a:rPr>
              <a:t>Dice Roll #1190</a:t>
            </a:r>
          </a:p>
        </p:txBody>
      </p:sp>
      <p:graphicFrame>
        <p:nvGraphicFramePr>
          <p:cNvPr id="53" name="Table 52">
            <a:extLst>
              <a:ext uri="{FF2B5EF4-FFF2-40B4-BE49-F238E27FC236}">
                <a16:creationId xmlns:a16="http://schemas.microsoft.com/office/drawing/2014/main" id="{3D6684C7-9350-4C5F-AD0F-8A9FCF0DEC2D}"/>
              </a:ext>
            </a:extLst>
          </p:cNvPr>
          <p:cNvGraphicFramePr>
            <a:graphicFrameLocks noGrp="1"/>
          </p:cNvGraphicFramePr>
          <p:nvPr>
            <p:extLst>
              <p:ext uri="{D42A27DB-BD31-4B8C-83A1-F6EECF244321}">
                <p14:modId xmlns:p14="http://schemas.microsoft.com/office/powerpoint/2010/main" val="1860739726"/>
              </p:ext>
            </p:extLst>
          </p:nvPr>
        </p:nvGraphicFramePr>
        <p:xfrm>
          <a:off x="2335976" y="5739964"/>
          <a:ext cx="5069694" cy="518160"/>
        </p:xfrm>
        <a:graphic>
          <a:graphicData uri="http://schemas.openxmlformats.org/drawingml/2006/table">
            <a:tbl>
              <a:tblPr firstRow="1">
                <a:tableStyleId>{5C22544A-7EE6-4342-B048-85BDC9FD1C3A}</a:tableStyleId>
              </a:tblPr>
              <a:tblGrid>
                <a:gridCol w="844949">
                  <a:extLst>
                    <a:ext uri="{9D8B030D-6E8A-4147-A177-3AD203B41FA5}">
                      <a16:colId xmlns:a16="http://schemas.microsoft.com/office/drawing/2014/main" val="4028147362"/>
                    </a:ext>
                  </a:extLst>
                </a:gridCol>
                <a:gridCol w="844949">
                  <a:extLst>
                    <a:ext uri="{9D8B030D-6E8A-4147-A177-3AD203B41FA5}">
                      <a16:colId xmlns:a16="http://schemas.microsoft.com/office/drawing/2014/main" val="2617206777"/>
                    </a:ext>
                  </a:extLst>
                </a:gridCol>
                <a:gridCol w="844949">
                  <a:extLst>
                    <a:ext uri="{9D8B030D-6E8A-4147-A177-3AD203B41FA5}">
                      <a16:colId xmlns:a16="http://schemas.microsoft.com/office/drawing/2014/main" val="1313804817"/>
                    </a:ext>
                  </a:extLst>
                </a:gridCol>
                <a:gridCol w="844949">
                  <a:extLst>
                    <a:ext uri="{9D8B030D-6E8A-4147-A177-3AD203B41FA5}">
                      <a16:colId xmlns:a16="http://schemas.microsoft.com/office/drawing/2014/main" val="3733873698"/>
                    </a:ext>
                  </a:extLst>
                </a:gridCol>
                <a:gridCol w="844949">
                  <a:extLst>
                    <a:ext uri="{9D8B030D-6E8A-4147-A177-3AD203B41FA5}">
                      <a16:colId xmlns:a16="http://schemas.microsoft.com/office/drawing/2014/main" val="2612505937"/>
                    </a:ext>
                  </a:extLst>
                </a:gridCol>
                <a:gridCol w="844949">
                  <a:extLst>
                    <a:ext uri="{9D8B030D-6E8A-4147-A177-3AD203B41FA5}">
                      <a16:colId xmlns:a16="http://schemas.microsoft.com/office/drawing/2014/main" val="150840009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solidFill>
                              <a:schemeClr val="tx1"/>
                            </a:solidFill>
                          </a:ln>
                          <a:solidFill>
                            <a:schemeClr val="bg1"/>
                          </a:solidFill>
                          <a:effectLst/>
                          <a:uLnTx/>
                          <a:uFillTx/>
                          <a:latin typeface="Calibri" panose="020F0502020204030204"/>
                          <a:ea typeface="+mn-ea"/>
                          <a:cs typeface="+mn-cs"/>
                        </a:rPr>
                        <a:t>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solidFill>
                              <a:schemeClr val="tx1"/>
                            </a:solidFill>
                          </a:ln>
                          <a:solidFill>
                            <a:schemeClr val="bg1"/>
                          </a:solidFill>
                          <a:effectLst/>
                          <a:uLnTx/>
                          <a:uFillTx/>
                          <a:latin typeface="Calibri" panose="020F0502020204030204"/>
                          <a:ea typeface="+mn-ea"/>
                          <a:cs typeface="+mn-cs"/>
                        </a:rPr>
                        <a:t>1/6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solidFill>
                              <a:schemeClr val="tx1"/>
                            </a:solidFill>
                          </a:ln>
                          <a:solidFill>
                            <a:schemeClr val="bg1"/>
                          </a:solidFill>
                          <a:effectLst/>
                          <a:uLnTx/>
                          <a:uFillTx/>
                          <a:latin typeface="Calibri" panose="020F0502020204030204"/>
                          <a:ea typeface="+mn-ea"/>
                          <a:cs typeface="+mn-cs"/>
                        </a:rPr>
                        <a:t>1/6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solidFill>
                              <a:schemeClr val="tx1"/>
                            </a:solidFill>
                          </a:ln>
                          <a:solidFill>
                            <a:schemeClr val="bg1"/>
                          </a:solidFill>
                          <a:effectLst/>
                          <a:uLnTx/>
                          <a:uFillTx/>
                          <a:latin typeface="Calibri" panose="020F0502020204030204"/>
                          <a:ea typeface="+mn-ea"/>
                          <a:cs typeface="+mn-cs"/>
                        </a:rPr>
                        <a:t>1/6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solidFill>
                              <a:schemeClr val="tx1"/>
                            </a:solidFill>
                          </a:ln>
                          <a:solidFill>
                            <a:schemeClr val="bg1"/>
                          </a:solidFill>
                          <a:effectLst/>
                          <a:uLnTx/>
                          <a:uFillTx/>
                          <a:latin typeface="Calibri" panose="020F0502020204030204"/>
                          <a:ea typeface="+mn-ea"/>
                          <a:cs typeface="+mn-cs"/>
                        </a:rPr>
                        <a:t>1/6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solidFill>
                              <a:schemeClr val="tx1"/>
                            </a:solidFill>
                          </a:ln>
                          <a:solidFill>
                            <a:schemeClr val="bg1"/>
                          </a:solidFill>
                          <a:effectLst/>
                          <a:uLnTx/>
                          <a:uFillTx/>
                          <a:latin typeface="Calibri" panose="020F0502020204030204"/>
                          <a:ea typeface="+mn-ea"/>
                          <a:cs typeface="+mn-cs"/>
                        </a:rPr>
                        <a:t>1/6</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1466565"/>
                  </a:ext>
                </a:extLst>
              </a:tr>
            </a:tbl>
          </a:graphicData>
        </a:graphic>
      </p:graphicFrame>
      <p:sp>
        <p:nvSpPr>
          <p:cNvPr id="35" name="Title 1">
            <a:extLst>
              <a:ext uri="{FF2B5EF4-FFF2-40B4-BE49-F238E27FC236}">
                <a16:creationId xmlns:a16="http://schemas.microsoft.com/office/drawing/2014/main" id="{FF3A892C-863B-44F4-AC77-D070BA5663A5}"/>
              </a:ext>
            </a:extLst>
          </p:cNvPr>
          <p:cNvSpPr txBox="1">
            <a:spLocks/>
          </p:cNvSpPr>
          <p:nvPr/>
        </p:nvSpPr>
        <p:spPr>
          <a:xfrm>
            <a:off x="357814" y="176622"/>
            <a:ext cx="8511866" cy="78232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(3/9) – Two Random Events, Taken Together</a:t>
            </a:r>
          </a:p>
        </p:txBody>
      </p:sp>
      <p:pic>
        <p:nvPicPr>
          <p:cNvPr id="19" name="Picture 18" descr="A close up of a logo&#10;&#10;Description automatically generated">
            <a:extLst>
              <a:ext uri="{FF2B5EF4-FFF2-40B4-BE49-F238E27FC236}">
                <a16:creationId xmlns:a16="http://schemas.microsoft.com/office/drawing/2014/main" id="{25A0F790-DF9D-4063-90CD-F930743F8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932" y="1779510"/>
            <a:ext cx="2191460" cy="1463151"/>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59451AF5-F151-46CE-94E4-725A5C7BD54A}"/>
              </a:ext>
            </a:extLst>
          </p:cNvPr>
          <p:cNvPicPr>
            <a:picLocks noChangeAspect="1"/>
          </p:cNvPicPr>
          <p:nvPr/>
        </p:nvPicPr>
        <p:blipFill>
          <a:blip r:embed="rId4"/>
          <a:stretch>
            <a:fillRect/>
          </a:stretch>
        </p:blipFill>
        <p:spPr>
          <a:xfrm>
            <a:off x="744124" y="1811412"/>
            <a:ext cx="1333094" cy="1333094"/>
          </a:xfrm>
          <a:prstGeom prst="rect">
            <a:avLst/>
          </a:prstGeom>
          <a:ln>
            <a:noFill/>
          </a:ln>
          <a:effectLst>
            <a:outerShdw blurRad="190500" algn="tl" rotWithShape="0">
              <a:srgbClr val="000000">
                <a:alpha val="70000"/>
              </a:srgbClr>
            </a:outerShdw>
          </a:effectLst>
        </p:spPr>
      </p:pic>
      <p:pic>
        <p:nvPicPr>
          <p:cNvPr id="24" name="Picture 23" descr="A close up of a coin&#10;&#10;Description automatically generated">
            <a:extLst>
              <a:ext uri="{FF2B5EF4-FFF2-40B4-BE49-F238E27FC236}">
                <a16:creationId xmlns:a16="http://schemas.microsoft.com/office/drawing/2014/main" id="{9F4886B5-D004-4716-8C44-E77E8EF35F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7218" y="1802339"/>
            <a:ext cx="1357984" cy="1351239"/>
          </a:xfrm>
          <a:prstGeom prst="rect">
            <a:avLst/>
          </a:prstGeom>
          <a:ln>
            <a:noFill/>
          </a:ln>
          <a:effectLst>
            <a:outerShdw blurRad="190500" algn="tl" rotWithShape="0">
              <a:srgbClr val="000000">
                <a:alpha val="70000"/>
              </a:srgbClr>
            </a:outerShdw>
          </a:effectLst>
        </p:spPr>
      </p:pic>
      <p:sp>
        <p:nvSpPr>
          <p:cNvPr id="2" name="Plus Sign 1">
            <a:extLst>
              <a:ext uri="{FF2B5EF4-FFF2-40B4-BE49-F238E27FC236}">
                <a16:creationId xmlns:a16="http://schemas.microsoft.com/office/drawing/2014/main" id="{C8160CA0-566C-4A77-9D04-8F69F8EBF1C8}"/>
              </a:ext>
            </a:extLst>
          </p:cNvPr>
          <p:cNvSpPr/>
          <p:nvPr/>
        </p:nvSpPr>
        <p:spPr>
          <a:xfrm>
            <a:off x="3627249" y="1928282"/>
            <a:ext cx="1117600" cy="112294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521AA74-C6C9-43B3-B5E0-F7D58532260B}"/>
              </a:ext>
            </a:extLst>
          </p:cNvPr>
          <p:cNvCxnSpPr/>
          <p:nvPr/>
        </p:nvCxnSpPr>
        <p:spPr>
          <a:xfrm>
            <a:off x="487680" y="3540760"/>
            <a:ext cx="838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quals 6">
            <a:extLst>
              <a:ext uri="{FF2B5EF4-FFF2-40B4-BE49-F238E27FC236}">
                <a16:creationId xmlns:a16="http://schemas.microsoft.com/office/drawing/2014/main" id="{3110DB4A-184B-4A0D-9A44-38171F7B2661}"/>
              </a:ext>
            </a:extLst>
          </p:cNvPr>
          <p:cNvSpPr/>
          <p:nvPr/>
        </p:nvSpPr>
        <p:spPr>
          <a:xfrm>
            <a:off x="7690661" y="1956394"/>
            <a:ext cx="1357984" cy="110742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Connector 26">
            <a:extLst>
              <a:ext uri="{FF2B5EF4-FFF2-40B4-BE49-F238E27FC236}">
                <a16:creationId xmlns:a16="http://schemas.microsoft.com/office/drawing/2014/main" id="{BE3E77E9-E350-4AE2-A019-5E530B216621}"/>
              </a:ext>
            </a:extLst>
          </p:cNvPr>
          <p:cNvCxnSpPr/>
          <p:nvPr/>
        </p:nvCxnSpPr>
        <p:spPr>
          <a:xfrm>
            <a:off x="487680" y="1484481"/>
            <a:ext cx="838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13DE2F-9B1A-437E-A617-FB8F2F4D7B4D}"/>
              </a:ext>
            </a:extLst>
          </p:cNvPr>
          <p:cNvCxnSpPr>
            <a:cxnSpLocks/>
          </p:cNvCxnSpPr>
          <p:nvPr/>
        </p:nvCxnSpPr>
        <p:spPr>
          <a:xfrm flipH="1">
            <a:off x="1640057" y="5536079"/>
            <a:ext cx="1591574" cy="7039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9EC27-8F11-4D30-BDD5-AE1FD856ACF8}"/>
              </a:ext>
            </a:extLst>
          </p:cNvPr>
          <p:cNvCxnSpPr>
            <a:cxnSpLocks/>
          </p:cNvCxnSpPr>
          <p:nvPr/>
        </p:nvCxnSpPr>
        <p:spPr>
          <a:xfrm flipH="1" flipV="1">
            <a:off x="3891281" y="6167720"/>
            <a:ext cx="589537" cy="3433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CBA9173-6973-44EF-9C56-85A54BCD3A3C}"/>
              </a:ext>
            </a:extLst>
          </p:cNvPr>
          <p:cNvSpPr txBox="1"/>
          <p:nvPr/>
        </p:nvSpPr>
        <p:spPr>
          <a:xfrm>
            <a:off x="4480818" y="6357713"/>
            <a:ext cx="1931969" cy="369332"/>
          </a:xfrm>
          <a:prstGeom prst="rect">
            <a:avLst/>
          </a:prstGeom>
          <a:noFill/>
        </p:spPr>
        <p:txBody>
          <a:bodyPr wrap="square" rtlCol="0">
            <a:spAutoFit/>
          </a:bodyPr>
          <a:lstStyle/>
          <a:p>
            <a:r>
              <a:rPr lang="en-US" b="1" dirty="0">
                <a:solidFill>
                  <a:srgbClr val="FF0000"/>
                </a:solidFill>
              </a:rPr>
              <a:t>Rolling a two.</a:t>
            </a:r>
          </a:p>
        </p:txBody>
      </p:sp>
      <p:sp>
        <p:nvSpPr>
          <p:cNvPr id="29" name="Oval 28">
            <a:extLst>
              <a:ext uri="{FF2B5EF4-FFF2-40B4-BE49-F238E27FC236}">
                <a16:creationId xmlns:a16="http://schemas.microsoft.com/office/drawing/2014/main" id="{12BFF8ED-CB09-4BB5-8CAD-9E989341CAAB}"/>
              </a:ext>
            </a:extLst>
          </p:cNvPr>
          <p:cNvSpPr/>
          <p:nvPr/>
        </p:nvSpPr>
        <p:spPr>
          <a:xfrm>
            <a:off x="3206712" y="5676777"/>
            <a:ext cx="822960" cy="66295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D11291B-AF5A-4F5C-A7D3-90889FD4B4DF}"/>
              </a:ext>
            </a:extLst>
          </p:cNvPr>
          <p:cNvSpPr txBox="1"/>
          <p:nvPr/>
        </p:nvSpPr>
        <p:spPr>
          <a:xfrm>
            <a:off x="6412787" y="6383468"/>
            <a:ext cx="1931969" cy="369332"/>
          </a:xfrm>
          <a:prstGeom prst="rect">
            <a:avLst/>
          </a:prstGeom>
          <a:noFill/>
        </p:spPr>
        <p:txBody>
          <a:bodyPr wrap="square" rtlCol="0">
            <a:spAutoFit/>
          </a:bodyPr>
          <a:lstStyle/>
          <a:p>
            <a:r>
              <a:rPr lang="en-US" b="1" dirty="0">
                <a:solidFill>
                  <a:srgbClr val="FF0000"/>
                </a:solidFill>
              </a:rPr>
              <a:t>Flipping a tails.</a:t>
            </a:r>
          </a:p>
        </p:txBody>
      </p:sp>
      <p:cxnSp>
        <p:nvCxnSpPr>
          <p:cNvPr id="40" name="Straight Connector 39">
            <a:extLst>
              <a:ext uri="{FF2B5EF4-FFF2-40B4-BE49-F238E27FC236}">
                <a16:creationId xmlns:a16="http://schemas.microsoft.com/office/drawing/2014/main" id="{61960C74-3BCA-4197-B5D9-E97203CBE5BB}"/>
              </a:ext>
            </a:extLst>
          </p:cNvPr>
          <p:cNvCxnSpPr>
            <a:cxnSpLocks/>
          </p:cNvCxnSpPr>
          <p:nvPr/>
        </p:nvCxnSpPr>
        <p:spPr>
          <a:xfrm flipH="1">
            <a:off x="7550019" y="5573066"/>
            <a:ext cx="352733" cy="8993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97BF1C8-B190-425C-B8E2-780A697A37C7}"/>
              </a:ext>
            </a:extLst>
          </p:cNvPr>
          <p:cNvSpPr/>
          <p:nvPr/>
        </p:nvSpPr>
        <p:spPr>
          <a:xfrm>
            <a:off x="7546693" y="5055599"/>
            <a:ext cx="822960" cy="66295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78AC4FD-0B09-48BE-BA25-2727A1923623}"/>
              </a:ext>
            </a:extLst>
          </p:cNvPr>
          <p:cNvSpPr/>
          <p:nvPr/>
        </p:nvSpPr>
        <p:spPr>
          <a:xfrm>
            <a:off x="3231630" y="5133640"/>
            <a:ext cx="822960" cy="48664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967DB38-957D-40AA-BE77-F74D409B79DA}"/>
              </a:ext>
            </a:extLst>
          </p:cNvPr>
          <p:cNvSpPr txBox="1"/>
          <p:nvPr/>
        </p:nvSpPr>
        <p:spPr>
          <a:xfrm>
            <a:off x="258835" y="6167719"/>
            <a:ext cx="1931969" cy="646331"/>
          </a:xfrm>
          <a:prstGeom prst="rect">
            <a:avLst/>
          </a:prstGeom>
          <a:noFill/>
        </p:spPr>
        <p:txBody>
          <a:bodyPr wrap="square" rtlCol="0">
            <a:spAutoFit/>
          </a:bodyPr>
          <a:lstStyle/>
          <a:p>
            <a:r>
              <a:rPr lang="en-US" b="1" dirty="0">
                <a:solidFill>
                  <a:srgbClr val="FF0000"/>
                </a:solidFill>
              </a:rPr>
              <a:t>Rolling a two AND flipping a tails.</a:t>
            </a:r>
          </a:p>
        </p:txBody>
      </p:sp>
      <p:sp>
        <p:nvSpPr>
          <p:cNvPr id="50" name="Rectangle 49">
            <a:extLst>
              <a:ext uri="{FF2B5EF4-FFF2-40B4-BE49-F238E27FC236}">
                <a16:creationId xmlns:a16="http://schemas.microsoft.com/office/drawing/2014/main" id="{F01CFCD6-5CA9-48AF-91C6-6586CAD0AE97}"/>
              </a:ext>
            </a:extLst>
          </p:cNvPr>
          <p:cNvSpPr/>
          <p:nvPr/>
        </p:nvSpPr>
        <p:spPr>
          <a:xfrm>
            <a:off x="562256" y="1636883"/>
            <a:ext cx="3041962" cy="172747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1229AF1-C394-4F12-906C-632CFB790FB8}"/>
              </a:ext>
            </a:extLst>
          </p:cNvPr>
          <p:cNvSpPr/>
          <p:nvPr/>
        </p:nvSpPr>
        <p:spPr>
          <a:xfrm>
            <a:off x="4780797" y="1635571"/>
            <a:ext cx="3041962" cy="1727472"/>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CFC2B756-CDC4-4083-B09D-E21BDA922E31}"/>
              </a:ext>
            </a:extLst>
          </p:cNvPr>
          <p:cNvSpPr txBox="1"/>
          <p:nvPr/>
        </p:nvSpPr>
        <p:spPr>
          <a:xfrm>
            <a:off x="7546693" y="4304202"/>
            <a:ext cx="1207717" cy="369332"/>
          </a:xfrm>
          <a:prstGeom prst="rect">
            <a:avLst/>
          </a:prstGeom>
          <a:noFill/>
        </p:spPr>
        <p:txBody>
          <a:bodyPr wrap="square" rtlCol="0">
            <a:spAutoFit/>
          </a:bodyPr>
          <a:lstStyle/>
          <a:p>
            <a:r>
              <a:rPr lang="en-US" dirty="0"/>
              <a:t>“margin”</a:t>
            </a:r>
          </a:p>
        </p:txBody>
      </p:sp>
      <p:sp>
        <p:nvSpPr>
          <p:cNvPr id="56" name="TextBox 55">
            <a:extLst>
              <a:ext uri="{FF2B5EF4-FFF2-40B4-BE49-F238E27FC236}">
                <a16:creationId xmlns:a16="http://schemas.microsoft.com/office/drawing/2014/main" id="{A765EE6A-1A45-4519-9C05-713285D02F1A}"/>
              </a:ext>
            </a:extLst>
          </p:cNvPr>
          <p:cNvSpPr txBox="1"/>
          <p:nvPr/>
        </p:nvSpPr>
        <p:spPr>
          <a:xfrm>
            <a:off x="5656803" y="6152187"/>
            <a:ext cx="1207717" cy="369332"/>
          </a:xfrm>
          <a:prstGeom prst="rect">
            <a:avLst/>
          </a:prstGeom>
          <a:noFill/>
        </p:spPr>
        <p:txBody>
          <a:bodyPr wrap="square" rtlCol="0">
            <a:spAutoFit/>
          </a:bodyPr>
          <a:lstStyle/>
          <a:p>
            <a:r>
              <a:rPr lang="en-US" dirty="0"/>
              <a:t>“margin”</a:t>
            </a:r>
          </a:p>
        </p:txBody>
      </p:sp>
    </p:spTree>
    <p:extLst>
      <p:ext uri="{BB962C8B-B14F-4D97-AF65-F5344CB8AC3E}">
        <p14:creationId xmlns:p14="http://schemas.microsoft.com/office/powerpoint/2010/main" val="3338384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2239-F7A7-4D50-A28B-795963FE0A7F}"/>
              </a:ext>
            </a:extLst>
          </p:cNvPr>
          <p:cNvSpPr>
            <a:spLocks noGrp="1"/>
          </p:cNvSpPr>
          <p:nvPr>
            <p:ph type="title"/>
          </p:nvPr>
        </p:nvSpPr>
        <p:spPr>
          <a:xfrm>
            <a:off x="409575" y="136524"/>
            <a:ext cx="7886700" cy="626387"/>
          </a:xfrm>
        </p:spPr>
        <p:txBody>
          <a:bodyPr>
            <a:normAutofit fontScale="90000"/>
          </a:bodyPr>
          <a:lstStyle/>
          <a:p>
            <a:r>
              <a:rPr lang="en-US" sz="3600" dirty="0"/>
              <a:t>(4/9) -- Conditional Probability Taught Quickly</a:t>
            </a:r>
          </a:p>
        </p:txBody>
      </p:sp>
      <p:sp>
        <p:nvSpPr>
          <p:cNvPr id="4" name="Footer Placeholder 3">
            <a:extLst>
              <a:ext uri="{FF2B5EF4-FFF2-40B4-BE49-F238E27FC236}">
                <a16:creationId xmlns:a16="http://schemas.microsoft.com/office/drawing/2014/main" id="{92A18F32-0F7F-489E-B4B3-FEE02397A21F}"/>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55A54A75-F59E-4938-8D1A-39C30FF6EE26}"/>
              </a:ext>
            </a:extLst>
          </p:cNvPr>
          <p:cNvSpPr>
            <a:spLocks noGrp="1"/>
          </p:cNvSpPr>
          <p:nvPr>
            <p:ph type="sldNum" sz="quarter" idx="12"/>
          </p:nvPr>
        </p:nvSpPr>
        <p:spPr/>
        <p:txBody>
          <a:bodyPr/>
          <a:lstStyle/>
          <a:p>
            <a:fld id="{1A10F235-9555-41B0-B8E9-2A55BD748559}" type="slidenum">
              <a:rPr lang="en-US" smtClean="0"/>
              <a:t>25</a:t>
            </a:fld>
            <a:endParaRPr lang="en-US"/>
          </a:p>
        </p:txBody>
      </p:sp>
      <p:graphicFrame>
        <p:nvGraphicFramePr>
          <p:cNvPr id="6" name="Table 5">
            <a:extLst>
              <a:ext uri="{FF2B5EF4-FFF2-40B4-BE49-F238E27FC236}">
                <a16:creationId xmlns:a16="http://schemas.microsoft.com/office/drawing/2014/main" id="{E6CA7BAF-BAFA-470F-B56D-723F0F6BE3B0}"/>
              </a:ext>
            </a:extLst>
          </p:cNvPr>
          <p:cNvGraphicFramePr>
            <a:graphicFrameLocks noGrp="1"/>
          </p:cNvGraphicFramePr>
          <p:nvPr>
            <p:extLst>
              <p:ext uri="{D42A27DB-BD31-4B8C-83A1-F6EECF244321}">
                <p14:modId xmlns:p14="http://schemas.microsoft.com/office/powerpoint/2010/main" val="3121023821"/>
              </p:ext>
            </p:extLst>
          </p:nvPr>
        </p:nvGraphicFramePr>
        <p:xfrm>
          <a:off x="4167190" y="122696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1510613009"/>
                  </a:ext>
                </a:extLst>
              </a:tr>
            </a:tbl>
          </a:graphicData>
        </a:graphic>
      </p:graphicFrame>
      <p:graphicFrame>
        <p:nvGraphicFramePr>
          <p:cNvPr id="7" name="Table 6">
            <a:extLst>
              <a:ext uri="{FF2B5EF4-FFF2-40B4-BE49-F238E27FC236}">
                <a16:creationId xmlns:a16="http://schemas.microsoft.com/office/drawing/2014/main" id="{6473257F-2ACF-4243-94B5-D7B70A57CCBD}"/>
              </a:ext>
            </a:extLst>
          </p:cNvPr>
          <p:cNvGraphicFramePr>
            <a:graphicFrameLocks noGrp="1"/>
          </p:cNvGraphicFramePr>
          <p:nvPr>
            <p:extLst>
              <p:ext uri="{D42A27DB-BD31-4B8C-83A1-F6EECF244321}">
                <p14:modId xmlns:p14="http://schemas.microsoft.com/office/powerpoint/2010/main" val="2544707762"/>
              </p:ext>
            </p:extLst>
          </p:nvPr>
        </p:nvGraphicFramePr>
        <p:xfrm>
          <a:off x="4167189" y="276628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10613009"/>
                  </a:ext>
                </a:extLst>
              </a:tr>
            </a:tbl>
          </a:graphicData>
        </a:graphic>
      </p:graphicFrame>
      <p:sp>
        <p:nvSpPr>
          <p:cNvPr id="8" name="TextBox 7">
            <a:extLst>
              <a:ext uri="{FF2B5EF4-FFF2-40B4-BE49-F238E27FC236}">
                <a16:creationId xmlns:a16="http://schemas.microsoft.com/office/drawing/2014/main" id="{C106542D-6654-493D-8E4E-9236DA7DAD73}"/>
              </a:ext>
            </a:extLst>
          </p:cNvPr>
          <p:cNvSpPr txBox="1"/>
          <p:nvPr/>
        </p:nvSpPr>
        <p:spPr>
          <a:xfrm>
            <a:off x="6933101" y="1645127"/>
            <a:ext cx="1164806" cy="369332"/>
          </a:xfrm>
          <a:prstGeom prst="rect">
            <a:avLst/>
          </a:prstGeom>
          <a:noFill/>
        </p:spPr>
        <p:txBody>
          <a:bodyPr wrap="none" rtlCol="0">
            <a:spAutoFit/>
          </a:bodyPr>
          <a:lstStyle/>
          <a:p>
            <a:r>
              <a:rPr lang="en-US" dirty="0"/>
              <a:t>Two coins.</a:t>
            </a:r>
          </a:p>
        </p:txBody>
      </p:sp>
      <p:sp>
        <p:nvSpPr>
          <p:cNvPr id="9" name="TextBox 8">
            <a:extLst>
              <a:ext uri="{FF2B5EF4-FFF2-40B4-BE49-F238E27FC236}">
                <a16:creationId xmlns:a16="http://schemas.microsoft.com/office/drawing/2014/main" id="{C83BB759-63D7-4D2B-910B-583A6C943066}"/>
              </a:ext>
            </a:extLst>
          </p:cNvPr>
          <p:cNvSpPr txBox="1"/>
          <p:nvPr/>
        </p:nvSpPr>
        <p:spPr>
          <a:xfrm>
            <a:off x="6856901" y="2850910"/>
            <a:ext cx="1668342" cy="923330"/>
          </a:xfrm>
          <a:prstGeom prst="rect">
            <a:avLst/>
          </a:prstGeom>
          <a:noFill/>
        </p:spPr>
        <p:txBody>
          <a:bodyPr wrap="none" rtlCol="0">
            <a:spAutoFit/>
          </a:bodyPr>
          <a:lstStyle/>
          <a:p>
            <a:r>
              <a:rPr lang="en-US" dirty="0"/>
              <a:t>The same event</a:t>
            </a:r>
          </a:p>
          <a:p>
            <a:r>
              <a:rPr lang="en-US" dirty="0"/>
              <a:t>(#304 x #304)</a:t>
            </a:r>
          </a:p>
          <a:p>
            <a:r>
              <a:rPr lang="en-US" dirty="0"/>
              <a:t>(not realistic)!</a:t>
            </a:r>
          </a:p>
        </p:txBody>
      </p:sp>
      <p:sp>
        <p:nvSpPr>
          <p:cNvPr id="10" name="TextBox 9">
            <a:extLst>
              <a:ext uri="{FF2B5EF4-FFF2-40B4-BE49-F238E27FC236}">
                <a16:creationId xmlns:a16="http://schemas.microsoft.com/office/drawing/2014/main" id="{C2AB788D-34CF-41FB-B0F7-C4EEA4464E8C}"/>
              </a:ext>
            </a:extLst>
          </p:cNvPr>
          <p:cNvSpPr txBox="1"/>
          <p:nvPr/>
        </p:nvSpPr>
        <p:spPr>
          <a:xfrm>
            <a:off x="6933101" y="5028207"/>
            <a:ext cx="1585690" cy="369332"/>
          </a:xfrm>
          <a:prstGeom prst="rect">
            <a:avLst/>
          </a:prstGeom>
          <a:noFill/>
        </p:spPr>
        <p:txBody>
          <a:bodyPr wrap="none" rtlCol="0">
            <a:spAutoFit/>
          </a:bodyPr>
          <a:lstStyle/>
          <a:p>
            <a:r>
              <a:rPr lang="en-US" dirty="0"/>
              <a:t>The same dice.</a:t>
            </a:r>
          </a:p>
        </p:txBody>
      </p:sp>
      <p:graphicFrame>
        <p:nvGraphicFramePr>
          <p:cNvPr id="11" name="Table 10">
            <a:extLst>
              <a:ext uri="{FF2B5EF4-FFF2-40B4-BE49-F238E27FC236}">
                <a16:creationId xmlns:a16="http://schemas.microsoft.com/office/drawing/2014/main" id="{0AAB511F-30AB-4A44-98A2-67FB79A4E355}"/>
              </a:ext>
            </a:extLst>
          </p:cNvPr>
          <p:cNvGraphicFramePr>
            <a:graphicFrameLocks noGrp="1"/>
          </p:cNvGraphicFramePr>
          <p:nvPr>
            <p:extLst>
              <p:ext uri="{D42A27DB-BD31-4B8C-83A1-F6EECF244321}">
                <p14:modId xmlns:p14="http://schemas.microsoft.com/office/powerpoint/2010/main" val="289865552"/>
              </p:ext>
            </p:extLst>
          </p:nvPr>
        </p:nvGraphicFramePr>
        <p:xfrm>
          <a:off x="665652" y="4036816"/>
          <a:ext cx="6095999" cy="2590800"/>
        </p:xfrm>
        <a:graphic>
          <a:graphicData uri="http://schemas.openxmlformats.org/drawingml/2006/table">
            <a:tbl>
              <a:tblPr firstRow="1" firstCol="1">
                <a:tableStyleId>{5C22544A-7EE6-4342-B048-85BDC9FD1C3A}</a:tableStyleId>
              </a:tblPr>
              <a:tblGrid>
                <a:gridCol w="870857">
                  <a:extLst>
                    <a:ext uri="{9D8B030D-6E8A-4147-A177-3AD203B41FA5}">
                      <a16:colId xmlns:a16="http://schemas.microsoft.com/office/drawing/2014/main" val="4077530708"/>
                    </a:ext>
                  </a:extLst>
                </a:gridCol>
                <a:gridCol w="870857">
                  <a:extLst>
                    <a:ext uri="{9D8B030D-6E8A-4147-A177-3AD203B41FA5}">
                      <a16:colId xmlns:a16="http://schemas.microsoft.com/office/drawing/2014/main" val="2701364748"/>
                    </a:ext>
                  </a:extLst>
                </a:gridCol>
                <a:gridCol w="870857">
                  <a:extLst>
                    <a:ext uri="{9D8B030D-6E8A-4147-A177-3AD203B41FA5}">
                      <a16:colId xmlns:a16="http://schemas.microsoft.com/office/drawing/2014/main" val="1083768718"/>
                    </a:ext>
                  </a:extLst>
                </a:gridCol>
                <a:gridCol w="870857">
                  <a:extLst>
                    <a:ext uri="{9D8B030D-6E8A-4147-A177-3AD203B41FA5}">
                      <a16:colId xmlns:a16="http://schemas.microsoft.com/office/drawing/2014/main" val="842249955"/>
                    </a:ext>
                  </a:extLst>
                </a:gridCol>
                <a:gridCol w="870857">
                  <a:extLst>
                    <a:ext uri="{9D8B030D-6E8A-4147-A177-3AD203B41FA5}">
                      <a16:colId xmlns:a16="http://schemas.microsoft.com/office/drawing/2014/main" val="2868430039"/>
                    </a:ext>
                  </a:extLst>
                </a:gridCol>
                <a:gridCol w="870857">
                  <a:extLst>
                    <a:ext uri="{9D8B030D-6E8A-4147-A177-3AD203B41FA5}">
                      <a16:colId xmlns:a16="http://schemas.microsoft.com/office/drawing/2014/main" val="2590809815"/>
                    </a:ext>
                  </a:extLst>
                </a:gridCol>
                <a:gridCol w="870857">
                  <a:extLst>
                    <a:ext uri="{9D8B030D-6E8A-4147-A177-3AD203B41FA5}">
                      <a16:colId xmlns:a16="http://schemas.microsoft.com/office/drawing/2014/main" val="2926756428"/>
                    </a:ext>
                  </a:extLst>
                </a:gridCol>
              </a:tblGrid>
              <a:tr h="241658">
                <a:tc>
                  <a:txBody>
                    <a:bodyPr/>
                    <a:lstStyle/>
                    <a:p>
                      <a:pPr algn="ctr"/>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437438066"/>
                  </a:ext>
                </a:extLst>
              </a:tr>
              <a:tr h="370840">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179459"/>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625489640"/>
                  </a:ext>
                </a:extLst>
              </a:tr>
              <a:tr h="370840">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747376950"/>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45312702"/>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78578244"/>
                  </a:ext>
                </a:extLst>
              </a:tr>
              <a:tr h="370840">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018267899"/>
                  </a:ext>
                </a:extLst>
              </a:tr>
            </a:tbl>
          </a:graphicData>
        </a:graphic>
      </p:graphicFrame>
      <p:sp>
        <p:nvSpPr>
          <p:cNvPr id="3" name="TextBox 2">
            <a:extLst>
              <a:ext uri="{FF2B5EF4-FFF2-40B4-BE49-F238E27FC236}">
                <a16:creationId xmlns:a16="http://schemas.microsoft.com/office/drawing/2014/main" id="{70D589E0-A9D0-445D-B8BB-11235AC6E4D8}"/>
              </a:ext>
            </a:extLst>
          </p:cNvPr>
          <p:cNvSpPr txBox="1"/>
          <p:nvPr/>
        </p:nvSpPr>
        <p:spPr>
          <a:xfrm>
            <a:off x="4838064" y="848799"/>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12" name="TextBox 11">
            <a:extLst>
              <a:ext uri="{FF2B5EF4-FFF2-40B4-BE49-F238E27FC236}">
                <a16:creationId xmlns:a16="http://schemas.microsoft.com/office/drawing/2014/main" id="{680FDAA8-B6E9-4C95-8471-0D602243818C}"/>
              </a:ext>
            </a:extLst>
          </p:cNvPr>
          <p:cNvSpPr txBox="1"/>
          <p:nvPr/>
        </p:nvSpPr>
        <p:spPr>
          <a:xfrm>
            <a:off x="2601262" y="1754292"/>
            <a:ext cx="1523174"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FF0000"/>
                </a:solidFill>
              </a:rPr>
              <a:t>Coin Flip #305</a:t>
            </a:r>
          </a:p>
        </p:txBody>
      </p:sp>
      <p:sp>
        <p:nvSpPr>
          <p:cNvPr id="13" name="TextBox 12">
            <a:extLst>
              <a:ext uri="{FF2B5EF4-FFF2-40B4-BE49-F238E27FC236}">
                <a16:creationId xmlns:a16="http://schemas.microsoft.com/office/drawing/2014/main" id="{60466B09-DCA4-4E9E-8F71-46E221A2E707}"/>
              </a:ext>
            </a:extLst>
          </p:cNvPr>
          <p:cNvSpPr txBox="1"/>
          <p:nvPr/>
        </p:nvSpPr>
        <p:spPr>
          <a:xfrm>
            <a:off x="2618040" y="3303057"/>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15" name="Rectangle 14">
            <a:extLst>
              <a:ext uri="{FF2B5EF4-FFF2-40B4-BE49-F238E27FC236}">
                <a16:creationId xmlns:a16="http://schemas.microsoft.com/office/drawing/2014/main" id="{B4C3693A-8C74-4E7B-BF95-BD19DBF9C531}"/>
              </a:ext>
            </a:extLst>
          </p:cNvPr>
          <p:cNvSpPr/>
          <p:nvPr/>
        </p:nvSpPr>
        <p:spPr>
          <a:xfrm>
            <a:off x="494202" y="3934437"/>
            <a:ext cx="8305849" cy="26931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8C60438-3F43-44E5-80C6-89339EF0FB3E}"/>
              </a:ext>
            </a:extLst>
          </p:cNvPr>
          <p:cNvPicPr>
            <a:picLocks noChangeAspect="1"/>
          </p:cNvPicPr>
          <p:nvPr/>
        </p:nvPicPr>
        <p:blipFill>
          <a:blip r:embed="rId3"/>
          <a:stretch>
            <a:fillRect/>
          </a:stretch>
        </p:blipFill>
        <p:spPr>
          <a:xfrm>
            <a:off x="494202" y="1535865"/>
            <a:ext cx="1123950" cy="4476750"/>
          </a:xfrm>
          <a:prstGeom prst="rect">
            <a:avLst/>
          </a:prstGeom>
        </p:spPr>
      </p:pic>
      <p:sp>
        <p:nvSpPr>
          <p:cNvPr id="16" name="Rectangle 15">
            <a:extLst>
              <a:ext uri="{FF2B5EF4-FFF2-40B4-BE49-F238E27FC236}">
                <a16:creationId xmlns:a16="http://schemas.microsoft.com/office/drawing/2014/main" id="{2977DA01-0914-4F50-A044-2873972BC45A}"/>
              </a:ext>
            </a:extLst>
          </p:cNvPr>
          <p:cNvSpPr/>
          <p:nvPr/>
        </p:nvSpPr>
        <p:spPr>
          <a:xfrm>
            <a:off x="494202" y="4832059"/>
            <a:ext cx="1123950" cy="1180555"/>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D9608-F875-4E69-B549-8B2539E968BB}"/>
              </a:ext>
            </a:extLst>
          </p:cNvPr>
          <p:cNvSpPr/>
          <p:nvPr/>
        </p:nvSpPr>
        <p:spPr>
          <a:xfrm>
            <a:off x="235978" y="5322135"/>
            <a:ext cx="1382174" cy="27332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700FEF-ABDA-4983-8056-FDECD8B8772E}"/>
              </a:ext>
            </a:extLst>
          </p:cNvPr>
          <p:cNvSpPr/>
          <p:nvPr/>
        </p:nvSpPr>
        <p:spPr>
          <a:xfrm>
            <a:off x="494202" y="5373069"/>
            <a:ext cx="1123950" cy="639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E4CA68-4380-45F5-B356-DC68B837C4BF}"/>
              </a:ext>
            </a:extLst>
          </p:cNvPr>
          <p:cNvSpPr/>
          <p:nvPr/>
        </p:nvSpPr>
        <p:spPr>
          <a:xfrm>
            <a:off x="494202" y="5817141"/>
            <a:ext cx="1123950" cy="9908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FA768B-97CE-4D43-AEF2-01A628193D26}"/>
              </a:ext>
            </a:extLst>
          </p:cNvPr>
          <p:cNvSpPr/>
          <p:nvPr/>
        </p:nvSpPr>
        <p:spPr>
          <a:xfrm>
            <a:off x="494202" y="5819130"/>
            <a:ext cx="1123950" cy="902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20A3FD-2669-4FF2-95F6-0EE4AFCBFCD6}"/>
              </a:ext>
            </a:extLst>
          </p:cNvPr>
          <p:cNvSpPr/>
          <p:nvPr/>
        </p:nvSpPr>
        <p:spPr>
          <a:xfrm>
            <a:off x="494202" y="4475497"/>
            <a:ext cx="1123950" cy="38258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135B4C6-8B5E-4916-86D9-138FAE201418}"/>
              </a:ext>
            </a:extLst>
          </p:cNvPr>
          <p:cNvSpPr txBox="1"/>
          <p:nvPr/>
        </p:nvSpPr>
        <p:spPr>
          <a:xfrm>
            <a:off x="4844181" y="2382726"/>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Tree>
    <p:extLst>
      <p:ext uri="{BB962C8B-B14F-4D97-AF65-F5344CB8AC3E}">
        <p14:creationId xmlns:p14="http://schemas.microsoft.com/office/powerpoint/2010/main" val="334463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A18F32-0F7F-489E-B4B3-FEE02397A21F}"/>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55A54A75-F59E-4938-8D1A-39C30FF6EE26}"/>
              </a:ext>
            </a:extLst>
          </p:cNvPr>
          <p:cNvSpPr>
            <a:spLocks noGrp="1"/>
          </p:cNvSpPr>
          <p:nvPr>
            <p:ph type="sldNum" sz="quarter" idx="12"/>
          </p:nvPr>
        </p:nvSpPr>
        <p:spPr/>
        <p:txBody>
          <a:bodyPr/>
          <a:lstStyle/>
          <a:p>
            <a:fld id="{1A10F235-9555-41B0-B8E9-2A55BD748559}" type="slidenum">
              <a:rPr lang="en-US" smtClean="0"/>
              <a:t>26</a:t>
            </a:fld>
            <a:endParaRPr lang="en-US"/>
          </a:p>
        </p:txBody>
      </p:sp>
      <p:graphicFrame>
        <p:nvGraphicFramePr>
          <p:cNvPr id="6" name="Table 5">
            <a:extLst>
              <a:ext uri="{FF2B5EF4-FFF2-40B4-BE49-F238E27FC236}">
                <a16:creationId xmlns:a16="http://schemas.microsoft.com/office/drawing/2014/main" id="{E6CA7BAF-BAFA-470F-B56D-723F0F6BE3B0}"/>
              </a:ext>
            </a:extLst>
          </p:cNvPr>
          <p:cNvGraphicFramePr>
            <a:graphicFrameLocks noGrp="1"/>
          </p:cNvGraphicFramePr>
          <p:nvPr/>
        </p:nvGraphicFramePr>
        <p:xfrm>
          <a:off x="4167190" y="122696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1510613009"/>
                  </a:ext>
                </a:extLst>
              </a:tr>
            </a:tbl>
          </a:graphicData>
        </a:graphic>
      </p:graphicFrame>
      <p:graphicFrame>
        <p:nvGraphicFramePr>
          <p:cNvPr id="7" name="Table 6">
            <a:extLst>
              <a:ext uri="{FF2B5EF4-FFF2-40B4-BE49-F238E27FC236}">
                <a16:creationId xmlns:a16="http://schemas.microsoft.com/office/drawing/2014/main" id="{6473257F-2ACF-4243-94B5-D7B70A57CCBD}"/>
              </a:ext>
            </a:extLst>
          </p:cNvPr>
          <p:cNvGraphicFramePr>
            <a:graphicFrameLocks noGrp="1"/>
          </p:cNvGraphicFramePr>
          <p:nvPr>
            <p:extLst>
              <p:ext uri="{D42A27DB-BD31-4B8C-83A1-F6EECF244321}">
                <p14:modId xmlns:p14="http://schemas.microsoft.com/office/powerpoint/2010/main" val="1542577906"/>
              </p:ext>
            </p:extLst>
          </p:nvPr>
        </p:nvGraphicFramePr>
        <p:xfrm>
          <a:off x="4167189" y="276628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.50</a:t>
                      </a:r>
                    </a:p>
                  </a:txBody>
                  <a:tcPr/>
                </a:tc>
                <a:tc>
                  <a:txBody>
                    <a:bodyPr/>
                    <a:lstStyle/>
                    <a:p>
                      <a:pPr algn="ctr"/>
                      <a:r>
                        <a:rPr lang="en-US" dirty="0"/>
                        <a:t>0</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0</a:t>
                      </a:r>
                    </a:p>
                  </a:txBody>
                  <a:tcPr/>
                </a:tc>
                <a:tc>
                  <a:txBody>
                    <a:bodyPr/>
                    <a:lstStyle/>
                    <a:p>
                      <a:pPr algn="ctr"/>
                      <a:r>
                        <a:rPr lang="en-US" dirty="0"/>
                        <a:t>.50</a:t>
                      </a:r>
                    </a:p>
                  </a:txBody>
                  <a:tcPr/>
                </a:tc>
                <a:extLst>
                  <a:ext uri="{0D108BD9-81ED-4DB2-BD59-A6C34878D82A}">
                    <a16:rowId xmlns:a16="http://schemas.microsoft.com/office/drawing/2014/main" val="1510613009"/>
                  </a:ext>
                </a:extLst>
              </a:tr>
            </a:tbl>
          </a:graphicData>
        </a:graphic>
      </p:graphicFrame>
      <p:sp>
        <p:nvSpPr>
          <p:cNvPr id="8" name="TextBox 7">
            <a:extLst>
              <a:ext uri="{FF2B5EF4-FFF2-40B4-BE49-F238E27FC236}">
                <a16:creationId xmlns:a16="http://schemas.microsoft.com/office/drawing/2014/main" id="{C106542D-6654-493D-8E4E-9236DA7DAD73}"/>
              </a:ext>
            </a:extLst>
          </p:cNvPr>
          <p:cNvSpPr txBox="1"/>
          <p:nvPr/>
        </p:nvSpPr>
        <p:spPr>
          <a:xfrm>
            <a:off x="6933101" y="1645127"/>
            <a:ext cx="1164806" cy="369332"/>
          </a:xfrm>
          <a:prstGeom prst="rect">
            <a:avLst/>
          </a:prstGeom>
          <a:noFill/>
        </p:spPr>
        <p:txBody>
          <a:bodyPr wrap="none" rtlCol="0">
            <a:spAutoFit/>
          </a:bodyPr>
          <a:lstStyle/>
          <a:p>
            <a:r>
              <a:rPr lang="en-US" dirty="0"/>
              <a:t>Two coins.</a:t>
            </a:r>
          </a:p>
        </p:txBody>
      </p:sp>
      <p:sp>
        <p:nvSpPr>
          <p:cNvPr id="10" name="TextBox 9">
            <a:extLst>
              <a:ext uri="{FF2B5EF4-FFF2-40B4-BE49-F238E27FC236}">
                <a16:creationId xmlns:a16="http://schemas.microsoft.com/office/drawing/2014/main" id="{C2AB788D-34CF-41FB-B0F7-C4EEA4464E8C}"/>
              </a:ext>
            </a:extLst>
          </p:cNvPr>
          <p:cNvSpPr txBox="1"/>
          <p:nvPr/>
        </p:nvSpPr>
        <p:spPr>
          <a:xfrm>
            <a:off x="6933101" y="5028207"/>
            <a:ext cx="1585690" cy="369332"/>
          </a:xfrm>
          <a:prstGeom prst="rect">
            <a:avLst/>
          </a:prstGeom>
          <a:noFill/>
        </p:spPr>
        <p:txBody>
          <a:bodyPr wrap="none" rtlCol="0">
            <a:spAutoFit/>
          </a:bodyPr>
          <a:lstStyle/>
          <a:p>
            <a:r>
              <a:rPr lang="en-US" dirty="0"/>
              <a:t>The same dice.</a:t>
            </a:r>
          </a:p>
        </p:txBody>
      </p:sp>
      <p:graphicFrame>
        <p:nvGraphicFramePr>
          <p:cNvPr id="11" name="Table 10">
            <a:extLst>
              <a:ext uri="{FF2B5EF4-FFF2-40B4-BE49-F238E27FC236}">
                <a16:creationId xmlns:a16="http://schemas.microsoft.com/office/drawing/2014/main" id="{0AAB511F-30AB-4A44-98A2-67FB79A4E355}"/>
              </a:ext>
            </a:extLst>
          </p:cNvPr>
          <p:cNvGraphicFramePr>
            <a:graphicFrameLocks noGrp="1"/>
          </p:cNvGraphicFramePr>
          <p:nvPr/>
        </p:nvGraphicFramePr>
        <p:xfrm>
          <a:off x="665652" y="4036816"/>
          <a:ext cx="6095999" cy="2590800"/>
        </p:xfrm>
        <a:graphic>
          <a:graphicData uri="http://schemas.openxmlformats.org/drawingml/2006/table">
            <a:tbl>
              <a:tblPr firstRow="1" firstCol="1">
                <a:tableStyleId>{5C22544A-7EE6-4342-B048-85BDC9FD1C3A}</a:tableStyleId>
              </a:tblPr>
              <a:tblGrid>
                <a:gridCol w="870857">
                  <a:extLst>
                    <a:ext uri="{9D8B030D-6E8A-4147-A177-3AD203B41FA5}">
                      <a16:colId xmlns:a16="http://schemas.microsoft.com/office/drawing/2014/main" val="4077530708"/>
                    </a:ext>
                  </a:extLst>
                </a:gridCol>
                <a:gridCol w="870857">
                  <a:extLst>
                    <a:ext uri="{9D8B030D-6E8A-4147-A177-3AD203B41FA5}">
                      <a16:colId xmlns:a16="http://schemas.microsoft.com/office/drawing/2014/main" val="2701364748"/>
                    </a:ext>
                  </a:extLst>
                </a:gridCol>
                <a:gridCol w="870857">
                  <a:extLst>
                    <a:ext uri="{9D8B030D-6E8A-4147-A177-3AD203B41FA5}">
                      <a16:colId xmlns:a16="http://schemas.microsoft.com/office/drawing/2014/main" val="1083768718"/>
                    </a:ext>
                  </a:extLst>
                </a:gridCol>
                <a:gridCol w="870857">
                  <a:extLst>
                    <a:ext uri="{9D8B030D-6E8A-4147-A177-3AD203B41FA5}">
                      <a16:colId xmlns:a16="http://schemas.microsoft.com/office/drawing/2014/main" val="842249955"/>
                    </a:ext>
                  </a:extLst>
                </a:gridCol>
                <a:gridCol w="870857">
                  <a:extLst>
                    <a:ext uri="{9D8B030D-6E8A-4147-A177-3AD203B41FA5}">
                      <a16:colId xmlns:a16="http://schemas.microsoft.com/office/drawing/2014/main" val="2868430039"/>
                    </a:ext>
                  </a:extLst>
                </a:gridCol>
                <a:gridCol w="870857">
                  <a:extLst>
                    <a:ext uri="{9D8B030D-6E8A-4147-A177-3AD203B41FA5}">
                      <a16:colId xmlns:a16="http://schemas.microsoft.com/office/drawing/2014/main" val="2590809815"/>
                    </a:ext>
                  </a:extLst>
                </a:gridCol>
                <a:gridCol w="870857">
                  <a:extLst>
                    <a:ext uri="{9D8B030D-6E8A-4147-A177-3AD203B41FA5}">
                      <a16:colId xmlns:a16="http://schemas.microsoft.com/office/drawing/2014/main" val="2926756428"/>
                    </a:ext>
                  </a:extLst>
                </a:gridCol>
              </a:tblGrid>
              <a:tr h="241658">
                <a:tc>
                  <a:txBody>
                    <a:bodyPr/>
                    <a:lstStyle/>
                    <a:p>
                      <a:pPr algn="ctr"/>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437438066"/>
                  </a:ext>
                </a:extLst>
              </a:tr>
              <a:tr h="370840">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179459"/>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625489640"/>
                  </a:ext>
                </a:extLst>
              </a:tr>
              <a:tr h="370840">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747376950"/>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45312702"/>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78578244"/>
                  </a:ext>
                </a:extLst>
              </a:tr>
              <a:tr h="370840">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018267899"/>
                  </a:ext>
                </a:extLst>
              </a:tr>
            </a:tbl>
          </a:graphicData>
        </a:graphic>
      </p:graphicFrame>
      <p:sp>
        <p:nvSpPr>
          <p:cNvPr id="3" name="TextBox 2">
            <a:extLst>
              <a:ext uri="{FF2B5EF4-FFF2-40B4-BE49-F238E27FC236}">
                <a16:creationId xmlns:a16="http://schemas.microsoft.com/office/drawing/2014/main" id="{70D589E0-A9D0-445D-B8BB-11235AC6E4D8}"/>
              </a:ext>
            </a:extLst>
          </p:cNvPr>
          <p:cNvSpPr txBox="1"/>
          <p:nvPr/>
        </p:nvSpPr>
        <p:spPr>
          <a:xfrm>
            <a:off x="4838064" y="848799"/>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12" name="TextBox 11">
            <a:extLst>
              <a:ext uri="{FF2B5EF4-FFF2-40B4-BE49-F238E27FC236}">
                <a16:creationId xmlns:a16="http://schemas.microsoft.com/office/drawing/2014/main" id="{680FDAA8-B6E9-4C95-8471-0D602243818C}"/>
              </a:ext>
            </a:extLst>
          </p:cNvPr>
          <p:cNvSpPr txBox="1"/>
          <p:nvPr/>
        </p:nvSpPr>
        <p:spPr>
          <a:xfrm>
            <a:off x="2601262" y="1754292"/>
            <a:ext cx="1523174"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FF0000"/>
                </a:solidFill>
              </a:rPr>
              <a:t>Coin Flip #305</a:t>
            </a:r>
          </a:p>
        </p:txBody>
      </p:sp>
      <p:sp>
        <p:nvSpPr>
          <p:cNvPr id="13" name="TextBox 12">
            <a:extLst>
              <a:ext uri="{FF2B5EF4-FFF2-40B4-BE49-F238E27FC236}">
                <a16:creationId xmlns:a16="http://schemas.microsoft.com/office/drawing/2014/main" id="{60466B09-DCA4-4E9E-8F71-46E221A2E707}"/>
              </a:ext>
            </a:extLst>
          </p:cNvPr>
          <p:cNvSpPr txBox="1"/>
          <p:nvPr/>
        </p:nvSpPr>
        <p:spPr>
          <a:xfrm>
            <a:off x="2618040" y="3303057"/>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15" name="Rectangle 14">
            <a:extLst>
              <a:ext uri="{FF2B5EF4-FFF2-40B4-BE49-F238E27FC236}">
                <a16:creationId xmlns:a16="http://schemas.microsoft.com/office/drawing/2014/main" id="{B4C3693A-8C74-4E7B-BF95-BD19DBF9C531}"/>
              </a:ext>
            </a:extLst>
          </p:cNvPr>
          <p:cNvSpPr/>
          <p:nvPr/>
        </p:nvSpPr>
        <p:spPr>
          <a:xfrm>
            <a:off x="494202" y="3934437"/>
            <a:ext cx="8305849" cy="26931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8C60438-3F43-44E5-80C6-89339EF0FB3E}"/>
              </a:ext>
            </a:extLst>
          </p:cNvPr>
          <p:cNvPicPr>
            <a:picLocks noChangeAspect="1"/>
          </p:cNvPicPr>
          <p:nvPr/>
        </p:nvPicPr>
        <p:blipFill>
          <a:blip r:embed="rId3"/>
          <a:stretch>
            <a:fillRect/>
          </a:stretch>
        </p:blipFill>
        <p:spPr>
          <a:xfrm>
            <a:off x="494202" y="1535865"/>
            <a:ext cx="1123950" cy="4476750"/>
          </a:xfrm>
          <a:prstGeom prst="rect">
            <a:avLst/>
          </a:prstGeom>
        </p:spPr>
      </p:pic>
      <p:sp>
        <p:nvSpPr>
          <p:cNvPr id="16" name="Rectangle 15">
            <a:extLst>
              <a:ext uri="{FF2B5EF4-FFF2-40B4-BE49-F238E27FC236}">
                <a16:creationId xmlns:a16="http://schemas.microsoft.com/office/drawing/2014/main" id="{2977DA01-0914-4F50-A044-2873972BC45A}"/>
              </a:ext>
            </a:extLst>
          </p:cNvPr>
          <p:cNvSpPr/>
          <p:nvPr/>
        </p:nvSpPr>
        <p:spPr>
          <a:xfrm>
            <a:off x="494202" y="4832059"/>
            <a:ext cx="1123950" cy="1180555"/>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0D9608-F875-4E69-B549-8B2539E968BB}"/>
              </a:ext>
            </a:extLst>
          </p:cNvPr>
          <p:cNvSpPr/>
          <p:nvPr/>
        </p:nvSpPr>
        <p:spPr>
          <a:xfrm>
            <a:off x="235978" y="5322135"/>
            <a:ext cx="1382174" cy="27332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700FEF-ABDA-4983-8056-FDECD8B8772E}"/>
              </a:ext>
            </a:extLst>
          </p:cNvPr>
          <p:cNvSpPr/>
          <p:nvPr/>
        </p:nvSpPr>
        <p:spPr>
          <a:xfrm>
            <a:off x="494202" y="5373069"/>
            <a:ext cx="1123950" cy="639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E4CA68-4380-45F5-B356-DC68B837C4BF}"/>
              </a:ext>
            </a:extLst>
          </p:cNvPr>
          <p:cNvSpPr/>
          <p:nvPr/>
        </p:nvSpPr>
        <p:spPr>
          <a:xfrm>
            <a:off x="494202" y="5817141"/>
            <a:ext cx="1123950" cy="9908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1FA768B-97CE-4D43-AEF2-01A628193D26}"/>
              </a:ext>
            </a:extLst>
          </p:cNvPr>
          <p:cNvSpPr/>
          <p:nvPr/>
        </p:nvSpPr>
        <p:spPr>
          <a:xfrm>
            <a:off x="494202" y="5819130"/>
            <a:ext cx="1123950" cy="9023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20A3FD-2669-4FF2-95F6-0EE4AFCBFCD6}"/>
              </a:ext>
            </a:extLst>
          </p:cNvPr>
          <p:cNvSpPr/>
          <p:nvPr/>
        </p:nvSpPr>
        <p:spPr>
          <a:xfrm>
            <a:off x="494202" y="4475497"/>
            <a:ext cx="1123950" cy="382584"/>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135B4C6-8B5E-4916-86D9-138FAE201418}"/>
              </a:ext>
            </a:extLst>
          </p:cNvPr>
          <p:cNvSpPr txBox="1"/>
          <p:nvPr/>
        </p:nvSpPr>
        <p:spPr>
          <a:xfrm>
            <a:off x="4844181" y="2382726"/>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26" name="Title 1">
            <a:extLst>
              <a:ext uri="{FF2B5EF4-FFF2-40B4-BE49-F238E27FC236}">
                <a16:creationId xmlns:a16="http://schemas.microsoft.com/office/drawing/2014/main" id="{97C06B85-0996-49FD-955C-893F388EDDDE}"/>
              </a:ext>
            </a:extLst>
          </p:cNvPr>
          <p:cNvSpPr>
            <a:spLocks noGrp="1"/>
          </p:cNvSpPr>
          <p:nvPr>
            <p:ph type="title"/>
          </p:nvPr>
        </p:nvSpPr>
        <p:spPr>
          <a:xfrm>
            <a:off x="409575" y="136524"/>
            <a:ext cx="7886700" cy="626387"/>
          </a:xfrm>
        </p:spPr>
        <p:txBody>
          <a:bodyPr>
            <a:normAutofit fontScale="90000"/>
          </a:bodyPr>
          <a:lstStyle/>
          <a:p>
            <a:r>
              <a:rPr lang="en-US" sz="3600" dirty="0"/>
              <a:t>(5/9) -- Conditional Probability Taught Quickly</a:t>
            </a:r>
          </a:p>
        </p:txBody>
      </p:sp>
      <p:sp>
        <p:nvSpPr>
          <p:cNvPr id="27" name="TextBox 26">
            <a:extLst>
              <a:ext uri="{FF2B5EF4-FFF2-40B4-BE49-F238E27FC236}">
                <a16:creationId xmlns:a16="http://schemas.microsoft.com/office/drawing/2014/main" id="{7D215DED-231F-4A39-959C-A381E60267FF}"/>
              </a:ext>
            </a:extLst>
          </p:cNvPr>
          <p:cNvSpPr txBox="1"/>
          <p:nvPr/>
        </p:nvSpPr>
        <p:spPr>
          <a:xfrm>
            <a:off x="6856901" y="2850910"/>
            <a:ext cx="1668342" cy="923330"/>
          </a:xfrm>
          <a:prstGeom prst="rect">
            <a:avLst/>
          </a:prstGeom>
          <a:noFill/>
        </p:spPr>
        <p:txBody>
          <a:bodyPr wrap="none" rtlCol="0">
            <a:spAutoFit/>
          </a:bodyPr>
          <a:lstStyle/>
          <a:p>
            <a:r>
              <a:rPr lang="en-US" dirty="0"/>
              <a:t>The same event</a:t>
            </a:r>
          </a:p>
          <a:p>
            <a:r>
              <a:rPr lang="en-US" dirty="0"/>
              <a:t>(#304 x #304)</a:t>
            </a:r>
          </a:p>
          <a:p>
            <a:r>
              <a:rPr lang="en-US" dirty="0"/>
              <a:t>(not realistic)!</a:t>
            </a:r>
          </a:p>
        </p:txBody>
      </p:sp>
    </p:spTree>
    <p:extLst>
      <p:ext uri="{BB962C8B-B14F-4D97-AF65-F5344CB8AC3E}">
        <p14:creationId xmlns:p14="http://schemas.microsoft.com/office/powerpoint/2010/main" val="666619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8B9DA4B-6EBA-42E2-919A-E635F595106C}"/>
              </a:ext>
            </a:extLst>
          </p:cNvPr>
          <p:cNvSpPr txBox="1"/>
          <p:nvPr/>
        </p:nvSpPr>
        <p:spPr>
          <a:xfrm>
            <a:off x="6856901" y="2850910"/>
            <a:ext cx="1668342" cy="923330"/>
          </a:xfrm>
          <a:prstGeom prst="rect">
            <a:avLst/>
          </a:prstGeom>
          <a:noFill/>
        </p:spPr>
        <p:txBody>
          <a:bodyPr wrap="none" rtlCol="0">
            <a:spAutoFit/>
          </a:bodyPr>
          <a:lstStyle/>
          <a:p>
            <a:r>
              <a:rPr lang="en-US" dirty="0"/>
              <a:t>The same event</a:t>
            </a:r>
          </a:p>
          <a:p>
            <a:r>
              <a:rPr lang="en-US" dirty="0"/>
              <a:t>(#304 x #304)</a:t>
            </a:r>
          </a:p>
          <a:p>
            <a:r>
              <a:rPr lang="en-US" dirty="0"/>
              <a:t>(not realistic)!</a:t>
            </a:r>
          </a:p>
        </p:txBody>
      </p:sp>
      <p:graphicFrame>
        <p:nvGraphicFramePr>
          <p:cNvPr id="17" name="Table 16">
            <a:extLst>
              <a:ext uri="{FF2B5EF4-FFF2-40B4-BE49-F238E27FC236}">
                <a16:creationId xmlns:a16="http://schemas.microsoft.com/office/drawing/2014/main" id="{E5A4F42E-9963-4F7A-9002-4F1EBC560F7B}"/>
              </a:ext>
            </a:extLst>
          </p:cNvPr>
          <p:cNvGraphicFramePr>
            <a:graphicFrameLocks noGrp="1"/>
          </p:cNvGraphicFramePr>
          <p:nvPr/>
        </p:nvGraphicFramePr>
        <p:xfrm>
          <a:off x="4167190" y="122696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1510613009"/>
                  </a:ext>
                </a:extLst>
              </a:tr>
            </a:tbl>
          </a:graphicData>
        </a:graphic>
      </p:graphicFrame>
      <p:graphicFrame>
        <p:nvGraphicFramePr>
          <p:cNvPr id="18" name="Table 17">
            <a:extLst>
              <a:ext uri="{FF2B5EF4-FFF2-40B4-BE49-F238E27FC236}">
                <a16:creationId xmlns:a16="http://schemas.microsoft.com/office/drawing/2014/main" id="{E4DD3050-7045-4DF3-B680-FB1EBB4B0EB3}"/>
              </a:ext>
            </a:extLst>
          </p:cNvPr>
          <p:cNvGraphicFramePr>
            <a:graphicFrameLocks noGrp="1"/>
          </p:cNvGraphicFramePr>
          <p:nvPr/>
        </p:nvGraphicFramePr>
        <p:xfrm>
          <a:off x="4167189" y="276628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.50</a:t>
                      </a:r>
                    </a:p>
                  </a:txBody>
                  <a:tcPr/>
                </a:tc>
                <a:tc>
                  <a:txBody>
                    <a:bodyPr/>
                    <a:lstStyle/>
                    <a:p>
                      <a:pPr algn="ctr"/>
                      <a:r>
                        <a:rPr lang="en-US" dirty="0"/>
                        <a:t>0</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0</a:t>
                      </a:r>
                    </a:p>
                  </a:txBody>
                  <a:tcPr/>
                </a:tc>
                <a:tc>
                  <a:txBody>
                    <a:bodyPr/>
                    <a:lstStyle/>
                    <a:p>
                      <a:pPr algn="ctr"/>
                      <a:r>
                        <a:rPr lang="en-US" dirty="0"/>
                        <a:t>.50</a:t>
                      </a:r>
                    </a:p>
                  </a:txBody>
                  <a:tcPr/>
                </a:tc>
                <a:extLst>
                  <a:ext uri="{0D108BD9-81ED-4DB2-BD59-A6C34878D82A}">
                    <a16:rowId xmlns:a16="http://schemas.microsoft.com/office/drawing/2014/main" val="1510613009"/>
                  </a:ext>
                </a:extLst>
              </a:tr>
            </a:tbl>
          </a:graphicData>
        </a:graphic>
      </p:graphicFrame>
      <p:sp>
        <p:nvSpPr>
          <p:cNvPr id="19" name="TextBox 18">
            <a:extLst>
              <a:ext uri="{FF2B5EF4-FFF2-40B4-BE49-F238E27FC236}">
                <a16:creationId xmlns:a16="http://schemas.microsoft.com/office/drawing/2014/main" id="{BCC719ED-0368-4F89-A366-B7F1D300011B}"/>
              </a:ext>
            </a:extLst>
          </p:cNvPr>
          <p:cNvSpPr txBox="1"/>
          <p:nvPr/>
        </p:nvSpPr>
        <p:spPr>
          <a:xfrm>
            <a:off x="6933101" y="1645127"/>
            <a:ext cx="1164806" cy="369332"/>
          </a:xfrm>
          <a:prstGeom prst="rect">
            <a:avLst/>
          </a:prstGeom>
          <a:noFill/>
        </p:spPr>
        <p:txBody>
          <a:bodyPr wrap="none" rtlCol="0">
            <a:spAutoFit/>
          </a:bodyPr>
          <a:lstStyle/>
          <a:p>
            <a:r>
              <a:rPr lang="en-US" dirty="0"/>
              <a:t>Two coins.</a:t>
            </a:r>
          </a:p>
        </p:txBody>
      </p:sp>
      <p:sp>
        <p:nvSpPr>
          <p:cNvPr id="21" name="TextBox 20">
            <a:extLst>
              <a:ext uri="{FF2B5EF4-FFF2-40B4-BE49-F238E27FC236}">
                <a16:creationId xmlns:a16="http://schemas.microsoft.com/office/drawing/2014/main" id="{40B06A1C-30E1-4C07-9CF3-E1E40FD4BF46}"/>
              </a:ext>
            </a:extLst>
          </p:cNvPr>
          <p:cNvSpPr txBox="1"/>
          <p:nvPr/>
        </p:nvSpPr>
        <p:spPr>
          <a:xfrm>
            <a:off x="4838064" y="848799"/>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22" name="TextBox 21">
            <a:extLst>
              <a:ext uri="{FF2B5EF4-FFF2-40B4-BE49-F238E27FC236}">
                <a16:creationId xmlns:a16="http://schemas.microsoft.com/office/drawing/2014/main" id="{FC14AB7A-A733-48C8-9812-D9A213E14A43}"/>
              </a:ext>
            </a:extLst>
          </p:cNvPr>
          <p:cNvSpPr txBox="1"/>
          <p:nvPr/>
        </p:nvSpPr>
        <p:spPr>
          <a:xfrm>
            <a:off x="2601262" y="1754292"/>
            <a:ext cx="1523174"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FF0000"/>
                </a:solidFill>
              </a:rPr>
              <a:t>Coin Flip #305</a:t>
            </a:r>
          </a:p>
        </p:txBody>
      </p:sp>
      <p:sp>
        <p:nvSpPr>
          <p:cNvPr id="23" name="TextBox 22">
            <a:extLst>
              <a:ext uri="{FF2B5EF4-FFF2-40B4-BE49-F238E27FC236}">
                <a16:creationId xmlns:a16="http://schemas.microsoft.com/office/drawing/2014/main" id="{28458C2F-DBFF-48F0-A68F-630AD122F69D}"/>
              </a:ext>
            </a:extLst>
          </p:cNvPr>
          <p:cNvSpPr txBox="1"/>
          <p:nvPr/>
        </p:nvSpPr>
        <p:spPr>
          <a:xfrm>
            <a:off x="2618040" y="3303057"/>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24" name="TextBox 23">
            <a:extLst>
              <a:ext uri="{FF2B5EF4-FFF2-40B4-BE49-F238E27FC236}">
                <a16:creationId xmlns:a16="http://schemas.microsoft.com/office/drawing/2014/main" id="{57403D6F-5778-4E4D-8A45-3905FB13218F}"/>
              </a:ext>
            </a:extLst>
          </p:cNvPr>
          <p:cNvSpPr txBox="1"/>
          <p:nvPr/>
        </p:nvSpPr>
        <p:spPr>
          <a:xfrm>
            <a:off x="4844181" y="2382726"/>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4" name="Footer Placeholder 3">
            <a:extLst>
              <a:ext uri="{FF2B5EF4-FFF2-40B4-BE49-F238E27FC236}">
                <a16:creationId xmlns:a16="http://schemas.microsoft.com/office/drawing/2014/main" id="{92A18F32-0F7F-489E-B4B3-FEE02397A21F}"/>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55A54A75-F59E-4938-8D1A-39C30FF6EE26}"/>
              </a:ext>
            </a:extLst>
          </p:cNvPr>
          <p:cNvSpPr>
            <a:spLocks noGrp="1"/>
          </p:cNvSpPr>
          <p:nvPr>
            <p:ph type="sldNum" sz="quarter" idx="12"/>
          </p:nvPr>
        </p:nvSpPr>
        <p:spPr/>
        <p:txBody>
          <a:bodyPr/>
          <a:lstStyle/>
          <a:p>
            <a:fld id="{1A10F235-9555-41B0-B8E9-2A55BD748559}" type="slidenum">
              <a:rPr lang="en-US" smtClean="0"/>
              <a:t>27</a:t>
            </a:fld>
            <a:endParaRPr lang="en-US"/>
          </a:p>
        </p:txBody>
      </p:sp>
      <p:sp>
        <p:nvSpPr>
          <p:cNvPr id="25" name="Rectangle 24">
            <a:extLst>
              <a:ext uri="{FF2B5EF4-FFF2-40B4-BE49-F238E27FC236}">
                <a16:creationId xmlns:a16="http://schemas.microsoft.com/office/drawing/2014/main" id="{7C89F42B-6D50-4717-BB34-3DAA72456C6E}"/>
              </a:ext>
            </a:extLst>
          </p:cNvPr>
          <p:cNvSpPr/>
          <p:nvPr/>
        </p:nvSpPr>
        <p:spPr>
          <a:xfrm>
            <a:off x="847725" y="761589"/>
            <a:ext cx="8305849" cy="315396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AB788D-34CF-41FB-B0F7-C4EEA4464E8C}"/>
              </a:ext>
            </a:extLst>
          </p:cNvPr>
          <p:cNvSpPr txBox="1"/>
          <p:nvPr/>
        </p:nvSpPr>
        <p:spPr>
          <a:xfrm>
            <a:off x="6933101" y="5009050"/>
            <a:ext cx="2037481" cy="646331"/>
          </a:xfrm>
          <a:prstGeom prst="rect">
            <a:avLst/>
          </a:prstGeom>
          <a:noFill/>
        </p:spPr>
        <p:txBody>
          <a:bodyPr wrap="none" rtlCol="0">
            <a:spAutoFit/>
          </a:bodyPr>
          <a:lstStyle/>
          <a:p>
            <a:r>
              <a:rPr lang="en-US" dirty="0"/>
              <a:t>The same dice roll</a:t>
            </a:r>
          </a:p>
          <a:p>
            <a:r>
              <a:rPr lang="en-US" dirty="0"/>
              <a:t>(again, unrealistic!).</a:t>
            </a:r>
          </a:p>
        </p:txBody>
      </p:sp>
      <p:graphicFrame>
        <p:nvGraphicFramePr>
          <p:cNvPr id="11" name="Table 10">
            <a:extLst>
              <a:ext uri="{FF2B5EF4-FFF2-40B4-BE49-F238E27FC236}">
                <a16:creationId xmlns:a16="http://schemas.microsoft.com/office/drawing/2014/main" id="{0AAB511F-30AB-4A44-98A2-67FB79A4E355}"/>
              </a:ext>
            </a:extLst>
          </p:cNvPr>
          <p:cNvGraphicFramePr>
            <a:graphicFrameLocks noGrp="1"/>
          </p:cNvGraphicFramePr>
          <p:nvPr/>
        </p:nvGraphicFramePr>
        <p:xfrm>
          <a:off x="665652" y="4036816"/>
          <a:ext cx="6095999" cy="2590800"/>
        </p:xfrm>
        <a:graphic>
          <a:graphicData uri="http://schemas.openxmlformats.org/drawingml/2006/table">
            <a:tbl>
              <a:tblPr firstRow="1" firstCol="1">
                <a:tableStyleId>{5C22544A-7EE6-4342-B048-85BDC9FD1C3A}</a:tableStyleId>
              </a:tblPr>
              <a:tblGrid>
                <a:gridCol w="870857">
                  <a:extLst>
                    <a:ext uri="{9D8B030D-6E8A-4147-A177-3AD203B41FA5}">
                      <a16:colId xmlns:a16="http://schemas.microsoft.com/office/drawing/2014/main" val="4077530708"/>
                    </a:ext>
                  </a:extLst>
                </a:gridCol>
                <a:gridCol w="870857">
                  <a:extLst>
                    <a:ext uri="{9D8B030D-6E8A-4147-A177-3AD203B41FA5}">
                      <a16:colId xmlns:a16="http://schemas.microsoft.com/office/drawing/2014/main" val="2701364748"/>
                    </a:ext>
                  </a:extLst>
                </a:gridCol>
                <a:gridCol w="870857">
                  <a:extLst>
                    <a:ext uri="{9D8B030D-6E8A-4147-A177-3AD203B41FA5}">
                      <a16:colId xmlns:a16="http://schemas.microsoft.com/office/drawing/2014/main" val="1083768718"/>
                    </a:ext>
                  </a:extLst>
                </a:gridCol>
                <a:gridCol w="870857">
                  <a:extLst>
                    <a:ext uri="{9D8B030D-6E8A-4147-A177-3AD203B41FA5}">
                      <a16:colId xmlns:a16="http://schemas.microsoft.com/office/drawing/2014/main" val="842249955"/>
                    </a:ext>
                  </a:extLst>
                </a:gridCol>
                <a:gridCol w="870857">
                  <a:extLst>
                    <a:ext uri="{9D8B030D-6E8A-4147-A177-3AD203B41FA5}">
                      <a16:colId xmlns:a16="http://schemas.microsoft.com/office/drawing/2014/main" val="2868430039"/>
                    </a:ext>
                  </a:extLst>
                </a:gridCol>
                <a:gridCol w="870857">
                  <a:extLst>
                    <a:ext uri="{9D8B030D-6E8A-4147-A177-3AD203B41FA5}">
                      <a16:colId xmlns:a16="http://schemas.microsoft.com/office/drawing/2014/main" val="2590809815"/>
                    </a:ext>
                  </a:extLst>
                </a:gridCol>
                <a:gridCol w="870857">
                  <a:extLst>
                    <a:ext uri="{9D8B030D-6E8A-4147-A177-3AD203B41FA5}">
                      <a16:colId xmlns:a16="http://schemas.microsoft.com/office/drawing/2014/main" val="2926756428"/>
                    </a:ext>
                  </a:extLst>
                </a:gridCol>
              </a:tblGrid>
              <a:tr h="241658">
                <a:tc>
                  <a:txBody>
                    <a:bodyPr/>
                    <a:lstStyle/>
                    <a:p>
                      <a:pPr algn="ctr"/>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437438066"/>
                  </a:ext>
                </a:extLst>
              </a:tr>
              <a:tr h="370840">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2179459"/>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625489640"/>
                  </a:ext>
                </a:extLst>
              </a:tr>
              <a:tr h="370840">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747376950"/>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45312702"/>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78578244"/>
                  </a:ext>
                </a:extLst>
              </a:tr>
              <a:tr h="370840">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2018267899"/>
                  </a:ext>
                </a:extLst>
              </a:tr>
            </a:tbl>
          </a:graphicData>
        </a:graphic>
      </p:graphicFrame>
      <p:sp>
        <p:nvSpPr>
          <p:cNvPr id="14" name="TextBox 13">
            <a:extLst>
              <a:ext uri="{FF2B5EF4-FFF2-40B4-BE49-F238E27FC236}">
                <a16:creationId xmlns:a16="http://schemas.microsoft.com/office/drawing/2014/main" id="{B7C6E354-3890-4871-A9F0-6DB0AD31E454}"/>
              </a:ext>
            </a:extLst>
          </p:cNvPr>
          <p:cNvSpPr txBox="1"/>
          <p:nvPr/>
        </p:nvSpPr>
        <p:spPr>
          <a:xfrm>
            <a:off x="2937311" y="3709137"/>
            <a:ext cx="1648978" cy="369332"/>
          </a:xfrm>
          <a:prstGeom prst="rect">
            <a:avLst/>
          </a:prstGeom>
          <a:solidFill>
            <a:schemeClr val="bg1">
              <a:lumMod val="95000"/>
            </a:schemeClr>
          </a:solidFill>
          <a:ln>
            <a:solidFill>
              <a:schemeClr val="tx1"/>
            </a:solidFill>
          </a:ln>
        </p:spPr>
        <p:txBody>
          <a:bodyPr wrap="none" rtlCol="0">
            <a:spAutoFit/>
          </a:bodyPr>
          <a:lstStyle/>
          <a:p>
            <a:r>
              <a:rPr lang="en-US" b="1" dirty="0">
                <a:solidFill>
                  <a:schemeClr val="accent6">
                    <a:lumMod val="75000"/>
                  </a:schemeClr>
                </a:solidFill>
              </a:rPr>
              <a:t>Dice Roll #4011</a:t>
            </a:r>
          </a:p>
        </p:txBody>
      </p:sp>
      <p:sp>
        <p:nvSpPr>
          <p:cNvPr id="15" name="TextBox 14">
            <a:extLst>
              <a:ext uri="{FF2B5EF4-FFF2-40B4-BE49-F238E27FC236}">
                <a16:creationId xmlns:a16="http://schemas.microsoft.com/office/drawing/2014/main" id="{501F1F25-0B7E-4378-AC68-82B3A62C7EC4}"/>
              </a:ext>
            </a:extLst>
          </p:cNvPr>
          <p:cNvSpPr txBox="1"/>
          <p:nvPr/>
        </p:nvSpPr>
        <p:spPr>
          <a:xfrm rot="16200000">
            <a:off x="-244562" y="5212873"/>
            <a:ext cx="1648978" cy="369332"/>
          </a:xfrm>
          <a:prstGeom prst="rect">
            <a:avLst/>
          </a:prstGeom>
          <a:solidFill>
            <a:schemeClr val="bg1">
              <a:lumMod val="95000"/>
            </a:schemeClr>
          </a:solidFill>
          <a:ln>
            <a:solidFill>
              <a:schemeClr val="tx1"/>
            </a:solidFill>
          </a:ln>
        </p:spPr>
        <p:txBody>
          <a:bodyPr wrap="none" rtlCol="0">
            <a:spAutoFit/>
          </a:bodyPr>
          <a:lstStyle/>
          <a:p>
            <a:r>
              <a:rPr lang="en-US" b="1" dirty="0">
                <a:solidFill>
                  <a:schemeClr val="accent6">
                    <a:lumMod val="75000"/>
                  </a:schemeClr>
                </a:solidFill>
              </a:rPr>
              <a:t>Dice Roll #4011</a:t>
            </a:r>
          </a:p>
        </p:txBody>
      </p:sp>
      <p:sp>
        <p:nvSpPr>
          <p:cNvPr id="27" name="Title 1">
            <a:extLst>
              <a:ext uri="{FF2B5EF4-FFF2-40B4-BE49-F238E27FC236}">
                <a16:creationId xmlns:a16="http://schemas.microsoft.com/office/drawing/2014/main" id="{449E8E0B-B420-4E96-B815-241BD88DE61B}"/>
              </a:ext>
            </a:extLst>
          </p:cNvPr>
          <p:cNvSpPr>
            <a:spLocks noGrp="1"/>
          </p:cNvSpPr>
          <p:nvPr>
            <p:ph type="title"/>
          </p:nvPr>
        </p:nvSpPr>
        <p:spPr>
          <a:xfrm>
            <a:off x="409575" y="136524"/>
            <a:ext cx="7886700" cy="626387"/>
          </a:xfrm>
        </p:spPr>
        <p:txBody>
          <a:bodyPr>
            <a:normAutofit fontScale="90000"/>
          </a:bodyPr>
          <a:lstStyle/>
          <a:p>
            <a:r>
              <a:rPr lang="en-US" sz="3600" dirty="0"/>
              <a:t>(6/8) -- Conditional Probability Taught Quickly</a:t>
            </a:r>
          </a:p>
        </p:txBody>
      </p:sp>
    </p:spTree>
    <p:extLst>
      <p:ext uri="{BB962C8B-B14F-4D97-AF65-F5344CB8AC3E}">
        <p14:creationId xmlns:p14="http://schemas.microsoft.com/office/powerpoint/2010/main" val="398098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8B9DA4B-6EBA-42E2-919A-E635F595106C}"/>
              </a:ext>
            </a:extLst>
          </p:cNvPr>
          <p:cNvSpPr txBox="1"/>
          <p:nvPr/>
        </p:nvSpPr>
        <p:spPr>
          <a:xfrm>
            <a:off x="6856901" y="2850910"/>
            <a:ext cx="1668342" cy="923330"/>
          </a:xfrm>
          <a:prstGeom prst="rect">
            <a:avLst/>
          </a:prstGeom>
          <a:noFill/>
        </p:spPr>
        <p:txBody>
          <a:bodyPr wrap="none" rtlCol="0">
            <a:spAutoFit/>
          </a:bodyPr>
          <a:lstStyle/>
          <a:p>
            <a:r>
              <a:rPr lang="en-US" dirty="0"/>
              <a:t>The same event</a:t>
            </a:r>
          </a:p>
          <a:p>
            <a:r>
              <a:rPr lang="en-US" dirty="0"/>
              <a:t>(#304 x #304)</a:t>
            </a:r>
          </a:p>
          <a:p>
            <a:r>
              <a:rPr lang="en-US" dirty="0"/>
              <a:t>(not realistic)!</a:t>
            </a:r>
          </a:p>
        </p:txBody>
      </p:sp>
      <p:graphicFrame>
        <p:nvGraphicFramePr>
          <p:cNvPr id="17" name="Table 16">
            <a:extLst>
              <a:ext uri="{FF2B5EF4-FFF2-40B4-BE49-F238E27FC236}">
                <a16:creationId xmlns:a16="http://schemas.microsoft.com/office/drawing/2014/main" id="{E5A4F42E-9963-4F7A-9002-4F1EBC560F7B}"/>
              </a:ext>
            </a:extLst>
          </p:cNvPr>
          <p:cNvGraphicFramePr>
            <a:graphicFrameLocks noGrp="1"/>
          </p:cNvGraphicFramePr>
          <p:nvPr/>
        </p:nvGraphicFramePr>
        <p:xfrm>
          <a:off x="4167190" y="122696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.25</a:t>
                      </a:r>
                    </a:p>
                  </a:txBody>
                  <a:tcPr/>
                </a:tc>
                <a:tc>
                  <a:txBody>
                    <a:bodyPr/>
                    <a:lstStyle/>
                    <a:p>
                      <a:pPr algn="ctr"/>
                      <a:r>
                        <a:rPr lang="en-US" dirty="0"/>
                        <a:t>.25</a:t>
                      </a:r>
                    </a:p>
                  </a:txBody>
                  <a:tcPr/>
                </a:tc>
                <a:extLst>
                  <a:ext uri="{0D108BD9-81ED-4DB2-BD59-A6C34878D82A}">
                    <a16:rowId xmlns:a16="http://schemas.microsoft.com/office/drawing/2014/main" val="1510613009"/>
                  </a:ext>
                </a:extLst>
              </a:tr>
            </a:tbl>
          </a:graphicData>
        </a:graphic>
      </p:graphicFrame>
      <p:graphicFrame>
        <p:nvGraphicFramePr>
          <p:cNvPr id="18" name="Table 17">
            <a:extLst>
              <a:ext uri="{FF2B5EF4-FFF2-40B4-BE49-F238E27FC236}">
                <a16:creationId xmlns:a16="http://schemas.microsoft.com/office/drawing/2014/main" id="{E4DD3050-7045-4DF3-B680-FB1EBB4B0EB3}"/>
              </a:ext>
            </a:extLst>
          </p:cNvPr>
          <p:cNvGraphicFramePr>
            <a:graphicFrameLocks noGrp="1"/>
          </p:cNvGraphicFramePr>
          <p:nvPr/>
        </p:nvGraphicFramePr>
        <p:xfrm>
          <a:off x="4167189" y="2766285"/>
          <a:ext cx="2162175" cy="1112520"/>
        </p:xfrm>
        <a:graphic>
          <a:graphicData uri="http://schemas.openxmlformats.org/drawingml/2006/table">
            <a:tbl>
              <a:tblPr firstRow="1" firstCol="1">
                <a:tableStyleId>{5C22544A-7EE6-4342-B048-85BDC9FD1C3A}</a:tableStyleId>
              </a:tblPr>
              <a:tblGrid>
                <a:gridCol w="720725">
                  <a:extLst>
                    <a:ext uri="{9D8B030D-6E8A-4147-A177-3AD203B41FA5}">
                      <a16:colId xmlns:a16="http://schemas.microsoft.com/office/drawing/2014/main" val="2435459435"/>
                    </a:ext>
                  </a:extLst>
                </a:gridCol>
                <a:gridCol w="720725">
                  <a:extLst>
                    <a:ext uri="{9D8B030D-6E8A-4147-A177-3AD203B41FA5}">
                      <a16:colId xmlns:a16="http://schemas.microsoft.com/office/drawing/2014/main" val="3058956180"/>
                    </a:ext>
                  </a:extLst>
                </a:gridCol>
                <a:gridCol w="720725">
                  <a:extLst>
                    <a:ext uri="{9D8B030D-6E8A-4147-A177-3AD203B41FA5}">
                      <a16:colId xmlns:a16="http://schemas.microsoft.com/office/drawing/2014/main" val="821944575"/>
                    </a:ext>
                  </a:extLst>
                </a:gridCol>
              </a:tblGrid>
              <a:tr h="370840">
                <a:tc>
                  <a:txBody>
                    <a:bodyPr/>
                    <a:lstStyle/>
                    <a:p>
                      <a:pPr algn="ctr"/>
                      <a:endParaRPr lang="en-US" dirty="0"/>
                    </a:p>
                  </a:txBody>
                  <a:tcPr/>
                </a:tc>
                <a:tc>
                  <a:txBody>
                    <a:bodyPr/>
                    <a:lstStyle/>
                    <a:p>
                      <a:pPr algn="ctr"/>
                      <a:r>
                        <a:rPr lang="en-US" dirty="0"/>
                        <a:t>H</a:t>
                      </a:r>
                    </a:p>
                  </a:txBody>
                  <a:tcPr/>
                </a:tc>
                <a:tc>
                  <a:txBody>
                    <a:bodyPr/>
                    <a:lstStyle/>
                    <a:p>
                      <a:pPr algn="ctr"/>
                      <a:r>
                        <a:rPr lang="en-US" dirty="0"/>
                        <a:t>T</a:t>
                      </a:r>
                    </a:p>
                  </a:txBody>
                  <a:tcPr/>
                </a:tc>
                <a:extLst>
                  <a:ext uri="{0D108BD9-81ED-4DB2-BD59-A6C34878D82A}">
                    <a16:rowId xmlns:a16="http://schemas.microsoft.com/office/drawing/2014/main" val="185832142"/>
                  </a:ext>
                </a:extLst>
              </a:tr>
              <a:tr h="370840">
                <a:tc>
                  <a:txBody>
                    <a:bodyPr/>
                    <a:lstStyle/>
                    <a:p>
                      <a:pPr algn="ctr"/>
                      <a:r>
                        <a:rPr lang="en-US" dirty="0"/>
                        <a:t>H</a:t>
                      </a:r>
                    </a:p>
                  </a:txBody>
                  <a:tcPr/>
                </a:tc>
                <a:tc>
                  <a:txBody>
                    <a:bodyPr/>
                    <a:lstStyle/>
                    <a:p>
                      <a:pPr algn="ctr"/>
                      <a:r>
                        <a:rPr lang="en-US" dirty="0"/>
                        <a:t>.50</a:t>
                      </a:r>
                    </a:p>
                  </a:txBody>
                  <a:tcPr/>
                </a:tc>
                <a:tc>
                  <a:txBody>
                    <a:bodyPr/>
                    <a:lstStyle/>
                    <a:p>
                      <a:pPr algn="ctr"/>
                      <a:r>
                        <a:rPr lang="en-US" dirty="0"/>
                        <a:t>0</a:t>
                      </a:r>
                    </a:p>
                  </a:txBody>
                  <a:tcPr/>
                </a:tc>
                <a:extLst>
                  <a:ext uri="{0D108BD9-81ED-4DB2-BD59-A6C34878D82A}">
                    <a16:rowId xmlns:a16="http://schemas.microsoft.com/office/drawing/2014/main" val="3687583649"/>
                  </a:ext>
                </a:extLst>
              </a:tr>
              <a:tr h="370840">
                <a:tc>
                  <a:txBody>
                    <a:bodyPr/>
                    <a:lstStyle/>
                    <a:p>
                      <a:pPr algn="ctr"/>
                      <a:r>
                        <a:rPr lang="en-US" dirty="0"/>
                        <a:t>T</a:t>
                      </a:r>
                    </a:p>
                  </a:txBody>
                  <a:tcPr/>
                </a:tc>
                <a:tc>
                  <a:txBody>
                    <a:bodyPr/>
                    <a:lstStyle/>
                    <a:p>
                      <a:pPr algn="ctr"/>
                      <a:r>
                        <a:rPr lang="en-US" dirty="0"/>
                        <a:t>0</a:t>
                      </a:r>
                    </a:p>
                  </a:txBody>
                  <a:tcPr/>
                </a:tc>
                <a:tc>
                  <a:txBody>
                    <a:bodyPr/>
                    <a:lstStyle/>
                    <a:p>
                      <a:pPr algn="ctr"/>
                      <a:r>
                        <a:rPr lang="en-US" dirty="0"/>
                        <a:t>.50</a:t>
                      </a:r>
                    </a:p>
                  </a:txBody>
                  <a:tcPr/>
                </a:tc>
                <a:extLst>
                  <a:ext uri="{0D108BD9-81ED-4DB2-BD59-A6C34878D82A}">
                    <a16:rowId xmlns:a16="http://schemas.microsoft.com/office/drawing/2014/main" val="1510613009"/>
                  </a:ext>
                </a:extLst>
              </a:tr>
            </a:tbl>
          </a:graphicData>
        </a:graphic>
      </p:graphicFrame>
      <p:sp>
        <p:nvSpPr>
          <p:cNvPr id="19" name="TextBox 18">
            <a:extLst>
              <a:ext uri="{FF2B5EF4-FFF2-40B4-BE49-F238E27FC236}">
                <a16:creationId xmlns:a16="http://schemas.microsoft.com/office/drawing/2014/main" id="{BCC719ED-0368-4F89-A366-B7F1D300011B}"/>
              </a:ext>
            </a:extLst>
          </p:cNvPr>
          <p:cNvSpPr txBox="1"/>
          <p:nvPr/>
        </p:nvSpPr>
        <p:spPr>
          <a:xfrm>
            <a:off x="6933101" y="1645127"/>
            <a:ext cx="1164806" cy="369332"/>
          </a:xfrm>
          <a:prstGeom prst="rect">
            <a:avLst/>
          </a:prstGeom>
          <a:noFill/>
        </p:spPr>
        <p:txBody>
          <a:bodyPr wrap="none" rtlCol="0">
            <a:spAutoFit/>
          </a:bodyPr>
          <a:lstStyle/>
          <a:p>
            <a:r>
              <a:rPr lang="en-US" dirty="0"/>
              <a:t>Two coins.</a:t>
            </a:r>
          </a:p>
        </p:txBody>
      </p:sp>
      <p:sp>
        <p:nvSpPr>
          <p:cNvPr id="21" name="TextBox 20">
            <a:extLst>
              <a:ext uri="{FF2B5EF4-FFF2-40B4-BE49-F238E27FC236}">
                <a16:creationId xmlns:a16="http://schemas.microsoft.com/office/drawing/2014/main" id="{40B06A1C-30E1-4C07-9CF3-E1E40FD4BF46}"/>
              </a:ext>
            </a:extLst>
          </p:cNvPr>
          <p:cNvSpPr txBox="1"/>
          <p:nvPr/>
        </p:nvSpPr>
        <p:spPr>
          <a:xfrm>
            <a:off x="4838064" y="848799"/>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22" name="TextBox 21">
            <a:extLst>
              <a:ext uri="{FF2B5EF4-FFF2-40B4-BE49-F238E27FC236}">
                <a16:creationId xmlns:a16="http://schemas.microsoft.com/office/drawing/2014/main" id="{FC14AB7A-A733-48C8-9812-D9A213E14A43}"/>
              </a:ext>
            </a:extLst>
          </p:cNvPr>
          <p:cNvSpPr txBox="1"/>
          <p:nvPr/>
        </p:nvSpPr>
        <p:spPr>
          <a:xfrm>
            <a:off x="2601262" y="1754292"/>
            <a:ext cx="1523174"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FF0000"/>
                </a:solidFill>
              </a:rPr>
              <a:t>Coin Flip #305</a:t>
            </a:r>
          </a:p>
        </p:txBody>
      </p:sp>
      <p:sp>
        <p:nvSpPr>
          <p:cNvPr id="23" name="TextBox 22">
            <a:extLst>
              <a:ext uri="{FF2B5EF4-FFF2-40B4-BE49-F238E27FC236}">
                <a16:creationId xmlns:a16="http://schemas.microsoft.com/office/drawing/2014/main" id="{28458C2F-DBFF-48F0-A68F-630AD122F69D}"/>
              </a:ext>
            </a:extLst>
          </p:cNvPr>
          <p:cNvSpPr txBox="1"/>
          <p:nvPr/>
        </p:nvSpPr>
        <p:spPr>
          <a:xfrm>
            <a:off x="2618040" y="3303057"/>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24" name="TextBox 23">
            <a:extLst>
              <a:ext uri="{FF2B5EF4-FFF2-40B4-BE49-F238E27FC236}">
                <a16:creationId xmlns:a16="http://schemas.microsoft.com/office/drawing/2014/main" id="{57403D6F-5778-4E4D-8A45-3905FB13218F}"/>
              </a:ext>
            </a:extLst>
          </p:cNvPr>
          <p:cNvSpPr txBox="1"/>
          <p:nvPr/>
        </p:nvSpPr>
        <p:spPr>
          <a:xfrm>
            <a:off x="4844181" y="2382726"/>
            <a:ext cx="1510350" cy="369332"/>
          </a:xfrm>
          <a:prstGeom prst="rect">
            <a:avLst/>
          </a:prstGeom>
          <a:solidFill>
            <a:schemeClr val="bg1">
              <a:lumMod val="95000"/>
            </a:schemeClr>
          </a:solidFill>
          <a:ln>
            <a:solidFill>
              <a:schemeClr val="tx1"/>
            </a:solidFill>
          </a:ln>
        </p:spPr>
        <p:txBody>
          <a:bodyPr wrap="none" rtlCol="0">
            <a:spAutoFit/>
          </a:bodyPr>
          <a:lstStyle/>
          <a:p>
            <a:r>
              <a:rPr lang="en-US" b="1" dirty="0">
                <a:solidFill>
                  <a:srgbClr val="00B0F0"/>
                </a:solidFill>
              </a:rPr>
              <a:t>Coin Flip #304</a:t>
            </a:r>
          </a:p>
        </p:txBody>
      </p:sp>
      <p:sp>
        <p:nvSpPr>
          <p:cNvPr id="4" name="Footer Placeholder 3">
            <a:extLst>
              <a:ext uri="{FF2B5EF4-FFF2-40B4-BE49-F238E27FC236}">
                <a16:creationId xmlns:a16="http://schemas.microsoft.com/office/drawing/2014/main" id="{92A18F32-0F7F-489E-B4B3-FEE02397A21F}"/>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55A54A75-F59E-4938-8D1A-39C30FF6EE26}"/>
              </a:ext>
            </a:extLst>
          </p:cNvPr>
          <p:cNvSpPr>
            <a:spLocks noGrp="1"/>
          </p:cNvSpPr>
          <p:nvPr>
            <p:ph type="sldNum" sz="quarter" idx="12"/>
          </p:nvPr>
        </p:nvSpPr>
        <p:spPr/>
        <p:txBody>
          <a:bodyPr/>
          <a:lstStyle/>
          <a:p>
            <a:fld id="{1A10F235-9555-41B0-B8E9-2A55BD748559}" type="slidenum">
              <a:rPr lang="en-US" smtClean="0"/>
              <a:t>28</a:t>
            </a:fld>
            <a:endParaRPr lang="en-US"/>
          </a:p>
        </p:txBody>
      </p:sp>
      <p:sp>
        <p:nvSpPr>
          <p:cNvPr id="25" name="Rectangle 24">
            <a:extLst>
              <a:ext uri="{FF2B5EF4-FFF2-40B4-BE49-F238E27FC236}">
                <a16:creationId xmlns:a16="http://schemas.microsoft.com/office/drawing/2014/main" id="{7C89F42B-6D50-4717-BB34-3DAA72456C6E}"/>
              </a:ext>
            </a:extLst>
          </p:cNvPr>
          <p:cNvSpPr/>
          <p:nvPr/>
        </p:nvSpPr>
        <p:spPr>
          <a:xfrm>
            <a:off x="847725" y="761589"/>
            <a:ext cx="8305849" cy="315396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AB788D-34CF-41FB-B0F7-C4EEA4464E8C}"/>
              </a:ext>
            </a:extLst>
          </p:cNvPr>
          <p:cNvSpPr txBox="1"/>
          <p:nvPr/>
        </p:nvSpPr>
        <p:spPr>
          <a:xfrm>
            <a:off x="6933101" y="5009050"/>
            <a:ext cx="2037481" cy="646331"/>
          </a:xfrm>
          <a:prstGeom prst="rect">
            <a:avLst/>
          </a:prstGeom>
          <a:noFill/>
        </p:spPr>
        <p:txBody>
          <a:bodyPr wrap="none" rtlCol="0">
            <a:spAutoFit/>
          </a:bodyPr>
          <a:lstStyle/>
          <a:p>
            <a:r>
              <a:rPr lang="en-US" dirty="0"/>
              <a:t>The same dice roll</a:t>
            </a:r>
          </a:p>
          <a:p>
            <a:r>
              <a:rPr lang="en-US" dirty="0"/>
              <a:t>(again, unrealistic!).</a:t>
            </a:r>
          </a:p>
        </p:txBody>
      </p:sp>
      <p:graphicFrame>
        <p:nvGraphicFramePr>
          <p:cNvPr id="11" name="Table 10">
            <a:extLst>
              <a:ext uri="{FF2B5EF4-FFF2-40B4-BE49-F238E27FC236}">
                <a16:creationId xmlns:a16="http://schemas.microsoft.com/office/drawing/2014/main" id="{0AAB511F-30AB-4A44-98A2-67FB79A4E355}"/>
              </a:ext>
            </a:extLst>
          </p:cNvPr>
          <p:cNvGraphicFramePr>
            <a:graphicFrameLocks noGrp="1"/>
          </p:cNvGraphicFramePr>
          <p:nvPr>
            <p:extLst>
              <p:ext uri="{D42A27DB-BD31-4B8C-83A1-F6EECF244321}">
                <p14:modId xmlns:p14="http://schemas.microsoft.com/office/powerpoint/2010/main" val="1555263082"/>
              </p:ext>
            </p:extLst>
          </p:nvPr>
        </p:nvGraphicFramePr>
        <p:xfrm>
          <a:off x="665652" y="4036816"/>
          <a:ext cx="6095999" cy="2590800"/>
        </p:xfrm>
        <a:graphic>
          <a:graphicData uri="http://schemas.openxmlformats.org/drawingml/2006/table">
            <a:tbl>
              <a:tblPr firstRow="1" firstCol="1">
                <a:tableStyleId>{5C22544A-7EE6-4342-B048-85BDC9FD1C3A}</a:tableStyleId>
              </a:tblPr>
              <a:tblGrid>
                <a:gridCol w="870857">
                  <a:extLst>
                    <a:ext uri="{9D8B030D-6E8A-4147-A177-3AD203B41FA5}">
                      <a16:colId xmlns:a16="http://schemas.microsoft.com/office/drawing/2014/main" val="4077530708"/>
                    </a:ext>
                  </a:extLst>
                </a:gridCol>
                <a:gridCol w="870857">
                  <a:extLst>
                    <a:ext uri="{9D8B030D-6E8A-4147-A177-3AD203B41FA5}">
                      <a16:colId xmlns:a16="http://schemas.microsoft.com/office/drawing/2014/main" val="2701364748"/>
                    </a:ext>
                  </a:extLst>
                </a:gridCol>
                <a:gridCol w="870857">
                  <a:extLst>
                    <a:ext uri="{9D8B030D-6E8A-4147-A177-3AD203B41FA5}">
                      <a16:colId xmlns:a16="http://schemas.microsoft.com/office/drawing/2014/main" val="1083768718"/>
                    </a:ext>
                  </a:extLst>
                </a:gridCol>
                <a:gridCol w="870857">
                  <a:extLst>
                    <a:ext uri="{9D8B030D-6E8A-4147-A177-3AD203B41FA5}">
                      <a16:colId xmlns:a16="http://schemas.microsoft.com/office/drawing/2014/main" val="842249955"/>
                    </a:ext>
                  </a:extLst>
                </a:gridCol>
                <a:gridCol w="870857">
                  <a:extLst>
                    <a:ext uri="{9D8B030D-6E8A-4147-A177-3AD203B41FA5}">
                      <a16:colId xmlns:a16="http://schemas.microsoft.com/office/drawing/2014/main" val="2868430039"/>
                    </a:ext>
                  </a:extLst>
                </a:gridCol>
                <a:gridCol w="870857">
                  <a:extLst>
                    <a:ext uri="{9D8B030D-6E8A-4147-A177-3AD203B41FA5}">
                      <a16:colId xmlns:a16="http://schemas.microsoft.com/office/drawing/2014/main" val="2590809815"/>
                    </a:ext>
                  </a:extLst>
                </a:gridCol>
                <a:gridCol w="870857">
                  <a:extLst>
                    <a:ext uri="{9D8B030D-6E8A-4147-A177-3AD203B41FA5}">
                      <a16:colId xmlns:a16="http://schemas.microsoft.com/office/drawing/2014/main" val="2926756428"/>
                    </a:ext>
                  </a:extLst>
                </a:gridCol>
              </a:tblGrid>
              <a:tr h="241658">
                <a:tc>
                  <a:txBody>
                    <a:bodyPr/>
                    <a:lstStyle/>
                    <a:p>
                      <a:pPr algn="ctr"/>
                      <a:endParaRPr lang="en-US" dirty="0"/>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437438066"/>
                  </a:ext>
                </a:extLst>
              </a:tr>
              <a:tr h="370840">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extLst>
                  <a:ext uri="{0D108BD9-81ED-4DB2-BD59-A6C34878D82A}">
                    <a16:rowId xmlns:a16="http://schemas.microsoft.com/office/drawing/2014/main" val="42179459"/>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extLst>
                  <a:ext uri="{0D108BD9-81ED-4DB2-BD59-A6C34878D82A}">
                    <a16:rowId xmlns:a16="http://schemas.microsoft.com/office/drawing/2014/main" val="625489640"/>
                  </a:ext>
                </a:extLst>
              </a:tr>
              <a:tr h="370840">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extLst>
                  <a:ext uri="{0D108BD9-81ED-4DB2-BD59-A6C34878D82A}">
                    <a16:rowId xmlns:a16="http://schemas.microsoft.com/office/drawing/2014/main" val="2747376950"/>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extLst>
                  <a:ext uri="{0D108BD9-81ED-4DB2-BD59-A6C34878D82A}">
                    <a16:rowId xmlns:a16="http://schemas.microsoft.com/office/drawing/2014/main" val="4045312702"/>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extLst>
                  <a:ext uri="{0D108BD9-81ED-4DB2-BD59-A6C34878D82A}">
                    <a16:rowId xmlns:a16="http://schemas.microsoft.com/office/drawing/2014/main" val="4078578244"/>
                  </a:ext>
                </a:extLst>
              </a:tr>
              <a:tr h="370840">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(1/6)</a:t>
                      </a:r>
                    </a:p>
                  </a:txBody>
                  <a:tcPr/>
                </a:tc>
                <a:extLst>
                  <a:ext uri="{0D108BD9-81ED-4DB2-BD59-A6C34878D82A}">
                    <a16:rowId xmlns:a16="http://schemas.microsoft.com/office/drawing/2014/main" val="2018267899"/>
                  </a:ext>
                </a:extLst>
              </a:tr>
            </a:tbl>
          </a:graphicData>
        </a:graphic>
      </p:graphicFrame>
      <p:sp>
        <p:nvSpPr>
          <p:cNvPr id="14" name="TextBox 13">
            <a:extLst>
              <a:ext uri="{FF2B5EF4-FFF2-40B4-BE49-F238E27FC236}">
                <a16:creationId xmlns:a16="http://schemas.microsoft.com/office/drawing/2014/main" id="{B7C6E354-3890-4871-A9F0-6DB0AD31E454}"/>
              </a:ext>
            </a:extLst>
          </p:cNvPr>
          <p:cNvSpPr txBox="1"/>
          <p:nvPr/>
        </p:nvSpPr>
        <p:spPr>
          <a:xfrm>
            <a:off x="2937311" y="3709137"/>
            <a:ext cx="1648978" cy="369332"/>
          </a:xfrm>
          <a:prstGeom prst="rect">
            <a:avLst/>
          </a:prstGeom>
          <a:solidFill>
            <a:schemeClr val="bg1">
              <a:lumMod val="95000"/>
            </a:schemeClr>
          </a:solidFill>
          <a:ln>
            <a:solidFill>
              <a:schemeClr val="tx1"/>
            </a:solidFill>
          </a:ln>
        </p:spPr>
        <p:txBody>
          <a:bodyPr wrap="none" rtlCol="0">
            <a:spAutoFit/>
          </a:bodyPr>
          <a:lstStyle/>
          <a:p>
            <a:r>
              <a:rPr lang="en-US" b="1" dirty="0">
                <a:solidFill>
                  <a:schemeClr val="accent6">
                    <a:lumMod val="75000"/>
                  </a:schemeClr>
                </a:solidFill>
              </a:rPr>
              <a:t>Dice Roll #4011</a:t>
            </a:r>
          </a:p>
        </p:txBody>
      </p:sp>
      <p:sp>
        <p:nvSpPr>
          <p:cNvPr id="15" name="TextBox 14">
            <a:extLst>
              <a:ext uri="{FF2B5EF4-FFF2-40B4-BE49-F238E27FC236}">
                <a16:creationId xmlns:a16="http://schemas.microsoft.com/office/drawing/2014/main" id="{501F1F25-0B7E-4378-AC68-82B3A62C7EC4}"/>
              </a:ext>
            </a:extLst>
          </p:cNvPr>
          <p:cNvSpPr txBox="1"/>
          <p:nvPr/>
        </p:nvSpPr>
        <p:spPr>
          <a:xfrm rot="16200000">
            <a:off x="-244562" y="5212873"/>
            <a:ext cx="1648978" cy="369332"/>
          </a:xfrm>
          <a:prstGeom prst="rect">
            <a:avLst/>
          </a:prstGeom>
          <a:solidFill>
            <a:schemeClr val="bg1">
              <a:lumMod val="95000"/>
            </a:schemeClr>
          </a:solidFill>
          <a:ln>
            <a:solidFill>
              <a:schemeClr val="tx1"/>
            </a:solidFill>
          </a:ln>
        </p:spPr>
        <p:txBody>
          <a:bodyPr wrap="none" rtlCol="0">
            <a:spAutoFit/>
          </a:bodyPr>
          <a:lstStyle/>
          <a:p>
            <a:r>
              <a:rPr lang="en-US" b="1" dirty="0">
                <a:solidFill>
                  <a:schemeClr val="accent6">
                    <a:lumMod val="75000"/>
                  </a:schemeClr>
                </a:solidFill>
              </a:rPr>
              <a:t>Dice Roll #4011</a:t>
            </a:r>
          </a:p>
        </p:txBody>
      </p:sp>
      <p:sp>
        <p:nvSpPr>
          <p:cNvPr id="27" name="Title 1">
            <a:extLst>
              <a:ext uri="{FF2B5EF4-FFF2-40B4-BE49-F238E27FC236}">
                <a16:creationId xmlns:a16="http://schemas.microsoft.com/office/drawing/2014/main" id="{449E8E0B-B420-4E96-B815-241BD88DE61B}"/>
              </a:ext>
            </a:extLst>
          </p:cNvPr>
          <p:cNvSpPr>
            <a:spLocks noGrp="1"/>
          </p:cNvSpPr>
          <p:nvPr>
            <p:ph type="title"/>
          </p:nvPr>
        </p:nvSpPr>
        <p:spPr>
          <a:xfrm>
            <a:off x="409575" y="136524"/>
            <a:ext cx="7886700" cy="626387"/>
          </a:xfrm>
        </p:spPr>
        <p:txBody>
          <a:bodyPr>
            <a:normAutofit fontScale="90000"/>
          </a:bodyPr>
          <a:lstStyle/>
          <a:p>
            <a:r>
              <a:rPr lang="en-US" sz="3600" dirty="0"/>
              <a:t>(7/9) -- Conditional Probability Taught Quickly</a:t>
            </a:r>
          </a:p>
        </p:txBody>
      </p:sp>
    </p:spTree>
    <p:extLst>
      <p:ext uri="{BB962C8B-B14F-4D97-AF65-F5344CB8AC3E}">
        <p14:creationId xmlns:p14="http://schemas.microsoft.com/office/powerpoint/2010/main" val="111476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2239-F7A7-4D50-A28B-795963FE0A7F}"/>
              </a:ext>
            </a:extLst>
          </p:cNvPr>
          <p:cNvSpPr>
            <a:spLocks noGrp="1"/>
          </p:cNvSpPr>
          <p:nvPr>
            <p:ph type="title"/>
          </p:nvPr>
        </p:nvSpPr>
        <p:spPr>
          <a:xfrm>
            <a:off x="409575" y="136525"/>
            <a:ext cx="7886700" cy="1044576"/>
          </a:xfrm>
        </p:spPr>
        <p:txBody>
          <a:bodyPr/>
          <a:lstStyle/>
          <a:p>
            <a:r>
              <a:rPr lang="en-US" dirty="0"/>
              <a:t>(8/9) “Clumping” = Related</a:t>
            </a:r>
          </a:p>
        </p:txBody>
      </p:sp>
      <p:sp>
        <p:nvSpPr>
          <p:cNvPr id="4" name="Footer Placeholder 3">
            <a:extLst>
              <a:ext uri="{FF2B5EF4-FFF2-40B4-BE49-F238E27FC236}">
                <a16:creationId xmlns:a16="http://schemas.microsoft.com/office/drawing/2014/main" id="{92A18F32-0F7F-489E-B4B3-FEE02397A21F}"/>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55A54A75-F59E-4938-8D1A-39C30FF6EE26}"/>
              </a:ext>
            </a:extLst>
          </p:cNvPr>
          <p:cNvSpPr>
            <a:spLocks noGrp="1"/>
          </p:cNvSpPr>
          <p:nvPr>
            <p:ph type="sldNum" sz="quarter" idx="12"/>
          </p:nvPr>
        </p:nvSpPr>
        <p:spPr/>
        <p:txBody>
          <a:bodyPr/>
          <a:lstStyle/>
          <a:p>
            <a:fld id="{1A10F235-9555-41B0-B8E9-2A55BD748559}" type="slidenum">
              <a:rPr lang="en-US" smtClean="0"/>
              <a:t>29</a:t>
            </a:fld>
            <a:endParaRPr lang="en-US"/>
          </a:p>
        </p:txBody>
      </p:sp>
      <p:graphicFrame>
        <p:nvGraphicFramePr>
          <p:cNvPr id="22" name="Table 21">
            <a:extLst>
              <a:ext uri="{FF2B5EF4-FFF2-40B4-BE49-F238E27FC236}">
                <a16:creationId xmlns:a16="http://schemas.microsoft.com/office/drawing/2014/main" id="{F5B53508-9660-4F63-84E9-89E985518E67}"/>
              </a:ext>
            </a:extLst>
          </p:cNvPr>
          <p:cNvGraphicFramePr>
            <a:graphicFrameLocks noGrp="1"/>
          </p:cNvGraphicFramePr>
          <p:nvPr>
            <p:extLst>
              <p:ext uri="{D42A27DB-BD31-4B8C-83A1-F6EECF244321}">
                <p14:modId xmlns:p14="http://schemas.microsoft.com/office/powerpoint/2010/main" val="1735380229"/>
              </p:ext>
            </p:extLst>
          </p:nvPr>
        </p:nvGraphicFramePr>
        <p:xfrm>
          <a:off x="3479694" y="2122084"/>
          <a:ext cx="2627574" cy="1554480"/>
        </p:xfrm>
        <a:graphic>
          <a:graphicData uri="http://schemas.openxmlformats.org/drawingml/2006/table">
            <a:tbl>
              <a:tblPr firstRow="1" firstCol="1">
                <a:tableStyleId>{5C22544A-7EE6-4342-B048-85BDC9FD1C3A}</a:tableStyleId>
              </a:tblPr>
              <a:tblGrid>
                <a:gridCol w="875858">
                  <a:extLst>
                    <a:ext uri="{9D8B030D-6E8A-4147-A177-3AD203B41FA5}">
                      <a16:colId xmlns:a16="http://schemas.microsoft.com/office/drawing/2014/main" val="2435459435"/>
                    </a:ext>
                  </a:extLst>
                </a:gridCol>
                <a:gridCol w="875858">
                  <a:extLst>
                    <a:ext uri="{9D8B030D-6E8A-4147-A177-3AD203B41FA5}">
                      <a16:colId xmlns:a16="http://schemas.microsoft.com/office/drawing/2014/main" val="3058956180"/>
                    </a:ext>
                  </a:extLst>
                </a:gridCol>
                <a:gridCol w="875858">
                  <a:extLst>
                    <a:ext uri="{9D8B030D-6E8A-4147-A177-3AD203B41FA5}">
                      <a16:colId xmlns:a16="http://schemas.microsoft.com/office/drawing/2014/main" val="821944575"/>
                    </a:ext>
                  </a:extLst>
                </a:gridCol>
              </a:tblGrid>
              <a:tr h="370840">
                <a:tc>
                  <a:txBody>
                    <a:bodyPr/>
                    <a:lstStyle/>
                    <a:p>
                      <a:pPr algn="ctr"/>
                      <a:endParaRPr lang="en-US" sz="2800" dirty="0"/>
                    </a:p>
                  </a:txBody>
                  <a:tcPr/>
                </a:tc>
                <a:tc>
                  <a:txBody>
                    <a:bodyPr/>
                    <a:lstStyle/>
                    <a:p>
                      <a:pPr algn="ctr"/>
                      <a:r>
                        <a:rPr lang="en-US" sz="2800" dirty="0"/>
                        <a:t>H</a:t>
                      </a:r>
                    </a:p>
                  </a:txBody>
                  <a:tcPr/>
                </a:tc>
                <a:tc>
                  <a:txBody>
                    <a:bodyPr/>
                    <a:lstStyle/>
                    <a:p>
                      <a:pPr algn="ctr"/>
                      <a:r>
                        <a:rPr lang="en-US" sz="2800" dirty="0"/>
                        <a:t>T</a:t>
                      </a:r>
                    </a:p>
                  </a:txBody>
                  <a:tcPr/>
                </a:tc>
                <a:extLst>
                  <a:ext uri="{0D108BD9-81ED-4DB2-BD59-A6C34878D82A}">
                    <a16:rowId xmlns:a16="http://schemas.microsoft.com/office/drawing/2014/main" val="185832142"/>
                  </a:ext>
                </a:extLst>
              </a:tr>
              <a:tr h="370840">
                <a:tc>
                  <a:txBody>
                    <a:bodyPr/>
                    <a:lstStyle/>
                    <a:p>
                      <a:pPr algn="ctr"/>
                      <a:r>
                        <a:rPr lang="en-US" sz="2800" dirty="0"/>
                        <a:t>H</a:t>
                      </a:r>
                    </a:p>
                  </a:txBody>
                  <a:tcPr/>
                </a:tc>
                <a:tc>
                  <a:txBody>
                    <a:bodyPr/>
                    <a:lstStyle/>
                    <a:p>
                      <a:pPr algn="ctr"/>
                      <a:r>
                        <a:rPr lang="en-US" sz="2800" dirty="0"/>
                        <a:t>.50</a:t>
                      </a:r>
                    </a:p>
                  </a:txBody>
                  <a:tcPr/>
                </a:tc>
                <a:tc>
                  <a:txBody>
                    <a:bodyPr/>
                    <a:lstStyle/>
                    <a:p>
                      <a:pPr algn="ctr"/>
                      <a:r>
                        <a:rPr lang="en-US" sz="2800" dirty="0"/>
                        <a:t>0</a:t>
                      </a:r>
                    </a:p>
                  </a:txBody>
                  <a:tcPr/>
                </a:tc>
                <a:extLst>
                  <a:ext uri="{0D108BD9-81ED-4DB2-BD59-A6C34878D82A}">
                    <a16:rowId xmlns:a16="http://schemas.microsoft.com/office/drawing/2014/main" val="3687583649"/>
                  </a:ext>
                </a:extLst>
              </a:tr>
              <a:tr h="370840">
                <a:tc>
                  <a:txBody>
                    <a:bodyPr/>
                    <a:lstStyle/>
                    <a:p>
                      <a:pPr algn="ctr"/>
                      <a:r>
                        <a:rPr lang="en-US" sz="2800" dirty="0"/>
                        <a:t>T</a:t>
                      </a:r>
                    </a:p>
                  </a:txBody>
                  <a:tcPr/>
                </a:tc>
                <a:tc>
                  <a:txBody>
                    <a:bodyPr/>
                    <a:lstStyle/>
                    <a:p>
                      <a:pPr algn="ctr"/>
                      <a:r>
                        <a:rPr lang="en-US" sz="2800" dirty="0"/>
                        <a:t>0</a:t>
                      </a:r>
                    </a:p>
                  </a:txBody>
                  <a:tcPr/>
                </a:tc>
                <a:tc>
                  <a:txBody>
                    <a:bodyPr/>
                    <a:lstStyle/>
                    <a:p>
                      <a:pPr algn="ctr"/>
                      <a:r>
                        <a:rPr lang="en-US" sz="2800" dirty="0"/>
                        <a:t>.50</a:t>
                      </a:r>
                    </a:p>
                  </a:txBody>
                  <a:tcPr/>
                </a:tc>
                <a:extLst>
                  <a:ext uri="{0D108BD9-81ED-4DB2-BD59-A6C34878D82A}">
                    <a16:rowId xmlns:a16="http://schemas.microsoft.com/office/drawing/2014/main" val="1510613009"/>
                  </a:ext>
                </a:extLst>
              </a:tr>
            </a:tbl>
          </a:graphicData>
        </a:graphic>
      </p:graphicFrame>
      <p:sp>
        <p:nvSpPr>
          <p:cNvPr id="26" name="TextBox 25">
            <a:extLst>
              <a:ext uri="{FF2B5EF4-FFF2-40B4-BE49-F238E27FC236}">
                <a16:creationId xmlns:a16="http://schemas.microsoft.com/office/drawing/2014/main" id="{D35A368E-1FD0-4ADF-B33E-1AF15CE5FC87}"/>
              </a:ext>
            </a:extLst>
          </p:cNvPr>
          <p:cNvSpPr txBox="1"/>
          <p:nvPr/>
        </p:nvSpPr>
        <p:spPr>
          <a:xfrm>
            <a:off x="3258621" y="4094327"/>
            <a:ext cx="4438203" cy="523220"/>
          </a:xfrm>
          <a:prstGeom prst="rect">
            <a:avLst/>
          </a:prstGeom>
          <a:solidFill>
            <a:srgbClr val="92D050"/>
          </a:solidFill>
          <a:ln>
            <a:solidFill>
              <a:schemeClr val="tx1"/>
            </a:solidFill>
          </a:ln>
        </p:spPr>
        <p:txBody>
          <a:bodyPr wrap="none" rtlCol="0">
            <a:spAutoFit/>
          </a:bodyPr>
          <a:lstStyle/>
          <a:p>
            <a:r>
              <a:rPr lang="en-US" sz="2800" b="1" dirty="0"/>
              <a:t>Will Candidate X be Elected?</a:t>
            </a:r>
          </a:p>
        </p:txBody>
      </p:sp>
      <p:sp>
        <p:nvSpPr>
          <p:cNvPr id="27" name="TextBox 26">
            <a:extLst>
              <a:ext uri="{FF2B5EF4-FFF2-40B4-BE49-F238E27FC236}">
                <a16:creationId xmlns:a16="http://schemas.microsoft.com/office/drawing/2014/main" id="{689E87F5-87FA-49AD-9202-438BC33BEF7B}"/>
              </a:ext>
            </a:extLst>
          </p:cNvPr>
          <p:cNvSpPr txBox="1"/>
          <p:nvPr/>
        </p:nvSpPr>
        <p:spPr>
          <a:xfrm>
            <a:off x="189734" y="5273448"/>
            <a:ext cx="3414653" cy="954107"/>
          </a:xfrm>
          <a:prstGeom prst="rect">
            <a:avLst/>
          </a:prstGeom>
          <a:solidFill>
            <a:schemeClr val="bg1">
              <a:lumMod val="95000"/>
            </a:schemeClr>
          </a:solidFill>
          <a:ln>
            <a:solidFill>
              <a:schemeClr val="tx1"/>
            </a:solidFill>
          </a:ln>
        </p:spPr>
        <p:txBody>
          <a:bodyPr wrap="none" rtlCol="0">
            <a:spAutoFit/>
          </a:bodyPr>
          <a:lstStyle/>
          <a:p>
            <a:r>
              <a:rPr lang="en-US" sz="2800" b="1" dirty="0">
                <a:solidFill>
                  <a:srgbClr val="FF0000"/>
                </a:solidFill>
              </a:rPr>
              <a:t>Will American Voters</a:t>
            </a:r>
            <a:br>
              <a:rPr lang="en-US" sz="2800" b="1" dirty="0">
                <a:solidFill>
                  <a:srgbClr val="FF0000"/>
                </a:solidFill>
              </a:rPr>
            </a:br>
            <a:r>
              <a:rPr lang="en-US" sz="2800" b="1" dirty="0">
                <a:solidFill>
                  <a:srgbClr val="FF0000"/>
                </a:solidFill>
              </a:rPr>
              <a:t>Earn Higher Incomes?</a:t>
            </a:r>
          </a:p>
        </p:txBody>
      </p:sp>
      <p:sp>
        <p:nvSpPr>
          <p:cNvPr id="28" name="TextBox 27">
            <a:extLst>
              <a:ext uri="{FF2B5EF4-FFF2-40B4-BE49-F238E27FC236}">
                <a16:creationId xmlns:a16="http://schemas.microsoft.com/office/drawing/2014/main" id="{236C3588-A3A5-4285-AD01-3FD2DCB6C03D}"/>
              </a:ext>
            </a:extLst>
          </p:cNvPr>
          <p:cNvSpPr txBox="1"/>
          <p:nvPr/>
        </p:nvSpPr>
        <p:spPr>
          <a:xfrm>
            <a:off x="985242" y="2777985"/>
            <a:ext cx="2273379" cy="523220"/>
          </a:xfrm>
          <a:prstGeom prst="rect">
            <a:avLst/>
          </a:prstGeom>
          <a:solidFill>
            <a:schemeClr val="bg1">
              <a:lumMod val="95000"/>
            </a:schemeClr>
          </a:solidFill>
          <a:ln>
            <a:solidFill>
              <a:schemeClr val="tx1"/>
            </a:solidFill>
          </a:ln>
        </p:spPr>
        <p:txBody>
          <a:bodyPr wrap="none" rtlCol="0">
            <a:spAutoFit/>
          </a:bodyPr>
          <a:lstStyle/>
          <a:p>
            <a:r>
              <a:rPr lang="en-US" sz="2800" b="1" dirty="0">
                <a:solidFill>
                  <a:srgbClr val="00B0F0"/>
                </a:solidFill>
              </a:rPr>
              <a:t>Coin Flip #304</a:t>
            </a:r>
          </a:p>
        </p:txBody>
      </p:sp>
      <p:sp>
        <p:nvSpPr>
          <p:cNvPr id="29" name="TextBox 28">
            <a:extLst>
              <a:ext uri="{FF2B5EF4-FFF2-40B4-BE49-F238E27FC236}">
                <a16:creationId xmlns:a16="http://schemas.microsoft.com/office/drawing/2014/main" id="{A9CF7D30-3C67-4234-951E-9B80D97C6AF7}"/>
              </a:ext>
            </a:extLst>
          </p:cNvPr>
          <p:cNvSpPr txBox="1"/>
          <p:nvPr/>
        </p:nvSpPr>
        <p:spPr>
          <a:xfrm>
            <a:off x="3756787" y="1541628"/>
            <a:ext cx="2273379" cy="523220"/>
          </a:xfrm>
          <a:prstGeom prst="rect">
            <a:avLst/>
          </a:prstGeom>
          <a:solidFill>
            <a:schemeClr val="bg1">
              <a:lumMod val="95000"/>
            </a:schemeClr>
          </a:solidFill>
          <a:ln>
            <a:solidFill>
              <a:schemeClr val="tx1"/>
            </a:solidFill>
          </a:ln>
        </p:spPr>
        <p:txBody>
          <a:bodyPr wrap="none" rtlCol="0">
            <a:spAutoFit/>
          </a:bodyPr>
          <a:lstStyle/>
          <a:p>
            <a:r>
              <a:rPr lang="en-US" sz="2800" b="1" dirty="0">
                <a:solidFill>
                  <a:srgbClr val="00B0F0"/>
                </a:solidFill>
              </a:rPr>
              <a:t>Coin Flip #304</a:t>
            </a:r>
          </a:p>
        </p:txBody>
      </p:sp>
      <p:cxnSp>
        <p:nvCxnSpPr>
          <p:cNvPr id="6" name="Straight Connector 5">
            <a:extLst>
              <a:ext uri="{FF2B5EF4-FFF2-40B4-BE49-F238E27FC236}">
                <a16:creationId xmlns:a16="http://schemas.microsoft.com/office/drawing/2014/main" id="{0559C94C-B4AF-4508-8917-0762F259A5AD}"/>
              </a:ext>
            </a:extLst>
          </p:cNvPr>
          <p:cNvCxnSpPr/>
          <p:nvPr/>
        </p:nvCxnSpPr>
        <p:spPr>
          <a:xfrm>
            <a:off x="409575" y="3733800"/>
            <a:ext cx="83000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1" name="Table 30">
            <a:extLst>
              <a:ext uri="{FF2B5EF4-FFF2-40B4-BE49-F238E27FC236}">
                <a16:creationId xmlns:a16="http://schemas.microsoft.com/office/drawing/2014/main" id="{B7438E80-3ACC-4A76-A20D-0CFB891AEC91}"/>
              </a:ext>
            </a:extLst>
          </p:cNvPr>
          <p:cNvGraphicFramePr>
            <a:graphicFrameLocks noGrp="1"/>
          </p:cNvGraphicFramePr>
          <p:nvPr>
            <p:extLst>
              <p:ext uri="{D42A27DB-BD31-4B8C-83A1-F6EECF244321}">
                <p14:modId xmlns:p14="http://schemas.microsoft.com/office/powerpoint/2010/main" val="168982442"/>
              </p:ext>
            </p:extLst>
          </p:nvPr>
        </p:nvGraphicFramePr>
        <p:xfrm>
          <a:off x="3801534" y="4769519"/>
          <a:ext cx="2627574" cy="1554480"/>
        </p:xfrm>
        <a:graphic>
          <a:graphicData uri="http://schemas.openxmlformats.org/drawingml/2006/table">
            <a:tbl>
              <a:tblPr firstRow="1" firstCol="1">
                <a:tableStyleId>{5C22544A-7EE6-4342-B048-85BDC9FD1C3A}</a:tableStyleId>
              </a:tblPr>
              <a:tblGrid>
                <a:gridCol w="875858">
                  <a:extLst>
                    <a:ext uri="{9D8B030D-6E8A-4147-A177-3AD203B41FA5}">
                      <a16:colId xmlns:a16="http://schemas.microsoft.com/office/drawing/2014/main" val="2435459435"/>
                    </a:ext>
                  </a:extLst>
                </a:gridCol>
                <a:gridCol w="875858">
                  <a:extLst>
                    <a:ext uri="{9D8B030D-6E8A-4147-A177-3AD203B41FA5}">
                      <a16:colId xmlns:a16="http://schemas.microsoft.com/office/drawing/2014/main" val="3058956180"/>
                    </a:ext>
                  </a:extLst>
                </a:gridCol>
                <a:gridCol w="875858">
                  <a:extLst>
                    <a:ext uri="{9D8B030D-6E8A-4147-A177-3AD203B41FA5}">
                      <a16:colId xmlns:a16="http://schemas.microsoft.com/office/drawing/2014/main" val="821944575"/>
                    </a:ext>
                  </a:extLst>
                </a:gridCol>
              </a:tblGrid>
              <a:tr h="370840">
                <a:tc>
                  <a:txBody>
                    <a:bodyPr/>
                    <a:lstStyle/>
                    <a:p>
                      <a:pPr algn="ctr"/>
                      <a:endParaRPr lang="en-US" sz="2800" dirty="0"/>
                    </a:p>
                  </a:txBody>
                  <a:tcPr/>
                </a:tc>
                <a:tc>
                  <a:txBody>
                    <a:bodyPr/>
                    <a:lstStyle/>
                    <a:p>
                      <a:pPr algn="ctr"/>
                      <a:r>
                        <a:rPr lang="en-US" sz="2800" dirty="0">
                          <a:solidFill>
                            <a:srgbClr val="92D050"/>
                          </a:solidFill>
                        </a:rPr>
                        <a:t>Yes</a:t>
                      </a:r>
                    </a:p>
                  </a:txBody>
                  <a:tcPr/>
                </a:tc>
                <a:tc>
                  <a:txBody>
                    <a:bodyPr/>
                    <a:lstStyle/>
                    <a:p>
                      <a:pPr algn="ctr"/>
                      <a:r>
                        <a:rPr lang="en-US" sz="2800" dirty="0">
                          <a:solidFill>
                            <a:srgbClr val="92D050"/>
                          </a:solidFill>
                        </a:rPr>
                        <a:t>No</a:t>
                      </a:r>
                    </a:p>
                  </a:txBody>
                  <a:tcPr/>
                </a:tc>
                <a:extLst>
                  <a:ext uri="{0D108BD9-81ED-4DB2-BD59-A6C34878D82A}">
                    <a16:rowId xmlns:a16="http://schemas.microsoft.com/office/drawing/2014/main" val="185832142"/>
                  </a:ext>
                </a:extLst>
              </a:tr>
              <a:tr h="370840">
                <a:tc>
                  <a:txBody>
                    <a:bodyPr/>
                    <a:lstStyle/>
                    <a:p>
                      <a:pPr algn="ctr"/>
                      <a:r>
                        <a:rPr lang="en-US" sz="2800" dirty="0">
                          <a:solidFill>
                            <a:srgbClr val="FF0000"/>
                          </a:solidFill>
                        </a:rPr>
                        <a:t>Yes</a:t>
                      </a:r>
                    </a:p>
                  </a:txBody>
                  <a:tcPr/>
                </a:tc>
                <a:tc>
                  <a:txBody>
                    <a:bodyPr/>
                    <a:lstStyle/>
                    <a:p>
                      <a:pPr algn="ctr"/>
                      <a:r>
                        <a:rPr lang="en-US" sz="2800" dirty="0"/>
                        <a:t>.50</a:t>
                      </a:r>
                    </a:p>
                  </a:txBody>
                  <a:tcPr/>
                </a:tc>
                <a:tc>
                  <a:txBody>
                    <a:bodyPr/>
                    <a:lstStyle/>
                    <a:p>
                      <a:pPr algn="ctr"/>
                      <a:r>
                        <a:rPr lang="en-US" sz="2800" dirty="0"/>
                        <a:t>0</a:t>
                      </a:r>
                    </a:p>
                  </a:txBody>
                  <a:tcPr/>
                </a:tc>
                <a:extLst>
                  <a:ext uri="{0D108BD9-81ED-4DB2-BD59-A6C34878D82A}">
                    <a16:rowId xmlns:a16="http://schemas.microsoft.com/office/drawing/2014/main" val="3687583649"/>
                  </a:ext>
                </a:extLst>
              </a:tr>
              <a:tr h="370840">
                <a:tc>
                  <a:txBody>
                    <a:bodyPr/>
                    <a:lstStyle/>
                    <a:p>
                      <a:pPr algn="ctr"/>
                      <a:r>
                        <a:rPr lang="en-US" sz="2800" dirty="0">
                          <a:solidFill>
                            <a:srgbClr val="FF0000"/>
                          </a:solidFill>
                        </a:rPr>
                        <a:t>No</a:t>
                      </a:r>
                    </a:p>
                  </a:txBody>
                  <a:tcPr/>
                </a:tc>
                <a:tc>
                  <a:txBody>
                    <a:bodyPr/>
                    <a:lstStyle/>
                    <a:p>
                      <a:pPr algn="ctr"/>
                      <a:r>
                        <a:rPr lang="en-US" sz="2800" dirty="0"/>
                        <a:t>0</a:t>
                      </a:r>
                    </a:p>
                  </a:txBody>
                  <a:tcPr/>
                </a:tc>
                <a:tc>
                  <a:txBody>
                    <a:bodyPr/>
                    <a:lstStyle/>
                    <a:p>
                      <a:pPr algn="ctr"/>
                      <a:r>
                        <a:rPr lang="en-US" sz="2800" dirty="0"/>
                        <a:t>.50</a:t>
                      </a:r>
                    </a:p>
                  </a:txBody>
                  <a:tcPr/>
                </a:tc>
                <a:extLst>
                  <a:ext uri="{0D108BD9-81ED-4DB2-BD59-A6C34878D82A}">
                    <a16:rowId xmlns:a16="http://schemas.microsoft.com/office/drawing/2014/main" val="1510613009"/>
                  </a:ext>
                </a:extLst>
              </a:tr>
            </a:tbl>
          </a:graphicData>
        </a:graphic>
      </p:graphicFrame>
    </p:spTree>
    <p:extLst>
      <p:ext uri="{BB962C8B-B14F-4D97-AF65-F5344CB8AC3E}">
        <p14:creationId xmlns:p14="http://schemas.microsoft.com/office/powerpoint/2010/main" val="60382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133A-5776-E6E3-140E-D5537878CD5E}"/>
              </a:ext>
            </a:extLst>
          </p:cNvPr>
          <p:cNvSpPr>
            <a:spLocks noGrp="1"/>
          </p:cNvSpPr>
          <p:nvPr>
            <p:ph type="title"/>
          </p:nvPr>
        </p:nvSpPr>
        <p:spPr>
          <a:xfrm>
            <a:off x="628649" y="357290"/>
            <a:ext cx="3967163" cy="1411439"/>
          </a:xfrm>
        </p:spPr>
        <p:txBody>
          <a:bodyPr>
            <a:normAutofit/>
          </a:bodyPr>
          <a:lstStyle/>
          <a:p>
            <a:r>
              <a:rPr lang="en-US" b="1" dirty="0"/>
              <a:t>Information…</a:t>
            </a:r>
          </a:p>
        </p:txBody>
      </p:sp>
      <p:sp>
        <p:nvSpPr>
          <p:cNvPr id="4" name="Footer Placeholder 3">
            <a:extLst>
              <a:ext uri="{FF2B5EF4-FFF2-40B4-BE49-F238E27FC236}">
                <a16:creationId xmlns:a16="http://schemas.microsoft.com/office/drawing/2014/main" id="{B219C308-E5CD-B15B-C89F-A61CE5BB7374}"/>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D2EA380D-AE55-28FC-9B10-799275BE8DEE}"/>
              </a:ext>
            </a:extLst>
          </p:cNvPr>
          <p:cNvSpPr>
            <a:spLocks noGrp="1"/>
          </p:cNvSpPr>
          <p:nvPr>
            <p:ph type="sldNum" sz="quarter" idx="12"/>
          </p:nvPr>
        </p:nvSpPr>
        <p:spPr/>
        <p:txBody>
          <a:bodyPr/>
          <a:lstStyle/>
          <a:p>
            <a:fld id="{1A10F235-9555-41B0-B8E9-2A55BD748559}" type="slidenum">
              <a:rPr lang="en-US" smtClean="0"/>
              <a:t>3</a:t>
            </a:fld>
            <a:endParaRPr lang="en-US"/>
          </a:p>
        </p:txBody>
      </p:sp>
      <p:sp>
        <p:nvSpPr>
          <p:cNvPr id="6" name="Rectangle 5">
            <a:extLst>
              <a:ext uri="{FF2B5EF4-FFF2-40B4-BE49-F238E27FC236}">
                <a16:creationId xmlns:a16="http://schemas.microsoft.com/office/drawing/2014/main" id="{F60A5F90-AB69-8CE3-09B5-03A33C8E15BA}"/>
              </a:ext>
            </a:extLst>
          </p:cNvPr>
          <p:cNvSpPr/>
          <p:nvPr/>
        </p:nvSpPr>
        <p:spPr>
          <a:xfrm>
            <a:off x="6086475" y="857965"/>
            <a:ext cx="1343025" cy="625221"/>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Writing</a:t>
            </a:r>
          </a:p>
        </p:txBody>
      </p:sp>
      <p:sp>
        <p:nvSpPr>
          <p:cNvPr id="8" name="Rectangle 7">
            <a:extLst>
              <a:ext uri="{FF2B5EF4-FFF2-40B4-BE49-F238E27FC236}">
                <a16:creationId xmlns:a16="http://schemas.microsoft.com/office/drawing/2014/main" id="{AC49870A-830B-E972-5520-A273E64FE28C}"/>
              </a:ext>
            </a:extLst>
          </p:cNvPr>
          <p:cNvSpPr/>
          <p:nvPr/>
        </p:nvSpPr>
        <p:spPr>
          <a:xfrm>
            <a:off x="5938837" y="2830100"/>
            <a:ext cx="163830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The Internet</a:t>
            </a:r>
          </a:p>
        </p:txBody>
      </p:sp>
      <p:sp>
        <p:nvSpPr>
          <p:cNvPr id="9" name="Rectangle 8">
            <a:extLst>
              <a:ext uri="{FF2B5EF4-FFF2-40B4-BE49-F238E27FC236}">
                <a16:creationId xmlns:a16="http://schemas.microsoft.com/office/drawing/2014/main" id="{96684AD9-E09A-97B1-2220-A1DD9C4325D1}"/>
              </a:ext>
            </a:extLst>
          </p:cNvPr>
          <p:cNvSpPr/>
          <p:nvPr/>
        </p:nvSpPr>
        <p:spPr>
          <a:xfrm>
            <a:off x="5938837" y="4045561"/>
            <a:ext cx="163830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The Blockchain</a:t>
            </a:r>
          </a:p>
        </p:txBody>
      </p:sp>
      <p:sp>
        <p:nvSpPr>
          <p:cNvPr id="10" name="Rectangle 9">
            <a:extLst>
              <a:ext uri="{FF2B5EF4-FFF2-40B4-BE49-F238E27FC236}">
                <a16:creationId xmlns:a16="http://schemas.microsoft.com/office/drawing/2014/main" id="{7FF9C2CD-630F-CA71-5292-A34EE8A21EA9}"/>
              </a:ext>
            </a:extLst>
          </p:cNvPr>
          <p:cNvSpPr/>
          <p:nvPr/>
        </p:nvSpPr>
        <p:spPr>
          <a:xfrm>
            <a:off x="5938837" y="5163828"/>
            <a:ext cx="163830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latin typeface="Arial Black" panose="020B0A04020102020204" pitchFamily="34" charset="0"/>
              </a:rPr>
              <a:t>PredictIon</a:t>
            </a:r>
            <a:r>
              <a:rPr lang="en-US" dirty="0">
                <a:latin typeface="Arial Black" panose="020B0A04020102020204" pitchFamily="34" charset="0"/>
              </a:rPr>
              <a:t> Markets</a:t>
            </a:r>
          </a:p>
        </p:txBody>
      </p:sp>
      <p:sp>
        <p:nvSpPr>
          <p:cNvPr id="11" name="Rectangle 10">
            <a:extLst>
              <a:ext uri="{FF2B5EF4-FFF2-40B4-BE49-F238E27FC236}">
                <a16:creationId xmlns:a16="http://schemas.microsoft.com/office/drawing/2014/main" id="{BFED3E28-1135-C06F-65F4-EA30E018A222}"/>
              </a:ext>
            </a:extLst>
          </p:cNvPr>
          <p:cNvSpPr/>
          <p:nvPr/>
        </p:nvSpPr>
        <p:spPr>
          <a:xfrm>
            <a:off x="5891212" y="1768729"/>
            <a:ext cx="1733550" cy="775828"/>
          </a:xfrm>
          <a:prstGeom prst="rect">
            <a:avLst/>
          </a:prstGeom>
          <a:effectLst>
            <a:outerShdw blurRad="50800" dist="38100" dir="2700000" algn="tl" rotWithShape="0">
              <a:prstClr val="black">
                <a:alpha val="40000"/>
              </a:prstClr>
            </a:outerShdw>
            <a:reflection blurRad="508000" stA="50000" endA="300" endPos="55000" dir="5400000" sy="-100000" algn="bl" rotWithShape="0"/>
          </a:effectLst>
          <a:scene3d>
            <a:camera prst="orthographicFront"/>
            <a:lightRig rig="threePt" dir="t"/>
          </a:scene3d>
          <a:sp3d>
            <a:bevelT prst="angle"/>
          </a:sp3d>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The Printing Press</a:t>
            </a:r>
          </a:p>
        </p:txBody>
      </p:sp>
      <p:sp>
        <p:nvSpPr>
          <p:cNvPr id="16" name="Left Brace 15">
            <a:extLst>
              <a:ext uri="{FF2B5EF4-FFF2-40B4-BE49-F238E27FC236}">
                <a16:creationId xmlns:a16="http://schemas.microsoft.com/office/drawing/2014/main" id="{27A28F97-2DFA-F424-2348-CD5215651FC5}"/>
              </a:ext>
            </a:extLst>
          </p:cNvPr>
          <p:cNvSpPr/>
          <p:nvPr/>
        </p:nvSpPr>
        <p:spPr>
          <a:xfrm>
            <a:off x="4924425" y="1066800"/>
            <a:ext cx="685800" cy="2539128"/>
          </a:xfrm>
          <a:prstGeom prst="leftBrace">
            <a:avLst>
              <a:gd name="adj1" fmla="val 45833"/>
              <a:gd name="adj2" fmla="val 5000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62EE90F-CCC4-7EB6-8488-6981D748D627}"/>
              </a:ext>
            </a:extLst>
          </p:cNvPr>
          <p:cNvSpPr txBox="1"/>
          <p:nvPr/>
        </p:nvSpPr>
        <p:spPr>
          <a:xfrm>
            <a:off x="2471704" y="1903687"/>
            <a:ext cx="2124108" cy="1077218"/>
          </a:xfrm>
          <a:prstGeom prst="rect">
            <a:avLst/>
          </a:prstGeom>
          <a:noFill/>
        </p:spPr>
        <p:txBody>
          <a:bodyPr wrap="none" rtlCol="0">
            <a:spAutoFit/>
          </a:bodyPr>
          <a:lstStyle/>
          <a:p>
            <a:r>
              <a:rPr lang="en-US" sz="3200" b="1" dirty="0"/>
              <a:t>Save </a:t>
            </a:r>
            <a:r>
              <a:rPr lang="en-US" sz="3200" dirty="0"/>
              <a:t>info</a:t>
            </a:r>
          </a:p>
          <a:p>
            <a:r>
              <a:rPr lang="en-US" sz="3200" b="1" dirty="0"/>
              <a:t>Spread </a:t>
            </a:r>
            <a:r>
              <a:rPr lang="en-US" sz="3200" dirty="0"/>
              <a:t>info</a:t>
            </a:r>
          </a:p>
        </p:txBody>
      </p:sp>
      <p:sp>
        <p:nvSpPr>
          <p:cNvPr id="18" name="TextBox 17">
            <a:extLst>
              <a:ext uri="{FF2B5EF4-FFF2-40B4-BE49-F238E27FC236}">
                <a16:creationId xmlns:a16="http://schemas.microsoft.com/office/drawing/2014/main" id="{F82E12AE-39BE-AB5E-9A9E-12AA39E597DA}"/>
              </a:ext>
            </a:extLst>
          </p:cNvPr>
          <p:cNvSpPr txBox="1"/>
          <p:nvPr/>
        </p:nvSpPr>
        <p:spPr>
          <a:xfrm>
            <a:off x="1566863" y="4133912"/>
            <a:ext cx="4159280" cy="584775"/>
          </a:xfrm>
          <a:prstGeom prst="rect">
            <a:avLst/>
          </a:prstGeom>
          <a:noFill/>
        </p:spPr>
        <p:txBody>
          <a:bodyPr wrap="none" rtlCol="0">
            <a:spAutoFit/>
          </a:bodyPr>
          <a:lstStyle/>
          <a:p>
            <a:r>
              <a:rPr lang="en-US" sz="3200" b="1" dirty="0"/>
              <a:t>Sort &amp; immortalize </a:t>
            </a:r>
            <a:r>
              <a:rPr lang="en-US" sz="3200" dirty="0"/>
              <a:t>info</a:t>
            </a:r>
          </a:p>
        </p:txBody>
      </p:sp>
      <p:sp>
        <p:nvSpPr>
          <p:cNvPr id="20" name="TextBox 19">
            <a:extLst>
              <a:ext uri="{FF2B5EF4-FFF2-40B4-BE49-F238E27FC236}">
                <a16:creationId xmlns:a16="http://schemas.microsoft.com/office/drawing/2014/main" id="{DEE034B6-8766-F3FE-BCB3-35EDE1979252}"/>
              </a:ext>
            </a:extLst>
          </p:cNvPr>
          <p:cNvSpPr txBox="1"/>
          <p:nvPr/>
        </p:nvSpPr>
        <p:spPr>
          <a:xfrm>
            <a:off x="3308383" y="5206425"/>
            <a:ext cx="1873654" cy="584775"/>
          </a:xfrm>
          <a:prstGeom prst="rect">
            <a:avLst/>
          </a:prstGeom>
          <a:noFill/>
        </p:spPr>
        <p:txBody>
          <a:bodyPr wrap="none" rtlCol="0">
            <a:spAutoFit/>
          </a:bodyPr>
          <a:lstStyle/>
          <a:p>
            <a:r>
              <a:rPr lang="en-US" sz="3200" b="1" i="1" u="sng" dirty="0"/>
              <a:t>Unite</a:t>
            </a:r>
            <a:r>
              <a:rPr lang="en-US" sz="3200" b="1" dirty="0"/>
              <a:t> </a:t>
            </a:r>
            <a:r>
              <a:rPr lang="en-US" sz="3200" dirty="0"/>
              <a:t>info</a:t>
            </a:r>
          </a:p>
        </p:txBody>
      </p:sp>
    </p:spTree>
    <p:extLst>
      <p:ext uri="{BB962C8B-B14F-4D97-AF65-F5344CB8AC3E}">
        <p14:creationId xmlns:p14="http://schemas.microsoft.com/office/powerpoint/2010/main" val="2916546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1233-8D11-4928-BEB1-BE00D3A0B062}"/>
              </a:ext>
            </a:extLst>
          </p:cNvPr>
          <p:cNvSpPr>
            <a:spLocks noGrp="1"/>
          </p:cNvSpPr>
          <p:nvPr>
            <p:ph type="title"/>
          </p:nvPr>
        </p:nvSpPr>
        <p:spPr>
          <a:xfrm>
            <a:off x="405130" y="378676"/>
            <a:ext cx="8686800" cy="992904"/>
          </a:xfrm>
        </p:spPr>
        <p:txBody>
          <a:bodyPr>
            <a:normAutofit fontScale="90000"/>
          </a:bodyPr>
          <a:lstStyle/>
          <a:p>
            <a:r>
              <a:rPr lang="en-US" dirty="0"/>
              <a:t>(9/9) Synthesis – Just Four Different Event-Derivative Markets</a:t>
            </a:r>
          </a:p>
        </p:txBody>
      </p:sp>
      <p:sp>
        <p:nvSpPr>
          <p:cNvPr id="4" name="Footer Placeholder 3">
            <a:extLst>
              <a:ext uri="{FF2B5EF4-FFF2-40B4-BE49-F238E27FC236}">
                <a16:creationId xmlns:a16="http://schemas.microsoft.com/office/drawing/2014/main" id="{96C9E6DF-3968-4249-940D-2FC6584245F3}"/>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E91AEB19-FC4F-4003-AE6D-ABE00A873554}"/>
              </a:ext>
            </a:extLst>
          </p:cNvPr>
          <p:cNvSpPr>
            <a:spLocks noGrp="1"/>
          </p:cNvSpPr>
          <p:nvPr>
            <p:ph type="sldNum" sz="quarter" idx="12"/>
          </p:nvPr>
        </p:nvSpPr>
        <p:spPr/>
        <p:txBody>
          <a:bodyPr/>
          <a:lstStyle/>
          <a:p>
            <a:fld id="{1A10F235-9555-41B0-B8E9-2A55BD748559}" type="slidenum">
              <a:rPr lang="en-US" smtClean="0"/>
              <a:t>30</a:t>
            </a:fld>
            <a:endParaRPr lang="en-US"/>
          </a:p>
        </p:txBody>
      </p:sp>
      <p:sp>
        <p:nvSpPr>
          <p:cNvPr id="7" name="TextBox 6">
            <a:extLst>
              <a:ext uri="{FF2B5EF4-FFF2-40B4-BE49-F238E27FC236}">
                <a16:creationId xmlns:a16="http://schemas.microsoft.com/office/drawing/2014/main" id="{102132C1-5313-4A0E-925A-1F636C4074DB}"/>
              </a:ext>
            </a:extLst>
          </p:cNvPr>
          <p:cNvSpPr txBox="1"/>
          <p:nvPr/>
        </p:nvSpPr>
        <p:spPr>
          <a:xfrm>
            <a:off x="323657" y="2720748"/>
            <a:ext cx="3414653" cy="954107"/>
          </a:xfrm>
          <a:prstGeom prst="rect">
            <a:avLst/>
          </a:prstGeom>
          <a:solidFill>
            <a:schemeClr val="bg1">
              <a:lumMod val="95000"/>
            </a:schemeClr>
          </a:solidFill>
          <a:ln>
            <a:solidFill>
              <a:schemeClr val="tx1"/>
            </a:solidFill>
          </a:ln>
        </p:spPr>
        <p:txBody>
          <a:bodyPr wrap="none" rtlCol="0">
            <a:spAutoFit/>
          </a:bodyPr>
          <a:lstStyle/>
          <a:p>
            <a:r>
              <a:rPr lang="en-US" sz="2800" b="1" dirty="0">
                <a:solidFill>
                  <a:srgbClr val="FF0000"/>
                </a:solidFill>
              </a:rPr>
              <a:t>Will American Voters</a:t>
            </a:r>
            <a:br>
              <a:rPr lang="en-US" sz="2800" b="1" dirty="0">
                <a:solidFill>
                  <a:srgbClr val="FF0000"/>
                </a:solidFill>
              </a:rPr>
            </a:br>
            <a:r>
              <a:rPr lang="en-US" sz="2800" b="1" dirty="0">
                <a:solidFill>
                  <a:srgbClr val="FF0000"/>
                </a:solidFill>
              </a:rPr>
              <a:t>Earn Higher Incomes?</a:t>
            </a:r>
          </a:p>
        </p:txBody>
      </p:sp>
      <p:graphicFrame>
        <p:nvGraphicFramePr>
          <p:cNvPr id="8" name="Table 7">
            <a:extLst>
              <a:ext uri="{FF2B5EF4-FFF2-40B4-BE49-F238E27FC236}">
                <a16:creationId xmlns:a16="http://schemas.microsoft.com/office/drawing/2014/main" id="{CE5F3469-73B3-4DE4-839B-33F6C4ACEA69}"/>
              </a:ext>
            </a:extLst>
          </p:cNvPr>
          <p:cNvGraphicFramePr>
            <a:graphicFrameLocks noGrp="1"/>
          </p:cNvGraphicFramePr>
          <p:nvPr>
            <p:extLst>
              <p:ext uri="{D42A27DB-BD31-4B8C-83A1-F6EECF244321}">
                <p14:modId xmlns:p14="http://schemas.microsoft.com/office/powerpoint/2010/main" val="3964845760"/>
              </p:ext>
            </p:extLst>
          </p:nvPr>
        </p:nvGraphicFramePr>
        <p:xfrm>
          <a:off x="3935457" y="2216819"/>
          <a:ext cx="2627574" cy="1554480"/>
        </p:xfrm>
        <a:graphic>
          <a:graphicData uri="http://schemas.openxmlformats.org/drawingml/2006/table">
            <a:tbl>
              <a:tblPr firstRow="1" firstCol="1">
                <a:tableStyleId>{5C22544A-7EE6-4342-B048-85BDC9FD1C3A}</a:tableStyleId>
              </a:tblPr>
              <a:tblGrid>
                <a:gridCol w="875858">
                  <a:extLst>
                    <a:ext uri="{9D8B030D-6E8A-4147-A177-3AD203B41FA5}">
                      <a16:colId xmlns:a16="http://schemas.microsoft.com/office/drawing/2014/main" val="2435459435"/>
                    </a:ext>
                  </a:extLst>
                </a:gridCol>
                <a:gridCol w="875858">
                  <a:extLst>
                    <a:ext uri="{9D8B030D-6E8A-4147-A177-3AD203B41FA5}">
                      <a16:colId xmlns:a16="http://schemas.microsoft.com/office/drawing/2014/main" val="3058956180"/>
                    </a:ext>
                  </a:extLst>
                </a:gridCol>
                <a:gridCol w="875858">
                  <a:extLst>
                    <a:ext uri="{9D8B030D-6E8A-4147-A177-3AD203B41FA5}">
                      <a16:colId xmlns:a16="http://schemas.microsoft.com/office/drawing/2014/main" val="821944575"/>
                    </a:ext>
                  </a:extLst>
                </a:gridCol>
              </a:tblGrid>
              <a:tr h="370840">
                <a:tc>
                  <a:txBody>
                    <a:bodyPr/>
                    <a:lstStyle/>
                    <a:p>
                      <a:pPr algn="ctr"/>
                      <a:endParaRPr lang="en-US" sz="2800" dirty="0"/>
                    </a:p>
                  </a:txBody>
                  <a:tcPr/>
                </a:tc>
                <a:tc>
                  <a:txBody>
                    <a:bodyPr/>
                    <a:lstStyle/>
                    <a:p>
                      <a:pPr algn="ctr"/>
                      <a:r>
                        <a:rPr lang="en-US" sz="2800" dirty="0"/>
                        <a:t>Yes</a:t>
                      </a:r>
                    </a:p>
                  </a:txBody>
                  <a:tcPr/>
                </a:tc>
                <a:tc>
                  <a:txBody>
                    <a:bodyPr/>
                    <a:lstStyle/>
                    <a:p>
                      <a:pPr algn="ctr"/>
                      <a:r>
                        <a:rPr lang="en-US" sz="2800" dirty="0"/>
                        <a:t>No</a:t>
                      </a:r>
                    </a:p>
                  </a:txBody>
                  <a:tcPr/>
                </a:tc>
                <a:extLst>
                  <a:ext uri="{0D108BD9-81ED-4DB2-BD59-A6C34878D82A}">
                    <a16:rowId xmlns:a16="http://schemas.microsoft.com/office/drawing/2014/main" val="185832142"/>
                  </a:ext>
                </a:extLst>
              </a:tr>
              <a:tr h="370840">
                <a:tc>
                  <a:txBody>
                    <a:bodyPr/>
                    <a:lstStyle/>
                    <a:p>
                      <a:pPr algn="ctr"/>
                      <a:r>
                        <a:rPr lang="en-US" sz="2800" dirty="0"/>
                        <a:t>Yes</a:t>
                      </a:r>
                    </a:p>
                  </a:txBody>
                  <a:tcPr/>
                </a:tc>
                <a:tc>
                  <a:txBody>
                    <a:bodyPr/>
                    <a:lstStyle/>
                    <a:p>
                      <a:pPr algn="ctr"/>
                      <a:r>
                        <a:rPr lang="en-US" sz="2800" b="1" dirty="0">
                          <a:solidFill>
                            <a:srgbClr val="FFC000"/>
                          </a:solidFill>
                        </a:rPr>
                        <a:t>.50</a:t>
                      </a:r>
                    </a:p>
                  </a:txBody>
                  <a:tcPr/>
                </a:tc>
                <a:tc>
                  <a:txBody>
                    <a:bodyPr/>
                    <a:lstStyle/>
                    <a:p>
                      <a:pPr algn="ctr"/>
                      <a:r>
                        <a:rPr lang="en-US" sz="2800" b="1" dirty="0">
                          <a:solidFill>
                            <a:srgbClr val="7030A0"/>
                          </a:solidFill>
                        </a:rPr>
                        <a:t>0</a:t>
                      </a:r>
                    </a:p>
                  </a:txBody>
                  <a:tcPr/>
                </a:tc>
                <a:extLst>
                  <a:ext uri="{0D108BD9-81ED-4DB2-BD59-A6C34878D82A}">
                    <a16:rowId xmlns:a16="http://schemas.microsoft.com/office/drawing/2014/main" val="3687583649"/>
                  </a:ext>
                </a:extLst>
              </a:tr>
              <a:tr h="370840">
                <a:tc>
                  <a:txBody>
                    <a:bodyPr/>
                    <a:lstStyle/>
                    <a:p>
                      <a:pPr algn="ctr"/>
                      <a:r>
                        <a:rPr lang="en-US" sz="2800" dirty="0"/>
                        <a:t>No</a:t>
                      </a:r>
                    </a:p>
                  </a:txBody>
                  <a:tcPr/>
                </a:tc>
                <a:tc>
                  <a:txBody>
                    <a:bodyPr/>
                    <a:lstStyle/>
                    <a:p>
                      <a:pPr algn="ctr"/>
                      <a:r>
                        <a:rPr lang="en-US" sz="2800" b="1" dirty="0">
                          <a:solidFill>
                            <a:srgbClr val="F56FE2"/>
                          </a:solidFill>
                        </a:rPr>
                        <a:t>0</a:t>
                      </a:r>
                    </a:p>
                  </a:txBody>
                  <a:tcPr/>
                </a:tc>
                <a:tc>
                  <a:txBody>
                    <a:bodyPr/>
                    <a:lstStyle/>
                    <a:p>
                      <a:pPr algn="ctr"/>
                      <a:r>
                        <a:rPr lang="en-US" sz="2800" b="1" dirty="0">
                          <a:solidFill>
                            <a:schemeClr val="bg2">
                              <a:lumMod val="50000"/>
                            </a:schemeClr>
                          </a:solidFill>
                        </a:rPr>
                        <a:t>.50</a:t>
                      </a:r>
                    </a:p>
                  </a:txBody>
                  <a:tcPr/>
                </a:tc>
                <a:extLst>
                  <a:ext uri="{0D108BD9-81ED-4DB2-BD59-A6C34878D82A}">
                    <a16:rowId xmlns:a16="http://schemas.microsoft.com/office/drawing/2014/main" val="1510613009"/>
                  </a:ext>
                </a:extLst>
              </a:tr>
            </a:tbl>
          </a:graphicData>
        </a:graphic>
      </p:graphicFrame>
      <p:cxnSp>
        <p:nvCxnSpPr>
          <p:cNvPr id="14" name="Straight Connector 13">
            <a:extLst>
              <a:ext uri="{FF2B5EF4-FFF2-40B4-BE49-F238E27FC236}">
                <a16:creationId xmlns:a16="http://schemas.microsoft.com/office/drawing/2014/main" id="{6811514C-A3B7-446E-9223-D2FA6AE254C5}"/>
              </a:ext>
            </a:extLst>
          </p:cNvPr>
          <p:cNvCxnSpPr>
            <a:cxnSpLocks/>
          </p:cNvCxnSpPr>
          <p:nvPr/>
        </p:nvCxnSpPr>
        <p:spPr>
          <a:xfrm flipH="1">
            <a:off x="3211830" y="2994059"/>
            <a:ext cx="1703070" cy="1362041"/>
          </a:xfrm>
          <a:prstGeom prst="line">
            <a:avLst/>
          </a:prstGeom>
          <a:ln w="5715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CC98B702-1C29-411C-99D4-9D2F35371A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1464" y="4187055"/>
            <a:ext cx="2696508" cy="1547888"/>
          </a:xfrm>
          <a:prstGeom prst="rect">
            <a:avLst/>
          </a:prstGeom>
          <a:noFill/>
          <a:ln w="57150">
            <a:solidFill>
              <a:srgbClr val="FFC000"/>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a:extLst>
              <a:ext uri="{FF2B5EF4-FFF2-40B4-BE49-F238E27FC236}">
                <a16:creationId xmlns:a16="http://schemas.microsoft.com/office/drawing/2014/main" id="{B8DBC197-69D5-4FCE-A81A-A2369F578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8" y="4787105"/>
            <a:ext cx="2696507" cy="1547888"/>
          </a:xfrm>
          <a:prstGeom prst="rect">
            <a:avLst/>
          </a:prstGeom>
          <a:noFill/>
          <a:ln w="57150">
            <a:solidFill>
              <a:srgbClr val="F56FE2"/>
            </a:solidFill>
            <a:miter lim="800000"/>
            <a:headEnd/>
            <a:tailEnd/>
          </a:ln>
          <a:extLst>
            <a:ext uri="{909E8E84-426E-40DD-AFC4-6F175D3DCCD1}">
              <a14:hiddenFill xmlns:a14="http://schemas.microsoft.com/office/drawing/2010/main">
                <a:solidFill>
                  <a:schemeClr val="accent1"/>
                </a:solidFill>
              </a14:hiddenFill>
            </a:ext>
          </a:extLst>
        </p:spPr>
      </p:pic>
      <p:cxnSp>
        <p:nvCxnSpPr>
          <p:cNvPr id="17" name="Straight Connector 16">
            <a:extLst>
              <a:ext uri="{FF2B5EF4-FFF2-40B4-BE49-F238E27FC236}">
                <a16:creationId xmlns:a16="http://schemas.microsoft.com/office/drawing/2014/main" id="{B31EBB78-24EF-48AB-807E-69C78572AEC8}"/>
              </a:ext>
            </a:extLst>
          </p:cNvPr>
          <p:cNvCxnSpPr>
            <a:cxnSpLocks/>
          </p:cNvCxnSpPr>
          <p:nvPr/>
        </p:nvCxnSpPr>
        <p:spPr>
          <a:xfrm>
            <a:off x="6297930" y="3078135"/>
            <a:ext cx="617666" cy="1156063"/>
          </a:xfrm>
          <a:prstGeom prst="line">
            <a:avLst/>
          </a:prstGeom>
          <a:ln w="5715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81C4342-DC2E-44F3-A599-171279962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0" y="4187055"/>
            <a:ext cx="2696507" cy="1547888"/>
          </a:xfrm>
          <a:prstGeom prst="rect">
            <a:avLst/>
          </a:prstGeom>
          <a:noFill/>
          <a:ln w="57150">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10">
            <a:extLst>
              <a:ext uri="{FF2B5EF4-FFF2-40B4-BE49-F238E27FC236}">
                <a16:creationId xmlns:a16="http://schemas.microsoft.com/office/drawing/2014/main" id="{7562CEAF-027C-48FC-A997-BB21ED3B5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769" y="4787105"/>
            <a:ext cx="2696507" cy="1547888"/>
          </a:xfrm>
          <a:prstGeom prst="rect">
            <a:avLst/>
          </a:prstGeom>
          <a:noFill/>
          <a:ln w="57150">
            <a:solidFill>
              <a:schemeClr val="bg2">
                <a:lumMod val="50000"/>
              </a:schemeClr>
            </a:solidFill>
            <a:miter lim="800000"/>
            <a:headEnd/>
            <a:tailEnd/>
          </a:ln>
          <a:extLst>
            <a:ext uri="{909E8E84-426E-40DD-AFC4-6F175D3DCCD1}">
              <a14:hiddenFill xmlns:a14="http://schemas.microsoft.com/office/drawing/2010/main">
                <a:solidFill>
                  <a:schemeClr val="accent1"/>
                </a:solidFill>
              </a14:hiddenFill>
            </a:ext>
          </a:extLst>
        </p:spPr>
      </p:pic>
      <p:cxnSp>
        <p:nvCxnSpPr>
          <p:cNvPr id="20" name="Straight Connector 19">
            <a:extLst>
              <a:ext uri="{FF2B5EF4-FFF2-40B4-BE49-F238E27FC236}">
                <a16:creationId xmlns:a16="http://schemas.microsoft.com/office/drawing/2014/main" id="{1C6C0FF1-FE75-41A5-9698-B0B57272B861}"/>
              </a:ext>
            </a:extLst>
          </p:cNvPr>
          <p:cNvCxnSpPr>
            <a:cxnSpLocks/>
          </p:cNvCxnSpPr>
          <p:nvPr/>
        </p:nvCxnSpPr>
        <p:spPr>
          <a:xfrm>
            <a:off x="6146290" y="3622475"/>
            <a:ext cx="617666" cy="1156063"/>
          </a:xfrm>
          <a:prstGeom prst="line">
            <a:avLst/>
          </a:prstGeom>
          <a:ln w="57150">
            <a:solidFill>
              <a:schemeClr val="bg2">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C7C847-C463-4BCB-9430-C5E837A3F9B9}"/>
              </a:ext>
            </a:extLst>
          </p:cNvPr>
          <p:cNvCxnSpPr>
            <a:cxnSpLocks/>
          </p:cNvCxnSpPr>
          <p:nvPr/>
        </p:nvCxnSpPr>
        <p:spPr>
          <a:xfrm flipH="1">
            <a:off x="3444655" y="3674855"/>
            <a:ext cx="1569624" cy="1281295"/>
          </a:xfrm>
          <a:prstGeom prst="line">
            <a:avLst/>
          </a:prstGeom>
          <a:ln w="57150">
            <a:solidFill>
              <a:srgbClr val="F56FE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9ACC1FD-6BB8-45DF-A797-550E428BB0E1}"/>
              </a:ext>
            </a:extLst>
          </p:cNvPr>
          <p:cNvSpPr txBox="1"/>
          <p:nvPr/>
        </p:nvSpPr>
        <p:spPr>
          <a:xfrm>
            <a:off x="3365586" y="1543689"/>
            <a:ext cx="4438203" cy="523220"/>
          </a:xfrm>
          <a:prstGeom prst="rect">
            <a:avLst/>
          </a:prstGeom>
          <a:solidFill>
            <a:srgbClr val="92D050"/>
          </a:solidFill>
          <a:ln>
            <a:solidFill>
              <a:schemeClr val="tx1"/>
            </a:solidFill>
          </a:ln>
        </p:spPr>
        <p:txBody>
          <a:bodyPr wrap="none" rtlCol="0">
            <a:spAutoFit/>
          </a:bodyPr>
          <a:lstStyle/>
          <a:p>
            <a:r>
              <a:rPr lang="en-US" sz="2800" b="1" dirty="0"/>
              <a:t>Will Candidate X be Elected?</a:t>
            </a:r>
          </a:p>
        </p:txBody>
      </p:sp>
    </p:spTree>
    <p:extLst>
      <p:ext uri="{BB962C8B-B14F-4D97-AF65-F5344CB8AC3E}">
        <p14:creationId xmlns:p14="http://schemas.microsoft.com/office/powerpoint/2010/main" val="91778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356600" cy="1371600"/>
          </a:xfrm>
        </p:spPr>
        <p:txBody>
          <a:bodyPr>
            <a:normAutofit/>
          </a:bodyPr>
          <a:lstStyle/>
          <a:p>
            <a:r>
              <a:rPr lang="en-US" b="1" dirty="0"/>
              <a:t>Basic Arithmetic</a:t>
            </a:r>
          </a:p>
        </p:txBody>
      </p:sp>
      <p:sp>
        <p:nvSpPr>
          <p:cNvPr id="2" name="TextBox 1">
            <a:extLst>
              <a:ext uri="{FF2B5EF4-FFF2-40B4-BE49-F238E27FC236}">
                <a16:creationId xmlns:a16="http://schemas.microsoft.com/office/drawing/2014/main" id="{2C77F43B-3839-4F9A-9C54-6B27741E3DA7}"/>
              </a:ext>
            </a:extLst>
          </p:cNvPr>
          <p:cNvSpPr txBox="1"/>
          <p:nvPr/>
        </p:nvSpPr>
        <p:spPr>
          <a:xfrm>
            <a:off x="6502065" y="2025055"/>
            <a:ext cx="2488575" cy="1200329"/>
          </a:xfrm>
          <a:prstGeom prst="rect">
            <a:avLst/>
          </a:prstGeom>
          <a:noFill/>
        </p:spPr>
        <p:txBody>
          <a:bodyPr wrap="square" rtlCol="0">
            <a:spAutoFit/>
          </a:bodyPr>
          <a:lstStyle/>
          <a:p>
            <a:pPr algn="ctr"/>
            <a:r>
              <a:rPr lang="en-US" sz="2400" b="1" dirty="0"/>
              <a:t> “Good Economy”</a:t>
            </a:r>
            <a:br>
              <a:rPr lang="en-US" sz="2400" b="1" dirty="0"/>
            </a:br>
            <a:r>
              <a:rPr lang="en-US" sz="2400" b="1" dirty="0"/>
              <a:t>(Conditional Likelihood)</a:t>
            </a:r>
          </a:p>
        </p:txBody>
      </p:sp>
      <p:sp>
        <p:nvSpPr>
          <p:cNvPr id="10" name="TextBox 9">
            <a:extLst>
              <a:ext uri="{FF2B5EF4-FFF2-40B4-BE49-F238E27FC236}">
                <a16:creationId xmlns:a16="http://schemas.microsoft.com/office/drawing/2014/main" id="{C4F25D42-5932-4DDE-9552-87B641FF6123}"/>
              </a:ext>
            </a:extLst>
          </p:cNvPr>
          <p:cNvSpPr txBox="1"/>
          <p:nvPr/>
        </p:nvSpPr>
        <p:spPr>
          <a:xfrm>
            <a:off x="2281473" y="4810254"/>
            <a:ext cx="1878802" cy="461665"/>
          </a:xfrm>
          <a:prstGeom prst="rect">
            <a:avLst/>
          </a:prstGeom>
          <a:noFill/>
        </p:spPr>
        <p:txBody>
          <a:bodyPr wrap="square" rtlCol="0">
            <a:spAutoFit/>
          </a:bodyPr>
          <a:lstStyle/>
          <a:p>
            <a:r>
              <a:rPr lang="en-US" sz="2400" dirty="0"/>
              <a:t>Elon Musk</a:t>
            </a:r>
          </a:p>
        </p:txBody>
      </p:sp>
      <p:graphicFrame>
        <p:nvGraphicFramePr>
          <p:cNvPr id="3" name="Table 2">
            <a:extLst>
              <a:ext uri="{FF2B5EF4-FFF2-40B4-BE49-F238E27FC236}">
                <a16:creationId xmlns:a16="http://schemas.microsoft.com/office/drawing/2014/main" id="{6F5B4751-1950-44FB-A0A8-DF19D515472A}"/>
              </a:ext>
            </a:extLst>
          </p:cNvPr>
          <p:cNvGraphicFramePr>
            <a:graphicFrameLocks noGrp="1"/>
          </p:cNvGraphicFramePr>
          <p:nvPr/>
        </p:nvGraphicFramePr>
        <p:xfrm>
          <a:off x="3884948" y="3380859"/>
          <a:ext cx="2488575" cy="2352725"/>
        </p:xfrm>
        <a:graphic>
          <a:graphicData uri="http://schemas.openxmlformats.org/drawingml/2006/table">
            <a:tbl>
              <a:tblPr>
                <a:tableStyleId>{5C22544A-7EE6-4342-B048-85BDC9FD1C3A}</a:tableStyleId>
              </a:tblPr>
              <a:tblGrid>
                <a:gridCol w="829525">
                  <a:extLst>
                    <a:ext uri="{9D8B030D-6E8A-4147-A177-3AD203B41FA5}">
                      <a16:colId xmlns:a16="http://schemas.microsoft.com/office/drawing/2014/main" val="3361965431"/>
                    </a:ext>
                  </a:extLst>
                </a:gridCol>
                <a:gridCol w="829525">
                  <a:extLst>
                    <a:ext uri="{9D8B030D-6E8A-4147-A177-3AD203B41FA5}">
                      <a16:colId xmlns:a16="http://schemas.microsoft.com/office/drawing/2014/main" val="3406563384"/>
                    </a:ext>
                  </a:extLst>
                </a:gridCol>
                <a:gridCol w="829525">
                  <a:extLst>
                    <a:ext uri="{9D8B030D-6E8A-4147-A177-3AD203B41FA5}">
                      <a16:colId xmlns:a16="http://schemas.microsoft.com/office/drawing/2014/main" val="157978700"/>
                    </a:ext>
                  </a:extLst>
                </a:gridCol>
              </a:tblGrid>
              <a:tr h="470545">
                <a:tc>
                  <a:txBody>
                    <a:bodyPr/>
                    <a:lstStyle/>
                    <a:p>
                      <a:pPr algn="ctr"/>
                      <a:r>
                        <a:rPr lang="en-US" dirty="0"/>
                        <a:t>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0.001</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918387932"/>
                  </a:ext>
                </a:extLst>
              </a:tr>
              <a:tr h="470545">
                <a:tc>
                  <a:txBody>
                    <a:bodyPr/>
                    <a:lstStyle/>
                    <a:p>
                      <a:pPr algn="ctr"/>
                      <a:r>
                        <a:rPr lang="en-US"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.61</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985640461"/>
                  </a:ext>
                </a:extLst>
              </a:tr>
              <a:tr h="470545">
                <a:tc>
                  <a:txBody>
                    <a:bodyPr/>
                    <a:lstStyle/>
                    <a:p>
                      <a:pPr algn="ctr"/>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.38</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73692094"/>
                  </a:ext>
                </a:extLst>
              </a:tr>
              <a:tr h="470545">
                <a:tc>
                  <a:txBody>
                    <a:bodyPr/>
                    <a:lstStyle/>
                    <a:p>
                      <a:pPr algn="ctr"/>
                      <a:r>
                        <a:rPr lang="en-US"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.009</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310937938"/>
                  </a:ext>
                </a:extLst>
              </a:tr>
              <a:tr h="470545">
                <a:tc>
                  <a:txBody>
                    <a:bodyPr/>
                    <a:lstStyle/>
                    <a:p>
                      <a:pPr algn="ctr"/>
                      <a:r>
                        <a:rPr lang="en-US" dirty="0"/>
                        <a:t>.6505</a:t>
                      </a:r>
                    </a:p>
                  </a:txBody>
                  <a:tcPr>
                    <a:lnT w="12700" cap="flat" cmpd="sng" algn="ctr">
                      <a:solidFill>
                        <a:schemeClr val="tx1"/>
                      </a:solidFill>
                      <a:prstDash val="solid"/>
                      <a:round/>
                      <a:headEnd type="none" w="med" len="med"/>
                      <a:tailEnd type="none" w="med" len="med"/>
                    </a:lnT>
                    <a:noFill/>
                  </a:tcPr>
                </a:tc>
                <a:tc>
                  <a:txBody>
                    <a:bodyPr/>
                    <a:lstStyle/>
                    <a:p>
                      <a:pPr algn="ctr"/>
                      <a:r>
                        <a:rPr lang="en-US" dirty="0"/>
                        <a:t>.3495</a:t>
                      </a:r>
                    </a:p>
                  </a:txBody>
                  <a:tcPr>
                    <a:lnT w="12700" cap="flat" cmpd="sng" algn="ctr">
                      <a:solidFill>
                        <a:schemeClr val="tx1"/>
                      </a:solidFill>
                      <a:prstDash val="solid"/>
                      <a:round/>
                      <a:headEnd type="none" w="med" len="med"/>
                      <a:tailEnd type="none" w="med" len="med"/>
                    </a:lnT>
                    <a:noFill/>
                  </a:tcPr>
                </a:tc>
                <a:tc>
                  <a:txBody>
                    <a:bodyPr/>
                    <a:lstStyle/>
                    <a:p>
                      <a:pPr algn="ctr"/>
                      <a:endParaRPr lang="en-US" dirty="0"/>
                    </a:p>
                  </a:txBody>
                  <a:tcPr>
                    <a:noFill/>
                  </a:tcPr>
                </a:tc>
                <a:extLst>
                  <a:ext uri="{0D108BD9-81ED-4DB2-BD59-A6C34878D82A}">
                    <a16:rowId xmlns:a16="http://schemas.microsoft.com/office/drawing/2014/main" val="1020000188"/>
                  </a:ext>
                </a:extLst>
              </a:tr>
            </a:tbl>
          </a:graphicData>
        </a:graphic>
      </p:graphicFrame>
      <p:sp>
        <p:nvSpPr>
          <p:cNvPr id="12" name="TextBox 11">
            <a:extLst>
              <a:ext uri="{FF2B5EF4-FFF2-40B4-BE49-F238E27FC236}">
                <a16:creationId xmlns:a16="http://schemas.microsoft.com/office/drawing/2014/main" id="{7F338D1D-2CF6-4E85-AD09-BEF1BD03B9B6}"/>
              </a:ext>
            </a:extLst>
          </p:cNvPr>
          <p:cNvSpPr txBox="1"/>
          <p:nvPr/>
        </p:nvSpPr>
        <p:spPr>
          <a:xfrm>
            <a:off x="2115334" y="3860284"/>
            <a:ext cx="1659628" cy="461665"/>
          </a:xfrm>
          <a:prstGeom prst="rect">
            <a:avLst/>
          </a:prstGeom>
          <a:noFill/>
        </p:spPr>
        <p:txBody>
          <a:bodyPr wrap="square" rtlCol="0">
            <a:spAutoFit/>
          </a:bodyPr>
          <a:lstStyle/>
          <a:p>
            <a:pPr algn="r"/>
            <a:r>
              <a:rPr lang="en-US" sz="2400" dirty="0"/>
              <a:t>Biden</a:t>
            </a:r>
          </a:p>
        </p:txBody>
      </p:sp>
      <p:sp>
        <p:nvSpPr>
          <p:cNvPr id="13" name="TextBox 12">
            <a:extLst>
              <a:ext uri="{FF2B5EF4-FFF2-40B4-BE49-F238E27FC236}">
                <a16:creationId xmlns:a16="http://schemas.microsoft.com/office/drawing/2014/main" id="{03C48DD5-786A-4BC5-8810-1704BF852A17}"/>
              </a:ext>
            </a:extLst>
          </p:cNvPr>
          <p:cNvSpPr txBox="1"/>
          <p:nvPr/>
        </p:nvSpPr>
        <p:spPr>
          <a:xfrm>
            <a:off x="2115334" y="4321949"/>
            <a:ext cx="1659628" cy="461665"/>
          </a:xfrm>
          <a:prstGeom prst="rect">
            <a:avLst/>
          </a:prstGeom>
          <a:noFill/>
        </p:spPr>
        <p:txBody>
          <a:bodyPr wrap="square" rtlCol="0">
            <a:spAutoFit/>
          </a:bodyPr>
          <a:lstStyle/>
          <a:p>
            <a:pPr algn="r"/>
            <a:r>
              <a:rPr lang="en-US" sz="2400" dirty="0"/>
              <a:t>Trump</a:t>
            </a:r>
          </a:p>
        </p:txBody>
      </p:sp>
      <p:sp>
        <p:nvSpPr>
          <p:cNvPr id="14" name="TextBox 13">
            <a:extLst>
              <a:ext uri="{FF2B5EF4-FFF2-40B4-BE49-F238E27FC236}">
                <a16:creationId xmlns:a16="http://schemas.microsoft.com/office/drawing/2014/main" id="{D212CBBB-873F-4AAC-8FC8-0B5DE567E2C3}"/>
              </a:ext>
            </a:extLst>
          </p:cNvPr>
          <p:cNvSpPr txBox="1"/>
          <p:nvPr/>
        </p:nvSpPr>
        <p:spPr>
          <a:xfrm>
            <a:off x="1840127" y="3380859"/>
            <a:ext cx="1989828" cy="461665"/>
          </a:xfrm>
          <a:prstGeom prst="rect">
            <a:avLst/>
          </a:prstGeom>
          <a:noFill/>
        </p:spPr>
        <p:txBody>
          <a:bodyPr wrap="square" rtlCol="0">
            <a:spAutoFit/>
          </a:bodyPr>
          <a:lstStyle/>
          <a:p>
            <a:r>
              <a:rPr lang="en-US" sz="2400" dirty="0"/>
              <a:t>Someone Else</a:t>
            </a:r>
          </a:p>
        </p:txBody>
      </p:sp>
      <p:sp>
        <p:nvSpPr>
          <p:cNvPr id="15" name="TextBox 14">
            <a:extLst>
              <a:ext uri="{FF2B5EF4-FFF2-40B4-BE49-F238E27FC236}">
                <a16:creationId xmlns:a16="http://schemas.microsoft.com/office/drawing/2014/main" id="{AB994B47-89DC-47FB-83B6-58F92BCF33F4}"/>
              </a:ext>
            </a:extLst>
          </p:cNvPr>
          <p:cNvSpPr txBox="1"/>
          <p:nvPr/>
        </p:nvSpPr>
        <p:spPr>
          <a:xfrm rot="19026479">
            <a:off x="3956834" y="2484317"/>
            <a:ext cx="1659628" cy="461665"/>
          </a:xfrm>
          <a:prstGeom prst="rect">
            <a:avLst/>
          </a:prstGeom>
          <a:noFill/>
        </p:spPr>
        <p:txBody>
          <a:bodyPr wrap="square" rtlCol="0">
            <a:spAutoFit/>
          </a:bodyPr>
          <a:lstStyle/>
          <a:p>
            <a:r>
              <a:rPr lang="en-US" sz="2400" dirty="0"/>
              <a:t>No</a:t>
            </a:r>
          </a:p>
        </p:txBody>
      </p:sp>
      <p:sp>
        <p:nvSpPr>
          <p:cNvPr id="16" name="TextBox 15">
            <a:extLst>
              <a:ext uri="{FF2B5EF4-FFF2-40B4-BE49-F238E27FC236}">
                <a16:creationId xmlns:a16="http://schemas.microsoft.com/office/drawing/2014/main" id="{0E361C43-8DB6-4C88-8BF4-0783EE32FA35}"/>
              </a:ext>
            </a:extLst>
          </p:cNvPr>
          <p:cNvSpPr txBox="1"/>
          <p:nvPr/>
        </p:nvSpPr>
        <p:spPr>
          <a:xfrm rot="19026479">
            <a:off x="4778646" y="2450221"/>
            <a:ext cx="1659628" cy="461665"/>
          </a:xfrm>
          <a:prstGeom prst="rect">
            <a:avLst/>
          </a:prstGeom>
          <a:noFill/>
        </p:spPr>
        <p:txBody>
          <a:bodyPr wrap="square" rtlCol="0">
            <a:spAutoFit/>
          </a:bodyPr>
          <a:lstStyle/>
          <a:p>
            <a:r>
              <a:rPr lang="en-US" sz="2400" dirty="0"/>
              <a:t>Yes</a:t>
            </a:r>
          </a:p>
        </p:txBody>
      </p:sp>
      <p:sp>
        <p:nvSpPr>
          <p:cNvPr id="17" name="TextBox 16">
            <a:extLst>
              <a:ext uri="{FF2B5EF4-FFF2-40B4-BE49-F238E27FC236}">
                <a16:creationId xmlns:a16="http://schemas.microsoft.com/office/drawing/2014/main" id="{6B391661-20B3-4E85-9E75-F721D51B5E9F}"/>
              </a:ext>
            </a:extLst>
          </p:cNvPr>
          <p:cNvSpPr txBox="1"/>
          <p:nvPr/>
        </p:nvSpPr>
        <p:spPr>
          <a:xfrm>
            <a:off x="3123576" y="2046958"/>
            <a:ext cx="3513585" cy="830997"/>
          </a:xfrm>
          <a:prstGeom prst="rect">
            <a:avLst/>
          </a:prstGeom>
          <a:noFill/>
        </p:spPr>
        <p:txBody>
          <a:bodyPr wrap="square" rtlCol="0">
            <a:spAutoFit/>
          </a:bodyPr>
          <a:lstStyle/>
          <a:p>
            <a:pPr algn="ctr"/>
            <a:r>
              <a:rPr lang="en-US" sz="2400" b="1" dirty="0"/>
              <a:t>“Good Economy” in 2024</a:t>
            </a:r>
          </a:p>
          <a:p>
            <a:pPr algn="ctr"/>
            <a:r>
              <a:rPr lang="en-US" sz="2400" b="1" dirty="0"/>
              <a:t>( &lt;5% Unemployment )?</a:t>
            </a:r>
          </a:p>
        </p:txBody>
      </p:sp>
      <p:sp>
        <p:nvSpPr>
          <p:cNvPr id="4" name="Footer Placeholder 3">
            <a:extLst>
              <a:ext uri="{FF2B5EF4-FFF2-40B4-BE49-F238E27FC236}">
                <a16:creationId xmlns:a16="http://schemas.microsoft.com/office/drawing/2014/main" id="{1153D78A-EED9-4848-91AA-46CFEE2F6DF0}"/>
              </a:ext>
            </a:extLst>
          </p:cNvPr>
          <p:cNvSpPr>
            <a:spLocks noGrp="1"/>
          </p:cNvSpPr>
          <p:nvPr>
            <p:ph type="ftr" sz="quarter" idx="11"/>
          </p:nvPr>
        </p:nvSpPr>
        <p:spPr/>
        <p:txBody>
          <a:bodyPr/>
          <a:lstStyle/>
          <a:p>
            <a:r>
              <a:rPr lang="en-US"/>
              <a:t>Bitcoin Hivemind</a:t>
            </a:r>
          </a:p>
        </p:txBody>
      </p:sp>
      <p:sp>
        <p:nvSpPr>
          <p:cNvPr id="5" name="Slide Number Placeholder 4">
            <a:extLst>
              <a:ext uri="{FF2B5EF4-FFF2-40B4-BE49-F238E27FC236}">
                <a16:creationId xmlns:a16="http://schemas.microsoft.com/office/drawing/2014/main" id="{C51450B6-B1EB-462C-807D-31D97FCF21D8}"/>
              </a:ext>
            </a:extLst>
          </p:cNvPr>
          <p:cNvSpPr>
            <a:spLocks noGrp="1"/>
          </p:cNvSpPr>
          <p:nvPr>
            <p:ph type="sldNum" sz="quarter" idx="12"/>
          </p:nvPr>
        </p:nvSpPr>
        <p:spPr/>
        <p:txBody>
          <a:bodyPr/>
          <a:lstStyle/>
          <a:p>
            <a:fld id="{1A10F235-9555-41B0-B8E9-2A55BD748559}" type="slidenum">
              <a:rPr lang="en-US" smtClean="0"/>
              <a:t>31</a:t>
            </a:fld>
            <a:endParaRPr lang="en-US"/>
          </a:p>
        </p:txBody>
      </p:sp>
      <p:sp>
        <p:nvSpPr>
          <p:cNvPr id="18" name="TextBox 17">
            <a:extLst>
              <a:ext uri="{FF2B5EF4-FFF2-40B4-BE49-F238E27FC236}">
                <a16:creationId xmlns:a16="http://schemas.microsoft.com/office/drawing/2014/main" id="{795327D9-ECA3-4F87-8A31-E9F42E32788F}"/>
              </a:ext>
            </a:extLst>
          </p:cNvPr>
          <p:cNvSpPr txBox="1"/>
          <p:nvPr/>
        </p:nvSpPr>
        <p:spPr>
          <a:xfrm>
            <a:off x="345720" y="3842524"/>
            <a:ext cx="1659628" cy="1200329"/>
          </a:xfrm>
          <a:prstGeom prst="rect">
            <a:avLst/>
          </a:prstGeom>
          <a:noFill/>
        </p:spPr>
        <p:txBody>
          <a:bodyPr wrap="square" rtlCol="0">
            <a:spAutoFit/>
          </a:bodyPr>
          <a:lstStyle/>
          <a:p>
            <a:pPr algn="ctr"/>
            <a:r>
              <a:rPr lang="en-US" sz="2400" b="1" dirty="0"/>
              <a:t>Nov 2024 Election Winner</a:t>
            </a:r>
          </a:p>
        </p:txBody>
      </p:sp>
      <p:sp>
        <p:nvSpPr>
          <p:cNvPr id="7" name="Rectangle 6">
            <a:extLst>
              <a:ext uri="{FF2B5EF4-FFF2-40B4-BE49-F238E27FC236}">
                <a16:creationId xmlns:a16="http://schemas.microsoft.com/office/drawing/2014/main" id="{76E8B74E-C2C0-46F6-A582-6A1353078E3D}"/>
              </a:ext>
            </a:extLst>
          </p:cNvPr>
          <p:cNvSpPr/>
          <p:nvPr/>
        </p:nvSpPr>
        <p:spPr>
          <a:xfrm>
            <a:off x="7193123" y="3337039"/>
            <a:ext cx="1158843" cy="193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50%</a:t>
            </a:r>
          </a:p>
          <a:p>
            <a:pPr algn="ctr"/>
            <a:r>
              <a:rPr lang="en-US" sz="3200" dirty="0"/>
              <a:t>31%</a:t>
            </a:r>
          </a:p>
          <a:p>
            <a:pPr algn="ctr"/>
            <a:r>
              <a:rPr lang="en-US" sz="3200" dirty="0"/>
              <a:t>39%</a:t>
            </a:r>
          </a:p>
          <a:p>
            <a:pPr algn="ctr"/>
            <a:r>
              <a:rPr lang="en-US" sz="3200" dirty="0"/>
              <a:t>100%</a:t>
            </a:r>
          </a:p>
        </p:txBody>
      </p:sp>
      <p:cxnSp>
        <p:nvCxnSpPr>
          <p:cNvPr id="9" name="Straight Connector 8">
            <a:extLst>
              <a:ext uri="{FF2B5EF4-FFF2-40B4-BE49-F238E27FC236}">
                <a16:creationId xmlns:a16="http://schemas.microsoft.com/office/drawing/2014/main" id="{F3FE5528-4C46-4308-849A-A79E3B3B175D}"/>
              </a:ext>
            </a:extLst>
          </p:cNvPr>
          <p:cNvCxnSpPr/>
          <p:nvPr/>
        </p:nvCxnSpPr>
        <p:spPr>
          <a:xfrm flipH="1">
            <a:off x="4346642" y="3847718"/>
            <a:ext cx="41374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0A9CDCB-49FF-4A24-8353-DBA0ADB0CEE4}"/>
              </a:ext>
            </a:extLst>
          </p:cNvPr>
          <p:cNvCxnSpPr/>
          <p:nvPr/>
        </p:nvCxnSpPr>
        <p:spPr>
          <a:xfrm flipH="1">
            <a:off x="4353021" y="4321949"/>
            <a:ext cx="41374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68F03F-6263-4E0D-AB88-923A42C9B212}"/>
              </a:ext>
            </a:extLst>
          </p:cNvPr>
          <p:cNvCxnSpPr/>
          <p:nvPr/>
        </p:nvCxnSpPr>
        <p:spPr>
          <a:xfrm flipH="1">
            <a:off x="4360561" y="4792148"/>
            <a:ext cx="41374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77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D605-DA2F-4632-809D-0F13B0F55E16}"/>
              </a:ext>
            </a:extLst>
          </p:cNvPr>
          <p:cNvSpPr>
            <a:spLocks noGrp="1"/>
          </p:cNvSpPr>
          <p:nvPr>
            <p:ph type="title"/>
          </p:nvPr>
        </p:nvSpPr>
        <p:spPr>
          <a:xfrm>
            <a:off x="2286000" y="71033"/>
            <a:ext cx="5334000" cy="1085851"/>
          </a:xfrm>
        </p:spPr>
        <p:txBody>
          <a:bodyPr>
            <a:normAutofit fontScale="90000"/>
          </a:bodyPr>
          <a:lstStyle/>
          <a:p>
            <a:r>
              <a:rPr lang="en-US" dirty="0"/>
              <a:t>Voter Sees on Election Morning (For Example):</a:t>
            </a:r>
          </a:p>
        </p:txBody>
      </p:sp>
      <p:graphicFrame>
        <p:nvGraphicFramePr>
          <p:cNvPr id="6" name="Content Placeholder 5">
            <a:extLst>
              <a:ext uri="{FF2B5EF4-FFF2-40B4-BE49-F238E27FC236}">
                <a16:creationId xmlns:a16="http://schemas.microsoft.com/office/drawing/2014/main" id="{EB8EED81-30E2-4DE4-871C-7C917A9AE4E1}"/>
              </a:ext>
            </a:extLst>
          </p:cNvPr>
          <p:cNvGraphicFramePr>
            <a:graphicFrameLocks noGrp="1"/>
          </p:cNvGraphicFramePr>
          <p:nvPr>
            <p:ph idx="1"/>
            <p:extLst>
              <p:ext uri="{D42A27DB-BD31-4B8C-83A1-F6EECF244321}">
                <p14:modId xmlns:p14="http://schemas.microsoft.com/office/powerpoint/2010/main" val="3919578792"/>
              </p:ext>
            </p:extLst>
          </p:nvPr>
        </p:nvGraphicFramePr>
        <p:xfrm>
          <a:off x="419100" y="1289859"/>
          <a:ext cx="8305799" cy="5088255"/>
        </p:xfrm>
        <a:graphic>
          <a:graphicData uri="http://schemas.openxmlformats.org/drawingml/2006/table">
            <a:tbl>
              <a:tblPr firstRow="1" firstCol="1" bandRow="1">
                <a:tableStyleId>{5C22544A-7EE6-4342-B048-85BDC9FD1C3A}</a:tableStyleId>
              </a:tblPr>
              <a:tblGrid>
                <a:gridCol w="3892089">
                  <a:extLst>
                    <a:ext uri="{9D8B030D-6E8A-4147-A177-3AD203B41FA5}">
                      <a16:colId xmlns:a16="http://schemas.microsoft.com/office/drawing/2014/main" val="4156480274"/>
                    </a:ext>
                  </a:extLst>
                </a:gridCol>
                <a:gridCol w="2356311">
                  <a:extLst>
                    <a:ext uri="{9D8B030D-6E8A-4147-A177-3AD203B41FA5}">
                      <a16:colId xmlns:a16="http://schemas.microsoft.com/office/drawing/2014/main" val="805585104"/>
                    </a:ext>
                  </a:extLst>
                </a:gridCol>
                <a:gridCol w="2057399">
                  <a:extLst>
                    <a:ext uri="{9D8B030D-6E8A-4147-A177-3AD203B41FA5}">
                      <a16:colId xmlns:a16="http://schemas.microsoft.com/office/drawing/2014/main" val="4121877144"/>
                    </a:ext>
                  </a:extLst>
                </a:gridCol>
              </a:tblGrid>
              <a:tr h="1209675">
                <a:tc>
                  <a:txBody>
                    <a:bodyPr/>
                    <a:lstStyle/>
                    <a:p>
                      <a:pPr algn="ctr"/>
                      <a:r>
                        <a:rPr lang="en-US" sz="2800" dirty="0"/>
                        <a:t>Average, over years 2024-2028…</a:t>
                      </a:r>
                      <a:endParaRPr lang="en-US" dirty="0"/>
                    </a:p>
                  </a:txBody>
                  <a:tcPr anchor="ctr"/>
                </a:tc>
                <a:tc>
                  <a:txBody>
                    <a:bodyPr/>
                    <a:lstStyle/>
                    <a:p>
                      <a:pPr algn="ctr"/>
                      <a:r>
                        <a:rPr lang="en-US" sz="3200" dirty="0"/>
                        <a:t>Biden</a:t>
                      </a:r>
                    </a:p>
                  </a:txBody>
                  <a:tcPr anchor="ctr"/>
                </a:tc>
                <a:tc>
                  <a:txBody>
                    <a:bodyPr/>
                    <a:lstStyle/>
                    <a:p>
                      <a:pPr algn="ctr"/>
                      <a:r>
                        <a:rPr lang="en-US" sz="3200" dirty="0"/>
                        <a:t>Trump</a:t>
                      </a:r>
                    </a:p>
                  </a:txBody>
                  <a:tcPr anchor="ctr"/>
                </a:tc>
                <a:extLst>
                  <a:ext uri="{0D108BD9-81ED-4DB2-BD59-A6C34878D82A}">
                    <a16:rowId xmlns:a16="http://schemas.microsoft.com/office/drawing/2014/main" val="2370205376"/>
                  </a:ext>
                </a:extLst>
              </a:tr>
              <a:tr h="1459230">
                <a:tc>
                  <a:txBody>
                    <a:bodyPr/>
                    <a:lstStyle/>
                    <a:p>
                      <a:pPr algn="l"/>
                      <a:r>
                        <a:rPr lang="en-US" sz="2800" dirty="0"/>
                        <a:t>Total Government Spending </a:t>
                      </a:r>
                      <a:r>
                        <a:rPr lang="en-US" sz="2800" b="0" dirty="0"/>
                        <a:t>($/person)</a:t>
                      </a:r>
                    </a:p>
                  </a:txBody>
                  <a:tcPr anchor="ctr"/>
                </a:tc>
                <a:tc>
                  <a:txBody>
                    <a:bodyPr/>
                    <a:lstStyle/>
                    <a:p>
                      <a:pPr algn="ctr"/>
                      <a:r>
                        <a:rPr lang="en-US" sz="4000" dirty="0"/>
                        <a:t>$12,568</a:t>
                      </a:r>
                    </a:p>
                  </a:txBody>
                  <a:tcPr anchor="ctr"/>
                </a:tc>
                <a:tc>
                  <a:txBody>
                    <a:bodyPr/>
                    <a:lstStyle/>
                    <a:p>
                      <a:pPr algn="ctr"/>
                      <a:r>
                        <a:rPr lang="en-US" sz="4000" dirty="0"/>
                        <a:t>$10,407</a:t>
                      </a:r>
                    </a:p>
                  </a:txBody>
                  <a:tcPr anchor="ctr"/>
                </a:tc>
                <a:extLst>
                  <a:ext uri="{0D108BD9-81ED-4DB2-BD59-A6C34878D82A}">
                    <a16:rowId xmlns:a16="http://schemas.microsoft.com/office/drawing/2014/main" val="1085789249"/>
                  </a:ext>
                </a:extLst>
              </a:tr>
              <a:tr h="1209675">
                <a:tc>
                  <a:txBody>
                    <a:bodyPr/>
                    <a:lstStyle/>
                    <a:p>
                      <a:pPr algn="l"/>
                      <a:r>
                        <a:rPr lang="en-US" sz="2800" dirty="0"/>
                        <a:t>Total Money Earned by all Citizens </a:t>
                      </a:r>
                      <a:r>
                        <a:rPr lang="en-US" sz="2800" b="0" dirty="0"/>
                        <a:t>($ billions)</a:t>
                      </a:r>
                    </a:p>
                  </a:txBody>
                  <a:tcPr/>
                </a:tc>
                <a:tc>
                  <a:txBody>
                    <a:bodyPr/>
                    <a:lstStyle/>
                    <a:p>
                      <a:pPr algn="ctr"/>
                      <a:r>
                        <a:rPr lang="en-US" sz="4000" dirty="0"/>
                        <a:t>$16,427</a:t>
                      </a:r>
                    </a:p>
                  </a:txBody>
                  <a:tcPr anchor="ctr"/>
                </a:tc>
                <a:tc>
                  <a:txBody>
                    <a:bodyPr/>
                    <a:lstStyle/>
                    <a:p>
                      <a:pPr algn="ctr"/>
                      <a:r>
                        <a:rPr lang="en-US" sz="4000" dirty="0"/>
                        <a:t>$17,009</a:t>
                      </a:r>
                    </a:p>
                  </a:txBody>
                  <a:tcPr anchor="ctr"/>
                </a:tc>
                <a:extLst>
                  <a:ext uri="{0D108BD9-81ED-4DB2-BD59-A6C34878D82A}">
                    <a16:rowId xmlns:a16="http://schemas.microsoft.com/office/drawing/2014/main" val="300357080"/>
                  </a:ext>
                </a:extLst>
              </a:tr>
              <a:tr h="1209675">
                <a:tc>
                  <a:txBody>
                    <a:bodyPr/>
                    <a:lstStyle/>
                    <a:p>
                      <a:pPr algn="l"/>
                      <a:r>
                        <a:rPr lang="en-US" sz="2800" dirty="0"/>
                        <a:t>Total Deaths, all causes</a:t>
                      </a:r>
                    </a:p>
                    <a:p>
                      <a:pPr algn="l"/>
                      <a:r>
                        <a:rPr lang="en-US" sz="2800" b="0" dirty="0"/>
                        <a:t>(thousands of people)</a:t>
                      </a:r>
                    </a:p>
                  </a:txBody>
                  <a:tcPr/>
                </a:tc>
                <a:tc>
                  <a:txBody>
                    <a:bodyPr/>
                    <a:lstStyle/>
                    <a:p>
                      <a:pPr algn="ctr"/>
                      <a:r>
                        <a:rPr lang="en-US" sz="4000" dirty="0"/>
                        <a:t>2,917</a:t>
                      </a:r>
                    </a:p>
                  </a:txBody>
                  <a:tcPr anchor="ctr"/>
                </a:tc>
                <a:tc>
                  <a:txBody>
                    <a:bodyPr/>
                    <a:lstStyle/>
                    <a:p>
                      <a:pPr algn="ctr"/>
                      <a:r>
                        <a:rPr lang="en-US" sz="4000" dirty="0"/>
                        <a:t>2,901</a:t>
                      </a:r>
                    </a:p>
                  </a:txBody>
                  <a:tcPr anchor="ctr"/>
                </a:tc>
                <a:extLst>
                  <a:ext uri="{0D108BD9-81ED-4DB2-BD59-A6C34878D82A}">
                    <a16:rowId xmlns:a16="http://schemas.microsoft.com/office/drawing/2014/main" val="4091684058"/>
                  </a:ext>
                </a:extLst>
              </a:tr>
            </a:tbl>
          </a:graphicData>
        </a:graphic>
      </p:graphicFrame>
      <p:sp>
        <p:nvSpPr>
          <p:cNvPr id="4" name="Footer Placeholder 3">
            <a:extLst>
              <a:ext uri="{FF2B5EF4-FFF2-40B4-BE49-F238E27FC236}">
                <a16:creationId xmlns:a16="http://schemas.microsoft.com/office/drawing/2014/main" id="{2ABC2629-D400-4ABB-AE13-94ECC99C4329}"/>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8D2A452B-C7CE-4EE4-9828-582159F59EEC}"/>
              </a:ext>
            </a:extLst>
          </p:cNvPr>
          <p:cNvSpPr>
            <a:spLocks noGrp="1"/>
          </p:cNvSpPr>
          <p:nvPr>
            <p:ph type="sldNum" sz="quarter" idx="12"/>
          </p:nvPr>
        </p:nvSpPr>
        <p:spPr/>
        <p:txBody>
          <a:bodyPr/>
          <a:lstStyle/>
          <a:p>
            <a:fld id="{1A10F235-9555-41B0-B8E9-2A55BD748559}" type="slidenum">
              <a:rPr lang="en-US" smtClean="0"/>
              <a:t>32</a:t>
            </a:fld>
            <a:endParaRPr lang="en-US"/>
          </a:p>
        </p:txBody>
      </p:sp>
      <p:sp>
        <p:nvSpPr>
          <p:cNvPr id="3" name="TextBox 2">
            <a:extLst>
              <a:ext uri="{FF2B5EF4-FFF2-40B4-BE49-F238E27FC236}">
                <a16:creationId xmlns:a16="http://schemas.microsoft.com/office/drawing/2014/main" id="{5E8A818C-E7B2-4F12-96AC-3355A40D1D58}"/>
              </a:ext>
            </a:extLst>
          </p:cNvPr>
          <p:cNvSpPr txBox="1"/>
          <p:nvPr/>
        </p:nvSpPr>
        <p:spPr>
          <a:xfrm>
            <a:off x="7286625" y="3531329"/>
            <a:ext cx="828675" cy="369332"/>
          </a:xfrm>
          <a:prstGeom prst="rect">
            <a:avLst/>
          </a:prstGeom>
          <a:solidFill>
            <a:srgbClr val="92D050"/>
          </a:solidFill>
          <a:ln>
            <a:solidFill>
              <a:schemeClr val="tx1"/>
            </a:solidFill>
          </a:ln>
        </p:spPr>
        <p:txBody>
          <a:bodyPr wrap="square" rtlCol="0" anchor="ctr">
            <a:spAutoFit/>
          </a:bodyPr>
          <a:lstStyle/>
          <a:p>
            <a:pPr algn="ctr"/>
            <a:r>
              <a:rPr lang="en-US" dirty="0"/>
              <a:t>better</a:t>
            </a:r>
          </a:p>
        </p:txBody>
      </p:sp>
      <p:sp>
        <p:nvSpPr>
          <p:cNvPr id="7" name="TextBox 6">
            <a:extLst>
              <a:ext uri="{FF2B5EF4-FFF2-40B4-BE49-F238E27FC236}">
                <a16:creationId xmlns:a16="http://schemas.microsoft.com/office/drawing/2014/main" id="{A8777451-1FA0-4FA3-A584-4D7246D2BB5C}"/>
              </a:ext>
            </a:extLst>
          </p:cNvPr>
          <p:cNvSpPr txBox="1"/>
          <p:nvPr/>
        </p:nvSpPr>
        <p:spPr>
          <a:xfrm>
            <a:off x="6805612" y="4817680"/>
            <a:ext cx="1790700" cy="369332"/>
          </a:xfrm>
          <a:prstGeom prst="rect">
            <a:avLst/>
          </a:prstGeom>
          <a:solidFill>
            <a:schemeClr val="accent6">
              <a:lumMod val="40000"/>
              <a:lumOff val="60000"/>
            </a:schemeClr>
          </a:solidFill>
          <a:ln>
            <a:solidFill>
              <a:schemeClr val="tx1"/>
            </a:solidFill>
          </a:ln>
        </p:spPr>
        <p:txBody>
          <a:bodyPr wrap="square" rtlCol="0" anchor="ctr">
            <a:spAutoFit/>
          </a:bodyPr>
          <a:lstStyle/>
          <a:p>
            <a:pPr algn="ctr"/>
            <a:r>
              <a:rPr lang="en-US" dirty="0"/>
              <a:t>Slightly better</a:t>
            </a:r>
          </a:p>
        </p:txBody>
      </p:sp>
      <p:sp>
        <p:nvSpPr>
          <p:cNvPr id="8" name="TextBox 7">
            <a:extLst>
              <a:ext uri="{FF2B5EF4-FFF2-40B4-BE49-F238E27FC236}">
                <a16:creationId xmlns:a16="http://schemas.microsoft.com/office/drawing/2014/main" id="{EFDA3864-E862-428C-9BB2-C24CE0AFAF77}"/>
              </a:ext>
            </a:extLst>
          </p:cNvPr>
          <p:cNvSpPr txBox="1"/>
          <p:nvPr/>
        </p:nvSpPr>
        <p:spPr>
          <a:xfrm>
            <a:off x="6748462" y="6075270"/>
            <a:ext cx="1890712" cy="369332"/>
          </a:xfrm>
          <a:prstGeom prst="rect">
            <a:avLst/>
          </a:prstGeom>
          <a:solidFill>
            <a:schemeClr val="bg1">
              <a:lumMod val="95000"/>
            </a:schemeClr>
          </a:solidFill>
          <a:ln>
            <a:solidFill>
              <a:schemeClr val="tx1"/>
            </a:solidFill>
          </a:ln>
        </p:spPr>
        <p:txBody>
          <a:bodyPr wrap="square" rtlCol="0" anchor="ctr">
            <a:spAutoFit/>
          </a:bodyPr>
          <a:lstStyle/>
          <a:p>
            <a:pPr algn="ctr"/>
            <a:r>
              <a:rPr lang="en-US" dirty="0"/>
              <a:t>basically the same</a:t>
            </a:r>
          </a:p>
        </p:txBody>
      </p:sp>
    </p:spTree>
    <p:extLst>
      <p:ext uri="{BB962C8B-B14F-4D97-AF65-F5344CB8AC3E}">
        <p14:creationId xmlns:p14="http://schemas.microsoft.com/office/powerpoint/2010/main" val="2656544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28EC6F-7152-4CFD-8E99-86C1DB6BE1FE}"/>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94EFFB78-C365-429C-A7D0-B8CD0C07702E}"/>
              </a:ext>
            </a:extLst>
          </p:cNvPr>
          <p:cNvSpPr>
            <a:spLocks noGrp="1"/>
          </p:cNvSpPr>
          <p:nvPr>
            <p:ph type="sldNum" sz="quarter" idx="12"/>
          </p:nvPr>
        </p:nvSpPr>
        <p:spPr/>
        <p:txBody>
          <a:bodyPr/>
          <a:lstStyle/>
          <a:p>
            <a:fld id="{1A10F235-9555-41B0-B8E9-2A55BD748559}" type="slidenum">
              <a:rPr lang="en-US" smtClean="0"/>
              <a:t>33</a:t>
            </a:fld>
            <a:endParaRPr lang="en-US"/>
          </a:p>
        </p:txBody>
      </p:sp>
      <p:pic>
        <p:nvPicPr>
          <p:cNvPr id="7" name="Picture 6" descr="A close up of a piece of paper&#10;&#10;Description automatically generated">
            <a:extLst>
              <a:ext uri="{FF2B5EF4-FFF2-40B4-BE49-F238E27FC236}">
                <a16:creationId xmlns:a16="http://schemas.microsoft.com/office/drawing/2014/main" id="{113624CF-3E1D-4DE7-92DC-CF3CCF362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330" y="194956"/>
            <a:ext cx="4737100" cy="6316133"/>
          </a:xfrm>
          <a:prstGeom prst="rect">
            <a:avLst/>
          </a:prstGeom>
        </p:spPr>
      </p:pic>
    </p:spTree>
    <p:extLst>
      <p:ext uri="{BB962C8B-B14F-4D97-AF65-F5344CB8AC3E}">
        <p14:creationId xmlns:p14="http://schemas.microsoft.com/office/powerpoint/2010/main" val="2449729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ADA1-3B8C-8BFD-1D73-91B24628E127}"/>
              </a:ext>
            </a:extLst>
          </p:cNvPr>
          <p:cNvSpPr>
            <a:spLocks noGrp="1"/>
          </p:cNvSpPr>
          <p:nvPr>
            <p:ph type="title"/>
          </p:nvPr>
        </p:nvSpPr>
        <p:spPr>
          <a:xfrm>
            <a:off x="228600" y="0"/>
            <a:ext cx="7886700" cy="1325563"/>
          </a:xfrm>
        </p:spPr>
        <p:txBody>
          <a:bodyPr/>
          <a:lstStyle/>
          <a:p>
            <a:r>
              <a:rPr lang="en-US" b="1" dirty="0"/>
              <a:t>It also works for…	</a:t>
            </a:r>
          </a:p>
        </p:txBody>
      </p:sp>
      <p:sp>
        <p:nvSpPr>
          <p:cNvPr id="3" name="Content Placeholder 2">
            <a:extLst>
              <a:ext uri="{FF2B5EF4-FFF2-40B4-BE49-F238E27FC236}">
                <a16:creationId xmlns:a16="http://schemas.microsoft.com/office/drawing/2014/main" id="{B0C1DF00-7436-0D25-EBAF-C9A554124B82}"/>
              </a:ext>
            </a:extLst>
          </p:cNvPr>
          <p:cNvSpPr>
            <a:spLocks noGrp="1"/>
          </p:cNvSpPr>
          <p:nvPr>
            <p:ph idx="1"/>
          </p:nvPr>
        </p:nvSpPr>
        <p:spPr>
          <a:xfrm>
            <a:off x="536372" y="1639844"/>
            <a:ext cx="7886700" cy="4403309"/>
          </a:xfrm>
        </p:spPr>
        <p:txBody>
          <a:bodyPr>
            <a:normAutofit/>
          </a:bodyPr>
          <a:lstStyle/>
          <a:p>
            <a:r>
              <a:rPr lang="en-US" b="1" dirty="0">
                <a:solidFill>
                  <a:schemeClr val="accent1"/>
                </a:solidFill>
              </a:rPr>
              <a:t>Which CEO</a:t>
            </a:r>
            <a:r>
              <a:rPr lang="en-US" b="1" dirty="0"/>
              <a:t> </a:t>
            </a:r>
            <a:r>
              <a:rPr lang="en-US" i="1" dirty="0"/>
              <a:t>would most increase </a:t>
            </a:r>
            <a:r>
              <a:rPr lang="en-US" b="1" dirty="0">
                <a:solidFill>
                  <a:srgbClr val="FF0000"/>
                </a:solidFill>
              </a:rPr>
              <a:t>our stock price</a:t>
            </a:r>
            <a:r>
              <a:rPr lang="en-US" dirty="0"/>
              <a:t>?</a:t>
            </a:r>
          </a:p>
          <a:p>
            <a:r>
              <a:rPr lang="en-US" b="1" dirty="0">
                <a:solidFill>
                  <a:schemeClr val="accent1"/>
                </a:solidFill>
              </a:rPr>
              <a:t>Which FED Policy</a:t>
            </a:r>
            <a:r>
              <a:rPr lang="en-US" b="1" dirty="0"/>
              <a:t> </a:t>
            </a:r>
            <a:r>
              <a:rPr lang="en-US" i="1" dirty="0"/>
              <a:t>would most increase </a:t>
            </a:r>
            <a:r>
              <a:rPr lang="en-US" b="1" dirty="0" err="1">
                <a:solidFill>
                  <a:srgbClr val="FF0000"/>
                </a:solidFill>
              </a:rPr>
              <a:t>nGDP</a:t>
            </a:r>
            <a:r>
              <a:rPr lang="en-US" dirty="0"/>
              <a:t>?</a:t>
            </a:r>
          </a:p>
          <a:p>
            <a:r>
              <a:rPr lang="en-US" b="1" dirty="0">
                <a:solidFill>
                  <a:schemeClr val="accent1"/>
                </a:solidFill>
              </a:rPr>
              <a:t>Which laws</a:t>
            </a:r>
            <a:r>
              <a:rPr lang="en-US" dirty="0"/>
              <a:t> </a:t>
            </a:r>
            <a:r>
              <a:rPr lang="en-US" i="1" dirty="0"/>
              <a:t>would most increase </a:t>
            </a:r>
            <a:r>
              <a:rPr lang="en-US" b="1" dirty="0">
                <a:solidFill>
                  <a:srgbClr val="FF0000"/>
                </a:solidFill>
              </a:rPr>
              <a:t>local land values</a:t>
            </a:r>
            <a:r>
              <a:rPr lang="en-US" dirty="0"/>
              <a:t>?</a:t>
            </a:r>
          </a:p>
          <a:p>
            <a:r>
              <a:rPr lang="en-US" b="1" dirty="0">
                <a:solidFill>
                  <a:schemeClr val="accent1"/>
                </a:solidFill>
              </a:rPr>
              <a:t>Which policies </a:t>
            </a:r>
            <a:r>
              <a:rPr lang="en-US" i="1" dirty="0"/>
              <a:t>would most decrease </a:t>
            </a:r>
            <a:r>
              <a:rPr lang="en-US" b="1" dirty="0">
                <a:solidFill>
                  <a:srgbClr val="FF0000"/>
                </a:solidFill>
              </a:rPr>
              <a:t>violent crime</a:t>
            </a:r>
            <a:r>
              <a:rPr lang="en-US" dirty="0"/>
              <a:t>?</a:t>
            </a:r>
          </a:p>
          <a:p>
            <a:r>
              <a:rPr lang="en-US" b="1" dirty="0">
                <a:solidFill>
                  <a:srgbClr val="0070C0"/>
                </a:solidFill>
              </a:rPr>
              <a:t>Which </a:t>
            </a:r>
            <a:r>
              <a:rPr lang="en-US" b="1" dirty="0" err="1">
                <a:solidFill>
                  <a:srgbClr val="0070C0"/>
                </a:solidFill>
              </a:rPr>
              <a:t>hardfork</a:t>
            </a:r>
            <a:r>
              <a:rPr lang="en-US" b="1" dirty="0">
                <a:solidFill>
                  <a:srgbClr val="0070C0"/>
                </a:solidFill>
              </a:rPr>
              <a:t> to BTC </a:t>
            </a:r>
            <a:r>
              <a:rPr lang="en-US" dirty="0"/>
              <a:t>would most increase </a:t>
            </a:r>
            <a:r>
              <a:rPr lang="en-US" b="1" dirty="0">
                <a:solidFill>
                  <a:srgbClr val="FF0000"/>
                </a:solidFill>
              </a:rPr>
              <a:t>the USD/BTC price</a:t>
            </a:r>
            <a:r>
              <a:rPr lang="en-US" dirty="0"/>
              <a:t>? </a:t>
            </a:r>
            <a:r>
              <a:rPr lang="en-US" i="1" dirty="0"/>
              <a:t>(if any)</a:t>
            </a:r>
          </a:p>
          <a:p>
            <a:endParaRPr lang="en-US" dirty="0"/>
          </a:p>
          <a:p>
            <a:r>
              <a:rPr lang="en-US" dirty="0"/>
              <a:t>Works better on “the big questions” – more people, more disagreement, more information to unite.</a:t>
            </a:r>
          </a:p>
          <a:p>
            <a:endParaRPr lang="en-US" dirty="0"/>
          </a:p>
        </p:txBody>
      </p:sp>
      <p:sp>
        <p:nvSpPr>
          <p:cNvPr id="4" name="Footer Placeholder 3">
            <a:extLst>
              <a:ext uri="{FF2B5EF4-FFF2-40B4-BE49-F238E27FC236}">
                <a16:creationId xmlns:a16="http://schemas.microsoft.com/office/drawing/2014/main" id="{DD5BBB24-73C0-32AC-C7F3-A8093FE3DD52}"/>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F5E11F03-9155-EB7C-B70D-F12C7A8CC6B7}"/>
              </a:ext>
            </a:extLst>
          </p:cNvPr>
          <p:cNvSpPr>
            <a:spLocks noGrp="1"/>
          </p:cNvSpPr>
          <p:nvPr>
            <p:ph type="sldNum" sz="quarter" idx="12"/>
          </p:nvPr>
        </p:nvSpPr>
        <p:spPr/>
        <p:txBody>
          <a:bodyPr/>
          <a:lstStyle/>
          <a:p>
            <a:fld id="{1A10F235-9555-41B0-B8E9-2A55BD748559}" type="slidenum">
              <a:rPr lang="en-US" smtClean="0"/>
              <a:t>34</a:t>
            </a:fld>
            <a:endParaRPr lang="en-US"/>
          </a:p>
        </p:txBody>
      </p:sp>
    </p:spTree>
    <p:extLst>
      <p:ext uri="{BB962C8B-B14F-4D97-AF65-F5344CB8AC3E}">
        <p14:creationId xmlns:p14="http://schemas.microsoft.com/office/powerpoint/2010/main" val="3198211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15" y="76200"/>
            <a:ext cx="8830585" cy="838200"/>
          </a:xfrm>
        </p:spPr>
        <p:txBody>
          <a:bodyPr>
            <a:noAutofit/>
          </a:bodyPr>
          <a:lstStyle/>
          <a:p>
            <a:r>
              <a:rPr lang="en-US" dirty="0"/>
              <a:t>Rot From Above: Who controls what?</a:t>
            </a:r>
          </a:p>
        </p:txBody>
      </p:sp>
      <p:sp>
        <p:nvSpPr>
          <p:cNvPr id="4" name="Isosceles Triangle 3"/>
          <p:cNvSpPr/>
          <p:nvPr/>
        </p:nvSpPr>
        <p:spPr>
          <a:xfrm>
            <a:off x="2286000" y="1592826"/>
            <a:ext cx="3962400" cy="4191000"/>
          </a:xfrm>
          <a:prstGeom prst="triangle">
            <a:avLst>
              <a:gd name="adj" fmla="val 4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412282" y="3097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Smiley Face 5"/>
          <p:cNvSpPr/>
          <p:nvPr/>
        </p:nvSpPr>
        <p:spPr>
          <a:xfrm>
            <a:off x="564682" y="3249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miley Face 6"/>
          <p:cNvSpPr/>
          <p:nvPr/>
        </p:nvSpPr>
        <p:spPr>
          <a:xfrm>
            <a:off x="717082" y="3402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Smiley Face 7"/>
          <p:cNvSpPr/>
          <p:nvPr/>
        </p:nvSpPr>
        <p:spPr>
          <a:xfrm>
            <a:off x="869482" y="3554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Smiley Face 8"/>
          <p:cNvSpPr/>
          <p:nvPr/>
        </p:nvSpPr>
        <p:spPr>
          <a:xfrm>
            <a:off x="1021882" y="3707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Smiley Face 9"/>
          <p:cNvSpPr/>
          <p:nvPr/>
        </p:nvSpPr>
        <p:spPr>
          <a:xfrm>
            <a:off x="1174282" y="38595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Smiley Face 10"/>
          <p:cNvSpPr/>
          <p:nvPr/>
        </p:nvSpPr>
        <p:spPr>
          <a:xfrm>
            <a:off x="1326682" y="40119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Smiley Face 11"/>
          <p:cNvSpPr/>
          <p:nvPr/>
        </p:nvSpPr>
        <p:spPr>
          <a:xfrm>
            <a:off x="1479082" y="4164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Smiley Face 12"/>
          <p:cNvSpPr/>
          <p:nvPr/>
        </p:nvSpPr>
        <p:spPr>
          <a:xfrm>
            <a:off x="1434164" y="3059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Smiley Face 34"/>
          <p:cNvSpPr/>
          <p:nvPr/>
        </p:nvSpPr>
        <p:spPr>
          <a:xfrm>
            <a:off x="412282" y="3364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Smiley Face 35"/>
          <p:cNvSpPr/>
          <p:nvPr/>
        </p:nvSpPr>
        <p:spPr>
          <a:xfrm>
            <a:off x="564682" y="35166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Smiley Face 36"/>
          <p:cNvSpPr/>
          <p:nvPr/>
        </p:nvSpPr>
        <p:spPr>
          <a:xfrm>
            <a:off x="717082" y="36690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Smiley Face 37"/>
          <p:cNvSpPr/>
          <p:nvPr/>
        </p:nvSpPr>
        <p:spPr>
          <a:xfrm>
            <a:off x="869482" y="38214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Smiley Face 38"/>
          <p:cNvSpPr/>
          <p:nvPr/>
        </p:nvSpPr>
        <p:spPr>
          <a:xfrm>
            <a:off x="1021882" y="39738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0" name="Smiley Face 39"/>
          <p:cNvSpPr/>
          <p:nvPr/>
        </p:nvSpPr>
        <p:spPr>
          <a:xfrm>
            <a:off x="1174282" y="41262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1" name="Smiley Face 40"/>
          <p:cNvSpPr/>
          <p:nvPr/>
        </p:nvSpPr>
        <p:spPr>
          <a:xfrm>
            <a:off x="1129364" y="30213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Smiley Face 41"/>
          <p:cNvSpPr/>
          <p:nvPr/>
        </p:nvSpPr>
        <p:spPr>
          <a:xfrm>
            <a:off x="1281764" y="31737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Smiley Face 42"/>
          <p:cNvSpPr/>
          <p:nvPr/>
        </p:nvSpPr>
        <p:spPr>
          <a:xfrm>
            <a:off x="1434164" y="3326175"/>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Smiley Face 43"/>
          <p:cNvSpPr/>
          <p:nvPr/>
        </p:nvSpPr>
        <p:spPr>
          <a:xfrm>
            <a:off x="25988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Smiley Face 44"/>
          <p:cNvSpPr/>
          <p:nvPr/>
        </p:nvSpPr>
        <p:spPr>
          <a:xfrm>
            <a:off x="41228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Smiley Face 45"/>
          <p:cNvSpPr/>
          <p:nvPr/>
        </p:nvSpPr>
        <p:spPr>
          <a:xfrm>
            <a:off x="56468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Smiley Face 46"/>
          <p:cNvSpPr/>
          <p:nvPr/>
        </p:nvSpPr>
        <p:spPr>
          <a:xfrm>
            <a:off x="71708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Smiley Face 47"/>
          <p:cNvSpPr/>
          <p:nvPr/>
        </p:nvSpPr>
        <p:spPr>
          <a:xfrm>
            <a:off x="67216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Smiley Face 48"/>
          <p:cNvSpPr/>
          <p:nvPr/>
        </p:nvSpPr>
        <p:spPr>
          <a:xfrm>
            <a:off x="82456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Smiley Face 49"/>
          <p:cNvSpPr/>
          <p:nvPr/>
        </p:nvSpPr>
        <p:spPr>
          <a:xfrm>
            <a:off x="97696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Smiley Face 50"/>
          <p:cNvSpPr/>
          <p:nvPr/>
        </p:nvSpPr>
        <p:spPr>
          <a:xfrm>
            <a:off x="112936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Smiley Face 51"/>
          <p:cNvSpPr/>
          <p:nvPr/>
        </p:nvSpPr>
        <p:spPr>
          <a:xfrm>
            <a:off x="128176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3" name="Smiley Face 52"/>
          <p:cNvSpPr/>
          <p:nvPr/>
        </p:nvSpPr>
        <p:spPr>
          <a:xfrm>
            <a:off x="503722" y="37039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Smiley Face 53"/>
          <p:cNvSpPr/>
          <p:nvPr/>
        </p:nvSpPr>
        <p:spPr>
          <a:xfrm>
            <a:off x="656122" y="38563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Smiley Face 54"/>
          <p:cNvSpPr/>
          <p:nvPr/>
        </p:nvSpPr>
        <p:spPr>
          <a:xfrm>
            <a:off x="808522" y="40087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Smiley Face 55"/>
          <p:cNvSpPr/>
          <p:nvPr/>
        </p:nvSpPr>
        <p:spPr>
          <a:xfrm>
            <a:off x="960922" y="41611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Smiley Face 56"/>
          <p:cNvSpPr/>
          <p:nvPr/>
        </p:nvSpPr>
        <p:spPr>
          <a:xfrm>
            <a:off x="916004" y="30562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8" name="Smiley Face 57"/>
          <p:cNvSpPr/>
          <p:nvPr/>
        </p:nvSpPr>
        <p:spPr>
          <a:xfrm>
            <a:off x="1068404" y="32086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Smiley Face 58"/>
          <p:cNvSpPr/>
          <p:nvPr/>
        </p:nvSpPr>
        <p:spPr>
          <a:xfrm>
            <a:off x="1220804" y="33610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Smiley Face 59"/>
          <p:cNvSpPr/>
          <p:nvPr/>
        </p:nvSpPr>
        <p:spPr>
          <a:xfrm>
            <a:off x="1373204" y="35134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1" name="Smiley Face 60"/>
          <p:cNvSpPr/>
          <p:nvPr/>
        </p:nvSpPr>
        <p:spPr>
          <a:xfrm>
            <a:off x="1525604" y="3665867"/>
            <a:ext cx="304800" cy="304800"/>
          </a:xfrm>
          <a:prstGeom prst="smileyFac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Smiley Face 61"/>
          <p:cNvSpPr/>
          <p:nvPr/>
        </p:nvSpPr>
        <p:spPr>
          <a:xfrm>
            <a:off x="4114800" y="1142043"/>
            <a:ext cx="304800" cy="304800"/>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TextBox 62"/>
          <p:cNvSpPr txBox="1"/>
          <p:nvPr/>
        </p:nvSpPr>
        <p:spPr>
          <a:xfrm>
            <a:off x="4572000" y="1147294"/>
            <a:ext cx="4265804" cy="369332"/>
          </a:xfrm>
          <a:prstGeom prst="rect">
            <a:avLst/>
          </a:prstGeom>
          <a:noFill/>
        </p:spPr>
        <p:txBody>
          <a:bodyPr wrap="square" rtlCol="0">
            <a:spAutoFit/>
          </a:bodyPr>
          <a:lstStyle/>
          <a:p>
            <a:r>
              <a:rPr lang="en-US" dirty="0"/>
              <a:t>CEO / President / Senator / Editor-in-Chief </a:t>
            </a:r>
          </a:p>
        </p:txBody>
      </p:sp>
      <p:sp>
        <p:nvSpPr>
          <p:cNvPr id="64" name="Right Arrow 63"/>
          <p:cNvSpPr/>
          <p:nvPr/>
        </p:nvSpPr>
        <p:spPr>
          <a:xfrm rot="19689432">
            <a:off x="1472722" y="1638603"/>
            <a:ext cx="2720893" cy="1131131"/>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Group Opinion</a:t>
            </a:r>
          </a:p>
        </p:txBody>
      </p:sp>
      <p:cxnSp>
        <p:nvCxnSpPr>
          <p:cNvPr id="66" name="Straight Connector 65"/>
          <p:cNvCxnSpPr/>
          <p:nvPr/>
        </p:nvCxnSpPr>
        <p:spPr>
          <a:xfrm flipH="1" flipV="1">
            <a:off x="1068404" y="1931524"/>
            <a:ext cx="988996" cy="45761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3655" y="1269660"/>
            <a:ext cx="1516749" cy="646331"/>
          </a:xfrm>
          <a:prstGeom prst="rect">
            <a:avLst/>
          </a:prstGeom>
          <a:noFill/>
        </p:spPr>
        <p:txBody>
          <a:bodyPr wrap="square" rtlCol="0">
            <a:spAutoFit/>
          </a:bodyPr>
          <a:lstStyle/>
          <a:p>
            <a:r>
              <a:rPr lang="en-US" dirty="0"/>
              <a:t>Informed or otherwise…</a:t>
            </a:r>
          </a:p>
        </p:txBody>
      </p:sp>
      <p:sp>
        <p:nvSpPr>
          <p:cNvPr id="69" name="TextBox 68"/>
          <p:cNvSpPr txBox="1"/>
          <p:nvPr/>
        </p:nvSpPr>
        <p:spPr>
          <a:xfrm>
            <a:off x="161015" y="4512489"/>
            <a:ext cx="2124985" cy="646331"/>
          </a:xfrm>
          <a:prstGeom prst="rect">
            <a:avLst/>
          </a:prstGeom>
          <a:noFill/>
        </p:spPr>
        <p:txBody>
          <a:bodyPr wrap="square" rtlCol="0">
            <a:spAutoFit/>
          </a:bodyPr>
          <a:lstStyle/>
          <a:p>
            <a:r>
              <a:rPr lang="en-US" dirty="0"/>
              <a:t>Shareholders /</a:t>
            </a:r>
          </a:p>
          <a:p>
            <a:r>
              <a:rPr lang="en-US" dirty="0"/>
              <a:t>Voters / Colleagues</a:t>
            </a:r>
          </a:p>
        </p:txBody>
      </p:sp>
      <p:sp>
        <p:nvSpPr>
          <p:cNvPr id="70" name="Smiley Face 69"/>
          <p:cNvSpPr/>
          <p:nvPr/>
        </p:nvSpPr>
        <p:spPr>
          <a:xfrm>
            <a:off x="35814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Smiley Face 71"/>
          <p:cNvSpPr/>
          <p:nvPr/>
        </p:nvSpPr>
        <p:spPr>
          <a:xfrm>
            <a:off x="3886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Smiley Face 72"/>
          <p:cNvSpPr/>
          <p:nvPr/>
        </p:nvSpPr>
        <p:spPr>
          <a:xfrm>
            <a:off x="42672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Smiley Face 73"/>
          <p:cNvSpPr/>
          <p:nvPr/>
        </p:nvSpPr>
        <p:spPr>
          <a:xfrm>
            <a:off x="4572000" y="2484767"/>
            <a:ext cx="304800" cy="304800"/>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5" name="TextBox 74"/>
          <p:cNvSpPr txBox="1"/>
          <p:nvPr/>
        </p:nvSpPr>
        <p:spPr>
          <a:xfrm>
            <a:off x="5093368" y="2416495"/>
            <a:ext cx="2679032" cy="646331"/>
          </a:xfrm>
          <a:prstGeom prst="rect">
            <a:avLst/>
          </a:prstGeom>
          <a:noFill/>
        </p:spPr>
        <p:txBody>
          <a:bodyPr wrap="square" rtlCol="0">
            <a:spAutoFit/>
          </a:bodyPr>
          <a:lstStyle/>
          <a:p>
            <a:r>
              <a:rPr lang="en-US" dirty="0"/>
              <a:t>C-Suite / Cabinet /</a:t>
            </a:r>
          </a:p>
          <a:p>
            <a:r>
              <a:rPr lang="en-US" dirty="0"/>
              <a:t>Coordinators / Reviewers </a:t>
            </a:r>
          </a:p>
        </p:txBody>
      </p:sp>
      <p:sp>
        <p:nvSpPr>
          <p:cNvPr id="76" name="Smiley Face 75"/>
          <p:cNvSpPr/>
          <p:nvPr/>
        </p:nvSpPr>
        <p:spPr>
          <a:xfrm>
            <a:off x="31025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Smiley Face 76"/>
          <p:cNvSpPr/>
          <p:nvPr/>
        </p:nvSpPr>
        <p:spPr>
          <a:xfrm>
            <a:off x="3407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Smiley Face 77"/>
          <p:cNvSpPr/>
          <p:nvPr/>
        </p:nvSpPr>
        <p:spPr>
          <a:xfrm>
            <a:off x="37883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Smiley Face 78"/>
          <p:cNvSpPr/>
          <p:nvPr/>
        </p:nvSpPr>
        <p:spPr>
          <a:xfrm>
            <a:off x="4093143"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Smiley Face 80"/>
          <p:cNvSpPr/>
          <p:nvPr/>
        </p:nvSpPr>
        <p:spPr>
          <a:xfrm>
            <a:off x="4407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Smiley Face 81"/>
          <p:cNvSpPr/>
          <p:nvPr/>
        </p:nvSpPr>
        <p:spPr>
          <a:xfrm>
            <a:off x="47885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Smiley Face 82"/>
          <p:cNvSpPr/>
          <p:nvPr/>
        </p:nvSpPr>
        <p:spPr>
          <a:xfrm>
            <a:off x="5093368" y="3774953"/>
            <a:ext cx="304800" cy="304800"/>
          </a:xfrm>
          <a:prstGeom prst="smileyFace">
            <a:avLst/>
          </a:prstGeom>
          <a:solidFill>
            <a:srgbClr val="FFFF00"/>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TextBox 83"/>
          <p:cNvSpPr txBox="1"/>
          <p:nvPr/>
        </p:nvSpPr>
        <p:spPr>
          <a:xfrm>
            <a:off x="5666020" y="3556971"/>
            <a:ext cx="2408722" cy="646331"/>
          </a:xfrm>
          <a:prstGeom prst="rect">
            <a:avLst/>
          </a:prstGeom>
          <a:noFill/>
        </p:spPr>
        <p:txBody>
          <a:bodyPr wrap="square" rtlCol="0">
            <a:spAutoFit/>
          </a:bodyPr>
          <a:lstStyle/>
          <a:p>
            <a:r>
              <a:rPr lang="en-US" dirty="0"/>
              <a:t>Managers / Directors /</a:t>
            </a:r>
          </a:p>
          <a:p>
            <a:r>
              <a:rPr lang="en-US" dirty="0"/>
              <a:t>Aides / Researchers</a:t>
            </a:r>
          </a:p>
        </p:txBody>
      </p:sp>
      <p:sp>
        <p:nvSpPr>
          <p:cNvPr id="85" name="TextBox 84"/>
          <p:cNvSpPr txBox="1"/>
          <p:nvPr/>
        </p:nvSpPr>
        <p:spPr>
          <a:xfrm>
            <a:off x="6248400" y="4835654"/>
            <a:ext cx="2408722" cy="646331"/>
          </a:xfrm>
          <a:prstGeom prst="rect">
            <a:avLst/>
          </a:prstGeom>
          <a:noFill/>
        </p:spPr>
        <p:txBody>
          <a:bodyPr wrap="square" rtlCol="0">
            <a:spAutoFit/>
          </a:bodyPr>
          <a:lstStyle/>
          <a:p>
            <a:r>
              <a:rPr lang="en-US" dirty="0"/>
              <a:t>Staff / Research Assistants</a:t>
            </a:r>
          </a:p>
        </p:txBody>
      </p:sp>
      <p:sp>
        <p:nvSpPr>
          <p:cNvPr id="88" name="Smiley Face 87"/>
          <p:cNvSpPr/>
          <p:nvPr/>
        </p:nvSpPr>
        <p:spPr>
          <a:xfrm>
            <a:off x="27854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Smiley Face 88"/>
          <p:cNvSpPr/>
          <p:nvPr/>
        </p:nvSpPr>
        <p:spPr>
          <a:xfrm>
            <a:off x="3090252"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0" name="Smiley Face 89"/>
          <p:cNvSpPr/>
          <p:nvPr/>
        </p:nvSpPr>
        <p:spPr>
          <a:xfrm>
            <a:off x="3404677" y="49400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Smiley Face 106"/>
          <p:cNvSpPr/>
          <p:nvPr/>
        </p:nvSpPr>
        <p:spPr>
          <a:xfrm>
            <a:off x="29378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Smiley Face 107"/>
          <p:cNvSpPr/>
          <p:nvPr/>
        </p:nvSpPr>
        <p:spPr>
          <a:xfrm>
            <a:off x="3242652"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9" name="Smiley Face 108"/>
          <p:cNvSpPr/>
          <p:nvPr/>
        </p:nvSpPr>
        <p:spPr>
          <a:xfrm>
            <a:off x="3557077" y="50924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0" name="Smiley Face 109"/>
          <p:cNvSpPr/>
          <p:nvPr/>
        </p:nvSpPr>
        <p:spPr>
          <a:xfrm>
            <a:off x="30902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1" name="Smiley Face 110"/>
          <p:cNvSpPr/>
          <p:nvPr/>
        </p:nvSpPr>
        <p:spPr>
          <a:xfrm>
            <a:off x="3395052"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Smiley Face 111"/>
          <p:cNvSpPr/>
          <p:nvPr/>
        </p:nvSpPr>
        <p:spPr>
          <a:xfrm>
            <a:off x="3709477" y="52448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3" name="Smiley Face 112"/>
          <p:cNvSpPr/>
          <p:nvPr/>
        </p:nvSpPr>
        <p:spPr>
          <a:xfrm>
            <a:off x="32426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Smiley Face 113"/>
          <p:cNvSpPr/>
          <p:nvPr/>
        </p:nvSpPr>
        <p:spPr>
          <a:xfrm>
            <a:off x="3547452"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5" name="Smiley Face 114"/>
          <p:cNvSpPr/>
          <p:nvPr/>
        </p:nvSpPr>
        <p:spPr>
          <a:xfrm>
            <a:off x="3861877" y="5397251"/>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6" name="Smiley Face 115"/>
          <p:cNvSpPr/>
          <p:nvPr/>
        </p:nvSpPr>
        <p:spPr>
          <a:xfrm>
            <a:off x="40073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Smiley Face 116"/>
          <p:cNvSpPr/>
          <p:nvPr/>
        </p:nvSpPr>
        <p:spPr>
          <a:xfrm>
            <a:off x="4312168"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Smiley Face 117"/>
          <p:cNvSpPr/>
          <p:nvPr/>
        </p:nvSpPr>
        <p:spPr>
          <a:xfrm>
            <a:off x="4626593" y="49554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9" name="Smiley Face 118"/>
          <p:cNvSpPr/>
          <p:nvPr/>
        </p:nvSpPr>
        <p:spPr>
          <a:xfrm>
            <a:off x="41597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0" name="Smiley Face 119"/>
          <p:cNvSpPr/>
          <p:nvPr/>
        </p:nvSpPr>
        <p:spPr>
          <a:xfrm>
            <a:off x="4464568"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Smiley Face 120"/>
          <p:cNvSpPr/>
          <p:nvPr/>
        </p:nvSpPr>
        <p:spPr>
          <a:xfrm>
            <a:off x="4778993" y="51078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2" name="Smiley Face 121"/>
          <p:cNvSpPr/>
          <p:nvPr/>
        </p:nvSpPr>
        <p:spPr>
          <a:xfrm>
            <a:off x="43121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3" name="Smiley Face 122"/>
          <p:cNvSpPr/>
          <p:nvPr/>
        </p:nvSpPr>
        <p:spPr>
          <a:xfrm>
            <a:off x="4616968"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4" name="Smiley Face 123"/>
          <p:cNvSpPr/>
          <p:nvPr/>
        </p:nvSpPr>
        <p:spPr>
          <a:xfrm>
            <a:off x="4931393" y="52602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5" name="Smiley Face 124"/>
          <p:cNvSpPr/>
          <p:nvPr/>
        </p:nvSpPr>
        <p:spPr>
          <a:xfrm>
            <a:off x="44645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6" name="Smiley Face 125"/>
          <p:cNvSpPr/>
          <p:nvPr/>
        </p:nvSpPr>
        <p:spPr>
          <a:xfrm>
            <a:off x="4769368"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7" name="Smiley Face 126"/>
          <p:cNvSpPr/>
          <p:nvPr/>
        </p:nvSpPr>
        <p:spPr>
          <a:xfrm>
            <a:off x="5083793" y="5412658"/>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8" name="Smiley Face 127"/>
          <p:cNvSpPr/>
          <p:nvPr/>
        </p:nvSpPr>
        <p:spPr>
          <a:xfrm>
            <a:off x="33676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9" name="Smiley Face 128"/>
          <p:cNvSpPr/>
          <p:nvPr/>
        </p:nvSpPr>
        <p:spPr>
          <a:xfrm>
            <a:off x="3672479"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0" name="Smiley Face 129"/>
          <p:cNvSpPr/>
          <p:nvPr/>
        </p:nvSpPr>
        <p:spPr>
          <a:xfrm>
            <a:off x="3986904" y="50137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1" name="Smiley Face 130"/>
          <p:cNvSpPr/>
          <p:nvPr/>
        </p:nvSpPr>
        <p:spPr>
          <a:xfrm>
            <a:off x="35200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2" name="Smiley Face 131"/>
          <p:cNvSpPr/>
          <p:nvPr/>
        </p:nvSpPr>
        <p:spPr>
          <a:xfrm>
            <a:off x="3824879"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3" name="Smiley Face 132"/>
          <p:cNvSpPr/>
          <p:nvPr/>
        </p:nvSpPr>
        <p:spPr>
          <a:xfrm>
            <a:off x="4139304" y="51661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4" name="Smiley Face 133"/>
          <p:cNvSpPr/>
          <p:nvPr/>
        </p:nvSpPr>
        <p:spPr>
          <a:xfrm>
            <a:off x="36724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5" name="Smiley Face 134"/>
          <p:cNvSpPr/>
          <p:nvPr/>
        </p:nvSpPr>
        <p:spPr>
          <a:xfrm>
            <a:off x="3977279"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6" name="Smiley Face 135"/>
          <p:cNvSpPr/>
          <p:nvPr/>
        </p:nvSpPr>
        <p:spPr>
          <a:xfrm>
            <a:off x="4291704" y="53185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7" name="Smiley Face 136"/>
          <p:cNvSpPr/>
          <p:nvPr/>
        </p:nvSpPr>
        <p:spPr>
          <a:xfrm>
            <a:off x="38248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Smiley Face 137"/>
          <p:cNvSpPr/>
          <p:nvPr/>
        </p:nvSpPr>
        <p:spPr>
          <a:xfrm>
            <a:off x="4129679"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9" name="Smiley Face 138"/>
          <p:cNvSpPr/>
          <p:nvPr/>
        </p:nvSpPr>
        <p:spPr>
          <a:xfrm>
            <a:off x="4444104" y="5470993"/>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0" name="Smiley Face 139"/>
          <p:cNvSpPr/>
          <p:nvPr/>
        </p:nvSpPr>
        <p:spPr>
          <a:xfrm>
            <a:off x="45895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1" name="Smiley Face 140"/>
          <p:cNvSpPr/>
          <p:nvPr/>
        </p:nvSpPr>
        <p:spPr>
          <a:xfrm>
            <a:off x="4894395"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2" name="Smiley Face 141"/>
          <p:cNvSpPr/>
          <p:nvPr/>
        </p:nvSpPr>
        <p:spPr>
          <a:xfrm>
            <a:off x="5208820" y="50292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3" name="Smiley Face 142"/>
          <p:cNvSpPr/>
          <p:nvPr/>
        </p:nvSpPr>
        <p:spPr>
          <a:xfrm>
            <a:off x="47419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4" name="Smiley Face 143"/>
          <p:cNvSpPr/>
          <p:nvPr/>
        </p:nvSpPr>
        <p:spPr>
          <a:xfrm>
            <a:off x="5046795"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5" name="Smiley Face 144"/>
          <p:cNvSpPr/>
          <p:nvPr/>
        </p:nvSpPr>
        <p:spPr>
          <a:xfrm>
            <a:off x="5361220" y="51816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6" name="Smiley Face 145"/>
          <p:cNvSpPr/>
          <p:nvPr/>
        </p:nvSpPr>
        <p:spPr>
          <a:xfrm>
            <a:off x="48943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Smiley Face 146"/>
          <p:cNvSpPr/>
          <p:nvPr/>
        </p:nvSpPr>
        <p:spPr>
          <a:xfrm>
            <a:off x="5199195"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Smiley Face 147"/>
          <p:cNvSpPr/>
          <p:nvPr/>
        </p:nvSpPr>
        <p:spPr>
          <a:xfrm>
            <a:off x="5513620" y="53340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9" name="Smiley Face 148"/>
          <p:cNvSpPr/>
          <p:nvPr/>
        </p:nvSpPr>
        <p:spPr>
          <a:xfrm>
            <a:off x="50467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0" name="Smiley Face 149"/>
          <p:cNvSpPr/>
          <p:nvPr/>
        </p:nvSpPr>
        <p:spPr>
          <a:xfrm>
            <a:off x="5351595"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1" name="Smiley Face 150"/>
          <p:cNvSpPr/>
          <p:nvPr/>
        </p:nvSpPr>
        <p:spPr>
          <a:xfrm>
            <a:off x="5666020" y="5486400"/>
            <a:ext cx="304800" cy="304800"/>
          </a:xfrm>
          <a:prstGeom prst="smileyFac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2" name="Down Arrow 151"/>
          <p:cNvSpPr/>
          <p:nvPr/>
        </p:nvSpPr>
        <p:spPr>
          <a:xfrm>
            <a:off x="4093143" y="1931231"/>
            <a:ext cx="304800" cy="45790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3" name="Down Arrow 152"/>
          <p:cNvSpPr/>
          <p:nvPr/>
        </p:nvSpPr>
        <p:spPr>
          <a:xfrm>
            <a:off x="4043763" y="2868620"/>
            <a:ext cx="375837" cy="83855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4" name="Down Arrow 153"/>
          <p:cNvSpPr/>
          <p:nvPr/>
        </p:nvSpPr>
        <p:spPr>
          <a:xfrm>
            <a:off x="4008245" y="4135694"/>
            <a:ext cx="411355" cy="809932"/>
          </a:xfrm>
          <a:prstGeom prst="downArrow">
            <a:avLst/>
          </a:prstGeom>
          <a:solidFill>
            <a:srgbClr val="FFFF00"/>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5" name="Down Arrow 154"/>
          <p:cNvSpPr/>
          <p:nvPr/>
        </p:nvSpPr>
        <p:spPr>
          <a:xfrm>
            <a:off x="2937852" y="5867400"/>
            <a:ext cx="2718543"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3352800" y="6019800"/>
            <a:ext cx="1969898"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Result</a:t>
            </a:r>
          </a:p>
        </p:txBody>
      </p:sp>
      <p:sp>
        <p:nvSpPr>
          <p:cNvPr id="157" name="TextBox 156"/>
          <p:cNvSpPr txBox="1"/>
          <p:nvPr/>
        </p:nvSpPr>
        <p:spPr>
          <a:xfrm>
            <a:off x="5521240" y="6158299"/>
            <a:ext cx="3020780" cy="646331"/>
          </a:xfrm>
          <a:prstGeom prst="rect">
            <a:avLst/>
          </a:prstGeom>
          <a:noFill/>
        </p:spPr>
        <p:txBody>
          <a:bodyPr wrap="square" rtlCol="0">
            <a:spAutoFit/>
          </a:bodyPr>
          <a:lstStyle/>
          <a:p>
            <a:r>
              <a:rPr lang="en-US" dirty="0"/>
              <a:t>Satisfaction of:</a:t>
            </a:r>
            <a:br>
              <a:rPr lang="en-US" dirty="0"/>
            </a:br>
            <a:r>
              <a:rPr lang="en-US" dirty="0"/>
              <a:t>Customers / Citizens / Readers</a:t>
            </a:r>
          </a:p>
        </p:txBody>
      </p:sp>
      <p:sp>
        <p:nvSpPr>
          <p:cNvPr id="159" name="Oval 158"/>
          <p:cNvSpPr/>
          <p:nvPr/>
        </p:nvSpPr>
        <p:spPr>
          <a:xfrm>
            <a:off x="253465" y="1147294"/>
            <a:ext cx="1479082" cy="9101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6494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5638800" cy="914400"/>
          </a:xfrm>
        </p:spPr>
        <p:txBody>
          <a:bodyPr>
            <a:normAutofit fontScale="90000"/>
          </a:bodyPr>
          <a:lstStyle/>
          <a:p>
            <a:r>
              <a:rPr lang="en-US" dirty="0"/>
              <a:t>Ownership and Control: The Weakest Link</a:t>
            </a:r>
          </a:p>
        </p:txBody>
      </p:sp>
      <p:pic>
        <p:nvPicPr>
          <p:cNvPr id="30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276600"/>
            <a:ext cx="423793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371600"/>
            <a:ext cx="1095951"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1775608"/>
            <a:ext cx="1317625" cy="4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9" name="Rounded Rectangle 108"/>
          <p:cNvSpPr/>
          <p:nvPr/>
        </p:nvSpPr>
        <p:spPr>
          <a:xfrm>
            <a:off x="76200" y="2895600"/>
            <a:ext cx="8153400" cy="3581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419600" y="3606969"/>
            <a:ext cx="3200400" cy="1938992"/>
          </a:xfrm>
          <a:prstGeom prst="rect">
            <a:avLst/>
          </a:prstGeom>
          <a:noFill/>
        </p:spPr>
        <p:txBody>
          <a:bodyPr wrap="square" rtlCol="0">
            <a:spAutoFit/>
          </a:bodyPr>
          <a:lstStyle/>
          <a:p>
            <a:r>
              <a:rPr lang="en-US" sz="2400" dirty="0"/>
              <a:t>Can easily…</a:t>
            </a:r>
          </a:p>
          <a:p>
            <a:r>
              <a:rPr lang="en-US" sz="2400" dirty="0"/>
              <a:t>…make requests.</a:t>
            </a:r>
          </a:p>
          <a:p>
            <a:r>
              <a:rPr lang="en-US" sz="2400" dirty="0"/>
              <a:t>…observe work/results.</a:t>
            </a:r>
          </a:p>
          <a:p>
            <a:r>
              <a:rPr lang="en-US" sz="2400" dirty="0"/>
              <a:t>…fire insubordinates.</a:t>
            </a:r>
          </a:p>
          <a:p>
            <a:endParaRPr lang="en-US" sz="2400" dirty="0"/>
          </a:p>
        </p:txBody>
      </p:sp>
      <p:sp>
        <p:nvSpPr>
          <p:cNvPr id="119" name="Right Arrow 118"/>
          <p:cNvSpPr/>
          <p:nvPr/>
        </p:nvSpPr>
        <p:spPr>
          <a:xfrm rot="5400000">
            <a:off x="1309973" y="2615959"/>
            <a:ext cx="762001" cy="406883"/>
          </a:xfrm>
          <a:prstGeom prst="rightArrow">
            <a:avLst/>
          </a:prstGeom>
          <a:solidFill>
            <a:schemeClr val="accent5">
              <a:alpha val="61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800" dirty="0"/>
          </a:p>
        </p:txBody>
      </p:sp>
      <p:sp>
        <p:nvSpPr>
          <p:cNvPr id="120" name="Rounded Rectangle 119"/>
          <p:cNvSpPr/>
          <p:nvPr/>
        </p:nvSpPr>
        <p:spPr>
          <a:xfrm>
            <a:off x="76200" y="1295400"/>
            <a:ext cx="8153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810000" y="1371600"/>
            <a:ext cx="4267200" cy="1600438"/>
          </a:xfrm>
          <a:prstGeom prst="rect">
            <a:avLst/>
          </a:prstGeom>
          <a:noFill/>
        </p:spPr>
        <p:txBody>
          <a:bodyPr wrap="square" rtlCol="0">
            <a:spAutoFit/>
          </a:bodyPr>
          <a:lstStyle/>
          <a:p>
            <a:pPr marL="457200" indent="-457200">
              <a:buFont typeface="+mj-lt"/>
              <a:buAutoNum type="arabicPeriod"/>
            </a:pPr>
            <a:r>
              <a:rPr lang="en-US" sz="1400" dirty="0"/>
              <a:t>How to we </a:t>
            </a:r>
            <a:r>
              <a:rPr lang="en-US" sz="1400" b="1" u="sng" dirty="0"/>
              <a:t>combine</a:t>
            </a:r>
            <a:r>
              <a:rPr lang="en-US" sz="1400" dirty="0"/>
              <a:t> the many preferences of this group into one request?</a:t>
            </a:r>
          </a:p>
          <a:p>
            <a:pPr marL="457200" indent="-457200">
              <a:buFont typeface="+mj-lt"/>
              <a:buAutoNum type="arabicPeriod"/>
            </a:pPr>
            <a:r>
              <a:rPr lang="en-US" sz="1400" dirty="0"/>
              <a:t>Do we each have to </a:t>
            </a:r>
            <a:r>
              <a:rPr lang="en-US" sz="1400" b="1" u="sng" dirty="0"/>
              <a:t>monitor</a:t>
            </a:r>
            <a:r>
              <a:rPr lang="en-US" sz="1400" dirty="0"/>
              <a:t> the leader’s work? If not, who do we trust (and why)?</a:t>
            </a:r>
          </a:p>
          <a:p>
            <a:pPr marL="457200" indent="-457200">
              <a:buFont typeface="+mj-lt"/>
              <a:buAutoNum type="arabicPeriod"/>
            </a:pPr>
            <a:r>
              <a:rPr lang="en-US" sz="1400" dirty="0"/>
              <a:t>If I don’t like this leader, how do I find out if others agree? How do we </a:t>
            </a:r>
            <a:r>
              <a:rPr lang="en-US" sz="1400" b="1" u="sng" dirty="0"/>
              <a:t>fire the leader</a:t>
            </a:r>
            <a:r>
              <a:rPr lang="en-US" sz="1400" dirty="0"/>
              <a:t>?</a:t>
            </a:r>
          </a:p>
          <a:p>
            <a:endParaRPr lang="en-US" sz="1400" dirty="0"/>
          </a:p>
        </p:txBody>
      </p:sp>
      <p:sp>
        <p:nvSpPr>
          <p:cNvPr id="114" name="Rectangle 113"/>
          <p:cNvSpPr/>
          <p:nvPr/>
        </p:nvSpPr>
        <p:spPr>
          <a:xfrm>
            <a:off x="7838835" y="1896070"/>
            <a:ext cx="130516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Bad</a:t>
            </a:r>
          </a:p>
        </p:txBody>
      </p:sp>
      <p:sp>
        <p:nvSpPr>
          <p:cNvPr id="124" name="Rectangle 123"/>
          <p:cNvSpPr/>
          <p:nvPr/>
        </p:nvSpPr>
        <p:spPr>
          <a:xfrm>
            <a:off x="7425494" y="5257800"/>
            <a:ext cx="176683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solidFill>
                  <a:srgbClr val="92D050"/>
                </a:solidFill>
                <a:effectLst>
                  <a:outerShdw blurRad="76200" dist="50800" dir="5400000" algn="tl" rotWithShape="0">
                    <a:srgbClr val="000000">
                      <a:alpha val="65000"/>
                    </a:srgbClr>
                  </a:outerShdw>
                </a:effectLst>
              </a:rPr>
              <a:t>Good</a:t>
            </a:r>
          </a:p>
        </p:txBody>
      </p:sp>
    </p:spTree>
    <p:extLst>
      <p:ext uri="{BB962C8B-B14F-4D97-AF65-F5344CB8AC3E}">
        <p14:creationId xmlns:p14="http://schemas.microsoft.com/office/powerpoint/2010/main" val="243784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26DA-1084-FA2F-76B0-F9BB30EAF5D9}"/>
              </a:ext>
            </a:extLst>
          </p:cNvPr>
          <p:cNvSpPr>
            <a:spLocks noGrp="1"/>
          </p:cNvSpPr>
          <p:nvPr>
            <p:ph type="title"/>
          </p:nvPr>
        </p:nvSpPr>
        <p:spPr/>
        <p:txBody>
          <a:bodyPr/>
          <a:lstStyle/>
          <a:p>
            <a:r>
              <a:rPr lang="en-US" dirty="0"/>
              <a:t>What does this have to do with Bitcoin?</a:t>
            </a:r>
          </a:p>
        </p:txBody>
      </p:sp>
      <p:sp>
        <p:nvSpPr>
          <p:cNvPr id="3" name="Content Placeholder 2">
            <a:extLst>
              <a:ext uri="{FF2B5EF4-FFF2-40B4-BE49-F238E27FC236}">
                <a16:creationId xmlns:a16="http://schemas.microsoft.com/office/drawing/2014/main" id="{2B552981-D91B-86D7-E9D1-7B1976D2B897}"/>
              </a:ext>
            </a:extLst>
          </p:cNvPr>
          <p:cNvSpPr>
            <a:spLocks noGrp="1"/>
          </p:cNvSpPr>
          <p:nvPr>
            <p:ph idx="1"/>
          </p:nvPr>
        </p:nvSpPr>
        <p:spPr>
          <a:xfrm>
            <a:off x="628650" y="1825624"/>
            <a:ext cx="7886700" cy="4508063"/>
          </a:xfrm>
        </p:spPr>
        <p:txBody>
          <a:bodyPr>
            <a:normAutofit lnSpcReduction="10000"/>
          </a:bodyPr>
          <a:lstStyle/>
          <a:p>
            <a:r>
              <a:rPr lang="en-US" dirty="0"/>
              <a:t>The whole process can be on a special L2 of Bitcoin</a:t>
            </a:r>
          </a:p>
          <a:p>
            <a:r>
              <a:rPr lang="en-US" dirty="0"/>
              <a:t>This includes:</a:t>
            </a:r>
          </a:p>
          <a:p>
            <a:pPr lvl="1"/>
            <a:r>
              <a:rPr lang="en-US" dirty="0"/>
              <a:t>The creation of Questions and Markets </a:t>
            </a:r>
          </a:p>
          <a:p>
            <a:pPr lvl="1"/>
            <a:r>
              <a:rPr lang="en-US" dirty="0"/>
              <a:t>The P2P Oracle algorithm that allows the blockchain to determine what-actually-happened (ie, whether Trump won or not)</a:t>
            </a:r>
          </a:p>
          <a:p>
            <a:pPr lvl="1"/>
            <a:r>
              <a:rPr lang="en-US" dirty="0"/>
              <a:t>Market Scoring rules so that markets never run out of liquidity</a:t>
            </a:r>
          </a:p>
          <a:p>
            <a:pPr lvl="1"/>
            <a:r>
              <a:rPr lang="en-US" dirty="0"/>
              <a:t>Trades</a:t>
            </a:r>
          </a:p>
          <a:p>
            <a:r>
              <a:rPr lang="en-US" dirty="0"/>
              <a:t>Ambitious project!</a:t>
            </a:r>
          </a:p>
          <a:p>
            <a:r>
              <a:rPr lang="en-US" b="1" u="sng" dirty="0"/>
              <a:t>BitcoinHivemind.com</a:t>
            </a:r>
            <a:endParaRPr lang="en-US" dirty="0"/>
          </a:p>
        </p:txBody>
      </p:sp>
      <p:sp>
        <p:nvSpPr>
          <p:cNvPr id="4" name="Footer Placeholder 3">
            <a:extLst>
              <a:ext uri="{FF2B5EF4-FFF2-40B4-BE49-F238E27FC236}">
                <a16:creationId xmlns:a16="http://schemas.microsoft.com/office/drawing/2014/main" id="{E6F9D604-A479-9F92-0351-42724718344D}"/>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E777B078-D5F1-CB1B-0CD1-05A15516EDAF}"/>
              </a:ext>
            </a:extLst>
          </p:cNvPr>
          <p:cNvSpPr>
            <a:spLocks noGrp="1"/>
          </p:cNvSpPr>
          <p:nvPr>
            <p:ph type="sldNum" sz="quarter" idx="12"/>
          </p:nvPr>
        </p:nvSpPr>
        <p:spPr/>
        <p:txBody>
          <a:bodyPr/>
          <a:lstStyle/>
          <a:p>
            <a:fld id="{1A10F235-9555-41B0-B8E9-2A55BD748559}" type="slidenum">
              <a:rPr lang="en-US" smtClean="0"/>
              <a:t>37</a:t>
            </a:fld>
            <a:endParaRPr lang="en-US"/>
          </a:p>
        </p:txBody>
      </p:sp>
    </p:spTree>
    <p:extLst>
      <p:ext uri="{BB962C8B-B14F-4D97-AF65-F5344CB8AC3E}">
        <p14:creationId xmlns:p14="http://schemas.microsoft.com/office/powerpoint/2010/main" val="2033221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153B-9CE5-B627-ED5D-94FBD6C1CF0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62A97891-F566-4553-0C65-0945348B1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14" y="275887"/>
            <a:ext cx="8841572" cy="6306226"/>
          </a:xfrm>
        </p:spPr>
      </p:pic>
      <p:sp>
        <p:nvSpPr>
          <p:cNvPr id="4" name="Footer Placeholder 3">
            <a:extLst>
              <a:ext uri="{FF2B5EF4-FFF2-40B4-BE49-F238E27FC236}">
                <a16:creationId xmlns:a16="http://schemas.microsoft.com/office/drawing/2014/main" id="{4E4E740C-47CF-39C5-0BD9-26496A4F5369}"/>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CBB5593-5FBD-483B-5B27-855C5B51A49C}"/>
              </a:ext>
            </a:extLst>
          </p:cNvPr>
          <p:cNvSpPr>
            <a:spLocks noGrp="1"/>
          </p:cNvSpPr>
          <p:nvPr>
            <p:ph type="sldNum" sz="quarter" idx="12"/>
          </p:nvPr>
        </p:nvSpPr>
        <p:spPr/>
        <p:txBody>
          <a:bodyPr/>
          <a:lstStyle/>
          <a:p>
            <a:fld id="{1A10F235-9555-41B0-B8E9-2A55BD748559}" type="slidenum">
              <a:rPr lang="en-US" smtClean="0"/>
              <a:t>38</a:t>
            </a:fld>
            <a:endParaRPr lang="en-US"/>
          </a:p>
        </p:txBody>
      </p:sp>
    </p:spTree>
    <p:extLst>
      <p:ext uri="{BB962C8B-B14F-4D97-AF65-F5344CB8AC3E}">
        <p14:creationId xmlns:p14="http://schemas.microsoft.com/office/powerpoint/2010/main" val="4294018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153B-9CE5-B627-ED5D-94FBD6C1CF0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77D17AD-970B-62A7-1F95-F9B9CE542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 y="47624"/>
            <a:ext cx="9003798" cy="6619875"/>
          </a:xfrm>
        </p:spPr>
      </p:pic>
      <p:sp>
        <p:nvSpPr>
          <p:cNvPr id="4" name="Footer Placeholder 3">
            <a:extLst>
              <a:ext uri="{FF2B5EF4-FFF2-40B4-BE49-F238E27FC236}">
                <a16:creationId xmlns:a16="http://schemas.microsoft.com/office/drawing/2014/main" id="{4E4E740C-47CF-39C5-0BD9-26496A4F5369}"/>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CBB5593-5FBD-483B-5B27-855C5B51A49C}"/>
              </a:ext>
            </a:extLst>
          </p:cNvPr>
          <p:cNvSpPr>
            <a:spLocks noGrp="1"/>
          </p:cNvSpPr>
          <p:nvPr>
            <p:ph type="sldNum" sz="quarter" idx="12"/>
          </p:nvPr>
        </p:nvSpPr>
        <p:spPr/>
        <p:txBody>
          <a:bodyPr/>
          <a:lstStyle/>
          <a:p>
            <a:fld id="{1A10F235-9555-41B0-B8E9-2A55BD748559}" type="slidenum">
              <a:rPr lang="en-US" smtClean="0"/>
              <a:t>39</a:t>
            </a:fld>
            <a:endParaRPr lang="en-US"/>
          </a:p>
        </p:txBody>
      </p:sp>
    </p:spTree>
    <p:extLst>
      <p:ext uri="{BB962C8B-B14F-4D97-AF65-F5344CB8AC3E}">
        <p14:creationId xmlns:p14="http://schemas.microsoft.com/office/powerpoint/2010/main" val="276504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9FAC-D0C0-EE3C-EEB0-73990753F28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DE1AF4A-5247-6980-3154-133D6764981C}"/>
              </a:ext>
            </a:extLst>
          </p:cNvPr>
          <p:cNvSpPr>
            <a:spLocks noGrp="1"/>
          </p:cNvSpPr>
          <p:nvPr>
            <p:ph idx="1"/>
          </p:nvPr>
        </p:nvSpPr>
        <p:spPr>
          <a:xfrm>
            <a:off x="855677" y="1582344"/>
            <a:ext cx="5821960" cy="4351338"/>
          </a:xfrm>
        </p:spPr>
        <p:txBody>
          <a:bodyPr/>
          <a:lstStyle/>
          <a:p>
            <a:pPr marL="514350" indent="-514350">
              <a:buFont typeface="+mj-lt"/>
              <a:buAutoNum type="arabicPeriod"/>
            </a:pPr>
            <a:r>
              <a:rPr lang="en-US" dirty="0"/>
              <a:t>About me</a:t>
            </a:r>
          </a:p>
          <a:p>
            <a:pPr marL="514350" indent="-514350">
              <a:buFont typeface="+mj-lt"/>
              <a:buAutoNum type="arabicPeriod"/>
            </a:pPr>
            <a:r>
              <a:rPr lang="en-US" dirty="0"/>
              <a:t>Seeing the Future -- What are </a:t>
            </a:r>
            <a:r>
              <a:rPr lang="en-US" b="1" dirty="0"/>
              <a:t>Prediction Markets</a:t>
            </a:r>
          </a:p>
          <a:p>
            <a:pPr marL="514350" indent="-514350">
              <a:buFont typeface="+mj-lt"/>
              <a:buAutoNum type="arabicPeriod"/>
            </a:pPr>
            <a:r>
              <a:rPr lang="en-US" dirty="0"/>
              <a:t>Getting Advice – Multi-dimensional </a:t>
            </a:r>
            <a:r>
              <a:rPr lang="en-US" b="1" dirty="0"/>
              <a:t>Prediction Markets</a:t>
            </a:r>
          </a:p>
          <a:p>
            <a:pPr marL="514350" indent="-514350">
              <a:buFont typeface="+mj-lt"/>
              <a:buAutoNum type="arabicPeriod"/>
            </a:pPr>
            <a:r>
              <a:rPr lang="en-US" dirty="0"/>
              <a:t>A Bitcoin L2 Specializing in </a:t>
            </a:r>
            <a:r>
              <a:rPr lang="en-US" b="1" dirty="0"/>
              <a:t>Prediction Markets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0454C3E6-6ED0-D98A-B851-9B3C48FDFAB3}"/>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B1E09D4B-3499-B301-7B33-7D2AED34122B}"/>
              </a:ext>
            </a:extLst>
          </p:cNvPr>
          <p:cNvSpPr>
            <a:spLocks noGrp="1"/>
          </p:cNvSpPr>
          <p:nvPr>
            <p:ph type="sldNum" sz="quarter" idx="12"/>
          </p:nvPr>
        </p:nvSpPr>
        <p:spPr/>
        <p:txBody>
          <a:bodyPr/>
          <a:lstStyle/>
          <a:p>
            <a:fld id="{1A10F235-9555-41B0-B8E9-2A55BD748559}" type="slidenum">
              <a:rPr lang="en-US" smtClean="0"/>
              <a:t>4</a:t>
            </a:fld>
            <a:endParaRPr lang="en-US"/>
          </a:p>
        </p:txBody>
      </p:sp>
    </p:spTree>
    <p:extLst>
      <p:ext uri="{BB962C8B-B14F-4D97-AF65-F5344CB8AC3E}">
        <p14:creationId xmlns:p14="http://schemas.microsoft.com/office/powerpoint/2010/main" val="982568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153B-9CE5-B627-ED5D-94FBD6C1CF0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E381B170-B86B-9EBD-9E52-DFECF273C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007399" cy="6929438"/>
          </a:xfrm>
        </p:spPr>
      </p:pic>
      <p:sp>
        <p:nvSpPr>
          <p:cNvPr id="4" name="Footer Placeholder 3">
            <a:extLst>
              <a:ext uri="{FF2B5EF4-FFF2-40B4-BE49-F238E27FC236}">
                <a16:creationId xmlns:a16="http://schemas.microsoft.com/office/drawing/2014/main" id="{4E4E740C-47CF-39C5-0BD9-26496A4F5369}"/>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6CBB5593-5FBD-483B-5B27-855C5B51A49C}"/>
              </a:ext>
            </a:extLst>
          </p:cNvPr>
          <p:cNvSpPr>
            <a:spLocks noGrp="1"/>
          </p:cNvSpPr>
          <p:nvPr>
            <p:ph type="sldNum" sz="quarter" idx="12"/>
          </p:nvPr>
        </p:nvSpPr>
        <p:spPr/>
        <p:txBody>
          <a:bodyPr/>
          <a:lstStyle/>
          <a:p>
            <a:fld id="{1A10F235-9555-41B0-B8E9-2A55BD748559}" type="slidenum">
              <a:rPr lang="en-US" smtClean="0"/>
              <a:t>40</a:t>
            </a:fld>
            <a:endParaRPr lang="en-US"/>
          </a:p>
        </p:txBody>
      </p:sp>
    </p:spTree>
    <p:extLst>
      <p:ext uri="{BB962C8B-B14F-4D97-AF65-F5344CB8AC3E}">
        <p14:creationId xmlns:p14="http://schemas.microsoft.com/office/powerpoint/2010/main" val="1815967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CC7D-48A8-2AAE-0A96-F6E78E08F172}"/>
              </a:ext>
            </a:extLst>
          </p:cNvPr>
          <p:cNvSpPr>
            <a:spLocks noGrp="1"/>
          </p:cNvSpPr>
          <p:nvPr>
            <p:ph type="title"/>
          </p:nvPr>
        </p:nvSpPr>
        <p:spPr>
          <a:xfrm>
            <a:off x="385369" y="238873"/>
            <a:ext cx="7886700" cy="1325563"/>
          </a:xfrm>
        </p:spPr>
        <p:txBody>
          <a:bodyPr/>
          <a:lstStyle/>
          <a:p>
            <a:r>
              <a:rPr lang="en-US" b="1" dirty="0"/>
              <a:t>Final Slide – External Links</a:t>
            </a:r>
          </a:p>
        </p:txBody>
      </p:sp>
      <p:sp>
        <p:nvSpPr>
          <p:cNvPr id="3" name="Content Placeholder 2">
            <a:extLst>
              <a:ext uri="{FF2B5EF4-FFF2-40B4-BE49-F238E27FC236}">
                <a16:creationId xmlns:a16="http://schemas.microsoft.com/office/drawing/2014/main" id="{E7EE4F47-F7D6-8F9C-6BDA-D3DDE6F168EE}"/>
              </a:ext>
            </a:extLst>
          </p:cNvPr>
          <p:cNvSpPr>
            <a:spLocks noGrp="1"/>
          </p:cNvSpPr>
          <p:nvPr>
            <p:ph idx="1"/>
          </p:nvPr>
        </p:nvSpPr>
        <p:spPr>
          <a:xfrm>
            <a:off x="553149" y="1481676"/>
            <a:ext cx="7886700" cy="3786610"/>
          </a:xfrm>
        </p:spPr>
        <p:txBody>
          <a:bodyPr/>
          <a:lstStyle/>
          <a:p>
            <a:r>
              <a:rPr lang="en-US" dirty="0"/>
              <a:t>Paul Sztorc, CEO LayerTwo Labs</a:t>
            </a:r>
          </a:p>
          <a:p>
            <a:r>
              <a:rPr lang="en-US" dirty="0"/>
              <a:t>@truthcoin on Twitter</a:t>
            </a:r>
          </a:p>
          <a:p>
            <a:r>
              <a:rPr lang="en-US" dirty="0"/>
              <a:t>@psztorc on Telegram</a:t>
            </a:r>
          </a:p>
          <a:p>
            <a:r>
              <a:rPr lang="en-US" dirty="0"/>
              <a:t>LayerTwoLabs.com</a:t>
            </a:r>
          </a:p>
          <a:p>
            <a:r>
              <a:rPr lang="en-US" dirty="0"/>
              <a:t>Drivechain.info</a:t>
            </a:r>
          </a:p>
          <a:p>
            <a:r>
              <a:rPr lang="en-US" dirty="0"/>
              <a:t>T.me/</a:t>
            </a:r>
            <a:r>
              <a:rPr lang="en-US" dirty="0" err="1"/>
              <a:t>DcInsiders</a:t>
            </a:r>
            <a:r>
              <a:rPr lang="en-US" dirty="0"/>
              <a:t> – Drivechain Telegram Group</a:t>
            </a:r>
          </a:p>
          <a:p>
            <a:r>
              <a:rPr lang="en-US" b="1" u="sng" dirty="0"/>
              <a:t>BitcoinHivemind.com</a:t>
            </a:r>
            <a:r>
              <a:rPr lang="en-US" dirty="0"/>
              <a:t> – Bitcoin Prediction Markets</a:t>
            </a:r>
            <a:endParaRPr lang="en-US" b="1" u="sng" dirty="0"/>
          </a:p>
        </p:txBody>
      </p:sp>
      <p:sp>
        <p:nvSpPr>
          <p:cNvPr id="4" name="Footer Placeholder 3">
            <a:extLst>
              <a:ext uri="{FF2B5EF4-FFF2-40B4-BE49-F238E27FC236}">
                <a16:creationId xmlns:a16="http://schemas.microsoft.com/office/drawing/2014/main" id="{115AE29E-CF74-E556-BBFD-647E11C9DE62}"/>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EACCC1CE-1F37-90FC-30FE-9761F9FE4268}"/>
              </a:ext>
            </a:extLst>
          </p:cNvPr>
          <p:cNvSpPr>
            <a:spLocks noGrp="1"/>
          </p:cNvSpPr>
          <p:nvPr>
            <p:ph type="sldNum" sz="quarter" idx="12"/>
          </p:nvPr>
        </p:nvSpPr>
        <p:spPr/>
        <p:txBody>
          <a:bodyPr/>
          <a:lstStyle/>
          <a:p>
            <a:fld id="{1A10F235-9555-41B0-B8E9-2A55BD748559}" type="slidenum">
              <a:rPr lang="en-US" smtClean="0"/>
              <a:t>41</a:t>
            </a:fld>
            <a:endParaRPr lang="en-US"/>
          </a:p>
        </p:txBody>
      </p:sp>
      <p:sp>
        <p:nvSpPr>
          <p:cNvPr id="6" name="Title 1">
            <a:extLst>
              <a:ext uri="{FF2B5EF4-FFF2-40B4-BE49-F238E27FC236}">
                <a16:creationId xmlns:a16="http://schemas.microsoft.com/office/drawing/2014/main" id="{8AA5CE65-81D0-B2E5-8417-978EBAFB5511}"/>
              </a:ext>
            </a:extLst>
          </p:cNvPr>
          <p:cNvSpPr txBox="1">
            <a:spLocks/>
          </p:cNvSpPr>
          <p:nvPr/>
        </p:nvSpPr>
        <p:spPr>
          <a:xfrm>
            <a:off x="2583285" y="5111770"/>
            <a:ext cx="37146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1516421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0386-345E-4A34-8456-E4CC9B57FF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DFE7D1-1495-4828-B398-8311D07B002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8783136-0EDA-4376-A49B-07FF1C573C72}"/>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8F4BAFA8-0A83-4F55-90AA-E45CDF180FA7}"/>
              </a:ext>
            </a:extLst>
          </p:cNvPr>
          <p:cNvSpPr>
            <a:spLocks noGrp="1"/>
          </p:cNvSpPr>
          <p:nvPr>
            <p:ph type="sldNum" sz="quarter" idx="12"/>
          </p:nvPr>
        </p:nvSpPr>
        <p:spPr/>
        <p:txBody>
          <a:bodyPr/>
          <a:lstStyle/>
          <a:p>
            <a:fld id="{1A10F235-9555-41B0-B8E9-2A55BD748559}" type="slidenum">
              <a:rPr lang="en-US" smtClean="0"/>
              <a:t>42</a:t>
            </a:fld>
            <a:endParaRPr lang="en-US"/>
          </a:p>
        </p:txBody>
      </p:sp>
      <p:pic>
        <p:nvPicPr>
          <p:cNvPr id="6" name="Picture 5">
            <a:extLst>
              <a:ext uri="{FF2B5EF4-FFF2-40B4-BE49-F238E27FC236}">
                <a16:creationId xmlns:a16="http://schemas.microsoft.com/office/drawing/2014/main" id="{0700ACB4-B3B7-47CA-A19B-6215D181A73C}"/>
              </a:ext>
            </a:extLst>
          </p:cNvPr>
          <p:cNvPicPr>
            <a:picLocks noChangeAspect="1"/>
          </p:cNvPicPr>
          <p:nvPr/>
        </p:nvPicPr>
        <p:blipFill rotWithShape="1">
          <a:blip r:embed="rId2"/>
          <a:srcRect t="7426" b="11730"/>
          <a:stretch/>
        </p:blipFill>
        <p:spPr>
          <a:xfrm>
            <a:off x="1052030" y="176794"/>
            <a:ext cx="7039940" cy="6504412"/>
          </a:xfrm>
          <a:prstGeom prst="rect">
            <a:avLst/>
          </a:prstGeom>
          <a:ln>
            <a:solidFill>
              <a:schemeClr val="tx1"/>
            </a:solidFill>
          </a:ln>
        </p:spPr>
      </p:pic>
    </p:spTree>
    <p:extLst>
      <p:ext uri="{BB962C8B-B14F-4D97-AF65-F5344CB8AC3E}">
        <p14:creationId xmlns:p14="http://schemas.microsoft.com/office/powerpoint/2010/main" val="749259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0386-345E-4A34-8456-E4CC9B57FF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DFE7D1-1495-4828-B398-8311D07B002B}"/>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8783136-0EDA-4376-A49B-07FF1C573C72}"/>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8F4BAFA8-0A83-4F55-90AA-E45CDF180FA7}"/>
              </a:ext>
            </a:extLst>
          </p:cNvPr>
          <p:cNvSpPr>
            <a:spLocks noGrp="1"/>
          </p:cNvSpPr>
          <p:nvPr>
            <p:ph type="sldNum" sz="quarter" idx="12"/>
          </p:nvPr>
        </p:nvSpPr>
        <p:spPr/>
        <p:txBody>
          <a:bodyPr/>
          <a:lstStyle/>
          <a:p>
            <a:fld id="{1A10F235-9555-41B0-B8E9-2A55BD748559}" type="slidenum">
              <a:rPr lang="en-US" smtClean="0"/>
              <a:t>43</a:t>
            </a:fld>
            <a:endParaRPr lang="en-US"/>
          </a:p>
        </p:txBody>
      </p:sp>
      <p:pic>
        <p:nvPicPr>
          <p:cNvPr id="6" name="Picture 5">
            <a:extLst>
              <a:ext uri="{FF2B5EF4-FFF2-40B4-BE49-F238E27FC236}">
                <a16:creationId xmlns:a16="http://schemas.microsoft.com/office/drawing/2014/main" id="{0700ACB4-B3B7-47CA-A19B-6215D181A73C}"/>
              </a:ext>
            </a:extLst>
          </p:cNvPr>
          <p:cNvPicPr>
            <a:picLocks noChangeAspect="1"/>
          </p:cNvPicPr>
          <p:nvPr/>
        </p:nvPicPr>
        <p:blipFill rotWithShape="1">
          <a:blip r:embed="rId2"/>
          <a:srcRect t="7426" b="11730"/>
          <a:stretch/>
        </p:blipFill>
        <p:spPr>
          <a:xfrm>
            <a:off x="1052030" y="176794"/>
            <a:ext cx="7039940" cy="6504412"/>
          </a:xfrm>
          <a:prstGeom prst="rect">
            <a:avLst/>
          </a:prstGeom>
          <a:ln>
            <a:solidFill>
              <a:schemeClr val="tx1"/>
            </a:solidFill>
          </a:ln>
        </p:spPr>
      </p:pic>
      <p:sp>
        <p:nvSpPr>
          <p:cNvPr id="7" name="Rectangle 6">
            <a:extLst>
              <a:ext uri="{FF2B5EF4-FFF2-40B4-BE49-F238E27FC236}">
                <a16:creationId xmlns:a16="http://schemas.microsoft.com/office/drawing/2014/main" id="{F85882BF-58AF-48B5-A823-6CCC65EC13A9}"/>
              </a:ext>
            </a:extLst>
          </p:cNvPr>
          <p:cNvSpPr/>
          <p:nvPr/>
        </p:nvSpPr>
        <p:spPr>
          <a:xfrm>
            <a:off x="468630" y="536527"/>
            <a:ext cx="7886700" cy="2308324"/>
          </a:xfrm>
          <a:prstGeom prst="rect">
            <a:avLst/>
          </a:prstGeom>
          <a:solidFill>
            <a:schemeClr val="bg1">
              <a:lumMod val="95000"/>
            </a:schemeClr>
          </a:solidFill>
          <a:ln>
            <a:solidFill>
              <a:schemeClr val="bg2">
                <a:lumMod val="50000"/>
              </a:schemeClr>
            </a:solidFill>
          </a:ln>
        </p:spPr>
        <p:txBody>
          <a:bodyPr wrap="square">
            <a:spAutoFit/>
          </a:bodyPr>
          <a:lstStyle/>
          <a:p>
            <a:r>
              <a:rPr lang="en-US" sz="3600" dirty="0"/>
              <a:t>“Ramp it up” Lowbrow </a:t>
            </a:r>
            <a:r>
              <a:rPr lang="en-US" sz="3600" dirty="0">
                <a:sym typeface="Wingdings" panose="05000000000000000000" pitchFamily="2" charset="2"/>
              </a:rPr>
              <a:t> Highbrow</a:t>
            </a:r>
          </a:p>
          <a:p>
            <a:pPr marL="571500" indent="-571500">
              <a:buFont typeface="Arial" panose="020B0604020202020204" pitchFamily="34" charset="0"/>
              <a:buChar char="•"/>
            </a:pPr>
            <a:r>
              <a:rPr lang="en-US" sz="3600" dirty="0"/>
              <a:t>Sports (</a:t>
            </a:r>
            <a:r>
              <a:rPr lang="en-US" sz="3600" dirty="0" err="1"/>
              <a:t>SuperBowl</a:t>
            </a:r>
            <a:r>
              <a:rPr lang="en-US" sz="3600" dirty="0"/>
              <a:t>, March Madness)</a:t>
            </a:r>
          </a:p>
          <a:p>
            <a:pPr marL="571500" indent="-571500">
              <a:buFont typeface="Arial" panose="020B0604020202020204" pitchFamily="34" charset="0"/>
              <a:buChar char="•"/>
            </a:pPr>
            <a:r>
              <a:rPr lang="en-US" sz="3600" dirty="0"/>
              <a:t>E-Sports</a:t>
            </a:r>
          </a:p>
          <a:p>
            <a:pPr marL="571500" indent="-571500">
              <a:buFont typeface="Arial" panose="020B0604020202020204" pitchFamily="34" charset="0"/>
              <a:buChar char="•"/>
            </a:pPr>
            <a:r>
              <a:rPr lang="en-US" sz="3600" dirty="0"/>
              <a:t>Arts (Oscars, </a:t>
            </a:r>
            <a:r>
              <a:rPr lang="en-US" sz="3600" dirty="0" err="1"/>
              <a:t>Tonys</a:t>
            </a:r>
            <a:r>
              <a:rPr lang="en-US" sz="3600" dirty="0"/>
              <a:t>).</a:t>
            </a:r>
          </a:p>
        </p:txBody>
      </p:sp>
    </p:spTree>
    <p:extLst>
      <p:ext uri="{BB962C8B-B14F-4D97-AF65-F5344CB8AC3E}">
        <p14:creationId xmlns:p14="http://schemas.microsoft.com/office/powerpoint/2010/main" val="944201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C549-8803-44D1-AD22-6F20647A043D}"/>
              </a:ext>
            </a:extLst>
          </p:cNvPr>
          <p:cNvSpPr>
            <a:spLocks noGrp="1"/>
          </p:cNvSpPr>
          <p:nvPr>
            <p:ph type="title"/>
          </p:nvPr>
        </p:nvSpPr>
        <p:spPr>
          <a:xfrm>
            <a:off x="501650" y="203201"/>
            <a:ext cx="7886700" cy="1371600"/>
          </a:xfrm>
        </p:spPr>
        <p:txBody>
          <a:bodyPr>
            <a:normAutofit/>
          </a:bodyPr>
          <a:lstStyle/>
          <a:p>
            <a:r>
              <a:rPr lang="en-US" dirty="0"/>
              <a:t>Last Slide:</a:t>
            </a:r>
            <a:br>
              <a:rPr lang="en-US" dirty="0"/>
            </a:br>
            <a:r>
              <a:rPr lang="en-US" dirty="0"/>
              <a:t>Here, Rhetoric Is Irrelevant</a:t>
            </a:r>
          </a:p>
        </p:txBody>
      </p:sp>
      <p:sp>
        <p:nvSpPr>
          <p:cNvPr id="3" name="Content Placeholder 2">
            <a:extLst>
              <a:ext uri="{FF2B5EF4-FFF2-40B4-BE49-F238E27FC236}">
                <a16:creationId xmlns:a16="http://schemas.microsoft.com/office/drawing/2014/main" id="{9BF969BC-3447-4894-9E78-C5123AA714BB}"/>
              </a:ext>
            </a:extLst>
          </p:cNvPr>
          <p:cNvSpPr>
            <a:spLocks noGrp="1"/>
          </p:cNvSpPr>
          <p:nvPr>
            <p:ph idx="1"/>
          </p:nvPr>
        </p:nvSpPr>
        <p:spPr>
          <a:xfrm>
            <a:off x="628650" y="1690690"/>
            <a:ext cx="7886700" cy="4828712"/>
          </a:xfrm>
        </p:spPr>
        <p:txBody>
          <a:bodyPr>
            <a:normAutofit lnSpcReduction="10000"/>
          </a:bodyPr>
          <a:lstStyle/>
          <a:p>
            <a:r>
              <a:rPr lang="en-US" dirty="0"/>
              <a:t>As this idea becomes influential, politicians will start competing on these metrics.</a:t>
            </a:r>
          </a:p>
          <a:p>
            <a:r>
              <a:rPr lang="en-US" dirty="0"/>
              <a:t>But in order for their numbers to go up, they’ll need to actually </a:t>
            </a:r>
            <a:r>
              <a:rPr lang="en-US" b="1" i="1" u="sng" dirty="0"/>
              <a:t>hit</a:t>
            </a:r>
            <a:r>
              <a:rPr lang="en-US" dirty="0"/>
              <a:t> the target in reality.</a:t>
            </a:r>
          </a:p>
          <a:p>
            <a:endParaRPr lang="en-US" dirty="0"/>
          </a:p>
          <a:p>
            <a:r>
              <a:rPr lang="en-US" dirty="0"/>
              <a:t>For example: Politician could announce that they want everyone to die, and plan to kill everyone, but unless traders believe that the politician can follow through with this plan, the ‘deaths’ numbers won’t budget an inch.</a:t>
            </a:r>
          </a:p>
          <a:p>
            <a:r>
              <a:rPr lang="en-US" dirty="0"/>
              <a:t>Layperson already knows that politicians are liars. (Will prefer this.)</a:t>
            </a:r>
          </a:p>
        </p:txBody>
      </p:sp>
      <p:sp>
        <p:nvSpPr>
          <p:cNvPr id="4" name="Footer Placeholder 3">
            <a:extLst>
              <a:ext uri="{FF2B5EF4-FFF2-40B4-BE49-F238E27FC236}">
                <a16:creationId xmlns:a16="http://schemas.microsoft.com/office/drawing/2014/main" id="{0720E5B2-D056-4E70-886A-0D102D79B193}"/>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9D483A47-F56D-4C8D-911B-CD00098CBDD0}"/>
              </a:ext>
            </a:extLst>
          </p:cNvPr>
          <p:cNvSpPr>
            <a:spLocks noGrp="1"/>
          </p:cNvSpPr>
          <p:nvPr>
            <p:ph type="sldNum" sz="quarter" idx="12"/>
          </p:nvPr>
        </p:nvSpPr>
        <p:spPr/>
        <p:txBody>
          <a:bodyPr/>
          <a:lstStyle/>
          <a:p>
            <a:fld id="{1A10F235-9555-41B0-B8E9-2A55BD748559}" type="slidenum">
              <a:rPr lang="en-US" smtClean="0"/>
              <a:t>44</a:t>
            </a:fld>
            <a:endParaRPr lang="en-US"/>
          </a:p>
        </p:txBody>
      </p:sp>
    </p:spTree>
    <p:extLst>
      <p:ext uri="{BB962C8B-B14F-4D97-AF65-F5344CB8AC3E}">
        <p14:creationId xmlns:p14="http://schemas.microsoft.com/office/powerpoint/2010/main" val="153368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E80A-A3E7-4A4D-A961-D7803A8494F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C3A1EAFE-CB2F-4D41-9CB4-4BB83D3F7CE2}"/>
              </a:ext>
            </a:extLst>
          </p:cNvPr>
          <p:cNvSpPr>
            <a:spLocks noGrp="1"/>
          </p:cNvSpPr>
          <p:nvPr>
            <p:ph idx="1"/>
          </p:nvPr>
        </p:nvSpPr>
        <p:spPr>
          <a:xfrm>
            <a:off x="504825" y="1809750"/>
            <a:ext cx="8134350" cy="4591049"/>
          </a:xfrm>
        </p:spPr>
        <p:txBody>
          <a:bodyPr/>
          <a:lstStyle/>
          <a:p>
            <a:r>
              <a:rPr lang="en-US" dirty="0"/>
              <a:t>Joined in 2012</a:t>
            </a:r>
          </a:p>
          <a:p>
            <a:r>
              <a:rPr lang="en-US" dirty="0"/>
              <a:t>Yale Econ Department</a:t>
            </a:r>
          </a:p>
          <a:p>
            <a:r>
              <a:rPr lang="en-US" dirty="0"/>
              <a:t>Code for prediction markets – 2013</a:t>
            </a:r>
          </a:p>
          <a:p>
            <a:r>
              <a:rPr lang="en-US" dirty="0"/>
              <a:t>“</a:t>
            </a:r>
            <a:r>
              <a:rPr lang="en-US" dirty="0" err="1"/>
              <a:t>truthcoin</a:t>
            </a:r>
            <a:r>
              <a:rPr lang="en-US" dirty="0"/>
              <a:t>” white paper – 2014</a:t>
            </a:r>
          </a:p>
          <a:p>
            <a:r>
              <a:rPr lang="en-US" dirty="0"/>
              <a:t>Renamed </a:t>
            </a:r>
            <a:r>
              <a:rPr lang="en-US" b="1" u="sng" dirty="0"/>
              <a:t>BitcoinHivemind.com</a:t>
            </a:r>
          </a:p>
          <a:p>
            <a:r>
              <a:rPr lang="en-US" dirty="0"/>
              <a:t>…</a:t>
            </a:r>
          </a:p>
        </p:txBody>
      </p:sp>
      <p:sp>
        <p:nvSpPr>
          <p:cNvPr id="4" name="Footer Placeholder 3">
            <a:extLst>
              <a:ext uri="{FF2B5EF4-FFF2-40B4-BE49-F238E27FC236}">
                <a16:creationId xmlns:a16="http://schemas.microsoft.com/office/drawing/2014/main" id="{CD05541B-6516-433D-AAAD-C7F4054AA007}"/>
              </a:ext>
            </a:extLst>
          </p:cNvPr>
          <p:cNvSpPr>
            <a:spLocks noGrp="1"/>
          </p:cNvSpPr>
          <p:nvPr>
            <p:ph type="ftr" sz="quarter" idx="11"/>
          </p:nvPr>
        </p:nvSpPr>
        <p:spPr/>
        <p:txBody>
          <a:bodyPr/>
          <a:lstStyle/>
          <a:p>
            <a:r>
              <a:rPr lang="en-US"/>
              <a:t>Bitcoin Hivemind</a:t>
            </a:r>
            <a:endParaRPr lang="en-US" dirty="0"/>
          </a:p>
        </p:txBody>
      </p:sp>
      <p:sp>
        <p:nvSpPr>
          <p:cNvPr id="5" name="Slide Number Placeholder 4">
            <a:extLst>
              <a:ext uri="{FF2B5EF4-FFF2-40B4-BE49-F238E27FC236}">
                <a16:creationId xmlns:a16="http://schemas.microsoft.com/office/drawing/2014/main" id="{497D684C-6E15-4655-B3FF-FA9B2ED17923}"/>
              </a:ext>
            </a:extLst>
          </p:cNvPr>
          <p:cNvSpPr>
            <a:spLocks noGrp="1"/>
          </p:cNvSpPr>
          <p:nvPr>
            <p:ph type="sldNum" sz="quarter" idx="12"/>
          </p:nvPr>
        </p:nvSpPr>
        <p:spPr/>
        <p:txBody>
          <a:bodyPr/>
          <a:lstStyle/>
          <a:p>
            <a:fld id="{1A10F235-9555-41B0-B8E9-2A55BD748559}" type="slidenum">
              <a:rPr lang="en-US" smtClean="0"/>
              <a:t>5</a:t>
            </a:fld>
            <a:endParaRPr lang="en-US"/>
          </a:p>
        </p:txBody>
      </p:sp>
    </p:spTree>
    <p:extLst>
      <p:ext uri="{BB962C8B-B14F-4D97-AF65-F5344CB8AC3E}">
        <p14:creationId xmlns:p14="http://schemas.microsoft.com/office/powerpoint/2010/main" val="312194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0A39-8F82-5AF8-2343-61563B39E7BD}"/>
              </a:ext>
            </a:extLst>
          </p:cNvPr>
          <p:cNvSpPr>
            <a:spLocks noGrp="1"/>
          </p:cNvSpPr>
          <p:nvPr>
            <p:ph type="title"/>
          </p:nvPr>
        </p:nvSpPr>
        <p:spPr/>
        <p:txBody>
          <a:bodyPr/>
          <a:lstStyle/>
          <a:p>
            <a:r>
              <a:rPr lang="en-US" dirty="0"/>
              <a:t>Paul’s 1000+ Pages About Bitcoin</a:t>
            </a:r>
          </a:p>
        </p:txBody>
      </p:sp>
      <p:sp>
        <p:nvSpPr>
          <p:cNvPr id="3" name="Content Placeholder 2">
            <a:extLst>
              <a:ext uri="{FF2B5EF4-FFF2-40B4-BE49-F238E27FC236}">
                <a16:creationId xmlns:a16="http://schemas.microsoft.com/office/drawing/2014/main" id="{37152AA6-0B61-06B9-A33F-19C9F6EEF2F1}"/>
              </a:ext>
            </a:extLst>
          </p:cNvPr>
          <p:cNvSpPr>
            <a:spLocks noGrp="1"/>
          </p:cNvSpPr>
          <p:nvPr>
            <p:ph idx="1"/>
          </p:nvPr>
        </p:nvSpPr>
        <p:spPr>
          <a:xfrm>
            <a:off x="2128837" y="5220121"/>
            <a:ext cx="4886325" cy="657007"/>
          </a:xfrm>
          <a:ln>
            <a:solidFill>
              <a:schemeClr val="tx1"/>
            </a:solidFill>
          </a:ln>
        </p:spPr>
        <p:txBody>
          <a:bodyPr/>
          <a:lstStyle/>
          <a:p>
            <a:pPr marL="0" indent="0" algn="ctr">
              <a:buNone/>
            </a:pPr>
            <a:r>
              <a:rPr lang="en-US" dirty="0"/>
              <a:t>Bitcoin Blog -- </a:t>
            </a:r>
            <a:r>
              <a:rPr lang="en-US" b="1" u="sng" dirty="0"/>
              <a:t>truthcoin.info</a:t>
            </a:r>
          </a:p>
        </p:txBody>
      </p:sp>
      <p:sp>
        <p:nvSpPr>
          <p:cNvPr id="4" name="Slide Number Placeholder 3">
            <a:extLst>
              <a:ext uri="{FF2B5EF4-FFF2-40B4-BE49-F238E27FC236}">
                <a16:creationId xmlns:a16="http://schemas.microsoft.com/office/drawing/2014/main" id="{5E3B7296-72F0-6466-ED05-77BD6B2DEAC3}"/>
              </a:ext>
            </a:extLst>
          </p:cNvPr>
          <p:cNvSpPr>
            <a:spLocks noGrp="1"/>
          </p:cNvSpPr>
          <p:nvPr>
            <p:ph type="sldNum" sz="quarter" idx="12"/>
          </p:nvPr>
        </p:nvSpPr>
        <p:spPr/>
        <p:txBody>
          <a:bodyPr/>
          <a:lstStyle/>
          <a:p>
            <a:fld id="{64A73B7B-B545-4723-8D44-5CC401310D8B}" type="slidenum">
              <a:rPr lang="en-US" smtClean="0"/>
              <a:t>6</a:t>
            </a:fld>
            <a:endParaRPr lang="en-US" dirty="0"/>
          </a:p>
        </p:txBody>
      </p:sp>
      <p:sp>
        <p:nvSpPr>
          <p:cNvPr id="5" name="Footer Placeholder 4">
            <a:extLst>
              <a:ext uri="{FF2B5EF4-FFF2-40B4-BE49-F238E27FC236}">
                <a16:creationId xmlns:a16="http://schemas.microsoft.com/office/drawing/2014/main" id="{17BFFC89-AF1B-9C45-D72A-C9A2DEA611CF}"/>
              </a:ext>
            </a:extLst>
          </p:cNvPr>
          <p:cNvSpPr>
            <a:spLocks noGrp="1"/>
          </p:cNvSpPr>
          <p:nvPr>
            <p:ph type="ftr" sz="quarter" idx="11"/>
          </p:nvPr>
        </p:nvSpPr>
        <p:spPr/>
        <p:txBody>
          <a:bodyPr/>
          <a:lstStyle/>
          <a:p>
            <a:r>
              <a:rPr lang="en-US" u="sng">
                <a:solidFill>
                  <a:schemeClr val="bg1">
                    <a:lumMod val="75000"/>
                  </a:schemeClr>
                </a:solidFill>
              </a:rPr>
              <a:t>Telegram:</a:t>
            </a:r>
            <a:r>
              <a:rPr lang="en-US"/>
              <a:t> t.me/DcInsiders     </a:t>
            </a:r>
            <a:r>
              <a:rPr lang="en-US" u="sng">
                <a:solidFill>
                  <a:schemeClr val="bg1">
                    <a:lumMod val="85000"/>
                  </a:schemeClr>
                </a:solidFill>
              </a:rPr>
              <a:t>Website:</a:t>
            </a:r>
            <a:r>
              <a:rPr lang="en-US">
                <a:solidFill>
                  <a:schemeClr val="bg1">
                    <a:lumMod val="85000"/>
                  </a:schemeClr>
                </a:solidFill>
              </a:rPr>
              <a:t> </a:t>
            </a:r>
            <a:r>
              <a:rPr lang="en-US">
                <a:solidFill>
                  <a:schemeClr val="tx1"/>
                </a:solidFill>
                <a:hlinkClick r:id="rId2">
                  <a:extLst>
                    <a:ext uri="{A12FA001-AC4F-418D-AE19-62706E023703}">
                      <ahyp:hlinkClr xmlns:ahyp="http://schemas.microsoft.com/office/drawing/2018/hyperlinkcolor" val="tx"/>
                    </a:ext>
                  </a:extLst>
                </a:hlinkClick>
              </a:rPr>
              <a:t>www.LayerTwoLabs.com</a:t>
            </a:r>
            <a:r>
              <a:rPr lang="en-US"/>
              <a:t>   </a:t>
            </a:r>
            <a:r>
              <a:rPr lang="en-US" u="sng">
                <a:solidFill>
                  <a:schemeClr val="bg1">
                    <a:lumMod val="75000"/>
                  </a:schemeClr>
                </a:solidFill>
              </a:rPr>
              <a:t>Paul’s Twitter:</a:t>
            </a:r>
            <a:r>
              <a:rPr lang="en-US">
                <a:solidFill>
                  <a:schemeClr val="bg1">
                    <a:lumMod val="75000"/>
                  </a:schemeClr>
                </a:solidFill>
              </a:rPr>
              <a:t> </a:t>
            </a:r>
            <a:r>
              <a:rPr lang="en-US"/>
              <a:t>@truthcoin</a:t>
            </a:r>
            <a:endParaRPr lang="en-US" dirty="0"/>
          </a:p>
        </p:txBody>
      </p:sp>
      <p:pic>
        <p:nvPicPr>
          <p:cNvPr id="7" name="Picture 6">
            <a:extLst>
              <a:ext uri="{FF2B5EF4-FFF2-40B4-BE49-F238E27FC236}">
                <a16:creationId xmlns:a16="http://schemas.microsoft.com/office/drawing/2014/main" id="{8BD9AC03-9F3F-4D95-122B-95C47DB58692}"/>
              </a:ext>
            </a:extLst>
          </p:cNvPr>
          <p:cNvPicPr>
            <a:picLocks noChangeAspect="1"/>
          </p:cNvPicPr>
          <p:nvPr/>
        </p:nvPicPr>
        <p:blipFill>
          <a:blip r:embed="rId3"/>
          <a:stretch>
            <a:fillRect/>
          </a:stretch>
        </p:blipFill>
        <p:spPr>
          <a:xfrm>
            <a:off x="0" y="1903358"/>
            <a:ext cx="9144000" cy="2682802"/>
          </a:xfrm>
          <a:prstGeom prst="rect">
            <a:avLst/>
          </a:prstGeom>
        </p:spPr>
      </p:pic>
    </p:spTree>
    <p:extLst>
      <p:ext uri="{BB962C8B-B14F-4D97-AF65-F5344CB8AC3E}">
        <p14:creationId xmlns:p14="http://schemas.microsoft.com/office/powerpoint/2010/main" val="262945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E97A-3B4F-C2FA-A7E3-E4436AEAA8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413B74-178A-2DEA-197F-C20894C3AD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EC12ED-E8F9-5434-5D1E-47EFD069AF8C}"/>
              </a:ext>
            </a:extLst>
          </p:cNvPr>
          <p:cNvSpPr>
            <a:spLocks noGrp="1"/>
          </p:cNvSpPr>
          <p:nvPr>
            <p:ph type="sldNum" sz="quarter" idx="12"/>
          </p:nvPr>
        </p:nvSpPr>
        <p:spPr/>
        <p:txBody>
          <a:bodyPr/>
          <a:lstStyle/>
          <a:p>
            <a:fld id="{64A73B7B-B545-4723-8D44-5CC401310D8B}" type="slidenum">
              <a:rPr lang="en-US" smtClean="0"/>
              <a:t>7</a:t>
            </a:fld>
            <a:endParaRPr lang="en-US" dirty="0"/>
          </a:p>
        </p:txBody>
      </p:sp>
      <p:pic>
        <p:nvPicPr>
          <p:cNvPr id="6" name="Picture 5">
            <a:extLst>
              <a:ext uri="{FF2B5EF4-FFF2-40B4-BE49-F238E27FC236}">
                <a16:creationId xmlns:a16="http://schemas.microsoft.com/office/drawing/2014/main" id="{E3DD0F0D-0A65-71A6-B24F-368457BFC2D0}"/>
              </a:ext>
            </a:extLst>
          </p:cNvPr>
          <p:cNvPicPr>
            <a:picLocks noChangeAspect="1"/>
          </p:cNvPicPr>
          <p:nvPr/>
        </p:nvPicPr>
        <p:blipFill>
          <a:blip r:embed="rId2"/>
          <a:stretch>
            <a:fillRect/>
          </a:stretch>
        </p:blipFill>
        <p:spPr>
          <a:xfrm>
            <a:off x="220817" y="1500188"/>
            <a:ext cx="8702366" cy="4226719"/>
          </a:xfrm>
          <a:prstGeom prst="rect">
            <a:avLst/>
          </a:prstGeom>
        </p:spPr>
      </p:pic>
      <p:sp>
        <p:nvSpPr>
          <p:cNvPr id="7" name="Title 1">
            <a:extLst>
              <a:ext uri="{FF2B5EF4-FFF2-40B4-BE49-F238E27FC236}">
                <a16:creationId xmlns:a16="http://schemas.microsoft.com/office/drawing/2014/main" id="{6ED2E5B3-2D09-EA2F-C474-576DFB9C19B6}"/>
              </a:ext>
            </a:extLst>
          </p:cNvPr>
          <p:cNvSpPr txBox="1">
            <a:spLocks/>
          </p:cNvSpPr>
          <p:nvPr/>
        </p:nvSpPr>
        <p:spPr>
          <a:xfrm>
            <a:off x="478632" y="1062334"/>
            <a:ext cx="2425304" cy="611387"/>
          </a:xfrm>
          <a:prstGeom prst="rect">
            <a:avLst/>
          </a:prstGeom>
          <a:solidFill>
            <a:schemeClr val="bg1">
              <a:lumMod val="85000"/>
            </a:schemeClr>
          </a:solidFill>
          <a:ln>
            <a:solidFill>
              <a:schemeClr val="tx1"/>
            </a:solid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a:t>My Big Break</a:t>
            </a:r>
            <a:endParaRPr lang="en-US" sz="3300" dirty="0"/>
          </a:p>
        </p:txBody>
      </p:sp>
      <p:sp>
        <p:nvSpPr>
          <p:cNvPr id="8" name="Title 1">
            <a:extLst>
              <a:ext uri="{FF2B5EF4-FFF2-40B4-BE49-F238E27FC236}">
                <a16:creationId xmlns:a16="http://schemas.microsoft.com/office/drawing/2014/main" id="{0241E843-0C1C-2927-0D70-5B4CBBC76A3B}"/>
              </a:ext>
            </a:extLst>
          </p:cNvPr>
          <p:cNvSpPr txBox="1">
            <a:spLocks/>
          </p:cNvSpPr>
          <p:nvPr/>
        </p:nvSpPr>
        <p:spPr>
          <a:xfrm>
            <a:off x="4386583" y="1162569"/>
            <a:ext cx="3146822" cy="410916"/>
          </a:xfrm>
          <a:prstGeom prst="rect">
            <a:avLst/>
          </a:prstGeom>
          <a:solidFill>
            <a:schemeClr val="bg1">
              <a:lumMod val="85000"/>
            </a:schemeClr>
          </a:solidFill>
          <a:ln>
            <a:solidFill>
              <a:schemeClr val="tx1"/>
            </a:solidFill>
          </a:ln>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dirty="0"/>
              <a:t>Adam Back links to my blog – Dec 2014</a:t>
            </a:r>
          </a:p>
        </p:txBody>
      </p:sp>
    </p:spTree>
    <p:extLst>
      <p:ext uri="{BB962C8B-B14F-4D97-AF65-F5344CB8AC3E}">
        <p14:creationId xmlns:p14="http://schemas.microsoft.com/office/powerpoint/2010/main" val="136248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82707B-6E53-5C05-B6B6-02703A9C8775}"/>
              </a:ext>
            </a:extLst>
          </p:cNvPr>
          <p:cNvSpPr>
            <a:spLocks noGrp="1"/>
          </p:cNvSpPr>
          <p:nvPr>
            <p:ph type="sldNum" sz="quarter" idx="12"/>
          </p:nvPr>
        </p:nvSpPr>
        <p:spPr/>
        <p:txBody>
          <a:bodyPr/>
          <a:lstStyle/>
          <a:p>
            <a:fld id="{64A73B7B-B545-4723-8D44-5CC401310D8B}" type="slidenum">
              <a:rPr lang="en-US" smtClean="0"/>
              <a:t>8</a:t>
            </a:fld>
            <a:endParaRPr lang="en-US" dirty="0"/>
          </a:p>
        </p:txBody>
      </p:sp>
      <p:sp>
        <p:nvSpPr>
          <p:cNvPr id="5" name="Footer Placeholder 4">
            <a:extLst>
              <a:ext uri="{FF2B5EF4-FFF2-40B4-BE49-F238E27FC236}">
                <a16:creationId xmlns:a16="http://schemas.microsoft.com/office/drawing/2014/main" id="{539C2709-1455-3D64-D77D-1E7BED3C7F13}"/>
              </a:ext>
            </a:extLst>
          </p:cNvPr>
          <p:cNvSpPr>
            <a:spLocks noGrp="1"/>
          </p:cNvSpPr>
          <p:nvPr>
            <p:ph type="ftr" sz="quarter" idx="11"/>
          </p:nvPr>
        </p:nvSpPr>
        <p:spPr/>
        <p:txBody>
          <a:bodyPr/>
          <a:lstStyle/>
          <a:p>
            <a:r>
              <a:rPr lang="en-US" u="sng">
                <a:solidFill>
                  <a:schemeClr val="bg1">
                    <a:lumMod val="75000"/>
                  </a:schemeClr>
                </a:solidFill>
              </a:rPr>
              <a:t>Telegram:</a:t>
            </a:r>
            <a:r>
              <a:rPr lang="en-US"/>
              <a:t> t.me/DcInsiders     </a:t>
            </a:r>
            <a:r>
              <a:rPr lang="en-US" u="sng">
                <a:solidFill>
                  <a:schemeClr val="bg1">
                    <a:lumMod val="85000"/>
                  </a:schemeClr>
                </a:solidFill>
              </a:rPr>
              <a:t>Website:</a:t>
            </a:r>
            <a:r>
              <a:rPr lang="en-US">
                <a:solidFill>
                  <a:schemeClr val="bg1">
                    <a:lumMod val="85000"/>
                  </a:schemeClr>
                </a:solidFill>
              </a:rPr>
              <a:t> </a:t>
            </a:r>
            <a:r>
              <a:rPr lang="en-US">
                <a:solidFill>
                  <a:schemeClr val="tx1"/>
                </a:solidFill>
                <a:hlinkClick r:id="rId2">
                  <a:extLst>
                    <a:ext uri="{A12FA001-AC4F-418D-AE19-62706E023703}">
                      <ahyp:hlinkClr xmlns:ahyp="http://schemas.microsoft.com/office/drawing/2018/hyperlinkcolor" val="tx"/>
                    </a:ext>
                  </a:extLst>
                </a:hlinkClick>
              </a:rPr>
              <a:t>www.LayerTwoLabs.com</a:t>
            </a:r>
            <a:r>
              <a:rPr lang="en-US"/>
              <a:t>   </a:t>
            </a:r>
            <a:r>
              <a:rPr lang="en-US" u="sng">
                <a:solidFill>
                  <a:schemeClr val="bg1">
                    <a:lumMod val="75000"/>
                  </a:schemeClr>
                </a:solidFill>
              </a:rPr>
              <a:t>Paul’s Twitter:</a:t>
            </a:r>
            <a:r>
              <a:rPr lang="en-US">
                <a:solidFill>
                  <a:schemeClr val="bg1">
                    <a:lumMod val="75000"/>
                  </a:schemeClr>
                </a:solidFill>
              </a:rPr>
              <a:t> </a:t>
            </a:r>
            <a:r>
              <a:rPr lang="en-US"/>
              <a:t>@truthcoin</a:t>
            </a:r>
            <a:endParaRPr lang="en-US" dirty="0"/>
          </a:p>
        </p:txBody>
      </p:sp>
      <p:sp>
        <p:nvSpPr>
          <p:cNvPr id="6" name="Title 1">
            <a:extLst>
              <a:ext uri="{FF2B5EF4-FFF2-40B4-BE49-F238E27FC236}">
                <a16:creationId xmlns:a16="http://schemas.microsoft.com/office/drawing/2014/main" id="{E549E7CE-61FB-B645-90E1-A832D0BABA04}"/>
              </a:ext>
            </a:extLst>
          </p:cNvPr>
          <p:cNvSpPr txBox="1">
            <a:spLocks/>
          </p:cNvSpPr>
          <p:nvPr/>
        </p:nvSpPr>
        <p:spPr>
          <a:xfrm>
            <a:off x="279949" y="280526"/>
            <a:ext cx="2275285" cy="75485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Since Then</a:t>
            </a:r>
          </a:p>
        </p:txBody>
      </p:sp>
      <p:sp>
        <p:nvSpPr>
          <p:cNvPr id="7" name="Content Placeholder 2">
            <a:extLst>
              <a:ext uri="{FF2B5EF4-FFF2-40B4-BE49-F238E27FC236}">
                <a16:creationId xmlns:a16="http://schemas.microsoft.com/office/drawing/2014/main" id="{32825140-ED6D-977B-08C2-CADEA64D2CCF}"/>
              </a:ext>
            </a:extLst>
          </p:cNvPr>
          <p:cNvSpPr txBox="1">
            <a:spLocks/>
          </p:cNvSpPr>
          <p:nvPr/>
        </p:nvSpPr>
        <p:spPr>
          <a:xfrm>
            <a:off x="343949" y="1035382"/>
            <a:ext cx="8170877" cy="531508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Technical Talks</a:t>
            </a:r>
          </a:p>
          <a:p>
            <a:pPr lvl="1"/>
            <a:r>
              <a:rPr lang="en-US" sz="1800" dirty="0"/>
              <a:t>Scaling Bitcoin 1 2 &amp; 3 -- Program Committee for #4</a:t>
            </a:r>
          </a:p>
          <a:p>
            <a:pPr lvl="1"/>
            <a:r>
              <a:rPr lang="en-US" sz="1800" dirty="0" err="1"/>
              <a:t>TabConf</a:t>
            </a:r>
            <a:r>
              <a:rPr lang="en-US" sz="1800" dirty="0"/>
              <a:t> every year – keynoted in 2018</a:t>
            </a:r>
          </a:p>
          <a:p>
            <a:pPr lvl="1"/>
            <a:r>
              <a:rPr lang="en-US" sz="1800" dirty="0"/>
              <a:t>Bitcoin Wednesday – all around the globe (Toronto, Chicago, Amsterdam, </a:t>
            </a:r>
            <a:r>
              <a:rPr lang="en-US" sz="1800" dirty="0" err="1"/>
              <a:t>etc</a:t>
            </a:r>
            <a:r>
              <a:rPr lang="en-US" sz="1800" dirty="0"/>
              <a:t>)</a:t>
            </a:r>
          </a:p>
          <a:p>
            <a:pPr lvl="1"/>
            <a:r>
              <a:rPr lang="en-US" sz="1800" dirty="0" err="1"/>
              <a:t>BitDevs</a:t>
            </a:r>
            <a:r>
              <a:rPr lang="en-US" sz="1800" dirty="0"/>
              <a:t> – Summer 2014 (NYC), Austin (May 2018), Miami (covid), </a:t>
            </a:r>
            <a:r>
              <a:rPr lang="en-US" sz="1800" dirty="0" err="1"/>
              <a:t>etc</a:t>
            </a:r>
            <a:endParaRPr lang="en-US" sz="1800" dirty="0"/>
          </a:p>
          <a:p>
            <a:pPr lvl="1"/>
            <a:r>
              <a:rPr lang="en-US" sz="1800" dirty="0"/>
              <a:t>Consensus Construct (2017, 2019); American Banker ; </a:t>
            </a:r>
            <a:r>
              <a:rPr lang="en-US" sz="1800" dirty="0" err="1"/>
              <a:t>Qcon</a:t>
            </a:r>
            <a:r>
              <a:rPr lang="en-US" sz="1800" dirty="0"/>
              <a:t> London (2017)</a:t>
            </a:r>
          </a:p>
          <a:p>
            <a:pPr lvl="1"/>
            <a:r>
              <a:rPr lang="en-US" sz="1800" dirty="0"/>
              <a:t>Bitcoin Miami 2019/2021/2022/2023 &amp; Amsterdam &amp; Asia</a:t>
            </a:r>
          </a:p>
          <a:p>
            <a:r>
              <a:rPr lang="en-US" sz="2200" dirty="0"/>
              <a:t>Countless Podcasts – see </a:t>
            </a:r>
            <a:r>
              <a:rPr lang="en-US" sz="2200" b="1" dirty="0">
                <a:hlinkClick r:id="rId3"/>
              </a:rPr>
              <a:t>truthcoin.info/rss/</a:t>
            </a:r>
            <a:r>
              <a:rPr lang="en-US" sz="2200" b="1" dirty="0"/>
              <a:t> </a:t>
            </a:r>
          </a:p>
          <a:p>
            <a:r>
              <a:rPr lang="en-US" sz="2100" dirty="0"/>
              <a:t>Drivechain – Nov 2015 -- BIPs 300/301 – </a:t>
            </a:r>
            <a:r>
              <a:rPr lang="en-US" sz="2100" b="1" u="sng" dirty="0"/>
              <a:t>drivechain.info</a:t>
            </a:r>
            <a:r>
              <a:rPr lang="en-US" sz="2100" dirty="0"/>
              <a:t> </a:t>
            </a:r>
          </a:p>
          <a:p>
            <a:r>
              <a:rPr lang="en-US" sz="2100" dirty="0"/>
              <a:t>Dec 2022 -- Raised $3M to start LayerTwo Labs &amp; help </a:t>
            </a:r>
            <a:r>
              <a:rPr lang="en-US" sz="2100" dirty="0" err="1"/>
              <a:t>Bitcoiners</a:t>
            </a:r>
            <a:r>
              <a:rPr lang="en-US" sz="2100" dirty="0"/>
              <a:t> dominate the world.</a:t>
            </a:r>
          </a:p>
          <a:p>
            <a:pPr lvl="1"/>
            <a:r>
              <a:rPr lang="en-US" sz="1700" dirty="0"/>
              <a:t>We have WORKING zCash sidechain, Ethereum sidechain, </a:t>
            </a:r>
            <a:r>
              <a:rPr lang="en-US" sz="1700" dirty="0" err="1"/>
              <a:t>largeblock</a:t>
            </a:r>
            <a:r>
              <a:rPr lang="en-US" sz="1700" dirty="0"/>
              <a:t>-scaling L2 sidechain “Thunder”, </a:t>
            </a:r>
            <a:r>
              <a:rPr lang="en-US" sz="1700" dirty="0" err="1"/>
              <a:t>Namecoin</a:t>
            </a:r>
            <a:r>
              <a:rPr lang="en-US" sz="1700" dirty="0"/>
              <a:t> sidechain, Bit-Asset sidechain.</a:t>
            </a:r>
            <a:br>
              <a:rPr lang="en-US" sz="1700" dirty="0"/>
            </a:br>
            <a:r>
              <a:rPr lang="en-US" sz="1700" dirty="0"/>
              <a:t>With GUI for all operating systems.</a:t>
            </a:r>
          </a:p>
          <a:p>
            <a:pPr lvl="1"/>
            <a:r>
              <a:rPr lang="en-US" sz="1700" dirty="0"/>
              <a:t>Try it yourself! – </a:t>
            </a:r>
            <a:r>
              <a:rPr lang="en-US" sz="1700" b="1" u="sng" dirty="0"/>
              <a:t>LayerTwoLabs.com/download </a:t>
            </a:r>
          </a:p>
        </p:txBody>
      </p:sp>
      <p:sp>
        <p:nvSpPr>
          <p:cNvPr id="8" name="Content Placeholder 2">
            <a:extLst>
              <a:ext uri="{FF2B5EF4-FFF2-40B4-BE49-F238E27FC236}">
                <a16:creationId xmlns:a16="http://schemas.microsoft.com/office/drawing/2014/main" id="{480578BF-E35B-12D5-C570-C18C8CECED28}"/>
              </a:ext>
            </a:extLst>
          </p:cNvPr>
          <p:cNvSpPr txBox="1">
            <a:spLocks/>
          </p:cNvSpPr>
          <p:nvPr/>
        </p:nvSpPr>
        <p:spPr>
          <a:xfrm>
            <a:off x="4998405" y="4762677"/>
            <a:ext cx="3922568" cy="3672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p:txBody>
      </p:sp>
    </p:spTree>
    <p:extLst>
      <p:ext uri="{BB962C8B-B14F-4D97-AF65-F5344CB8AC3E}">
        <p14:creationId xmlns:p14="http://schemas.microsoft.com/office/powerpoint/2010/main" val="72261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BF31-FACC-FC93-6BD7-F16F3AC725BA}"/>
              </a:ext>
            </a:extLst>
          </p:cNvPr>
          <p:cNvSpPr>
            <a:spLocks noGrp="1"/>
          </p:cNvSpPr>
          <p:nvPr>
            <p:ph type="title"/>
          </p:nvPr>
        </p:nvSpPr>
        <p:spPr>
          <a:xfrm>
            <a:off x="301479" y="219584"/>
            <a:ext cx="7886700" cy="1325563"/>
          </a:xfrm>
        </p:spPr>
        <p:txBody>
          <a:bodyPr/>
          <a:lstStyle/>
          <a:p>
            <a:r>
              <a:rPr lang="en-US" dirty="0"/>
              <a:t>Drivechain Screenshot</a:t>
            </a:r>
          </a:p>
        </p:txBody>
      </p:sp>
      <p:sp>
        <p:nvSpPr>
          <p:cNvPr id="4" name="Footer Placeholder 3">
            <a:extLst>
              <a:ext uri="{FF2B5EF4-FFF2-40B4-BE49-F238E27FC236}">
                <a16:creationId xmlns:a16="http://schemas.microsoft.com/office/drawing/2014/main" id="{35177C5B-AE40-77A6-26FE-1DD7951E3BB0}"/>
              </a:ext>
            </a:extLst>
          </p:cNvPr>
          <p:cNvSpPr>
            <a:spLocks noGrp="1"/>
          </p:cNvSpPr>
          <p:nvPr>
            <p:ph type="ftr" sz="quarter" idx="11"/>
          </p:nvPr>
        </p:nvSpPr>
        <p:spPr/>
        <p:txBody>
          <a:bodyPr/>
          <a:lstStyle/>
          <a:p>
            <a:r>
              <a:rPr lang="en-US" dirty="0"/>
              <a:t>BitcoinHivemind.com</a:t>
            </a:r>
          </a:p>
        </p:txBody>
      </p:sp>
      <p:sp>
        <p:nvSpPr>
          <p:cNvPr id="5" name="Slide Number Placeholder 4">
            <a:extLst>
              <a:ext uri="{FF2B5EF4-FFF2-40B4-BE49-F238E27FC236}">
                <a16:creationId xmlns:a16="http://schemas.microsoft.com/office/drawing/2014/main" id="{870D975D-3097-AEE2-C92D-8287896A16AA}"/>
              </a:ext>
            </a:extLst>
          </p:cNvPr>
          <p:cNvSpPr>
            <a:spLocks noGrp="1"/>
          </p:cNvSpPr>
          <p:nvPr>
            <p:ph type="sldNum" sz="quarter" idx="12"/>
          </p:nvPr>
        </p:nvSpPr>
        <p:spPr/>
        <p:txBody>
          <a:bodyPr/>
          <a:lstStyle/>
          <a:p>
            <a:fld id="{1A10F235-9555-41B0-B8E9-2A55BD748559}" type="slidenum">
              <a:rPr lang="en-US" smtClean="0"/>
              <a:t>9</a:t>
            </a:fld>
            <a:endParaRPr lang="en-US"/>
          </a:p>
        </p:txBody>
      </p:sp>
      <p:sp>
        <p:nvSpPr>
          <p:cNvPr id="7" name="TextBox 6">
            <a:extLst>
              <a:ext uri="{FF2B5EF4-FFF2-40B4-BE49-F238E27FC236}">
                <a16:creationId xmlns:a16="http://schemas.microsoft.com/office/drawing/2014/main" id="{6DB1D4E5-422D-4BCD-6279-89D621D147DB}"/>
              </a:ext>
            </a:extLst>
          </p:cNvPr>
          <p:cNvSpPr txBox="1"/>
          <p:nvPr/>
        </p:nvSpPr>
        <p:spPr>
          <a:xfrm>
            <a:off x="2286000" y="2769778"/>
            <a:ext cx="4572000" cy="1347805"/>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110004020202020204"/>
                <a:ea typeface="Aptos" panose="02110004020202020204"/>
                <a:cs typeface="Times New Roman" panose="02020603050405020304" pitchFamily="18" charset="0"/>
              </a:rPr>
              <a:t>But – if it succeeds – if this idea takes off, then people all around the world, will turn to </a:t>
            </a:r>
            <a:r>
              <a:rPr lang="en-US" sz="1800" i="1" u="sng" kern="100" dirty="0">
                <a:effectLst/>
                <a:latin typeface="Aptos" panose="02110004020202020204"/>
                <a:ea typeface="Aptos" panose="02110004020202020204"/>
                <a:cs typeface="Times New Roman" panose="02020603050405020304" pitchFamily="18" charset="0"/>
              </a:rPr>
              <a:t>this Bitcoin L2</a:t>
            </a:r>
            <a:r>
              <a:rPr lang="en-US" sz="1800" kern="100" dirty="0">
                <a:effectLst/>
                <a:latin typeface="Aptos" panose="02110004020202020204"/>
                <a:ea typeface="Aptos" panose="02110004020202020204"/>
                <a:cs typeface="Times New Roman" panose="02020603050405020304" pitchFamily="18" charset="0"/>
              </a:rPr>
              <a:t> for answers to all of life’s important questions.</a:t>
            </a:r>
          </a:p>
        </p:txBody>
      </p:sp>
      <p:pic>
        <p:nvPicPr>
          <p:cNvPr id="9" name="Picture 8">
            <a:extLst>
              <a:ext uri="{FF2B5EF4-FFF2-40B4-BE49-F238E27FC236}">
                <a16:creationId xmlns:a16="http://schemas.microsoft.com/office/drawing/2014/main" id="{EA856F75-92CB-7154-EC6F-37EFBFDF4B56}"/>
              </a:ext>
            </a:extLst>
          </p:cNvPr>
          <p:cNvPicPr>
            <a:picLocks noChangeAspect="1"/>
          </p:cNvPicPr>
          <p:nvPr/>
        </p:nvPicPr>
        <p:blipFill rotWithShape="1">
          <a:blip r:embed="rId2">
            <a:extLst>
              <a:ext uri="{28A0092B-C50C-407E-A947-70E740481C1C}">
                <a14:useLocalDpi xmlns:a14="http://schemas.microsoft.com/office/drawing/2010/main" val="0"/>
              </a:ext>
            </a:extLst>
          </a:blip>
          <a:srcRect t="3191"/>
          <a:stretch/>
        </p:blipFill>
        <p:spPr>
          <a:xfrm>
            <a:off x="405002" y="1545147"/>
            <a:ext cx="8333996" cy="4538282"/>
          </a:xfrm>
          <a:prstGeom prst="rect">
            <a:avLst/>
          </a:prstGeom>
        </p:spPr>
      </p:pic>
    </p:spTree>
    <p:extLst>
      <p:ext uri="{BB962C8B-B14F-4D97-AF65-F5344CB8AC3E}">
        <p14:creationId xmlns:p14="http://schemas.microsoft.com/office/powerpoint/2010/main" val="2411305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1632</TotalTime>
  <Words>2842</Words>
  <Application>Microsoft Office PowerPoint</Application>
  <PresentationFormat>On-screen Show (4:3)</PresentationFormat>
  <Paragraphs>726</Paragraphs>
  <Slides>44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Aptos</vt:lpstr>
      <vt:lpstr>Arial</vt:lpstr>
      <vt:lpstr>Arial Black</vt:lpstr>
      <vt:lpstr>Calibri</vt:lpstr>
      <vt:lpstr>Calibri Light</vt:lpstr>
      <vt:lpstr>Cambria Math</vt:lpstr>
      <vt:lpstr>Wingdings</vt:lpstr>
      <vt:lpstr>Office Theme</vt:lpstr>
      <vt:lpstr>Bitcoin Prediction Markets</vt:lpstr>
      <vt:lpstr>Civilization Tech</vt:lpstr>
      <vt:lpstr>Information…</vt:lpstr>
      <vt:lpstr>Agenda</vt:lpstr>
      <vt:lpstr>About Me</vt:lpstr>
      <vt:lpstr>Paul’s 1000+ Pages About Bitcoin</vt:lpstr>
      <vt:lpstr>PowerPoint Presentation</vt:lpstr>
      <vt:lpstr>PowerPoint Presentation</vt:lpstr>
      <vt:lpstr>Drivechain Screenshot</vt:lpstr>
      <vt:lpstr>What is the shaded area?</vt:lpstr>
      <vt:lpstr>What is the shaded area?</vt:lpstr>
      <vt:lpstr>What is the shaded area?</vt:lpstr>
      <vt:lpstr>What is the shaded area?</vt:lpstr>
      <vt:lpstr>Controversial Questions</vt:lpstr>
      <vt:lpstr> Event Derivative (InTrade.com) - 2012 global warming       (also called a “prediction market”)</vt:lpstr>
      <vt:lpstr>Controversial Questions</vt:lpstr>
      <vt:lpstr>Betting on who will win</vt:lpstr>
      <vt:lpstr>Betting on who will win</vt:lpstr>
      <vt:lpstr>Controversial Questions</vt:lpstr>
      <vt:lpstr>The Voter’s Values</vt:lpstr>
      <vt:lpstr>Nine Slides on Multivariate Betting</vt:lpstr>
      <vt:lpstr>(1/9) Probability -- Review</vt:lpstr>
      <vt:lpstr>(2/9) Probability -- Review</vt:lpstr>
      <vt:lpstr>PowerPoint Presentation</vt:lpstr>
      <vt:lpstr>(4/9) -- Conditional Probability Taught Quickly</vt:lpstr>
      <vt:lpstr>(5/9) -- Conditional Probability Taught Quickly</vt:lpstr>
      <vt:lpstr>(6/8) -- Conditional Probability Taught Quickly</vt:lpstr>
      <vt:lpstr>(7/9) -- Conditional Probability Taught Quickly</vt:lpstr>
      <vt:lpstr>(8/9) “Clumping” = Related</vt:lpstr>
      <vt:lpstr>(9/9) Synthesis – Just Four Different Event-Derivative Markets</vt:lpstr>
      <vt:lpstr>Basic Arithmetic</vt:lpstr>
      <vt:lpstr>Voter Sees on Election Morning (For Example):</vt:lpstr>
      <vt:lpstr>PowerPoint Presentation</vt:lpstr>
      <vt:lpstr>It also works for… </vt:lpstr>
      <vt:lpstr>Rot From Above: Who controls what?</vt:lpstr>
      <vt:lpstr>Ownership and Control: The Weakest Link</vt:lpstr>
      <vt:lpstr>What does this have to do with Bitcoin?</vt:lpstr>
      <vt:lpstr>PowerPoint Presentation</vt:lpstr>
      <vt:lpstr>PowerPoint Presentation</vt:lpstr>
      <vt:lpstr>PowerPoint Presentation</vt:lpstr>
      <vt:lpstr>Final Slide – External Links</vt:lpstr>
      <vt:lpstr>PowerPoint Presentation</vt:lpstr>
      <vt:lpstr>PowerPoint Presentation</vt:lpstr>
      <vt:lpstr>Last Slide: Here, Rhetoric Is Irrelevant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Sztorc</dc:creator>
  <cp:lastModifiedBy>Paul Sztorc</cp:lastModifiedBy>
  <cp:revision>263</cp:revision>
  <dcterms:created xsi:type="dcterms:W3CDTF">2018-01-26T19:44:29Z</dcterms:created>
  <dcterms:modified xsi:type="dcterms:W3CDTF">2024-05-10T04:56:51Z</dcterms:modified>
</cp:coreProperties>
</file>