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06" r:id="rId16"/>
    <p:sldId id="319" r:id="rId17"/>
    <p:sldId id="320" r:id="rId18"/>
    <p:sldId id="318" r:id="rId19"/>
    <p:sldId id="259" r:id="rId20"/>
    <p:sldId id="260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65FCE-7161-4FA3-8F5D-CBB4A4EA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09D569-8282-4392-83D4-9D330BCF0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F01BB2-C9BA-4123-BADE-923A0004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2CCD1-F73C-4C47-BB62-FD098718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DB3-A02B-48A1-A5E8-1A19011DB606}" type="datetime1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2D5F7C-A2B8-4383-83A0-1FBAA0A1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B17554-772C-49C9-B1B6-EFB1C8C6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42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46FFD-0A47-4E2E-BA5C-3EA04ED1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9D7EA2-0F7A-4F8B-B61C-28ADE2D7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B9771-DA60-4F88-97C5-74BF927D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EA78-0767-4149-A8E0-25488BC1FECB}" type="datetime1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E7B1B-C936-4F94-9B65-A6F867D0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26BB7-A7C4-4932-A77E-161D7117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1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49A4AA-769E-4F18-925F-21175992A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4144F7-F637-4FFE-86A4-944513F9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EF806-13AB-4623-84B9-1CD80090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8C53-BE49-42BD-A657-2F2271EA9112}" type="datetime1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A183C-DB59-4988-92A3-A4C1EB43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B6E7B-36DF-488D-8338-AAEE43ED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1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rgbClr val="D94026"/>
          </a:solidFill>
          <a:ln>
            <a:noFill/>
            <a:headEnd type="none" w="med" len="med"/>
            <a:tailEnd type="none" w="med" len="med"/>
          </a:ln>
          <a:effectLst>
            <a:outerShdw blurRad="3937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3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rgbClr val="D94026"/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B8EC1-BC77-49B5-949E-82E3B9CE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3C931-C88E-4F2E-86BA-7A96763B6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1D36F6-EBE7-40F1-85E4-2F2B7D93A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F41AB8-79AB-41F3-9990-957DFEBD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72D-5B46-4C9F-A163-D721818AA72F}" type="datetime1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D6F10-FD21-4D89-8896-44C47845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648ECB-1896-4DF7-8AA9-BA2989E9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05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CD7F3-E914-4A45-BA09-44638350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0389E-2BF8-4D6F-8E1F-774BC842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690B9D-C6EE-48CC-BD3F-4A0593D3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904B82-16A2-4D5D-9917-5E97F1EB0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D8F4BF-62E7-4DB0-B27B-1A21D1783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48815B-4045-418D-9BB4-D658C558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6AF9-367F-458B-ACB1-1435FB832E32}" type="datetime1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CB1580-77D1-476E-AB14-634E9EEB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BED919-F9E6-4D98-92D2-5DFFE60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5F8A8-C36E-44A9-8728-E6B0D470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F2DDD5-98F7-4B01-ACFA-B8ABBAA9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A5B-49EE-4033-9DAE-CBD6C3A42872}" type="datetime1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5F65BB-6CEA-4D92-80EC-EE43B9F0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6AC5FC-7B52-4293-870D-03C5D3BB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8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EEBEF-BFE0-428C-90B3-03D9E76B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020A4-53EA-4755-A4BA-CF4BF929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769E10-8350-48CB-8961-955CEEDF1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198AC0-7D99-4916-85FA-37CEFEB8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E7F-F7A7-46F1-B565-D15DA3F38C5A}" type="datetime1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AEF46D-6844-4965-BB09-915C6D74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014865-F88B-443F-ACA0-ECCA80B8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29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5" r:id="rId4"/>
    <p:sldLayoutId id="214748366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5E1FF-E92C-4F2D-955A-C148960D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99" y="2710927"/>
            <a:ext cx="8584602" cy="517003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+mn-lt"/>
              </a:rPr>
              <a:t>Лекция </a:t>
            </a:r>
            <a:r>
              <a:rPr lang="en-US" sz="2000" dirty="0">
                <a:latin typeface="+mn-lt"/>
              </a:rPr>
              <a:t>2</a:t>
            </a:r>
            <a:r>
              <a:rPr lang="ru-RU" sz="2000" dirty="0">
                <a:latin typeface="+mn-lt"/>
              </a:rPr>
              <a:t>.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+mn-lt"/>
              </a:rPr>
              <a:t>Технология работы с базами данных с помощью Python</a:t>
            </a:r>
            <a:endParaRPr lang="ru-RU" sz="20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9FAE8-A672-4362-81DF-B375C19E5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263" y="5043906"/>
            <a:ext cx="8477027" cy="677209"/>
          </a:xfrm>
        </p:spPr>
        <p:txBody>
          <a:bodyPr>
            <a:noAutofit/>
          </a:bodyPr>
          <a:lstStyle/>
          <a:p>
            <a:pPr marL="1436688" indent="-1436688"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Преподаватель: доцент Департамента анализа данных и машинного обучения</a:t>
            </a:r>
            <a:br>
              <a:rPr lang="ru-RU" sz="1600" dirty="0"/>
            </a:br>
            <a:r>
              <a:rPr lang="ru-RU" sz="1600" dirty="0"/>
              <a:t>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EDC05-4D73-4AD0-AA66-2F0CA14E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B9248A-37B1-45E1-8B64-779455F82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4"/>
            <a:ext cx="8203474" cy="51700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dirty="0"/>
              <a:t>Дисциплина: «Программирование на языках </a:t>
            </a:r>
            <a:r>
              <a:rPr lang="en-US" dirty="0"/>
              <a:t>Python </a:t>
            </a:r>
            <a:r>
              <a:rPr lang="ru-RU" dirty="0"/>
              <a:t>и </a:t>
            </a:r>
            <a:r>
              <a:rPr lang="en-US" dirty="0"/>
              <a:t>SQL</a:t>
            </a:r>
            <a:r>
              <a:rPr lang="ru-RU" dirty="0"/>
              <a:t>»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476F7AF-2979-4119-B13C-51EB693165F1}"/>
              </a:ext>
            </a:extLst>
          </p:cNvPr>
          <p:cNvSpPr txBox="1">
            <a:spLocks/>
          </p:cNvSpPr>
          <p:nvPr/>
        </p:nvSpPr>
        <p:spPr>
          <a:xfrm>
            <a:off x="470263" y="3459257"/>
            <a:ext cx="5360086" cy="1238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24 февраля 2022 года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Поток: ПИ20-1, ПИ20-2, ПИ20-3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sz="1600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ru-RU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28 февраля 2022 года</a:t>
            </a:r>
            <a:br>
              <a:rPr lang="ru-RU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Поток: ПИ20-4, ПИ20-5, ПИ20-6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7CBF33C-C925-4137-81FC-F7AE693885EF}"/>
              </a:ext>
            </a:extLst>
          </p:cNvPr>
          <p:cNvSpPr txBox="1">
            <a:spLocks/>
          </p:cNvSpPr>
          <p:nvPr/>
        </p:nvSpPr>
        <p:spPr>
          <a:xfrm>
            <a:off x="524052" y="5850144"/>
            <a:ext cx="8203474" cy="5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Москва - 2022</a:t>
            </a:r>
          </a:p>
        </p:txBody>
      </p:sp>
    </p:spTree>
    <p:extLst>
      <p:ext uri="{BB962C8B-B14F-4D97-AF65-F5344CB8AC3E}">
        <p14:creationId xmlns:p14="http://schemas.microsoft.com/office/powerpoint/2010/main" val="36122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0BC36-4A7F-4741-9502-5ABFED290C44}"/>
              </a:ext>
            </a:extLst>
          </p:cNvPr>
          <p:cNvSpPr txBox="1"/>
          <p:nvPr/>
        </p:nvSpPr>
        <p:spPr>
          <a:xfrm>
            <a:off x="371475" y="1617269"/>
            <a:ext cx="7660431" cy="1844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Синтаксис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команды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b="1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indent="457200" algn="just"/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</a:t>
            </a:r>
            <a:r>
              <a:rPr lang="en-US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TABLE</a:t>
            </a:r>
            <a:r>
              <a:rPr lang="en-US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[</a:t>
            </a:r>
            <a:r>
              <a:rPr lang="en-US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IF NOT EXISTS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]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&lt;имя</a:t>
            </a:r>
            <a:r>
              <a:rPr lang="ru-RU" sz="1800" spc="-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таблицы&gt; (</a:t>
            </a:r>
            <a:b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{[&lt;имя столбца&gt; &lt;тип данных&gt;[&lt;размер&gt;] [&lt;ограничения на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столбец&gt;...][&lt;значение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по</a:t>
            </a:r>
            <a:r>
              <a:rPr lang="ru-RU" sz="1800" spc="-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умолчанию&gt;]}.,..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ограничения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</a:t>
            </a:r>
            <a:r>
              <a:rPr lang="ru-RU" sz="1800" spc="-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таблицу&gt;.,..);</a:t>
            </a:r>
            <a:endParaRPr lang="ru-RU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8B10C8-E8D8-4F4B-8BC9-006D619840FA}"/>
              </a:ext>
            </a:extLst>
          </p:cNvPr>
          <p:cNvSpPr txBox="1"/>
          <p:nvPr/>
        </p:nvSpPr>
        <p:spPr>
          <a:xfrm>
            <a:off x="854918" y="3943505"/>
            <a:ext cx="7660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700"/>
              </a:spcBef>
            </a:pPr>
            <a:r>
              <a:rPr lang="ru-RU" sz="18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таблицу </a:t>
            </a:r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(см. табл. 1.1.)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705B5-A5C8-4949-97D5-2E7EBED6F7C3}"/>
              </a:ext>
            </a:extLst>
          </p:cNvPr>
          <p:cNvSpPr txBox="1"/>
          <p:nvPr/>
        </p:nvSpPr>
        <p:spPr>
          <a:xfrm>
            <a:off x="854918" y="4807294"/>
            <a:ext cx="6693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50">
              <a:spcBef>
                <a:spcPts val="700"/>
              </a:spcBef>
              <a:spcAft>
                <a:spcPts val="700"/>
              </a:spcAft>
            </a:pP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</a:t>
            </a:r>
            <a:r>
              <a:rPr lang="ru-RU" sz="16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TABLE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Производители </a:t>
            </a:r>
            <a:b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NПр</a:t>
            </a:r>
            <a:r>
              <a:rPr lang="ru-RU" sz="16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integer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ИПр</a:t>
            </a:r>
            <a:r>
              <a:rPr lang="ru-RU" sz="1600" spc="-3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(10),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Страна</a:t>
            </a:r>
            <a:r>
              <a:rPr lang="ru-RU" sz="1600" spc="-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(10),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</a:t>
            </a:r>
            <a:r>
              <a:rPr lang="ru-RU" sz="1600" spc="-2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decimal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8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1649" y="6298429"/>
            <a:ext cx="73361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94446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7AB5B-C274-4FDC-B37C-1852DA2FA4F9}"/>
              </a:ext>
            </a:extLst>
          </p:cNvPr>
          <p:cNvSpPr txBox="1"/>
          <p:nvPr/>
        </p:nvSpPr>
        <p:spPr>
          <a:xfrm>
            <a:off x="363894" y="1824401"/>
            <a:ext cx="7287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Команда </a:t>
            </a:r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TABLE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расширенная включением ограничений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3F11B-213F-4CBD-9CED-D5223A0EB902}"/>
              </a:ext>
            </a:extLst>
          </p:cNvPr>
          <p:cNvSpPr txBox="1"/>
          <p:nvPr/>
        </p:nvSpPr>
        <p:spPr>
          <a:xfrm>
            <a:off x="363894" y="2427618"/>
            <a:ext cx="7918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50">
              <a:spcBef>
                <a:spcPts val="700"/>
              </a:spcBef>
              <a:spcAft>
                <a:spcPts val="700"/>
              </a:spcAft>
            </a:pP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TABLE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&lt;имя</a:t>
            </a:r>
            <a:r>
              <a:rPr lang="ru-RU" sz="1800" spc="-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таблицы&gt;</a:t>
            </a:r>
            <a:b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(&lt;имя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столбца&gt;&lt;тип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данных&gt;&lt;ограничения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</a:t>
            </a:r>
            <a:r>
              <a:rPr lang="ru-RU" sz="1800" spc="-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столбец&gt;,</a:t>
            </a:r>
            <a:b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&lt;имя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столбца&gt;&lt;тип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данных&gt;&lt;ограничения</a:t>
            </a:r>
            <a:r>
              <a:rPr lang="ru-RU" sz="1800" spc="-2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столбец&gt;.,…</a:t>
            </a:r>
            <a:b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&lt;ограничения на таблицу&gt;(&lt;имя столбца&gt;[,&lt;имя столбца&gt;.,...]).,...);</a:t>
            </a:r>
            <a:endParaRPr lang="ru-RU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81CEF-6678-45BF-A402-A57A89D7332E}"/>
              </a:ext>
            </a:extLst>
          </p:cNvPr>
          <p:cNvSpPr txBox="1"/>
          <p:nvPr/>
        </p:nvSpPr>
        <p:spPr>
          <a:xfrm>
            <a:off x="363894" y="1152306"/>
            <a:ext cx="2113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ОГРАНИЧЕНИЯ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1C434-A82D-46EA-9059-11D99441D965}"/>
              </a:ext>
            </a:extLst>
          </p:cNvPr>
          <p:cNvSpPr txBox="1"/>
          <p:nvPr/>
        </p:nvSpPr>
        <p:spPr>
          <a:xfrm>
            <a:off x="223934" y="3945808"/>
            <a:ext cx="8571334" cy="221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700"/>
              </a:spcBef>
            </a:pPr>
            <a:r>
              <a:rPr lang="ru-RU" sz="18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таблице </a:t>
            </a:r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запретить использование </a:t>
            </a:r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-значений</a:t>
            </a:r>
            <a:r>
              <a:rPr lang="ru-RU" sz="1800" spc="-33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sz="1800" spc="-33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столбцов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NПр</a:t>
            </a:r>
            <a:r>
              <a:rPr lang="ru-RU" sz="1800" b="1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ИПр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ru-RU" sz="18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Решение.</a:t>
            </a:r>
            <a:endParaRPr lang="ru-RU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</a:t>
            </a:r>
            <a:r>
              <a:rPr lang="en-US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TABLE</a:t>
            </a:r>
            <a:r>
              <a:rPr lang="en-US" sz="1800" spc="-1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Производители</a:t>
            </a:r>
            <a:b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</a:t>
            </a:r>
            <a:r>
              <a:rPr lang="ru-RU" sz="18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</a:t>
            </a:r>
            <a:r>
              <a:rPr lang="ru-RU" sz="1800" spc="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integer NOT NULL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ru-RU" sz="18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ИПр</a:t>
            </a:r>
            <a:r>
              <a:rPr lang="ru-RU" sz="1800" spc="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(10) 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NOT NULL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b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Страна с</a:t>
            </a:r>
            <a:r>
              <a:rPr lang="en-US" sz="18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har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(10),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</a:t>
            </a:r>
            <a:r>
              <a:rPr lang="ru-RU" sz="1800" spc="335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decimal</a:t>
            </a:r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);</a:t>
            </a:r>
            <a:endParaRPr lang="ru-RU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6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1649" y="6298429"/>
            <a:ext cx="73361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94446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EA215-62C9-4AAD-9B20-E5EE62A025C4}"/>
              </a:ext>
            </a:extLst>
          </p:cNvPr>
          <p:cNvSpPr txBox="1"/>
          <p:nvPr/>
        </p:nvSpPr>
        <p:spPr>
          <a:xfrm>
            <a:off x="998375" y="111785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002060"/>
                </a:solidFill>
              </a:defRPr>
            </a:lvl1pPr>
          </a:lstStyle>
          <a:p>
            <a:r>
              <a:rPr lang="ru-RU" dirty="0"/>
              <a:t>УНИКАЛЬНОСТЬ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C52B0-FA4D-4DAB-8D6B-0D0C947F6D87}"/>
              </a:ext>
            </a:extLst>
          </p:cNvPr>
          <p:cNvSpPr txBox="1"/>
          <p:nvPr/>
        </p:nvSpPr>
        <p:spPr>
          <a:xfrm>
            <a:off x="494522" y="4046154"/>
            <a:ext cx="8300746" cy="199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таблицу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Сборщики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обеспечением уникальности номера</a:t>
            </a:r>
            <a:r>
              <a:rPr lang="ru-RU" sz="1600" spc="-33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сборщика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номера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производителя.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</a:t>
            </a:r>
            <a:r>
              <a:rPr lang="en-US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TABLE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Сборщики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(N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сб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integer NOT NULL, 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Исб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char(10) NOT NULL,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Страна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char(10),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Рейт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integer,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integer NOT NULL, UNIQUE (N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сб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N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3930A-39C3-4EBE-B240-E99A4828F08B}"/>
              </a:ext>
            </a:extLst>
          </p:cNvPr>
          <p:cNvSpPr txBox="1"/>
          <p:nvPr/>
        </p:nvSpPr>
        <p:spPr>
          <a:xfrm>
            <a:off x="494522" y="1897051"/>
            <a:ext cx="8300746" cy="1749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таблицу</a:t>
            </a:r>
            <a:r>
              <a:rPr lang="ru-RU" sz="16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</a:t>
            </a:r>
            <a:r>
              <a:rPr lang="ru-RU" sz="1600" b="1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1600" spc="-2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уникальными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NПр</a:t>
            </a:r>
            <a:r>
              <a:rPr lang="ru-RU" sz="1600" b="1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16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ИПр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</a:t>
            </a:r>
            <a:r>
              <a:rPr lang="en-US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TABLE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Производители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integer NOT NULL UNIQUE, 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ИПр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char(10) NOT NULL UNIQUE,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Страна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char(10),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decimal);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7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1649" y="6298429"/>
            <a:ext cx="73361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13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94446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3DA56-C756-4193-A348-EBC3F884A5BD}"/>
              </a:ext>
            </a:extLst>
          </p:cNvPr>
          <p:cNvSpPr txBox="1"/>
          <p:nvPr/>
        </p:nvSpPr>
        <p:spPr>
          <a:xfrm>
            <a:off x="629816" y="1060722"/>
            <a:ext cx="552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400" spc="-1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</a:lstStyle>
          <a:p>
            <a:r>
              <a:rPr lang="ru-RU" dirty="0"/>
              <a:t>Ограничения для первичного ключа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A59B8C-6475-4943-A962-BC07C628C532}"/>
              </a:ext>
            </a:extLst>
          </p:cNvPr>
          <p:cNvSpPr txBox="1"/>
          <p:nvPr/>
        </p:nvSpPr>
        <p:spPr>
          <a:xfrm>
            <a:off x="242595" y="1800179"/>
            <a:ext cx="7884368" cy="1749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таблицу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обеспечением первичного ключа.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</a:t>
            </a:r>
            <a:r>
              <a:rPr lang="en-US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TABLE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Производители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NПр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integer NOT NULL PRIMARY KEY,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ИПр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char(10) NOT NULL UNIQUE,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Страна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char(10),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decimal);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0C3F8-461D-4116-956F-E6C63887B0B9}"/>
              </a:ext>
            </a:extLst>
          </p:cNvPr>
          <p:cNvSpPr txBox="1"/>
          <p:nvPr/>
        </p:nvSpPr>
        <p:spPr>
          <a:xfrm>
            <a:off x="629816" y="4043947"/>
            <a:ext cx="78843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Ограничение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PRIMARY KEY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 относиться и к множеству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полей, дающих уникальную комбинацию значений. 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4BDD8-7486-498A-9EC2-E9720A6B904E}"/>
              </a:ext>
            </a:extLst>
          </p:cNvPr>
          <p:cNvSpPr txBox="1"/>
          <p:nvPr/>
        </p:nvSpPr>
        <p:spPr>
          <a:xfrm>
            <a:off x="242595" y="4993502"/>
            <a:ext cx="8453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TABLE </a:t>
            </a: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Сотрудники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Имя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char(10) NOT NULL, </a:t>
            </a: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Фамилия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char(10) NOT NULL, </a:t>
            </a: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Страна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char(10),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PRIMARY KEY (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Имя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Фамилия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3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1649" y="6298429"/>
            <a:ext cx="73361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94446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3DA56-C756-4193-A348-EBC3F884A5BD}"/>
              </a:ext>
            </a:extLst>
          </p:cNvPr>
          <p:cNvSpPr txBox="1"/>
          <p:nvPr/>
        </p:nvSpPr>
        <p:spPr>
          <a:xfrm>
            <a:off x="704461" y="1098045"/>
            <a:ext cx="552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400" spc="-1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defRPr>
            </a:lvl1pPr>
          </a:lstStyle>
          <a:p>
            <a:r>
              <a:rPr lang="ru-RU" sz="24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Назначение</a:t>
            </a:r>
            <a:r>
              <a:rPr lang="ru-RU" sz="2400" spc="-1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условий</a:t>
            </a:r>
            <a:r>
              <a:rPr lang="ru-RU" sz="2400" spc="-3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значениям</a:t>
            </a:r>
            <a:r>
              <a:rPr lang="ru-RU" sz="2400" spc="-4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полей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EE997D-2364-4A84-B531-B3E9C8654DAD}"/>
              </a:ext>
            </a:extLst>
          </p:cNvPr>
          <p:cNvSpPr txBox="1"/>
          <p:nvPr/>
        </p:nvSpPr>
        <p:spPr>
          <a:xfrm>
            <a:off x="410604" y="1757860"/>
            <a:ext cx="8322791" cy="199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защиты от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ошибок создать таблицу с использованием ограничения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столбец, чтобы гарантировать, что значения поля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Тариф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превышают</a:t>
            </a:r>
            <a:r>
              <a:rPr lang="ru-RU" sz="16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</a:t>
            </a:r>
            <a:r>
              <a:rPr lang="en-US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TABLE </a:t>
            </a: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Производители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NПр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integer NOT NULL UNIQUE, </a:t>
            </a: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ИПр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char(10) NOT NULL UNIQUE, </a:t>
            </a:r>
            <a:r>
              <a:rPr lang="en-US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Страна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char(10),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decimal CHECK (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&lt; 1 ));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AB237-A079-4FB7-BB91-8D260ABA4957}"/>
              </a:ext>
            </a:extLst>
          </p:cNvPr>
          <p:cNvSpPr txBox="1"/>
          <p:nvPr/>
        </p:nvSpPr>
        <p:spPr>
          <a:xfrm>
            <a:off x="410603" y="3952372"/>
            <a:ext cx="8322791" cy="2421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Пример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b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Использовать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ограничение на множество допустимых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значений страны</a:t>
            </a:r>
          </a:p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ru-RU" sz="1600" u="sng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Решение</a:t>
            </a:r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ru-RU" sz="16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TABLE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Производители (</a:t>
            </a:r>
            <a:b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integer NOT NULL UNIQUE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</a:t>
            </a:r>
            <a:b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ИПр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(10)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NOT NULL UNIQUE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</a:t>
            </a:r>
            <a:b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Страна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(10)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CHECK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(Страна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('США', 'Германия', 'Англия’, ‘Корея')),</a:t>
            </a:r>
            <a:b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decimal CHECK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(Тариф &lt; 1));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2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15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0CC10-0669-44AE-B677-5D0B4CEFAB74}"/>
              </a:ext>
            </a:extLst>
          </p:cNvPr>
          <p:cNvSpPr txBox="1"/>
          <p:nvPr/>
        </p:nvSpPr>
        <p:spPr>
          <a:xfrm>
            <a:off x="429209" y="1236130"/>
            <a:ext cx="7296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Присвоение</a:t>
            </a:r>
            <a:r>
              <a:rPr lang="ru-RU" sz="2400" spc="-3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значений</a:t>
            </a:r>
            <a:r>
              <a:rPr lang="ru-RU" sz="24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"по</a:t>
            </a:r>
            <a:r>
              <a:rPr lang="ru-RU" sz="24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умолчанию"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0FBE9-638C-4087-829D-DD8E2F43B6B8}"/>
              </a:ext>
            </a:extLst>
          </p:cNvPr>
          <p:cNvSpPr txBox="1"/>
          <p:nvPr/>
        </p:nvSpPr>
        <p:spPr>
          <a:xfrm>
            <a:off x="429209" y="2261735"/>
            <a:ext cx="8369559" cy="2734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Пусть некий производитель (табл.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как и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большинство других потенциальных производителей,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базируется в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Германии. Принять для таблицы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 Германия в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качестве значения, присваиваемого по умолчанию,</a:t>
            </a:r>
            <a:r>
              <a:rPr lang="ru-RU" sz="16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чтобы сократить объем вводимых данных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16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добавлении строк в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таблицу: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TABLE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Производители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(N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integer NOT NULL UNIQUE, 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ИПр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char(10) NOT NULL UNIQUE,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Страна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char(10) DEFAULT ='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Германия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',</a:t>
            </a:r>
            <a:b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decimal CHECK (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Тариф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&lt; 1));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0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16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13" y="16133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0CC10-0669-44AE-B677-5D0B4CEFAB74}"/>
              </a:ext>
            </a:extLst>
          </p:cNvPr>
          <p:cNvSpPr txBox="1"/>
          <p:nvPr/>
        </p:nvSpPr>
        <p:spPr>
          <a:xfrm>
            <a:off x="323034" y="1001591"/>
            <a:ext cx="7600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Индексы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0FBE9-638C-4087-829D-DD8E2F43B6B8}"/>
              </a:ext>
            </a:extLst>
          </p:cNvPr>
          <p:cNvSpPr txBox="1"/>
          <p:nvPr/>
        </p:nvSpPr>
        <p:spPr>
          <a:xfrm>
            <a:off x="323034" y="1569432"/>
            <a:ext cx="83695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50"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INDEX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&lt;имя индекса&gt; 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ON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&lt;имя таблицы&gt; (</a:t>
            </a:r>
            <a:b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&lt;имя столбца&gt; [,&lt;имя столбца&gt;].,...);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04048-8E45-4A01-98BF-10C70942AAAB}"/>
              </a:ext>
            </a:extLst>
          </p:cNvPr>
          <p:cNvSpPr txBox="1"/>
          <p:nvPr/>
        </p:nvSpPr>
        <p:spPr>
          <a:xfrm>
            <a:off x="323034" y="2316898"/>
            <a:ext cx="8369559" cy="125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35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6350" algn="just"/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индекс по полю </a:t>
            </a:r>
            <a:r>
              <a:rPr lang="ru-RU" sz="1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NПр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таблицы Сборщики.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6350"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6350">
              <a:spcBef>
                <a:spcPts val="700"/>
              </a:spcBef>
              <a:spcAft>
                <a:spcPts val="700"/>
              </a:spcAft>
            </a:pP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INDEX 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ПрСборщики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ON Сборщики(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NПр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E3EE2-E1DA-400B-8A79-87A1ED3A17EF}"/>
              </a:ext>
            </a:extLst>
          </p:cNvPr>
          <p:cNvSpPr txBox="1"/>
          <p:nvPr/>
        </p:nvSpPr>
        <p:spPr>
          <a:xfrm>
            <a:off x="323033" y="3786591"/>
            <a:ext cx="8369559" cy="245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уникальный</a:t>
            </a:r>
            <a:r>
              <a:rPr lang="ru-RU" sz="16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индекс</a:t>
            </a:r>
            <a:r>
              <a:rPr lang="ru-RU" sz="16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16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полю</a:t>
            </a:r>
            <a:r>
              <a:rPr lang="ru-RU" sz="16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NСб</a:t>
            </a:r>
            <a:r>
              <a:rPr lang="ru-RU" sz="1600" b="1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таблицы</a:t>
            </a:r>
            <a:r>
              <a:rPr lang="ru-RU" sz="16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Сборщики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ru-RU" sz="16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Решение.</a:t>
            </a:r>
            <a:endParaRPr lang="ru-RU" sz="16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Введем</a:t>
            </a:r>
            <a:r>
              <a:rPr lang="ru-RU" sz="16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16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искомого поля имя </a:t>
            </a:r>
            <a:r>
              <a:rPr lang="ru-RU" sz="1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СбИд</a:t>
            </a:r>
            <a:r>
              <a:rPr lang="ru-RU" sz="1600" b="1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запишем</a:t>
            </a:r>
            <a:r>
              <a:rPr lang="ru-RU" sz="16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команду: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 UNIQUE INDEX 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СбИд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ON </a:t>
            </a: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Сборщики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(N</a:t>
            </a:r>
            <a:r>
              <a:rPr lang="ru-RU" sz="1600" dirty="0" err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Сб</a:t>
            </a:r>
            <a:r>
              <a:rPr lang="en-US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algn="just"/>
            <a:r>
              <a:rPr lang="ru-RU" sz="140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Примечание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Команда</a:t>
            </a:r>
            <a:r>
              <a:rPr lang="ru-RU" sz="14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создания</a:t>
            </a:r>
            <a:r>
              <a:rPr lang="ru-RU" sz="14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уникального</a:t>
            </a:r>
            <a:r>
              <a:rPr lang="ru-RU" sz="1400" spc="-2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индекса отвергается, если</a:t>
            </a:r>
            <a:r>
              <a:rPr lang="ru-RU" sz="14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14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 имеются</a:t>
            </a:r>
            <a:r>
              <a:rPr lang="ru-RU" sz="1400" spc="-2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одинаковые</a:t>
            </a:r>
            <a:r>
              <a:rPr lang="ru-RU" sz="14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значения. Уникальный индекс, создаваемый для более чем одного поля,</a:t>
            </a:r>
            <a:r>
              <a:rPr lang="ru-RU" sz="14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требует,</a:t>
            </a:r>
            <a:r>
              <a:rPr lang="ru-RU" sz="1400" spc="-3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чтобы</a:t>
            </a:r>
            <a:r>
              <a:rPr lang="ru-RU" sz="14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комбинация</a:t>
            </a:r>
            <a:r>
              <a:rPr lang="ru-RU" sz="14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значений</a:t>
            </a:r>
            <a:r>
              <a:rPr lang="ru-RU" sz="14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</a:t>
            </a:r>
            <a:r>
              <a:rPr lang="ru-RU" sz="1400" spc="-3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всех</a:t>
            </a:r>
            <a:r>
              <a:rPr lang="ru-RU" sz="14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столбцах</a:t>
            </a:r>
            <a:r>
              <a:rPr lang="ru-RU" sz="14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</a:t>
            </a:r>
            <a:r>
              <a:rPr lang="ru-RU" sz="14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уникальной.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4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17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13" y="16133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0CC10-0669-44AE-B677-5D0B4CEFAB74}"/>
              </a:ext>
            </a:extLst>
          </p:cNvPr>
          <p:cNvSpPr txBox="1"/>
          <p:nvPr/>
        </p:nvSpPr>
        <p:spPr>
          <a:xfrm>
            <a:off x="323034" y="1076236"/>
            <a:ext cx="7600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ru-RU" sz="2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Реструктуризация и удаление</a:t>
            </a:r>
            <a:r>
              <a:rPr lang="ru-RU" sz="2400" spc="-49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ru-RU" sz="24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таблиц</a:t>
            </a:r>
            <a:endParaRPr lang="ru-R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6DDF9-3096-4C45-BE18-DA99701E2761}"/>
              </a:ext>
            </a:extLst>
          </p:cNvPr>
          <p:cNvSpPr txBox="1"/>
          <p:nvPr/>
        </p:nvSpPr>
        <p:spPr>
          <a:xfrm>
            <a:off x="869613" y="259800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6985">
              <a:spcBef>
                <a:spcPts val="700"/>
              </a:spcBef>
              <a:spcAft>
                <a:spcPts val="700"/>
              </a:spcAft>
            </a:pP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ALTER TABLE &lt;имя таблицы&gt; ADD{&lt;имя столбца&gt; &lt;тип данных&gt;</a:t>
            </a:r>
            <a:b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&lt;размер&gt;}.,…;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B82EA-6FC5-4FA6-95D9-D703596B9947}"/>
              </a:ext>
            </a:extLst>
          </p:cNvPr>
          <p:cNvSpPr txBox="1"/>
          <p:nvPr/>
        </p:nvSpPr>
        <p:spPr>
          <a:xfrm>
            <a:off x="1287625" y="40467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206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DROP TABLE &lt;имя таблицы&gt;;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9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pic>
        <p:nvPicPr>
          <p:cNvPr id="6" name="Рисунок 5" descr="Изображение выглядит как текст, бумаг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5322B47-C750-45C4-AD49-053AF36FA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4" y="2544439"/>
            <a:ext cx="6791325" cy="3705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FF9425-F319-45F2-88FC-D42356EA3621}"/>
              </a:ext>
            </a:extLst>
          </p:cNvPr>
          <p:cNvSpPr txBox="1"/>
          <p:nvPr/>
        </p:nvSpPr>
        <p:spPr>
          <a:xfrm>
            <a:off x="1184988" y="1668311"/>
            <a:ext cx="1061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SQL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812836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1E780B-C52A-4B01-AE19-41B2A6B0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19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37E5D5-118A-44BE-B89F-FAF64FA9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Источники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09AC884-8948-4E64-A8D2-4C9AF215C2AB}"/>
              </a:ext>
            </a:extLst>
          </p:cNvPr>
          <p:cNvSpPr/>
          <p:nvPr/>
        </p:nvSpPr>
        <p:spPr>
          <a:xfrm>
            <a:off x="130630" y="1426220"/>
            <a:ext cx="88827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en-US" sz="2400" dirty="0"/>
              <a:t>https://sqlite.org/index.html</a:t>
            </a:r>
            <a:r>
              <a:rPr lang="ru-RU" sz="2400" dirty="0"/>
              <a:t> </a:t>
            </a:r>
            <a:endParaRPr lang="en-US" sz="2400" dirty="0"/>
          </a:p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en-US" sz="2400" dirty="0"/>
              <a:t>https://www.sqltutorial.org/</a:t>
            </a:r>
            <a:endParaRPr lang="ru-RU" sz="2400" dirty="0"/>
          </a:p>
          <a:p>
            <a:pPr marL="446088" indent="-446088">
              <a:spcBef>
                <a:spcPts val="1200"/>
              </a:spcBef>
            </a:pPr>
            <a:r>
              <a:rPr lang="ru-RU" sz="2400" dirty="0"/>
              <a:t>3.</a:t>
            </a:r>
            <a:r>
              <a:rPr lang="en-US" sz="2400" dirty="0"/>
              <a:t> </a:t>
            </a:r>
            <a:r>
              <a:rPr lang="ru-RU" sz="2400" dirty="0"/>
              <a:t>Астахова И.Ф., Мельников В.М., Толстобров А.П., Фертиков В.В. СУБД: язык SQL в примерах и задачах.—М.:ФИЗМАТЛИТ, 2009. — 168 с. — ISBN 978-5-9221-0816-4.</a:t>
            </a:r>
          </a:p>
        </p:txBody>
      </p:sp>
    </p:spTree>
    <p:extLst>
      <p:ext uri="{BB962C8B-B14F-4D97-AF65-F5344CB8AC3E}">
        <p14:creationId xmlns:p14="http://schemas.microsoft.com/office/powerpoint/2010/main" val="273693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053743-4FE9-491B-8242-FDB9C863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1123950"/>
            <a:ext cx="8891587" cy="5119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Изучить работу с реляционными базами данных с помощью библиотеки </a:t>
            </a:r>
            <a:r>
              <a:rPr lang="en-US" dirty="0">
                <a:latin typeface="+mj-lt"/>
              </a:rPr>
              <a:t>sqlite3</a:t>
            </a:r>
            <a:r>
              <a:rPr lang="ru-RU" dirty="0">
                <a:latin typeface="+mj-lt"/>
              </a:rPr>
              <a:t> </a:t>
            </a:r>
            <a:r>
              <a:rPr lang="en-US">
                <a:latin typeface="+mj-lt"/>
              </a:rPr>
              <a:t>Python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i="1" dirty="0">
                <a:latin typeface="+mj-lt"/>
              </a:rPr>
              <a:t>Задачи:</a:t>
            </a:r>
          </a:p>
          <a:p>
            <a:r>
              <a:rPr lang="ru-RU" dirty="0">
                <a:latin typeface="+mj-lt"/>
              </a:rPr>
              <a:t>Изучить основные понятия и определения языка программирования </a:t>
            </a:r>
            <a:r>
              <a:rPr lang="en-US" dirty="0">
                <a:latin typeface="+mj-lt"/>
              </a:rPr>
              <a:t>SQL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Изучить основы работы с командами </a:t>
            </a:r>
            <a:r>
              <a:rPr lang="en-US" dirty="0">
                <a:latin typeface="+mj-lt"/>
              </a:rPr>
              <a:t>SQL </a:t>
            </a:r>
            <a:r>
              <a:rPr lang="ru-RU" dirty="0">
                <a:latin typeface="+mj-lt"/>
              </a:rPr>
              <a:t>с помощью языка программирования </a:t>
            </a:r>
            <a:r>
              <a:rPr lang="en-US" dirty="0">
                <a:latin typeface="+mj-lt"/>
              </a:rPr>
              <a:t>Python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2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B3DB53-AF9A-4E69-A0BC-7EF1C0AD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82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Учебные вопросы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26762-7C9B-43B0-925F-CF162B0C348A}"/>
              </a:ext>
            </a:extLst>
          </p:cNvPr>
          <p:cNvSpPr txBox="1"/>
          <p:nvPr/>
        </p:nvSpPr>
        <p:spPr>
          <a:xfrm>
            <a:off x="364126" y="2212060"/>
            <a:ext cx="84779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96EAA"/>
                </a:solidFill>
                <a:latin typeface="Helvetica Neue"/>
              </a:rPr>
              <a:t>I. </a:t>
            </a:r>
            <a:r>
              <a:rPr lang="ru-RU" sz="2000" dirty="0">
                <a:solidFill>
                  <a:srgbClr val="296EAA"/>
                </a:solidFill>
                <a:latin typeface="Helvetica Neue"/>
              </a:rPr>
              <a:t>Основные понятия и определения языка </a:t>
            </a:r>
            <a:r>
              <a:rPr lang="en-US" sz="2000" dirty="0">
                <a:solidFill>
                  <a:srgbClr val="296EAA"/>
                </a:solidFill>
                <a:latin typeface="Helvetica Neue"/>
              </a:rPr>
              <a:t>SQL.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96EAA"/>
                </a:solidFill>
                <a:latin typeface="Helvetica Neue"/>
              </a:rPr>
              <a:t>основные характеристики языка </a:t>
            </a:r>
            <a:r>
              <a:rPr lang="en-US" sz="2000" dirty="0">
                <a:solidFill>
                  <a:srgbClr val="296EAA"/>
                </a:solidFill>
                <a:latin typeface="Helvetica Neue"/>
              </a:rPr>
              <a:t>SQL</a:t>
            </a:r>
            <a:r>
              <a:rPr lang="ru-RU" sz="2000" dirty="0">
                <a:solidFill>
                  <a:srgbClr val="296EAA"/>
                </a:solidFill>
                <a:latin typeface="Helvetica Neue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96EAA"/>
                </a:solidFill>
                <a:latin typeface="Helvetica Neue"/>
              </a:rPr>
              <a:t>формирование структур таблиц</a:t>
            </a:r>
          </a:p>
          <a:p>
            <a:endParaRPr lang="ru-RU" sz="2000" dirty="0">
              <a:solidFill>
                <a:srgbClr val="296EAA"/>
              </a:solidFill>
              <a:latin typeface="Helvetica Neue"/>
            </a:endParaRPr>
          </a:p>
          <a:p>
            <a:pPr marL="269875" indent="-269875"/>
            <a:r>
              <a:rPr lang="en-US" sz="2000" dirty="0">
                <a:solidFill>
                  <a:srgbClr val="296EAA"/>
                </a:solidFill>
                <a:latin typeface="Helvetica Neue"/>
              </a:rPr>
              <a:t>II. </a:t>
            </a:r>
            <a:r>
              <a:rPr lang="ru-RU" sz="2000" dirty="0">
                <a:solidFill>
                  <a:srgbClr val="296EAA"/>
                </a:solidFill>
                <a:latin typeface="Helvetica Neue"/>
              </a:rPr>
              <a:t>Учебный пример работы с базами данных с помощью </a:t>
            </a:r>
            <a:r>
              <a:rPr lang="en-US" sz="2000" dirty="0">
                <a:solidFill>
                  <a:srgbClr val="296EAA"/>
                </a:solidFill>
                <a:latin typeface="Helvetica Neue"/>
              </a:rPr>
              <a:t>Python </a:t>
            </a:r>
            <a:br>
              <a:rPr lang="en-US" sz="2000" dirty="0">
                <a:solidFill>
                  <a:srgbClr val="296EAA"/>
                </a:solidFill>
                <a:latin typeface="Helvetica Neue"/>
              </a:rPr>
            </a:br>
            <a:r>
              <a:rPr lang="en-US" sz="2000" dirty="0">
                <a:solidFill>
                  <a:srgbClr val="296EAA"/>
                </a:solidFill>
                <a:latin typeface="Helvetica Neue"/>
              </a:rPr>
              <a:t>(</a:t>
            </a:r>
            <a:r>
              <a:rPr lang="ru-RU" sz="2000" dirty="0">
                <a:solidFill>
                  <a:srgbClr val="296EAA"/>
                </a:solidFill>
                <a:latin typeface="Helvetica Neue"/>
              </a:rPr>
              <a:t>в </a:t>
            </a:r>
            <a:r>
              <a:rPr lang="en-US" sz="2000" dirty="0">
                <a:solidFill>
                  <a:srgbClr val="296EAA"/>
                </a:solidFill>
                <a:latin typeface="Helvetica Neue"/>
              </a:rPr>
              <a:t>Jupyter Notebook).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0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4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0CBB8C-938B-43A0-89F1-2BF157875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045161"/>
            <a:ext cx="8098971" cy="5120138"/>
          </a:xfrm>
          <a:prstGeom prst="rect">
            <a:avLst/>
          </a:prstGeom>
        </p:spPr>
      </p:pic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74FB3C5E-5CB4-4C89-88C6-F4E07114E5E9}"/>
              </a:ext>
            </a:extLst>
          </p:cNvPr>
          <p:cNvSpPr txBox="1">
            <a:spLocks/>
          </p:cNvSpPr>
          <p:nvPr/>
        </p:nvSpPr>
        <p:spPr>
          <a:xfrm>
            <a:off x="3239588" y="66311"/>
            <a:ext cx="5773782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Основные понятия и определения </a:t>
            </a:r>
            <a:r>
              <a:rPr lang="en-US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13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5</a:t>
            </a:fld>
            <a:endParaRPr lang="ru-RU" dirty="0"/>
          </a:p>
        </p:txBody>
      </p:sp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74FB3C5E-5CB4-4C89-88C6-F4E07114E5E9}"/>
              </a:ext>
            </a:extLst>
          </p:cNvPr>
          <p:cNvSpPr txBox="1">
            <a:spLocks/>
          </p:cNvSpPr>
          <p:nvPr/>
        </p:nvSpPr>
        <p:spPr>
          <a:xfrm>
            <a:off x="3239588" y="66311"/>
            <a:ext cx="5773782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Основные понятия и определения </a:t>
            </a:r>
            <a:r>
              <a:rPr lang="en-US"/>
              <a:t>SQL</a:t>
            </a:r>
            <a:endParaRPr lang="ru-RU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773E2F-ADAE-47FC-B011-FAFB18CB2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3" y="1875453"/>
            <a:ext cx="8928897" cy="40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6</a:t>
            </a:fld>
            <a:endParaRPr lang="ru-RU" dirty="0"/>
          </a:p>
        </p:txBody>
      </p:sp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74FB3C5E-5CB4-4C89-88C6-F4E07114E5E9}"/>
              </a:ext>
            </a:extLst>
          </p:cNvPr>
          <p:cNvSpPr txBox="1">
            <a:spLocks/>
          </p:cNvSpPr>
          <p:nvPr/>
        </p:nvSpPr>
        <p:spPr>
          <a:xfrm>
            <a:off x="3239588" y="66311"/>
            <a:ext cx="5773782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Основные понятия и определения </a:t>
            </a:r>
            <a:r>
              <a:rPr lang="en-US"/>
              <a:t>SQL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7FCE41-7FE4-45E7-8B9D-39F8083FC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0" y="1671941"/>
            <a:ext cx="6610625" cy="44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9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FFE6E-3F15-4C2A-9102-FB525BC96ABB}"/>
              </a:ext>
            </a:extLst>
          </p:cNvPr>
          <p:cNvSpPr txBox="1"/>
          <p:nvPr/>
        </p:nvSpPr>
        <p:spPr>
          <a:xfrm>
            <a:off x="130630" y="1473292"/>
            <a:ext cx="88827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целом SQL описывается набором специальных терминов, к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которым относятся: команды, предложения, ключевые слова, запросы, предикаты, аргументы.</a:t>
            </a:r>
          </a:p>
          <a:p>
            <a:pPr indent="457200" algn="just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Ключевые слова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слова, являющиеся, в отличие от текста или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имен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объектов,</a:t>
            </a:r>
            <a:r>
              <a:rPr lang="ru-RU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инструкциями.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Ключевые</a:t>
            </a:r>
            <a:r>
              <a:rPr lang="ru-RU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слова выделяются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прописными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буквами. Например: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FROM,</a:t>
            </a:r>
            <a:r>
              <a:rPr lang="ru-RU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ru-RU" sz="1800" b="1" spc="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другими.</a:t>
            </a:r>
          </a:p>
          <a:p>
            <a:pPr indent="457200" algn="just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Команды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commands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или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сообщения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– это инструкции,</a:t>
            </a:r>
            <a:r>
              <a:rPr lang="ru-RU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состоящие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</a:t>
            </a:r>
            <a:r>
              <a:rPr lang="ru-RU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предложений.</a:t>
            </a:r>
          </a:p>
          <a:p>
            <a:pPr indent="457200" algn="just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Предложениями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называются логически различные части команды.</a:t>
            </a:r>
            <a:r>
              <a:rPr lang="ru-RU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Предложения начинаются с ключевого слова, по которому они обычно и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называются, и заканчиваются аргументами. Примерами предложений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являются «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ru-RU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Производители»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«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ru-RU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Страна=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`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США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`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Аргументы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элементы языка, которые заканчивают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предложение или модифицируют его смысл. В приведенных примерах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аргументом предложения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где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ключевое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слово,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предложении</a:t>
            </a:r>
            <a:r>
              <a:rPr lang="ru-RU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аргументом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Страна=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`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США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`,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ключевым</a:t>
            </a:r>
            <a:r>
              <a:rPr lang="ru-RU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словом.</a:t>
            </a:r>
          </a:p>
          <a:p>
            <a:pPr indent="457200" algn="just"/>
            <a:r>
              <a:rPr lang="ru-RU" b="1" dirty="0">
                <a:latin typeface="Times New Roman" panose="02020603050405020304" pitchFamily="18" charset="0"/>
              </a:rPr>
              <a:t>Предикат</a:t>
            </a:r>
            <a:r>
              <a:rPr lang="ru-RU" dirty="0">
                <a:latin typeface="Times New Roman" panose="02020603050405020304" pitchFamily="18" charset="0"/>
              </a:rPr>
              <a:t> – это выражение, которое может быть истинным, ложным или неопределенным. </a:t>
            </a:r>
          </a:p>
        </p:txBody>
      </p:sp>
    </p:spTree>
    <p:extLst>
      <p:ext uri="{BB962C8B-B14F-4D97-AF65-F5344CB8AC3E}">
        <p14:creationId xmlns:p14="http://schemas.microsoft.com/office/powerpoint/2010/main" val="405184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77A64-B03E-4AEF-B70B-8D932505C6C3}"/>
              </a:ext>
            </a:extLst>
          </p:cNvPr>
          <p:cNvSpPr txBox="1"/>
          <p:nvPr/>
        </p:nvSpPr>
        <p:spPr>
          <a:xfrm>
            <a:off x="130630" y="1472149"/>
            <a:ext cx="87894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ru-RU" sz="1800" b="1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1800" b="1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квадратные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скобки:</a:t>
            </a:r>
            <a:r>
              <a:rPr lang="ru-RU" sz="18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выделяют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части,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можно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опустить;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круглые скобки: показывают, что предшествующее им можно</a:t>
            </a:r>
            <a:r>
              <a:rPr lang="ru-RU" sz="1800" spc="-33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повторить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любое число раз;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b="1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1800" b="1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угловые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скобки: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заключают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специальные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термины;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|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вертикальный разделитель: отделяет следующую за ним</a:t>
            </a:r>
            <a:r>
              <a:rPr lang="ru-RU" sz="1800" spc="-33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альтернативу</a:t>
            </a:r>
            <a:r>
              <a:rPr lang="ru-RU" sz="1800" spc="-3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всему предыдущему;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{}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фигурные скобки: содержимое должно рассматриваться как</a:t>
            </a:r>
            <a:r>
              <a:rPr lang="ru-RU" sz="1800" spc="-33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единое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целое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применении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нему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других символов;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::=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все,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справа</a:t>
            </a:r>
            <a:r>
              <a:rPr lang="ru-RU" sz="1800" spc="-2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этих символов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есть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того,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слева;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.,…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все,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предшествует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этим</a:t>
            </a:r>
            <a:r>
              <a:rPr lang="ru-RU" sz="1800" spc="-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символам,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быть</a:t>
            </a:r>
            <a:r>
              <a:rPr lang="ru-RU" sz="1800" spc="-3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повторено произвольное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число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раз,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причем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каждое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вхождение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отделяется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запятой;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ru-RU" sz="18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все, что предшествует этим символам, может быть повторено</a:t>
            </a:r>
            <a:r>
              <a:rPr lang="ru-RU" sz="18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произвольное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число</a:t>
            </a:r>
            <a:r>
              <a:rPr lang="ru-RU" sz="1800" spc="-2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раз,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причем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каждое</a:t>
            </a:r>
            <a:r>
              <a:rPr lang="ru-RU" sz="1800" spc="-2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вхождение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отделяется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пробелом;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*…*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внутри звездочек атрибуты, не являющиеся официальным</a:t>
            </a:r>
            <a:r>
              <a:rPr lang="ru-RU" sz="1800" spc="-33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стандартом;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r>
              <a:rPr lang="ru-RU" sz="1800" spc="-1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символ</a:t>
            </a:r>
            <a:r>
              <a:rPr lang="ru-RU" sz="1800" spc="-2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окончания</a:t>
            </a:r>
            <a:r>
              <a:rPr lang="ru-RU" sz="1800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формулировки команды.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84EA3-EB81-4694-9142-1BFE2E29AD0F}"/>
              </a:ext>
            </a:extLst>
          </p:cNvPr>
          <p:cNvSpPr txBox="1"/>
          <p:nvPr/>
        </p:nvSpPr>
        <p:spPr>
          <a:xfrm>
            <a:off x="466530" y="5987019"/>
            <a:ext cx="6410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спользование клавиши ввода</a:t>
            </a:r>
            <a:r>
              <a:rPr lang="ru-RU" sz="1800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(Enter) является произвольным.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33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32616" y="6356351"/>
            <a:ext cx="1182733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Основные понятия и определения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759AF0-9CB5-4C8B-A830-D51A87476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68" y="3743568"/>
            <a:ext cx="32088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Таблица 1.3. Поставки (Пост)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C989AFDC-7185-4634-81A4-6BDF17F9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80862"/>
              </p:ext>
            </p:extLst>
          </p:nvPr>
        </p:nvGraphicFramePr>
        <p:xfrm>
          <a:off x="187468" y="4074215"/>
          <a:ext cx="4589805" cy="259905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66891">
                  <a:extLst>
                    <a:ext uri="{9D8B030D-6E8A-4147-A177-3AD203B41FA5}">
                      <a16:colId xmlns:a16="http://schemas.microsoft.com/office/drawing/2014/main" val="356831962"/>
                    </a:ext>
                  </a:extLst>
                </a:gridCol>
                <a:gridCol w="1250303">
                  <a:extLst>
                    <a:ext uri="{9D8B030D-6E8A-4147-A177-3AD203B41FA5}">
                      <a16:colId xmlns:a16="http://schemas.microsoft.com/office/drawing/2014/main" val="322142827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1783119501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3150813844"/>
                    </a:ext>
                  </a:extLst>
                </a:gridCol>
                <a:gridCol w="765109">
                  <a:extLst>
                    <a:ext uri="{9D8B030D-6E8A-4147-A177-3AD203B41FA5}">
                      <a16:colId xmlns:a16="http://schemas.microsoft.com/office/drawing/2014/main" val="3750672973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marL="0" marR="185420" indent="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Пост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86995" indent="0" algn="ctr">
                        <a:lnSpc>
                          <a:spcPts val="161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Стои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 (</a:t>
                      </a:r>
                      <a:r>
                        <a:rPr lang="en-US" sz="14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млн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3200" marR="20066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ДПост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795" marR="13462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NСб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3825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NПр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076327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254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1625" marR="29718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26560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254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393394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254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355" marR="29718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99385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254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355" marR="297180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20"/>
                        </a:lnSpc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703309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254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355" marR="29718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42702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254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355" marR="29718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89451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254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1625" marR="29718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4806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254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355" marR="297180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418058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189865" marR="18542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355" marR="29718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57390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189865" marR="18542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0355" marR="29718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184584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F51A446-6C60-4858-8D7C-9A3686105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23594"/>
              </p:ext>
            </p:extLst>
          </p:nvPr>
        </p:nvGraphicFramePr>
        <p:xfrm>
          <a:off x="5100371" y="1881659"/>
          <a:ext cx="3714115" cy="189357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90270">
                  <a:extLst>
                    <a:ext uri="{9D8B030D-6E8A-4147-A177-3AD203B41FA5}">
                      <a16:colId xmlns:a16="http://schemas.microsoft.com/office/drawing/2014/main" val="311832074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3506089486"/>
                    </a:ext>
                  </a:extLst>
                </a:gridCol>
                <a:gridCol w="901065">
                  <a:extLst>
                    <a:ext uri="{9D8B030D-6E8A-4147-A177-3AD203B41FA5}">
                      <a16:colId xmlns:a16="http://schemas.microsoft.com/office/drawing/2014/main" val="3292769756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224215096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443608416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259080" marR="25273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NСб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145415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ИСб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 marR="13462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Страна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0965" marR="97155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Рейт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8270" marR="125095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NПр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985311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6985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6215" algn="l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Бел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 marR="133985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США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698922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698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137160" algn="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Вист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 marR="132715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909054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6985" algn="ctr">
                        <a:lnSpc>
                          <a:spcPts val="151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4945" algn="l">
                        <a:lnSpc>
                          <a:spcPts val="151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Рен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 marR="132715" algn="ctr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Англия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1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1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255325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6985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algn="l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Хао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 marR="132715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Китай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069768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698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4945" algn="l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Рит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 marR="133985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США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877363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6985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132715" algn="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Грин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 marR="132715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Англия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719238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6985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5420" algn="l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Кит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 marR="132715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20"/>
                        </a:lnSpc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5583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D94BA0F-1CC7-4B35-8F03-A27E2BED87C2}"/>
              </a:ext>
            </a:extLst>
          </p:cNvPr>
          <p:cNvSpPr txBox="1"/>
          <p:nvPr/>
        </p:nvSpPr>
        <p:spPr>
          <a:xfrm>
            <a:off x="5100371" y="1486536"/>
            <a:ext cx="26405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ru-RU" dirty="0"/>
              <a:t>Таблица 1.2. Сборщики (</a:t>
            </a:r>
            <a:r>
              <a:rPr lang="ru-RU" dirty="0" err="1"/>
              <a:t>Сб</a:t>
            </a:r>
            <a:r>
              <a:rPr lang="ru-RU" dirty="0"/>
              <a:t>)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6B16E4D4-BCDC-4F0D-8F2D-0B3FC2BEF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10349"/>
              </p:ext>
            </p:extLst>
          </p:nvPr>
        </p:nvGraphicFramePr>
        <p:xfrm>
          <a:off x="329514" y="1881659"/>
          <a:ext cx="3761740" cy="144335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38810">
                  <a:extLst>
                    <a:ext uri="{9D8B030D-6E8A-4147-A177-3AD203B41FA5}">
                      <a16:colId xmlns:a16="http://schemas.microsoft.com/office/drawing/2014/main" val="3025279027"/>
                    </a:ext>
                  </a:extLst>
                </a:gridCol>
                <a:gridCol w="1039495">
                  <a:extLst>
                    <a:ext uri="{9D8B030D-6E8A-4147-A177-3AD203B41FA5}">
                      <a16:colId xmlns:a16="http://schemas.microsoft.com/office/drawing/2014/main" val="1209537826"/>
                    </a:ext>
                  </a:extLst>
                </a:gridCol>
                <a:gridCol w="1090295">
                  <a:extLst>
                    <a:ext uri="{9D8B030D-6E8A-4147-A177-3AD203B41FA5}">
                      <a16:colId xmlns:a16="http://schemas.microsoft.com/office/drawing/2014/main" val="2479147921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2259753721"/>
                    </a:ext>
                  </a:extLst>
                </a:gridCol>
              </a:tblGrid>
              <a:tr h="313055">
                <a:tc>
                  <a:txBody>
                    <a:bodyPr/>
                    <a:lstStyle/>
                    <a:p>
                      <a:pPr marL="97155" marR="93345" algn="ctr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NПр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1510"/>
                        </a:lnSpc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ИПр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3195" marR="159385" algn="ctr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Страна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7170" marR="212090" algn="ctr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Тариф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716297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508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219710" algn="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Компак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875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США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265" marR="21209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037956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508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0" marR="356235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Дел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8115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Англия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265" marR="212090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177967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508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4480" algn="l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Интел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875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США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265" marR="21209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5273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5080" algn="ctr">
                        <a:lnSpc>
                          <a:spcPts val="1505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189230" algn="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Самсунг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875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Корея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265" marR="212090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305349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marL="5080" algn="ctr">
                        <a:lnSpc>
                          <a:spcPts val="1520"/>
                        </a:lnSpc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221615" algn="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Сименс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3830" marR="159385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Германия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265" marR="212090" algn="ctr">
                        <a:lnSpc>
                          <a:spcPts val="152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0,10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68426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616392C-FC28-4F1D-AEE1-E6B16AAE9D5C}"/>
              </a:ext>
            </a:extLst>
          </p:cNvPr>
          <p:cNvSpPr txBox="1"/>
          <p:nvPr/>
        </p:nvSpPr>
        <p:spPr>
          <a:xfrm>
            <a:off x="329513" y="1484257"/>
            <a:ext cx="31964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ru-RU" dirty="0"/>
              <a:t>Таблица 1.1. Производители (</a:t>
            </a:r>
            <a:r>
              <a:rPr lang="ru-RU" dirty="0" err="1"/>
              <a:t>Пр</a:t>
            </a:r>
            <a:r>
              <a:rPr lang="ru-RU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50889-DFC7-45A5-9701-FC7247C5709E}"/>
              </a:ext>
            </a:extLst>
          </p:cNvPr>
          <p:cNvSpPr txBox="1"/>
          <p:nvPr/>
        </p:nvSpPr>
        <p:spPr>
          <a:xfrm>
            <a:off x="5249939" y="4210489"/>
            <a:ext cx="34149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еляционная база данных </a:t>
            </a:r>
            <a:br>
              <a:rPr lang="ru-RU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«Сборка электронной аппаратуры»</a:t>
            </a:r>
            <a:endParaRPr lang="ru-RU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87D5E-E21F-44B1-A820-7E1F7A4E6C03}"/>
              </a:ext>
            </a:extLst>
          </p:cNvPr>
          <p:cNvSpPr txBox="1"/>
          <p:nvPr/>
        </p:nvSpPr>
        <p:spPr>
          <a:xfrm>
            <a:off x="5100371" y="5661412"/>
            <a:ext cx="38561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Примечание. </a:t>
            </a:r>
            <a:r>
              <a:rPr lang="ru-RU" sz="1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Каждому сборщику назначен только один</a:t>
            </a:r>
            <a:r>
              <a:rPr lang="ru-RU" sz="1400" i="1" spc="5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производитель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2249662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ФА 4х3.potx" id="{3CE003A1-D5CA-4CE2-990D-DADD85922054}" vid="{BAC86980-F5DF-4EBF-8580-23EFAB7FAB4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1516</Words>
  <Application>Microsoft Office PowerPoint</Application>
  <PresentationFormat>Экран (4:3)</PresentationFormat>
  <Paragraphs>258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Segoe UI</vt:lpstr>
      <vt:lpstr>Segoe UI Light</vt:lpstr>
      <vt:lpstr>Times New Roman</vt:lpstr>
      <vt:lpstr>Тема Office</vt:lpstr>
      <vt:lpstr>Лекция 2. Технология работы с базами данных с помощью Python</vt:lpstr>
      <vt:lpstr>Цель и задачи</vt:lpstr>
      <vt:lpstr>Учебные вопросы</vt:lpstr>
      <vt:lpstr>Презентация PowerPoint</vt:lpstr>
      <vt:lpstr>Презентация PowerPoint</vt:lpstr>
      <vt:lpstr>Презентация PowerPoint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Основные понятия и определения SQL</vt:lpstr>
      <vt:lpstr>Источники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обработки временных рядов</dc:title>
  <dc:creator>Михаил Смирнов</dc:creator>
  <cp:lastModifiedBy>Михаил Смирнов</cp:lastModifiedBy>
  <cp:revision>141</cp:revision>
  <dcterms:created xsi:type="dcterms:W3CDTF">2020-10-19T17:07:30Z</dcterms:created>
  <dcterms:modified xsi:type="dcterms:W3CDTF">2022-02-24T12:18:54Z</dcterms:modified>
</cp:coreProperties>
</file>