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6">
          <p15:clr>
            <a:srgbClr val="A4A3A4"/>
          </p15:clr>
        </p15:guide>
        <p15:guide id="2" pos="3120">
          <p15:clr>
            <a:srgbClr val="A4A3A4"/>
          </p15:clr>
        </p15:guide>
        <p15:guide id="3" pos="706">
          <p15:clr>
            <a:srgbClr val="A4A3A4"/>
          </p15:clr>
        </p15:guide>
        <p15:guide id="4" orient="horz" pos="1049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hH9HWOURY5RdEY1fAov6ViHBb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B30297-0315-40F0-9D51-079F418EACD1}">
  <a:tblStyle styleId="{B3B30297-0315-40F0-9D51-079F418EACD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6" orient="horz"/>
        <p:guide pos="3120"/>
        <p:guide pos="706"/>
        <p:guide pos="10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0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1200150" y="1143000"/>
            <a:ext cx="4457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4"/>
          <p:cNvPicPr preferRelativeResize="0"/>
          <p:nvPr/>
        </p:nvPicPr>
        <p:blipFill rotWithShape="1">
          <a:blip r:embed="rId2">
            <a:alphaModFix/>
          </a:blip>
          <a:srcRect b="0" l="0" r="0" t="7692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1403" y="3267971"/>
            <a:ext cx="4448940" cy="296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7" name="Google Shape;77;p34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3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5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35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3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" type="body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380" y="3908142"/>
            <a:ext cx="2695106" cy="204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사용자 지정 레이아웃">
  <p:cSld name="사용자 지정 레이아웃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  <a:defRPr b="1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" name="Google Shape;23;p26"/>
          <p:cNvGrpSpPr/>
          <p:nvPr/>
        </p:nvGrpSpPr>
        <p:grpSpPr>
          <a:xfrm>
            <a:off x="170866" y="549652"/>
            <a:ext cx="9576000" cy="81915"/>
            <a:chOff x="292359" y="692526"/>
            <a:chExt cx="11697478" cy="81915"/>
          </a:xfrm>
        </p:grpSpPr>
        <p:sp>
          <p:nvSpPr>
            <p:cNvPr id="24" name="Google Shape;24;p26"/>
            <p:cNvSpPr/>
            <p:nvPr/>
          </p:nvSpPr>
          <p:spPr>
            <a:xfrm>
              <a:off x="292359" y="692526"/>
              <a:ext cx="4904792" cy="81915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6"/>
            <p:cNvSpPr/>
            <p:nvPr/>
          </p:nvSpPr>
          <p:spPr>
            <a:xfrm>
              <a:off x="9321282" y="692526"/>
              <a:ext cx="2668555" cy="81915"/>
            </a:xfrm>
            <a:prstGeom prst="rect">
              <a:avLst/>
            </a:prstGeom>
            <a:solidFill>
              <a:srgbClr val="5876F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6"/>
            <p:cNvSpPr/>
            <p:nvPr/>
          </p:nvSpPr>
          <p:spPr>
            <a:xfrm>
              <a:off x="5164495" y="692526"/>
              <a:ext cx="4156787" cy="81915"/>
            </a:xfrm>
            <a:prstGeom prst="rect">
              <a:avLst/>
            </a:prstGeom>
            <a:solidFill>
              <a:srgbClr val="00C1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63"/>
              <a:buNone/>
              <a:defRPr b="1" sz="1463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6"/>
          <p:cNvSpPr/>
          <p:nvPr/>
        </p:nvSpPr>
        <p:spPr>
          <a:xfrm>
            <a:off x="0" y="6492875"/>
            <a:ext cx="9906000" cy="365125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492875"/>
            <a:ext cx="866513" cy="36056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6"/>
          <p:cNvSpPr txBox="1"/>
          <p:nvPr/>
        </p:nvSpPr>
        <p:spPr>
          <a:xfrm>
            <a:off x="4186115" y="6542969"/>
            <a:ext cx="176783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346">
          <p15:clr>
            <a:srgbClr val="FBAE40"/>
          </p15:clr>
        </p15:guide>
        <p15:guide id="2" orient="horz" pos="572">
          <p15:clr>
            <a:srgbClr val="FBAE40"/>
          </p15:clr>
        </p15:guide>
        <p15:guide id="3" pos="6136">
          <p15:clr>
            <a:srgbClr val="FBAE40"/>
          </p15:clr>
        </p15:guide>
        <p15:guide id="4" pos="10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9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9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31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/>
        </p:nvSpPr>
        <p:spPr>
          <a:xfrm>
            <a:off x="564281" y="1788227"/>
            <a:ext cx="60058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2800" u="none" cap="none" strike="noStrike">
                <a:solidFill>
                  <a:srgbClr val="1158C1"/>
                </a:solidFill>
                <a:latin typeface="Arial"/>
                <a:ea typeface="Arial"/>
                <a:cs typeface="Arial"/>
                <a:sym typeface="Arial"/>
              </a:rPr>
              <a:t>일진그룹</a:t>
            </a:r>
            <a:endParaRPr b="1" sz="2800">
              <a:solidFill>
                <a:srgbClr val="1158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564282" y="2493941"/>
            <a:ext cx="721231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일진그룹 메일, SMS 안내</a:t>
            </a:r>
            <a:endParaRPr b="1"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64282" y="3225567"/>
            <a:ext cx="328195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757070"/>
                </a:solidFill>
                <a:latin typeface="Arial"/>
                <a:ea typeface="Arial"/>
                <a:cs typeface="Arial"/>
                <a:sym typeface="Arial"/>
              </a:rPr>
              <a:t>2024.04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072" y="404842"/>
            <a:ext cx="1930668" cy="1241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231" name="Google Shape;231;p10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입찰공고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0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3" name="Google Shape;233;p10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4" name="Google Shape;234;p10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입찰공고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6058227" y="1814491"/>
            <a:ext cx="3480056" cy="215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일진그룹 e-bidding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입찰 공고(테스트)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[일진씨앤에스]에서 입찰공고 하였습니다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입찰명은 [테스트] 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지명경쟁입찰 : 선택된 입찰 참가 업체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일반경쟁입찰 : 연결된 가입사 회원 전체</a:t>
            </a:r>
            <a:b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그리고 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입찰담당자(입찰생성자)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입찰담당자(입찰생성자)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문자도 있음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75" y="1878742"/>
            <a:ext cx="3847751" cy="4091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1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1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246" name="Google Shape;246;p11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입찰투찰 독촉 메일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7" name="Google Shape;247;p11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48" name="Google Shape;248;p11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9" name="Google Shape;249;p11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투찰 독촉 메일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1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1"/>
          <p:cNvSpPr txBox="1"/>
          <p:nvPr/>
        </p:nvSpPr>
        <p:spPr>
          <a:xfrm>
            <a:off x="6058227" y="1814491"/>
            <a:ext cx="3480056" cy="215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일진그룹 e-bidding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입찰 마감임박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[일진씨앤에스]에서 공고한 [XXXX테스트] 입찰 마감시간이 다가오고 있습니다.</a:t>
            </a:r>
            <a:endParaRPr/>
          </a:p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마감시간 전 전자입찰 e-bidding 시스템에 접속하여 투찰을 진행해 주십시오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투찰기간 : 2024-04-05 15:00 ~ 2024-04-10 15:00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지명된 협력사 중 투찰하지 않은 협력사의 선택 사용자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입찰담당자(입찰생성자)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75" y="1878749"/>
            <a:ext cx="3932500" cy="438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1"/>
          <p:cNvSpPr/>
          <p:nvPr/>
        </p:nvSpPr>
        <p:spPr>
          <a:xfrm>
            <a:off x="2967303" y="1844478"/>
            <a:ext cx="2954300" cy="85567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발송 입찰 대상</a:t>
            </a:r>
            <a:b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현재일시 기준 입찰마감일시 24시 전에서 48시 전 사이에 있는 입찰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매일 오전 10시 발송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1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문자도 있음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2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262" name="Google Shape;262;p12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</a:t>
            </a:r>
            <a:r>
              <a:rPr b="1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낙찰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12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4" name="Google Shape;264;p12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5" name="Google Shape;265;p12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낙찰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2"/>
          <p:cNvSpPr txBox="1"/>
          <p:nvPr/>
        </p:nvSpPr>
        <p:spPr>
          <a:xfrm>
            <a:off x="6058227" y="1814491"/>
            <a:ext cx="3480056" cy="2464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[일진그룹 e-bidding] 낙찰(테스트_롯데2)</a:t>
            </a:r>
            <a:endParaRPr/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입찰명 [테스트_롯데2]에 업체선정되었습니다.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자세한 사항은 e-bidding 시스템에  로그인하여 입찰내용 확인 및 낙찰확인을 하시기 바랍니다.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(낙찰확인은 계약과 관련없는 내부절차 입니다.)</a:t>
            </a:r>
            <a:endParaRPr/>
          </a:p>
          <a:p>
            <a:pPr indent="-1651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-추가합의사항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ㄹㅇㄴㅁㄹ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낙찰된 업체 투찰 사용자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입찰담당자(입찰생성자)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2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문자도 있음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75" y="1739842"/>
            <a:ext cx="3847750" cy="4575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3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3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277" name="Google Shape;277;p13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</a:t>
            </a:r>
            <a:r>
              <a:rPr b="1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8" name="Google Shape;278;p13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9" name="Google Shape;279;p13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0" name="Google Shape;280;p13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재입찰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3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"/>
          <p:cNvSpPr txBox="1"/>
          <p:nvPr/>
        </p:nvSpPr>
        <p:spPr>
          <a:xfrm>
            <a:off x="6058227" y="1814491"/>
            <a:ext cx="3480056" cy="200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[일진그룹 e-bidding] 재입찰(테스트)</a:t>
            </a:r>
            <a:endParaRPr/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입찰명 [테스트]이 재입찰되었습니다.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 재입찰사유를 확인해 주시고 e-bidding 시스템에 로그인하여 다시 한번 투찰해 주십시오.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-재입찰사유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Aaaab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재입찰시 선택된 업체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입찰담당자(입찰생성자)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문자도 있음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Google Shape;2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75" y="1814492"/>
            <a:ext cx="3847750" cy="4400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292" name="Google Shape;292;p14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유찰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14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94" name="Google Shape;294;p14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5" name="Google Shape;295;p14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유찰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6058227" y="1814491"/>
            <a:ext cx="3480056" cy="1849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[일진그룹 e-bidding] 유찰 처리(유찰테스트)</a:t>
            </a:r>
            <a:endParaRPr/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입찰명 [유찰테스트]를 유찰처리 하였습니다.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-유찰사유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개찰 전 유찰 처리합니다.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투찰한 업체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유찰처리자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63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14"/>
          <p:cNvPicPr preferRelativeResize="0"/>
          <p:nvPr/>
        </p:nvPicPr>
        <p:blipFill rotWithShape="1">
          <a:blip r:embed="rId3">
            <a:alphaModFix/>
          </a:blip>
          <a:srcRect b="10144" l="0" r="0" t="0"/>
          <a:stretch/>
        </p:blipFill>
        <p:spPr>
          <a:xfrm>
            <a:off x="292775" y="1814499"/>
            <a:ext cx="4341051" cy="4334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/>
        </p:nvSpPr>
        <p:spPr>
          <a:xfrm>
            <a:off x="796309" y="895155"/>
            <a:ext cx="1427314" cy="654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56">
                <a:solidFill>
                  <a:srgbClr val="1158C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3656">
              <a:solidFill>
                <a:srgbClr val="1158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5"/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일진그룹 전자입찰 매뉴얼 </a:t>
            </a:r>
            <a:r>
              <a:rPr lang="ko-KR" sz="17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(내부 사용자)</a:t>
            </a:r>
            <a:endParaRPr sz="17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5" name="Google Shape;305;p15"/>
          <p:cNvGraphicFramePr/>
          <p:nvPr/>
        </p:nvGraphicFramePr>
        <p:xfrm>
          <a:off x="1046358" y="30716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{B3B30297-0315-40F0-9D51-079F418EACD1}</a:tableStyleId>
              </a:tblPr>
              <a:tblGrid>
                <a:gridCol w="4082150"/>
              </a:tblGrid>
              <a:tr h="370850">
                <a:tc>
                  <a:txBody>
                    <a:bodyPr/>
                    <a:lstStyle/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아이디 찾기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비밀번호 찾기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회원가입 승인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입찰 등록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입찰 공고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재입찰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낙찰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06" name="Google Shape;306;p15"/>
          <p:cNvGrpSpPr/>
          <p:nvPr/>
        </p:nvGrpSpPr>
        <p:grpSpPr>
          <a:xfrm>
            <a:off x="796310" y="2429831"/>
            <a:ext cx="3340611" cy="496572"/>
            <a:chOff x="3236924" y="2365287"/>
            <a:chExt cx="3321920" cy="493794"/>
          </a:xfrm>
        </p:grpSpPr>
        <p:sp>
          <p:nvSpPr>
            <p:cNvPr id="307" name="Google Shape;307;p15"/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6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Ⅱ</a:t>
              </a:r>
              <a:endParaRPr b="1" sz="146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5"/>
            <p:cNvSpPr txBox="1"/>
            <p:nvPr/>
          </p:nvSpPr>
          <p:spPr>
            <a:xfrm>
              <a:off x="3708762" y="2450167"/>
              <a:ext cx="20994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87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SMS 발송</a:t>
              </a:r>
              <a:endParaRPr b="1" sz="178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6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SMS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6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SMS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랜딩페이지 &gt; </a:t>
            </a:r>
            <a:r>
              <a:rPr b="1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8" name="Google Shape;318;p16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9" name="Google Shape;319;p16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16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랜딩페이지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6"/>
          <p:cNvSpPr txBox="1"/>
          <p:nvPr/>
        </p:nvSpPr>
        <p:spPr>
          <a:xfrm>
            <a:off x="6058227" y="1814491"/>
            <a:ext cx="3480000" cy="13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000">
                <a:solidFill>
                  <a:srgbClr val="0C0C0C"/>
                </a:solidFill>
              </a:rPr>
              <a:t>전자입찰 e-bidding]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] 찾고자 하는 아이디는 kkbum2000 입니다.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아이디 찾는 사용자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080-707-9100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3" name="Google Shape;323;p16"/>
          <p:cNvPicPr preferRelativeResize="0"/>
          <p:nvPr/>
        </p:nvPicPr>
        <p:blipFill rotWithShape="1">
          <a:blip r:embed="rId3">
            <a:alphaModFix/>
          </a:blip>
          <a:srcRect b="51667" l="0" r="0" t="39839"/>
          <a:stretch/>
        </p:blipFill>
        <p:spPr>
          <a:xfrm>
            <a:off x="334675" y="1941899"/>
            <a:ext cx="5182174" cy="94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SMS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17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SMS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7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331" name="Google Shape;331;p17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랜딩페이지 &gt; </a:t>
            </a:r>
            <a:r>
              <a:rPr b="1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17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3" name="Google Shape;333;p17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4" name="Google Shape;334;p17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랜딩페이지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6058227" y="1814491"/>
            <a:ext cx="348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000">
                <a:solidFill>
                  <a:srgbClr val="0C0C0C"/>
                </a:solidFill>
              </a:rPr>
              <a:t>전자입찰 e-bidding]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] 초기화 된 비밀번호는 9a5ffa 입니다.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비밀번호 찾는 사용자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080-707-9100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17"/>
          <p:cNvPicPr preferRelativeResize="0"/>
          <p:nvPr/>
        </p:nvPicPr>
        <p:blipFill rotWithShape="1">
          <a:blip r:embed="rId3">
            <a:alphaModFix/>
          </a:blip>
          <a:srcRect b="43855" l="0" r="0" t="47290"/>
          <a:stretch/>
        </p:blipFill>
        <p:spPr>
          <a:xfrm>
            <a:off x="292775" y="1878750"/>
            <a:ext cx="5416700" cy="1028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SMS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18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SMS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345" name="Google Shape;345;p18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회원가입 처리 &gt; 회원가입승인 sms 발송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6" name="Google Shape;346;p18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7" name="Google Shape;347;p18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8" name="Google Shape;348;p18"/>
          <p:cNvSpPr txBox="1"/>
          <p:nvPr/>
        </p:nvSpPr>
        <p:spPr>
          <a:xfrm>
            <a:off x="292781" y="1379196"/>
            <a:ext cx="3343798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승인 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회원가입 승인 협력사에게 </a:t>
            </a: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문자발송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8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8"/>
          <p:cNvSpPr txBox="1"/>
          <p:nvPr/>
        </p:nvSpPr>
        <p:spPr>
          <a:xfrm>
            <a:off x="6058227" y="1814491"/>
            <a:ext cx="34800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000">
                <a:solidFill>
                  <a:srgbClr val="0C0C0C"/>
                </a:solidFill>
              </a:rPr>
              <a:t>전자입찰 e-bidding]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] 요청하신 전자입찰 e-bidding 시스템 회원가입이 승인되었습니다.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회원가입 승인된 협력사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080-707-9100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1" name="Google Shape;35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75" y="1878745"/>
            <a:ext cx="5436025" cy="15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9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SMS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19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SMS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9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359" name="Google Shape;359;p19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입찰계획 &gt; 지명경쟁입찰일때, 입찰 공고시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19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19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2" name="Google Shape;362;p19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입찰계획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&gt; </a:t>
            </a: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입찰공고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9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6058227" y="1814491"/>
            <a:ext cx="3480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[일진그룹 전자입찰시스템]  </a:t>
            </a:r>
            <a:r>
              <a:rPr lang="ko-KR" sz="1000">
                <a:solidFill>
                  <a:srgbClr val="0C0C0C"/>
                </a:solidFill>
              </a:rPr>
              <a:t>일진씨앤에스에서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입찰(Z202404021)</a:t>
            </a:r>
            <a:r>
              <a:rPr lang="ko-KR" sz="1000">
                <a:solidFill>
                  <a:srgbClr val="0C0C0C"/>
                </a:solidFill>
              </a:rPr>
              <a:t>을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공고</a:t>
            </a:r>
            <a:r>
              <a:rPr lang="ko-KR" sz="1000">
                <a:solidFill>
                  <a:srgbClr val="0C0C0C"/>
                </a:solidFill>
              </a:rPr>
              <a:t>하였습니다.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확인바랍니다.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지명경쟁입찰 : 선택된 입찰 참가 업체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080-707-9100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00" y="1878749"/>
            <a:ext cx="5461975" cy="15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2"/>
          <p:cNvGrpSpPr/>
          <p:nvPr/>
        </p:nvGrpSpPr>
        <p:grpSpPr>
          <a:xfrm>
            <a:off x="796310" y="1849089"/>
            <a:ext cx="3340611" cy="496572"/>
            <a:chOff x="3236924" y="2365287"/>
            <a:chExt cx="3321920" cy="493794"/>
          </a:xfrm>
        </p:grpSpPr>
        <p:sp>
          <p:nvSpPr>
            <p:cNvPr id="113" name="Google Shape;113;p2"/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fmla="val 50000" name="adj"/>
              </a:avLst>
            </a:prstGeom>
            <a:solidFill>
              <a:schemeClr val="lt1"/>
            </a:solidFill>
            <a:ln cap="flat" cmpd="sng" w="254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6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463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Ⅰ</a:t>
              </a:r>
              <a:endParaRPr b="1" sz="146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3708763" y="2450159"/>
              <a:ext cx="28500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787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메일 발송</a:t>
              </a:r>
              <a:endParaRPr b="1" sz="1787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" name="Google Shape;116;p2"/>
          <p:cNvSpPr txBox="1"/>
          <p:nvPr/>
        </p:nvSpPr>
        <p:spPr>
          <a:xfrm>
            <a:off x="796309" y="604208"/>
            <a:ext cx="1427314" cy="6549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656">
                <a:solidFill>
                  <a:srgbClr val="1158C1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sz="3656">
              <a:solidFill>
                <a:srgbClr val="1158C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96309" y="1245423"/>
            <a:ext cx="5899686" cy="367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7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일진그룹 메일, SMS 안내 </a:t>
            </a:r>
            <a:r>
              <a:rPr lang="ko-KR" sz="178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(내부 사용자)</a:t>
            </a:r>
            <a:endParaRPr sz="178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" name="Google Shape;118;p2"/>
          <p:cNvGraphicFramePr/>
          <p:nvPr/>
        </p:nvGraphicFramePr>
        <p:xfrm>
          <a:off x="1046358" y="24897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{B3B30297-0315-40F0-9D51-079F418EACD1}</a:tableStyleId>
              </a:tblPr>
              <a:tblGrid>
                <a:gridCol w="4082150"/>
              </a:tblGrid>
              <a:tr h="370850">
                <a:tc>
                  <a:txBody>
                    <a:bodyPr/>
                    <a:lstStyle/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아이디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로그인 암호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신규업체 승인 요청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회원가입 승인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회원가입 반려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입찰계획 등록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입찰계획 삭제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입찰 공고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낙찰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재입찰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69875" lvl="0" marL="269875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1400"/>
                        <a:buFont typeface="Calibri"/>
                        <a:buAutoNum type="arabicPeriod"/>
                      </a:pPr>
                      <a:r>
                        <a:rPr b="1" i="0" lang="ko-KR" sz="1400" u="none" cap="none" strike="noStrike">
                          <a:solidFill>
                            <a:srgbClr val="59595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유찰</a:t>
                      </a:r>
                      <a:endParaRPr b="1" i="0" sz="1400" u="none" cap="none" strike="noStrike">
                        <a:solidFill>
                          <a:srgbClr val="59595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SMS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0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SMS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0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373" name="Google Shape;373;p20"/>
          <p:cNvSpPr txBox="1"/>
          <p:nvPr/>
        </p:nvSpPr>
        <p:spPr>
          <a:xfrm>
            <a:off x="979656" y="676651"/>
            <a:ext cx="8703423" cy="327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입찰투찰 독촉 문자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20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5" name="Google Shape;375;p20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6" name="Google Shape;376;p20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투찰 독촉 문자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0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0"/>
          <p:cNvSpPr txBox="1"/>
          <p:nvPr/>
        </p:nvSpPr>
        <p:spPr>
          <a:xfrm>
            <a:off x="6058227" y="1814491"/>
            <a:ext cx="3480056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[일진그룹 전자입찰시스템] 입찰(Z202404021) 마감시간이 다가오고 있습니다.</a:t>
            </a:r>
            <a:endParaRPr/>
          </a:p>
          <a:p>
            <a:pPr indent="0" lvl="1" marL="1800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확인바랍니다.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지명된 협력사 중 투찰하지 않은 협력사의 선택 사용자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080-707-9100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0"/>
          <p:cNvSpPr/>
          <p:nvPr/>
        </p:nvSpPr>
        <p:spPr>
          <a:xfrm>
            <a:off x="3198164" y="889558"/>
            <a:ext cx="2954300" cy="855677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발송 입찰 대상</a:t>
            </a:r>
            <a:b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현재일시 기준 입찰마감일시 24시 전에서 48시 전 사이에 있는 입찰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매일 오전 10시 발송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0" name="Google Shape;3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75" y="1878738"/>
            <a:ext cx="495300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SMS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1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SMS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1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388" name="Google Shape;388;p21"/>
          <p:cNvSpPr txBox="1"/>
          <p:nvPr/>
        </p:nvSpPr>
        <p:spPr>
          <a:xfrm>
            <a:off x="979656" y="676651"/>
            <a:ext cx="8703423" cy="3256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재입찰 &gt; 재입찰 sms 발송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9" name="Google Shape;389;p21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90" name="Google Shape;390;p21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91" name="Google Shape;391;p21"/>
          <p:cNvSpPr txBox="1"/>
          <p:nvPr/>
        </p:nvSpPr>
        <p:spPr>
          <a:xfrm>
            <a:off x="292781" y="1379196"/>
            <a:ext cx="3165122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재입찰 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재입찰 협력사들에게 SMS 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1"/>
          <p:cNvSpPr txBox="1"/>
          <p:nvPr/>
        </p:nvSpPr>
        <p:spPr>
          <a:xfrm>
            <a:off x="6058227" y="1814491"/>
            <a:ext cx="348005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[일진그룹 전자입찰시스템] 일진씨앤에스에서 재입찰을 공고하였습니다.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확인바랍니다.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재입찰시 선택된 협력사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800" lvl="1" marL="4572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080-707-9100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825" y="1878750"/>
            <a:ext cx="5534150" cy="14334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SMS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SMS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2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402" name="Google Shape;402;p22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낙찰 &gt; 낙찰 sms 발송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22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4" name="Google Shape;404;p22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5" name="Google Shape;405;p22"/>
          <p:cNvSpPr txBox="1"/>
          <p:nvPr/>
        </p:nvSpPr>
        <p:spPr>
          <a:xfrm>
            <a:off x="292781" y="1379196"/>
            <a:ext cx="3165122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낙찰 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낙찰 협력사에게 문자 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6058227" y="1814491"/>
            <a:ext cx="348005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[일진그룹 전자입찰시스템] 참여하신 입찰에(Z202404029) 낙찰되었습니다.</a:t>
            </a:r>
            <a:endParaRPr/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확인바랍니다.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낙찰된 업체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080-707-9100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8" name="Google Shape;4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75" y="2010775"/>
            <a:ext cx="5357525" cy="14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로그인 아이디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3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8" name="Google Shape;128;p3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3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 아이디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"/>
          <p:cNvSpPr txBox="1"/>
          <p:nvPr/>
        </p:nvSpPr>
        <p:spPr>
          <a:xfrm>
            <a:off x="6058227" y="1814491"/>
            <a:ext cx="34800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000">
                <a:solidFill>
                  <a:srgbClr val="0C0C0C"/>
                </a:solidFill>
              </a:rPr>
              <a:t>전자입찰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e-bidding] 로그인 아이디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고객님께서 찾으시는 e-bidding 시스템 로그인 아이디는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 style='color:red'&gt;evali1&lt;/b&gt;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협력사 로그인 하기 위해 찾는 사람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Application.properties의 mail.sender.addres 값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3" y="2048412"/>
            <a:ext cx="4842083" cy="379308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문자도 있음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125" y="2082675"/>
            <a:ext cx="3524225" cy="41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4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142" name="Google Shape;142;p4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로그인 암호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4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4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4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로그인 암호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4"/>
          <p:cNvSpPr txBox="1"/>
          <p:nvPr/>
        </p:nvSpPr>
        <p:spPr>
          <a:xfrm>
            <a:off x="6058227" y="1814491"/>
            <a:ext cx="34800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000">
                <a:solidFill>
                  <a:srgbClr val="0C0C0C"/>
                </a:solidFill>
              </a:rPr>
              <a:t>전자입찰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e-bidding] 로그인 암호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e-bidding 시스템에 로그인 하기 위해 초기화된 비밀번호는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 style='color:red'&gt;7dae04&lt;/b&gt;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협력사 로그인 하기 위해 찾는 사람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Application.properties의 mail.sender.addres 값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72" y="1935536"/>
            <a:ext cx="4555375" cy="371513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문자도 있음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830" y="1739855"/>
            <a:ext cx="3937300" cy="457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158" name="Google Shape;158;p5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신규업체 승인 요청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5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5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신규업체 승인 요청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5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6058227" y="1814491"/>
            <a:ext cx="34800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000">
                <a:solidFill>
                  <a:srgbClr val="0C0C0C"/>
                </a:solidFill>
              </a:rPr>
              <a:t>전자입찰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e-bidding] 신규업체 승인 요청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[롯데 에너지 협력사 1] 신규업체 승인 요청이 왔습니다.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e-bidding 시스템에 로그인하고 업체정보의 업체승인 페이지에서 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업체 정보를 확인하십시오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처리는 3일 이내 처리해야 합니다..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/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승인계열사 관리자권한을 가진 사용자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Application.properties의 mail.sender.addres 값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3" y="1844478"/>
            <a:ext cx="4324710" cy="4105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4">
            <a:alphaModFix/>
          </a:blip>
          <a:srcRect b="0" l="41190" r="0" t="15139"/>
          <a:stretch/>
        </p:blipFill>
        <p:spPr>
          <a:xfrm>
            <a:off x="342899" y="1878750"/>
            <a:ext cx="4324700" cy="458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6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</a:t>
            </a:r>
            <a:r>
              <a:rPr b="1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회원가입</a:t>
            </a: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승인  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p6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6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6" name="Google Shape;176;p6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 승인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6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/>
          <p:nvPr/>
        </p:nvSpPr>
        <p:spPr>
          <a:xfrm>
            <a:off x="6058227" y="1814491"/>
            <a:ext cx="3480000" cy="30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sz="1000">
                <a:solidFill>
                  <a:srgbClr val="0C0C0C"/>
                </a:solidFill>
              </a:rPr>
              <a:t>전자입찰 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e-bidding] 회원가입 승인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[[일진씨앤에스] 계열사에서 [회사명 1] 업체 승인처리 되었습니다.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&lt;b&gt;e-bidding 시스템&lt;/b&gt;에 로그인하고 입찰업무를 처리해 주십시오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입찰 업무는 로그인 후 하단에 입찰업무 안내를 참고하시거나 공지메뉴의 매뉴얼을 참조해 주십시오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협력사 사용자에게 메일발송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Application.properties의 mail.sender.addres 값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3" y="1844478"/>
            <a:ext cx="4720570" cy="43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6"/>
          <p:cNvSpPr/>
          <p:nvPr/>
        </p:nvSpPr>
        <p:spPr>
          <a:xfrm>
            <a:off x="4152550" y="4175560"/>
            <a:ext cx="2994870" cy="1588276"/>
          </a:xfrm>
          <a:prstGeom prst="irregularSeal1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문자도 있음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825" y="1878750"/>
            <a:ext cx="3852824" cy="43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189" name="Google Shape;189;p7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회원가입 반려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" name="Google Shape;190;p7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7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" name="Google Shape;192;p7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회원가입 반려</a:t>
            </a: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7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 txBox="1"/>
          <p:nvPr/>
        </p:nvSpPr>
        <p:spPr>
          <a:xfrm>
            <a:off x="6058227" y="1814491"/>
            <a:ext cx="3480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ko-KR" sz="1000">
                <a:solidFill>
                  <a:srgbClr val="0C0C0C"/>
                </a:solidFill>
              </a:rPr>
              <a:t>전자입찰</a:t>
            </a: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e-bidding] 회원가입 반려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2.  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[일진건설] 계열사에서 [비트큐브] 업체 반려처리 되었습니다.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 반려 사유를 확인해 주십시오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감사합니다.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반려사유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  수신자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302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협력사 사용자에게 메일발송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4.  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Application.properties의 mail.sender.addres 값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16121" l="0" r="0" t="0"/>
          <a:stretch/>
        </p:blipFill>
        <p:spPr>
          <a:xfrm>
            <a:off x="289875" y="1878750"/>
            <a:ext cx="4191001" cy="4039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입찰계획 등록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4" name="Google Shape;204;p8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5" name="Google Shape;205;p8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6" name="Google Shape;206;p8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입찰계획 등록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6058227" y="1814491"/>
            <a:ext cx="3480056" cy="2464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일진그룹 e-bidding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계획 등록(0411 테스트 3333)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[롯데에너지머티리얼즈]에서 입찰계획을 등록하였습니다.</a:t>
            </a:r>
            <a:endParaRPr/>
          </a:p>
          <a:p>
            <a:pPr indent="-262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입찰명은 [0411 테스트 3333] 입니다.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입찰공고자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입찰담당자(입찰생성자)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230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5100" lvl="1" marL="685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635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765" y="1814507"/>
            <a:ext cx="4166549" cy="450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"/>
          <p:cNvSpPr txBox="1"/>
          <p:nvPr>
            <p:ph type="title"/>
          </p:nvPr>
        </p:nvSpPr>
        <p:spPr>
          <a:xfrm>
            <a:off x="56566" y="0"/>
            <a:ext cx="6727615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ko-KR" sz="2000">
                <a:latin typeface="Arial"/>
                <a:ea typeface="Arial"/>
                <a:cs typeface="Arial"/>
                <a:sym typeface="Arial"/>
              </a:rPr>
              <a:t>. 메일 발송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 txBox="1"/>
          <p:nvPr>
            <p:ph idx="1" type="body"/>
          </p:nvPr>
        </p:nvSpPr>
        <p:spPr>
          <a:xfrm>
            <a:off x="7331744" y="111686"/>
            <a:ext cx="2514774" cy="430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>
                <a:latin typeface="Arial"/>
                <a:ea typeface="Arial"/>
                <a:cs typeface="Arial"/>
                <a:sym typeface="Arial"/>
              </a:rPr>
              <a:t>Ⅱ. 메일 발송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"/>
          <p:cNvSpPr/>
          <p:nvPr/>
        </p:nvSpPr>
        <p:spPr>
          <a:xfrm>
            <a:off x="250823" y="751093"/>
            <a:ext cx="687852" cy="478305"/>
          </a:xfrm>
          <a:prstGeom prst="rect">
            <a:avLst/>
          </a:prstGeom>
          <a:solidFill>
            <a:srgbClr val="0C46A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개요</a:t>
            </a:r>
            <a:endParaRPr/>
          </a:p>
        </p:txBody>
      </p:sp>
      <p:sp>
        <p:nvSpPr>
          <p:cNvPr id="217" name="Google Shape;217;p9"/>
          <p:cNvSpPr txBox="1"/>
          <p:nvPr/>
        </p:nvSpPr>
        <p:spPr>
          <a:xfrm>
            <a:off x="979656" y="676651"/>
            <a:ext cx="8703423" cy="348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200"/>
              <a:buFont typeface="Arial"/>
              <a:buNone/>
            </a:pPr>
            <a:r>
              <a:rPr b="1" i="0" lang="ko-KR" sz="12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전자입찰 &gt; 입찰계획 삭제</a:t>
            </a:r>
            <a:endParaRPr b="1" sz="12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p9"/>
          <p:cNvCxnSpPr/>
          <p:nvPr/>
        </p:nvCxnSpPr>
        <p:spPr>
          <a:xfrm>
            <a:off x="289872" y="1368289"/>
            <a:ext cx="9319267" cy="0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9"/>
          <p:cNvCxnSpPr/>
          <p:nvPr/>
        </p:nvCxnSpPr>
        <p:spPr>
          <a:xfrm>
            <a:off x="5921603" y="1364792"/>
            <a:ext cx="0" cy="4853121"/>
          </a:xfrm>
          <a:prstGeom prst="straightConnector1">
            <a:avLst/>
          </a:prstGeom>
          <a:noFill/>
          <a:ln cap="flat" cmpd="sng" w="9525">
            <a:solidFill>
              <a:srgbClr val="1F95F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9"/>
          <p:cNvSpPr txBox="1"/>
          <p:nvPr/>
        </p:nvSpPr>
        <p:spPr>
          <a:xfrm>
            <a:off x="292781" y="1379196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입찰계획 삭제 &gt; 메일발송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9"/>
          <p:cNvSpPr txBox="1"/>
          <p:nvPr/>
        </p:nvSpPr>
        <p:spPr>
          <a:xfrm>
            <a:off x="6152464" y="1370954"/>
            <a:ext cx="2588723" cy="349746"/>
          </a:xfrm>
          <a:prstGeom prst="rect">
            <a:avLst/>
          </a:prstGeom>
          <a:solidFill>
            <a:srgbClr val="1F95F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49213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주요 내용</a:t>
            </a:r>
            <a:endParaRPr b="1" i="0"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6058227" y="1814491"/>
            <a:ext cx="3480056" cy="200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i="0"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일진그룹 e-bidding</a:t>
            </a: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입찰 계획 삭제(테스트)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spcBef>
                <a:spcPts val="50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내용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입찰명 [테스트] 입찰계획을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삭제하였습니다.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아래 삭제사유를 확인해 주십시오.</a:t>
            </a:r>
            <a:endParaRPr/>
          </a:p>
          <a:p>
            <a:pPr indent="0" lvl="1" marL="131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-삭제사유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수신자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0399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입찰공고자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Calibri"/>
              <a:buAutoNum type="arabicPeriod"/>
            </a:pPr>
            <a:r>
              <a:rPr lang="ko-KR" sz="1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발신자</a:t>
            </a:r>
            <a:endParaRPr sz="10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360000" marR="0" rtl="0" algn="l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000"/>
              <a:buFont typeface="Arial"/>
              <a:buChar char="•"/>
            </a:pPr>
            <a:r>
              <a:rPr b="0" i="0" lang="ko-KR" sz="10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입찰담당자(입찰생성자)</a:t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07950" lvl="1" marL="3028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 b="11103" l="0" r="0" t="0"/>
          <a:stretch/>
        </p:blipFill>
        <p:spPr>
          <a:xfrm>
            <a:off x="292775" y="1814499"/>
            <a:ext cx="4224099" cy="428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2020-10-16T06:02:26Z</dcterms:created>
  <dc:creator>heojk</dc:creator>
</cp:coreProperties>
</file>